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8" r:id="rId2"/>
    <p:sldId id="256" r:id="rId3"/>
    <p:sldId id="257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057E-E942-4E81-9BDF-7A149BE5AFFE}" type="datetimeFigureOut">
              <a:rPr lang="uk-UA" smtClean="0"/>
              <a:pPr/>
              <a:t>18.11.2012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60D75-4FAA-45ED-848C-D957DF7AC4F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25536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/>
              <a:t/>
            </a:r>
            <a:br>
              <a:rPr lang="en-US" sz="2700" b="1" dirty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ru-RU" sz="2700" b="1" dirty="0" smtClean="0">
                <a:solidFill>
                  <a:srgbClr val="FF0000"/>
                </a:solidFill>
              </a:rPr>
              <a:t>Перший </a:t>
            </a:r>
            <a:r>
              <a:rPr lang="ru-RU" sz="2700" b="1" dirty="0" err="1">
                <a:solidFill>
                  <a:srgbClr val="FF0000"/>
                </a:solidFill>
              </a:rPr>
              <a:t>крок</a:t>
            </a:r>
            <a:r>
              <a:rPr lang="uk-UA" sz="2700" dirty="0"/>
              <a:t/>
            </a:r>
            <a:br>
              <a:rPr lang="uk-UA" sz="2700" dirty="0"/>
            </a:br>
            <a:r>
              <a:rPr lang="ru-RU" sz="2700" b="1" dirty="0"/>
              <a:t>          </a:t>
            </a:r>
            <a:r>
              <a:rPr lang="uk-UA" sz="2700" b="1" dirty="0">
                <a:latin typeface="Anaktoria" pitchFamily="18" charset="0"/>
                <a:ea typeface="Anaktoria" pitchFamily="18" charset="0"/>
              </a:rPr>
              <a:t>Розгадайте кросворд</a:t>
            </a:r>
            <a:r>
              <a:rPr lang="ru-RU" sz="2700" b="1" dirty="0">
                <a:latin typeface="Anaktoria" pitchFamily="18" charset="0"/>
                <a:ea typeface="Anaktoria" pitchFamily="18" charset="0"/>
              </a:rPr>
              <a:t>,</a:t>
            </a:r>
            <a:r>
              <a:rPr lang="uk-UA" sz="2700" b="1" dirty="0">
                <a:latin typeface="Anaktoria" pitchFamily="18" charset="0"/>
                <a:ea typeface="Anaktoria" pitchFamily="18" charset="0"/>
              </a:rPr>
              <a:t> і виділене</a:t>
            </a:r>
            <a:r>
              <a:rPr lang="ru-RU" sz="2700" b="1" dirty="0">
                <a:latin typeface="Anaktoria" pitchFamily="18" charset="0"/>
                <a:ea typeface="Anaktoria" pitchFamily="18" charset="0"/>
              </a:rPr>
              <a:t> слово-пароль</a:t>
            </a:r>
            <a:r>
              <a:rPr lang="uk-UA" sz="2700" b="1" dirty="0">
                <a:latin typeface="Anaktoria" pitchFamily="18" charset="0"/>
                <a:ea typeface="Anaktoria" pitchFamily="18" charset="0"/>
              </a:rPr>
              <a:t> вкаже вам назву дерева на території школи, на якому зможете знайти і виконати наступне завдання.</a:t>
            </a:r>
            <a:r>
              <a:rPr lang="uk-UA" b="1" dirty="0"/>
              <a:t/>
            </a:r>
            <a:br>
              <a:rPr lang="uk-UA" b="1" dirty="0"/>
            </a:br>
            <a:r>
              <a:rPr lang="ru-RU" b="1" dirty="0"/>
              <a:t> 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286808" cy="53578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dirty="0"/>
              <a:t>1.  Назва </a:t>
            </a:r>
            <a:r>
              <a:rPr lang="uk-UA" dirty="0" smtClean="0"/>
              <a:t>рослини.</a:t>
            </a:r>
          </a:p>
          <a:p>
            <a:pPr>
              <a:buNone/>
            </a:pPr>
            <a:r>
              <a:rPr lang="uk-UA" dirty="0" smtClean="0"/>
              <a:t> </a:t>
            </a:r>
          </a:p>
          <a:p>
            <a:pPr>
              <a:buNone/>
            </a:pPr>
            <a:r>
              <a:rPr lang="uk-UA" dirty="0"/>
              <a:t> </a:t>
            </a:r>
          </a:p>
          <a:p>
            <a:pPr>
              <a:buNone/>
            </a:pPr>
            <a:r>
              <a:rPr lang="uk-UA" dirty="0"/>
              <a:t> </a:t>
            </a:r>
          </a:p>
          <a:p>
            <a:pPr>
              <a:buNone/>
            </a:pPr>
            <a:r>
              <a:rPr lang="uk-UA" dirty="0"/>
              <a:t> </a:t>
            </a:r>
          </a:p>
          <a:p>
            <a:pPr>
              <a:buNone/>
            </a:pPr>
            <a:r>
              <a:rPr lang="uk-UA" dirty="0"/>
              <a:t> </a:t>
            </a:r>
          </a:p>
          <a:p>
            <a:pPr>
              <a:buNone/>
            </a:pPr>
            <a:r>
              <a:rPr lang="uk-UA" dirty="0"/>
              <a:t>2. За однією з легенд, ця квітка виникла від сміху лісової дівчини Мавки, яка вперше відчула хвилююче почуття кохання. Вона занесена до Червоної книги України</a:t>
            </a:r>
            <a:r>
              <a:rPr lang="uk-UA" dirty="0" smtClean="0"/>
              <a:t>.</a:t>
            </a:r>
            <a:r>
              <a:rPr lang="uk-UA" dirty="0"/>
              <a:t> </a:t>
            </a:r>
          </a:p>
          <a:p>
            <a:pPr>
              <a:buNone/>
            </a:pPr>
            <a:r>
              <a:rPr lang="uk-UA" dirty="0"/>
              <a:t>3. Ця тварина зображена на емблемі WWF.</a:t>
            </a:r>
          </a:p>
          <a:p>
            <a:pPr>
              <a:buNone/>
            </a:pPr>
            <a:r>
              <a:rPr lang="uk-UA" dirty="0"/>
              <a:t>4. І птах і фрукт.</a:t>
            </a:r>
          </a:p>
          <a:p>
            <a:pPr>
              <a:buNone/>
            </a:pPr>
            <a:r>
              <a:rPr lang="uk-UA" dirty="0"/>
              <a:t> </a:t>
            </a:r>
          </a:p>
          <a:p>
            <a:pPr>
              <a:buNone/>
            </a:pPr>
            <a:r>
              <a:rPr lang="uk-UA" dirty="0"/>
              <a:t>5. Наука.</a:t>
            </a:r>
          </a:p>
          <a:p>
            <a:pPr>
              <a:buNone/>
            </a:pPr>
            <a:r>
              <a:rPr lang="uk-UA" dirty="0"/>
              <a:t> </a:t>
            </a:r>
          </a:p>
          <a:p>
            <a:endParaRPr lang="uk-UA" dirty="0"/>
          </a:p>
        </p:txBody>
      </p:sp>
      <p:pic>
        <p:nvPicPr>
          <p:cNvPr id="4" name="Рисунок 3" descr="E:\- Наталя\- Біологія\ПРОЕКТ екоквест\Кросворд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571612"/>
            <a:ext cx="349631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000240"/>
            <a:ext cx="2028411" cy="151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5188226"/>
            <a:ext cx="1730237" cy="166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43051"/>
            <a:ext cx="7772400" cy="1214445"/>
          </a:xfrm>
        </p:spPr>
        <p:txBody>
          <a:bodyPr>
            <a:normAutofit fontScale="90000"/>
          </a:bodyPr>
          <a:lstStyle/>
          <a:p>
            <a:r>
              <a:rPr lang="uk-UA" sz="2700" b="1" dirty="0" smtClean="0">
                <a:solidFill>
                  <a:srgbClr val="FF0000"/>
                </a:solidFill>
              </a:rPr>
              <a:t>Завдання ПК№2 </a:t>
            </a:r>
            <a:r>
              <a:rPr lang="uk-UA" sz="2700" b="1" dirty="0" smtClean="0"/>
              <a:t> </a:t>
            </a:r>
            <a:r>
              <a:rPr lang="en-US" sz="2700" b="1" dirty="0" smtClean="0"/>
              <a:t>(</a:t>
            </a:r>
            <a:r>
              <a:rPr lang="uk-UA" sz="2700" b="1" dirty="0" smtClean="0"/>
              <a:t>шкільний </a:t>
            </a:r>
            <a:r>
              <a:rPr lang="uk-UA" sz="2700" b="1" dirty="0"/>
              <a:t>сад , акація )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b="1" dirty="0"/>
              <a:t> </a:t>
            </a:r>
            <a:r>
              <a:rPr lang="uk-UA" dirty="0"/>
              <a:t/>
            </a:r>
            <a:br>
              <a:rPr lang="uk-UA" dirty="0"/>
            </a:br>
            <a:r>
              <a:rPr lang="uk-UA" b="1" dirty="0"/>
              <a:t> </a:t>
            </a:r>
            <a:r>
              <a:rPr lang="uk-UA" dirty="0"/>
              <a:t/>
            </a:r>
            <a:br>
              <a:rPr lang="uk-UA" dirty="0"/>
            </a:br>
            <a:r>
              <a:rPr lang="uk-UA" sz="4000" b="1" dirty="0">
                <a:latin typeface="Anaktoria" pitchFamily="18" charset="0"/>
                <a:ea typeface="Anaktoria" pitchFamily="18" charset="0"/>
              </a:rPr>
              <a:t>Розгадайте ребуси:</a:t>
            </a:r>
            <a:r>
              <a:rPr lang="uk-UA" sz="2700" dirty="0">
                <a:latin typeface="Anaktoria" pitchFamily="18" charset="0"/>
                <a:ea typeface="Anaktoria" pitchFamily="18" charset="0"/>
              </a:rPr>
              <a:t/>
            </a:r>
            <a:br>
              <a:rPr lang="uk-UA" sz="2700" dirty="0">
                <a:latin typeface="Anaktoria" pitchFamily="18" charset="0"/>
                <a:ea typeface="Anaktoria" pitchFamily="18" charset="0"/>
              </a:rPr>
            </a:br>
            <a:r>
              <a:rPr lang="uk-UA" sz="2700" b="1" dirty="0">
                <a:latin typeface="Anaktoria" pitchFamily="18" charset="0"/>
                <a:ea typeface="Anaktoria" pitchFamily="18" charset="0"/>
              </a:rPr>
              <a:t> </a:t>
            </a:r>
            <a:r>
              <a:rPr lang="uk-UA" sz="2700" dirty="0">
                <a:latin typeface="Anaktoria" pitchFamily="18" charset="0"/>
                <a:ea typeface="Anaktoria" pitchFamily="18" charset="0"/>
              </a:rPr>
              <a:t/>
            </a:r>
            <a:br>
              <a:rPr lang="uk-UA" sz="2700" dirty="0">
                <a:latin typeface="Anaktoria" pitchFamily="18" charset="0"/>
                <a:ea typeface="Anaktoria" pitchFamily="18" charset="0"/>
              </a:rPr>
            </a:br>
            <a:r>
              <a:rPr lang="ru-RU" sz="2700" b="1" dirty="0" smtClean="0">
                <a:latin typeface="Anaktoria" pitchFamily="18" charset="0"/>
                <a:ea typeface="Anaktoria" pitchFamily="18" charset="0"/>
              </a:rPr>
              <a:t>Ребус</a:t>
            </a: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1</a:t>
            </a:r>
            <a:r>
              <a:rPr lang="ru-RU" sz="2700" b="1" dirty="0" smtClean="0">
                <a:latin typeface="Anaktoria" pitchFamily="18" charset="0"/>
                <a:ea typeface="Anaktoria" pitchFamily="18" charset="0"/>
              </a:rPr>
              <a:t>:            </a:t>
            </a:r>
            <a:r>
              <a:rPr lang="ru-RU" sz="2700" b="1" dirty="0" err="1" smtClean="0">
                <a:latin typeface="Anaktoria" pitchFamily="18" charset="0"/>
                <a:ea typeface="Anaktoria" pitchFamily="18" charset="0"/>
              </a:rPr>
              <a:t>Підказка</a:t>
            </a:r>
            <a:r>
              <a:rPr lang="ru-RU" sz="2700" b="1" dirty="0">
                <a:latin typeface="Anaktoria" pitchFamily="18" charset="0"/>
                <a:ea typeface="Anaktoria" pitchFamily="18" charset="0"/>
              </a:rPr>
              <a:t>: </a:t>
            </a:r>
            <a:r>
              <a:rPr lang="ru-RU" sz="2700" b="1" dirty="0" err="1">
                <a:latin typeface="Anaktoria" pitchFamily="18" charset="0"/>
                <a:ea typeface="Anaktoria" pitchFamily="18" charset="0"/>
              </a:rPr>
              <a:t>бджолине</a:t>
            </a:r>
            <a:r>
              <a:rPr lang="ru-RU" sz="2700" b="1" dirty="0">
                <a:latin typeface="Anaktoria" pitchFamily="18" charset="0"/>
                <a:ea typeface="Anaktoria" pitchFamily="18" charset="0"/>
              </a:rPr>
              <a:t> </a:t>
            </a:r>
            <a:r>
              <a:rPr lang="ru-RU" sz="2700" b="1" dirty="0" err="1">
                <a:latin typeface="Anaktoria" pitchFamily="18" charset="0"/>
                <a:ea typeface="Anaktoria" pitchFamily="18" charset="0"/>
              </a:rPr>
              <a:t>кохання</a:t>
            </a:r>
            <a:r>
              <a:rPr lang="ru-RU" sz="2700" b="1" dirty="0">
                <a:latin typeface="Anaktoria" pitchFamily="18" charset="0"/>
                <a:ea typeface="Anaktoria" pitchFamily="18" charset="0"/>
              </a:rPr>
              <a:t> </a:t>
            </a:r>
            <a:r>
              <a:rPr lang="uk-UA" sz="2700" b="1" dirty="0">
                <a:latin typeface="Anaktoria" pitchFamily="18" charset="0"/>
                <a:ea typeface="Anaktoria" pitchFamily="18" charset="0"/>
              </a:rPr>
              <a:t>         </a:t>
            </a:r>
            <a:r>
              <a:rPr lang="ru-RU" b="1" dirty="0"/>
              <a:t> 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500438"/>
            <a:ext cx="735811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7924818" cy="1785950"/>
          </a:xfrm>
          <a:prstGeom prst="rect">
            <a:avLst/>
          </a:prstGeom>
          <a:noFill/>
        </p:spPr>
      </p:pic>
      <p:pic>
        <p:nvPicPr>
          <p:cNvPr id="2049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786190"/>
            <a:ext cx="8072494" cy="1858569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000100" y="397262"/>
            <a:ext cx="72152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   Ребус 2  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Підказка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: маленький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крилатий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шустряк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aktoria" pitchFamily="18" charset="0"/>
              <a:ea typeface="Anaktoria" pitchFamily="18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28596" y="1444142"/>
            <a:ext cx="87154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2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2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2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2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ru-RU" sz="12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          Ребус3.  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Підказка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: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варення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неї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смачне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виходить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aktoria" pitchFamily="18" charset="0"/>
              <a:ea typeface="Anaktoria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aktoria" pitchFamily="18" charset="0"/>
              <a:ea typeface="Anaktoria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5202035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uk-UA" sz="14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uk-UA" sz="14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              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Максимальна кількість </a:t>
            </a:r>
            <a:r>
              <a:rPr kumimoji="0" lang="uk-UA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екосмайликів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за правильні ребуси  - 3</a:t>
            </a:r>
            <a:endParaRPr kumimoji="0" lang="uk-UA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/>
            </a:r>
            <a:br>
              <a:rPr lang="uk-UA" sz="2000" b="1" dirty="0" smtClean="0">
                <a:solidFill>
                  <a:srgbClr val="FF0000"/>
                </a:solidFill>
              </a:rPr>
            </a:br>
            <a:r>
              <a:rPr lang="uk-UA" sz="2000" b="1" dirty="0">
                <a:solidFill>
                  <a:srgbClr val="FF0000"/>
                </a:solidFill>
              </a:rPr>
              <a:t/>
            </a:r>
            <a:br>
              <a:rPr lang="uk-UA" sz="2000" b="1" dirty="0">
                <a:solidFill>
                  <a:srgbClr val="FF0000"/>
                </a:solidFill>
              </a:rPr>
            </a:br>
            <a:r>
              <a:rPr lang="uk-UA" sz="2000" b="1" dirty="0" smtClean="0">
                <a:solidFill>
                  <a:srgbClr val="FF0000"/>
                </a:solidFill>
              </a:rPr>
              <a:t/>
            </a:r>
            <a:br>
              <a:rPr lang="uk-UA" sz="2000" b="1" dirty="0" smtClean="0">
                <a:solidFill>
                  <a:srgbClr val="FF0000"/>
                </a:solidFill>
              </a:rPr>
            </a:br>
            <a:r>
              <a:rPr lang="uk-UA" sz="2000" b="1" dirty="0" smtClean="0">
                <a:solidFill>
                  <a:srgbClr val="FF0000"/>
                </a:solidFill>
              </a:rPr>
              <a:t>Завдання ПК№3  (гирло річки </a:t>
            </a:r>
            <a:r>
              <a:rPr lang="uk-UA" sz="2000" b="1" dirty="0" err="1" smtClean="0">
                <a:solidFill>
                  <a:srgbClr val="FF0000"/>
                </a:solidFill>
              </a:rPr>
              <a:t>Фурнилів</a:t>
            </a:r>
            <a:r>
              <a:rPr lang="uk-UA" sz="2000" b="1" dirty="0" smtClean="0">
                <a:solidFill>
                  <a:srgbClr val="FF0000"/>
                </a:solidFill>
              </a:rPr>
              <a:t>)</a:t>
            </a:r>
            <a:r>
              <a:rPr lang="uk-UA" sz="2000" dirty="0" smtClean="0">
                <a:solidFill>
                  <a:srgbClr val="FF0000"/>
                </a:solidFill>
              </a:rPr>
              <a:t/>
            </a:r>
            <a:br>
              <a:rPr lang="uk-UA" sz="2000" dirty="0" smtClean="0">
                <a:solidFill>
                  <a:srgbClr val="FF0000"/>
                </a:solidFill>
              </a:rPr>
            </a:br>
            <a:r>
              <a:rPr lang="uk-UA" sz="2000" b="1" dirty="0" smtClean="0">
                <a:solidFill>
                  <a:srgbClr val="FF0000"/>
                </a:solidFill>
              </a:rPr>
              <a:t> 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b="1" dirty="0" smtClean="0">
                <a:latin typeface="Anaktoria" pitchFamily="18" charset="0"/>
                <a:ea typeface="Anaktoria" pitchFamily="18" charset="0"/>
              </a:rPr>
              <a:t>Шановні, </a:t>
            </a:r>
            <a:r>
              <a:rPr lang="uk-UA" sz="2000" b="1" dirty="0" err="1" smtClean="0">
                <a:latin typeface="Anaktoria" pitchFamily="18" charset="0"/>
                <a:ea typeface="Anaktoria" pitchFamily="18" charset="0"/>
              </a:rPr>
              <a:t>квестери</a:t>
            </a:r>
            <a:r>
              <a:rPr lang="uk-UA" sz="2000" b="1" dirty="0" smtClean="0">
                <a:latin typeface="Anaktoria" pitchFamily="18" charset="0"/>
                <a:ea typeface="Anaktoria" pitchFamily="18" charset="0"/>
              </a:rPr>
              <a:t>!</a:t>
            </a:r>
            <a:br>
              <a:rPr lang="uk-UA" sz="2000" b="1" dirty="0" smtClean="0">
                <a:latin typeface="Anaktoria" pitchFamily="18" charset="0"/>
                <a:ea typeface="Anaktoria" pitchFamily="18" charset="0"/>
              </a:rPr>
            </a:br>
            <a:r>
              <a:rPr lang="uk-UA" sz="2000" b="1" dirty="0" smtClean="0">
                <a:latin typeface="Anaktoria" pitchFamily="18" charset="0"/>
                <a:ea typeface="Anaktoria" pitchFamily="18" charset="0"/>
              </a:rPr>
              <a:t>Вам потрібно дослідити якість води у річці, а саме чистоту, прозорість і колір . </a:t>
            </a:r>
            <a:br>
              <a:rPr lang="uk-UA" sz="2000" b="1" dirty="0" smtClean="0">
                <a:latin typeface="Anaktoria" pitchFamily="18" charset="0"/>
                <a:ea typeface="Anaktoria" pitchFamily="18" charset="0"/>
              </a:rPr>
            </a:br>
            <a:r>
              <a:rPr lang="uk-UA" sz="2000" b="1" dirty="0" smtClean="0">
                <a:latin typeface="Anaktoria" pitchFamily="18" charset="0"/>
                <a:ea typeface="Anaktoria" pitchFamily="18" charset="0"/>
              </a:rPr>
              <a:t>За правильно виконані завдання  та висновки зможете від Агента отримати 3 </a:t>
            </a:r>
            <a:r>
              <a:rPr lang="uk-UA" sz="2000" b="1" dirty="0" err="1" smtClean="0">
                <a:latin typeface="Anaktoria" pitchFamily="18" charset="0"/>
                <a:ea typeface="Anaktoria" pitchFamily="18" charset="0"/>
              </a:rPr>
              <a:t>екосмайлики</a:t>
            </a:r>
            <a:r>
              <a:rPr lang="uk-UA" sz="2000" b="1" dirty="0" smtClean="0">
                <a:latin typeface="Anaktoria" pitchFamily="18" charset="0"/>
                <a:ea typeface="Anaktoria" pitchFamily="18" charset="0"/>
              </a:rPr>
              <a:t> . А ось Вам і підказка:</a:t>
            </a:r>
            <a:br>
              <a:rPr lang="uk-UA" sz="2000" b="1" dirty="0" smtClean="0">
                <a:latin typeface="Anaktoria" pitchFamily="18" charset="0"/>
                <a:ea typeface="Anaktoria" pitchFamily="18" charset="0"/>
              </a:rPr>
            </a:br>
            <a:r>
              <a:rPr lang="uk-UA" sz="2000" b="1" dirty="0">
                <a:latin typeface="Anaktoria" pitchFamily="18" charset="0"/>
                <a:ea typeface="Anaktoria" pitchFamily="18" charset="0"/>
              </a:rPr>
              <a:t/>
            </a:r>
            <a:br>
              <a:rPr lang="uk-UA" sz="2000" b="1" dirty="0">
                <a:latin typeface="Anaktoria" pitchFamily="18" charset="0"/>
                <a:ea typeface="Anaktoria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0298" y="2000240"/>
            <a:ext cx="6429420" cy="442915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uk-UA" dirty="0"/>
              <a:t> </a:t>
            </a:r>
          </a:p>
          <a:p>
            <a:pPr>
              <a:buNone/>
            </a:pPr>
            <a:r>
              <a:rPr lang="uk-UA" sz="4000" b="1" dirty="0"/>
              <a:t>1.Перевірка чистоти води</a:t>
            </a:r>
          </a:p>
          <a:p>
            <a:pPr>
              <a:buNone/>
            </a:pPr>
            <a:r>
              <a:rPr lang="uk-UA" sz="3500" b="1" dirty="0" smtClean="0"/>
              <a:t>           До </a:t>
            </a:r>
            <a:r>
              <a:rPr lang="uk-UA" sz="3500" b="1" dirty="0"/>
              <a:t>кожної проби води додайте по два кристалики </a:t>
            </a:r>
            <a:r>
              <a:rPr lang="uk-UA" sz="3500" b="1" dirty="0" smtClean="0"/>
              <a:t>калій перманганату</a:t>
            </a:r>
            <a:r>
              <a:rPr lang="uk-UA" sz="3500" b="1" dirty="0"/>
              <a:t>.</a:t>
            </a:r>
          </a:p>
          <a:p>
            <a:pPr>
              <a:buNone/>
            </a:pPr>
            <a:r>
              <a:rPr lang="uk-UA" sz="3500" b="1" dirty="0" smtClean="0"/>
              <a:t>           Якщо </a:t>
            </a:r>
            <a:r>
              <a:rPr lang="uk-UA" sz="3500" b="1" dirty="0"/>
              <a:t>у воді містяться мікроорганізми, то після додавання калій перманганату вода стане бурою. А якщо вода чиста, то вона забарвиться у малиновий колір.</a:t>
            </a:r>
          </a:p>
          <a:p>
            <a:pPr>
              <a:buNone/>
            </a:pPr>
            <a:r>
              <a:rPr lang="uk-UA" sz="3500" b="1" dirty="0"/>
              <a:t> </a:t>
            </a:r>
          </a:p>
          <a:p>
            <a:pPr>
              <a:buNone/>
            </a:pPr>
            <a:r>
              <a:rPr lang="uk-UA" sz="4000" b="1" dirty="0"/>
              <a:t>2.Визначення прозорості води.</a:t>
            </a:r>
          </a:p>
          <a:p>
            <a:pPr>
              <a:buNone/>
            </a:pPr>
            <a:r>
              <a:rPr lang="uk-UA" sz="3500" b="1" dirty="0" smtClean="0"/>
              <a:t>           Покладіть </a:t>
            </a:r>
            <a:r>
              <a:rPr lang="uk-UA" sz="3500" b="1" dirty="0"/>
              <a:t>на стіл газету. Над нею розмістіть мірний циліндр на відстані 5см. Наливайте річкову воду до тих пір, поки можливо читати текст газети. Виміряйте висоту водяного стовпа, крізь який можна читати текст.</a:t>
            </a:r>
          </a:p>
          <a:p>
            <a:pPr>
              <a:buNone/>
            </a:pPr>
            <a:r>
              <a:rPr lang="uk-UA" sz="3500" b="1" dirty="0" smtClean="0"/>
              <a:t>            Для </a:t>
            </a:r>
            <a:r>
              <a:rPr lang="uk-UA" sz="3500" b="1" dirty="0"/>
              <a:t>питної води прозорість має бути більше30 см.</a:t>
            </a:r>
          </a:p>
          <a:p>
            <a:pPr>
              <a:buNone/>
            </a:pPr>
            <a:r>
              <a:rPr lang="uk-UA" sz="3500" b="1" dirty="0"/>
              <a:t> </a:t>
            </a:r>
          </a:p>
          <a:p>
            <a:pPr>
              <a:buNone/>
            </a:pPr>
            <a:r>
              <a:rPr lang="uk-UA" sz="4000" b="1" dirty="0"/>
              <a:t>3.Визначення кольору води.</a:t>
            </a:r>
          </a:p>
          <a:p>
            <a:pPr>
              <a:buNone/>
            </a:pPr>
            <a:r>
              <a:rPr lang="uk-UA" sz="3500" b="1" dirty="0" smtClean="0"/>
              <a:t>           Порівняйте </a:t>
            </a:r>
            <a:r>
              <a:rPr lang="uk-UA" sz="3500" b="1" dirty="0"/>
              <a:t>колір дистильованої води і річкової. Якщо у воді присутні солі </a:t>
            </a:r>
            <a:r>
              <a:rPr lang="uk-UA" sz="3500" b="1" dirty="0" err="1"/>
              <a:t>феруму</a:t>
            </a:r>
            <a:r>
              <a:rPr lang="uk-UA" sz="3500" b="1" dirty="0"/>
              <a:t> та гумінових кислот, які утворюються внаслідок гниття рослинних решток вода матиме жовтуватий відтінок. Зелене забарвлення спричиняє інтенсивне розмноження зелених водоростей.</a:t>
            </a: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257173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solidFill>
                  <a:srgbClr val="FF0000"/>
                </a:solidFill>
              </a:rPr>
              <a:t>Завдання ПК№4    </a:t>
            </a:r>
            <a:r>
              <a:rPr lang="uk-UA" sz="2000" b="1" dirty="0" smtClean="0"/>
              <a:t>( </a:t>
            </a:r>
            <a:r>
              <a:rPr lang="uk-UA" sz="2000" b="1" dirty="0" err="1" smtClean="0"/>
              <a:t>сміттєзвалище</a:t>
            </a:r>
            <a:r>
              <a:rPr lang="uk-UA" sz="2000" b="1" dirty="0" smtClean="0"/>
              <a:t> біля потічка </a:t>
            </a:r>
            <a:r>
              <a:rPr lang="uk-UA" sz="2000" b="1" dirty="0" err="1" smtClean="0"/>
              <a:t>Кривець</a:t>
            </a:r>
            <a:r>
              <a:rPr lang="uk-UA" sz="2000" b="1" dirty="0" smtClean="0"/>
              <a:t>)</a:t>
            </a:r>
            <a:r>
              <a:rPr lang="uk-UA" sz="4000" dirty="0" smtClean="0"/>
              <a:t/>
            </a:r>
            <a:br>
              <a:rPr lang="uk-UA" sz="4000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758138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/>
              <a:t> </a:t>
            </a:r>
            <a:endParaRPr lang="uk-UA" sz="2400" dirty="0"/>
          </a:p>
          <a:p>
            <a:pPr algn="ctr">
              <a:buNone/>
            </a:pPr>
            <a:r>
              <a:rPr lang="uk-UA" sz="3100" b="1" dirty="0">
                <a:latin typeface="Anaktoria" pitchFamily="18" charset="0"/>
                <a:ea typeface="Anaktoria" pitchFamily="18" charset="0"/>
              </a:rPr>
              <a:t>Дайте відповіді на запитання</a:t>
            </a:r>
            <a:r>
              <a:rPr lang="uk-UA" sz="3100" b="1" dirty="0" smtClean="0">
                <a:latin typeface="Anaktoria" pitchFamily="18" charset="0"/>
                <a:ea typeface="Anaktoria" pitchFamily="18" charset="0"/>
              </a:rPr>
              <a:t>.</a:t>
            </a:r>
          </a:p>
          <a:p>
            <a:pPr algn="ctr">
              <a:buNone/>
            </a:pPr>
            <a:r>
              <a:rPr lang="uk-UA" sz="3100" dirty="0" smtClean="0">
                <a:latin typeface="Anaktoria" pitchFamily="18" charset="0"/>
                <a:ea typeface="Anaktoria" pitchFamily="18" charset="0"/>
              </a:rPr>
              <a:t>( </a:t>
            </a:r>
            <a:r>
              <a:rPr lang="uk-UA" sz="3100" dirty="0">
                <a:latin typeface="Anaktoria" pitchFamily="18" charset="0"/>
                <a:ea typeface="Anaktoria" pitchFamily="18" charset="0"/>
              </a:rPr>
              <a:t>Правильна відповідь – 1 </a:t>
            </a:r>
            <a:r>
              <a:rPr lang="uk-UA" sz="3100" dirty="0" err="1">
                <a:latin typeface="Anaktoria" pitchFamily="18" charset="0"/>
                <a:ea typeface="Anaktoria" pitchFamily="18" charset="0"/>
              </a:rPr>
              <a:t>екосмайлик</a:t>
            </a:r>
            <a:r>
              <a:rPr lang="uk-UA" sz="3100" dirty="0">
                <a:latin typeface="Anaktoria" pitchFamily="18" charset="0"/>
                <a:ea typeface="Anaktoria" pitchFamily="18" charset="0"/>
              </a:rPr>
              <a:t> за питання.)</a:t>
            </a:r>
          </a:p>
          <a:p>
            <a:pPr lvl="1">
              <a:buNone/>
            </a:pPr>
            <a:r>
              <a:rPr lang="uk-UA" sz="2300" b="1" dirty="0" smtClean="0"/>
              <a:t>1.Як </a:t>
            </a:r>
            <a:r>
              <a:rPr lang="uk-UA" sz="2300" b="1" dirty="0"/>
              <a:t>ви думаєте, через що професія дамського перукаря визнана у США шкідливою?</a:t>
            </a:r>
          </a:p>
          <a:p>
            <a:pPr lvl="1">
              <a:buNone/>
            </a:pPr>
            <a:r>
              <a:rPr lang="uk-UA" sz="2300" b="1" dirty="0" smtClean="0"/>
              <a:t>2.В </a:t>
            </a:r>
            <a:r>
              <a:rPr lang="uk-UA" sz="2300" b="1" dirty="0"/>
              <a:t>Ірландії їх прозвали « відьма чині панталони». Усі жителі планети приносять їх у свої будинки приблизно 1 трильйон штук. Відправляючи на смітник , ці одноразові вироби негативно впливають на природу, убиваючи десятки тисяч  черепах, тюленів, китів. Про що йде мова?</a:t>
            </a:r>
          </a:p>
          <a:p>
            <a:pPr lvl="1">
              <a:buNone/>
            </a:pPr>
            <a:r>
              <a:rPr lang="uk-UA" sz="2300" b="1" dirty="0" smtClean="0"/>
              <a:t>3.Який </a:t>
            </a:r>
            <a:r>
              <a:rPr lang="uk-UA" sz="2300" b="1" dirty="0"/>
              <a:t>незвичайний товар регулярно доставляють літаки із Гренландії до </a:t>
            </a:r>
            <a:r>
              <a:rPr lang="uk-UA" sz="2300" b="1" dirty="0" smtClean="0"/>
              <a:t>Нью-Йорка?</a:t>
            </a:r>
            <a:endParaRPr lang="uk-UA" sz="2300" b="1" dirty="0"/>
          </a:p>
          <a:p>
            <a:pPr>
              <a:buNone/>
            </a:pPr>
            <a:r>
              <a:rPr lang="uk-UA" sz="2300" b="1" dirty="0"/>
              <a:t> </a:t>
            </a:r>
          </a:p>
          <a:p>
            <a:pPr>
              <a:buNone/>
            </a:pPr>
            <a:r>
              <a:rPr lang="uk-UA" sz="3100" b="1" dirty="0">
                <a:latin typeface="Anaktoria" pitchFamily="18" charset="0"/>
                <a:ea typeface="Anaktoria" pitchFamily="18" charset="0"/>
              </a:rPr>
              <a:t>Біля смітника встановлено щит.  Саме там місце  для вашого інформаційного звернення до жителів села, яке ви підготували командою заздалегідь.  </a:t>
            </a:r>
            <a:r>
              <a:rPr lang="uk-UA" sz="3100" dirty="0">
                <a:latin typeface="Anaktoria" pitchFamily="18" charset="0"/>
                <a:ea typeface="Anaktoria" pitchFamily="18" charset="0"/>
              </a:rPr>
              <a:t>(максимальна оцінка - 3  </a:t>
            </a:r>
            <a:r>
              <a:rPr lang="uk-UA" sz="3100" dirty="0" err="1">
                <a:latin typeface="Anaktoria" pitchFamily="18" charset="0"/>
                <a:ea typeface="Anaktoria" pitchFamily="18" charset="0"/>
              </a:rPr>
              <a:t>екосмайлики</a:t>
            </a:r>
            <a:r>
              <a:rPr lang="uk-UA" sz="3100" dirty="0">
                <a:latin typeface="Anaktoria" pitchFamily="18" charset="0"/>
                <a:ea typeface="Anaktoria" pitchFamily="18" charset="0"/>
              </a:rPr>
              <a:t>)</a:t>
            </a:r>
          </a:p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8686798" y="1600201"/>
            <a:ext cx="45719" cy="3257560"/>
          </a:xfrm>
        </p:spPr>
        <p:txBody>
          <a:bodyPr>
            <a:normAutofit fontScale="70000" lnSpcReduction="20000"/>
          </a:bodyPr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16386" name="Picture 2" descr="E:\- Наталя\- Географія\малюнки анімації\9852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571480"/>
            <a:ext cx="2286016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57158" y="-522115"/>
            <a:ext cx="8429684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lang="uk-UA" sz="2400" b="1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Завдання ПК№4 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 урочище Горб 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aktoria" pitchFamily="18" charset="0"/>
              <a:ea typeface="Anaktori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Шановні гравці!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Дайте якомога більше відповідей на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запитання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від Агента-орнітолога  за 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lang="uk-UA" sz="2400" b="1" dirty="0" smtClean="0">
                <a:latin typeface="Anaktoria" pitchFamily="18" charset="0"/>
                <a:ea typeface="Anaktoria" pitchFamily="18" charset="0"/>
              </a:rPr>
              <a:t>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aktoria" pitchFamily="18" charset="0"/>
                <a:ea typeface="Anaktoria" pitchFamily="18" charset="0"/>
              </a:rPr>
              <a:t>Відгадай птаха: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1.Якщо прислухатися до співу цього птаха, то можна розпізнати голоси дроздів, чечевиць, деркачів, дятлів і багатьох інших птахів. Вміє нявкати, як кіт, кохкати, як курка, і навіть наслідувати вищання пилки.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Його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ще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кличуть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північним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папугою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».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2. Цей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гарний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цінний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заслуговує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увагу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людей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охорону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одній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відомих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дитячих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казок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його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назвали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гидким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каченям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».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3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Пташеня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цього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маленьке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– 3г.,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але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воно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хоч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сліпе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несе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спині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інше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пташеня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Що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ж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воно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робить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?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Викидає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всіх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гнізда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птахи не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висиджують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виховують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своїх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дітей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4. Великий птах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довгими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ногами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прямим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дзьобом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полює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у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місцях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багатих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 воду. Про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нього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народі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кажуть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 «Птах,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що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приносить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дітей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(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щастя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)».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5.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Ці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можуть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передбачати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погоду,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такі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собі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маленькі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барометри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Про них у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народі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кажуть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Низько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літають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на землею – 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дощ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».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6.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Українська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назва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якого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птаха походить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від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дієслова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«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співати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»?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7. Якого птаха ми згадуємо у разі повної бездіяльності одного з органів чуття?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8. Жителі французького міста використовували для цього чайок, американці експериментували з ластівками, росіяни - з соколами. Але поза конкуренцією виявився інший птах, якому споруджено </a:t>
            </a:r>
            <a:r>
              <a:rPr kumimoji="0" lang="uk-UA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пам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’</a:t>
            </a:r>
            <a:r>
              <a:rPr kumimoji="0" lang="uk-UA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ятник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у Парижі.</a:t>
            </a:r>
            <a:r>
              <a:rPr lang="uk-UA" sz="1400" b="1" dirty="0">
                <a:latin typeface="Arial" pitchFamily="34" charset="0"/>
              </a:rPr>
              <a:t> </a:t>
            </a:r>
            <a:r>
              <a:rPr lang="uk-UA" sz="1400" b="1" dirty="0" smtClean="0">
                <a:latin typeface="Arial" pitchFamily="34" charset="0"/>
              </a:rPr>
              <a:t> 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Що це за птах?  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9"/>
              <a:tabLst>
                <a:tab pos="9048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Які птахи врятували Рим? </a:t>
            </a:r>
            <a:endParaRPr lang="uk-UA" sz="1400" b="1" dirty="0">
              <a:latin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 startAt="9"/>
              <a:tabLst>
                <a:tab pos="90488" algn="l"/>
              </a:tabLst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Птах, який має назву танцю. 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572" y="428604"/>
            <a:ext cx="180273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785794"/>
            <a:ext cx="2285984" cy="20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186766" cy="214314"/>
          </a:xfrm>
        </p:spPr>
        <p:txBody>
          <a:bodyPr>
            <a:normAutofit fontScale="90000"/>
          </a:bodyPr>
          <a:lstStyle/>
          <a:p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/>
              <a:t/>
            </a:r>
            <a:br>
              <a:rPr lang="uk-UA" sz="2700" dirty="0"/>
            </a:br>
            <a:r>
              <a:rPr lang="uk-UA" sz="2700" b="1" dirty="0" smtClean="0">
                <a:solidFill>
                  <a:srgbClr val="FF0000"/>
                </a:solidFill>
              </a:rPr>
              <a:t>Завдання </a:t>
            </a:r>
            <a:r>
              <a:rPr lang="uk-UA" sz="2700" b="1" dirty="0">
                <a:solidFill>
                  <a:srgbClr val="FF0000"/>
                </a:solidFill>
              </a:rPr>
              <a:t>ПК№</a:t>
            </a:r>
            <a:r>
              <a:rPr lang="en-US" sz="2700" b="1" dirty="0">
                <a:solidFill>
                  <a:srgbClr val="FF0000"/>
                </a:solidFill>
              </a:rPr>
              <a:t>5</a:t>
            </a:r>
            <a:r>
              <a:rPr lang="uk-UA" sz="2700" b="1" dirty="0">
                <a:solidFill>
                  <a:srgbClr val="FF0000"/>
                </a:solidFill>
              </a:rPr>
              <a:t>   </a:t>
            </a:r>
            <a:r>
              <a:rPr lang="uk-UA" sz="2700" b="1" dirty="0"/>
              <a:t>( кабінет географії)</a:t>
            </a:r>
            <a:r>
              <a:rPr lang="uk-UA" dirty="0"/>
              <a:t/>
            </a:r>
            <a:br>
              <a:rPr lang="uk-UA" dirty="0"/>
            </a:b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Шановні , </a:t>
            </a:r>
            <a:r>
              <a:rPr lang="uk-UA" sz="2700" b="1" dirty="0" err="1" smtClean="0">
                <a:latin typeface="Anaktoria" pitchFamily="18" charset="0"/>
                <a:ea typeface="Anaktoria" pitchFamily="18" charset="0"/>
              </a:rPr>
              <a:t>квестери</a:t>
            </a: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!  На екрані ви бачите фото рослин </a:t>
            </a: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. </a:t>
            </a: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Виберіть з них ті, яких </a:t>
            </a:r>
            <a:r>
              <a:rPr lang="uk-UA" sz="2700" b="1" dirty="0" err="1" smtClean="0">
                <a:latin typeface="Anaktoria" pitchFamily="18" charset="0"/>
                <a:ea typeface="Anaktoria" pitchFamily="18" charset="0"/>
              </a:rPr>
              <a:t>занесено</a:t>
            </a:r>
            <a:r>
              <a:rPr lang="uk-UA" sz="2700" b="1" dirty="0" smtClean="0">
                <a:latin typeface="Anaktoria" pitchFamily="18" charset="0"/>
                <a:ea typeface="Anaktoria" pitchFamily="18" charset="0"/>
              </a:rPr>
              <a:t> до Червоної книги України. </a:t>
            </a:r>
            <a:r>
              <a:rPr lang="uk-UA" b="1" dirty="0" smtClean="0">
                <a:latin typeface="Anaktoria" pitchFamily="18" charset="0"/>
                <a:ea typeface="Anaktoria" pitchFamily="18" charset="0"/>
              </a:rPr>
              <a:t/>
            </a:r>
            <a:br>
              <a:rPr lang="uk-UA" b="1" dirty="0" smtClean="0">
                <a:latin typeface="Anaktoria" pitchFamily="18" charset="0"/>
                <a:ea typeface="Anaktoria" pitchFamily="18" charset="0"/>
              </a:rPr>
            </a:br>
            <a:r>
              <a:rPr lang="uk-UA" sz="2000" dirty="0" smtClean="0"/>
              <a:t>Правильна </a:t>
            </a:r>
            <a:r>
              <a:rPr lang="uk-UA" sz="2000" dirty="0"/>
              <a:t>відповідь – 1 </a:t>
            </a:r>
            <a:r>
              <a:rPr lang="uk-UA" sz="2000" dirty="0" err="1"/>
              <a:t>екосмайлик</a:t>
            </a:r>
            <a:r>
              <a:rPr lang="uk-UA" sz="2000" dirty="0"/>
              <a:t>.</a:t>
            </a:r>
            <a:br>
              <a:rPr lang="uk-UA" sz="2000" dirty="0"/>
            </a:br>
            <a:r>
              <a:rPr lang="uk-UA" sz="2000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1857388" cy="139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3143248"/>
            <a:ext cx="1928826" cy="144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86124"/>
            <a:ext cx="1928826" cy="145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1643050"/>
            <a:ext cx="1809763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643050"/>
            <a:ext cx="1881203" cy="1410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78" y="1214422"/>
            <a:ext cx="2006793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3286124"/>
            <a:ext cx="2041666" cy="143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16" y="2928934"/>
            <a:ext cx="2142718" cy="1425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9124" y="5000636"/>
            <a:ext cx="201260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6578" y="4857760"/>
            <a:ext cx="209241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7158" y="4929198"/>
            <a:ext cx="2068474" cy="153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28926" y="4722480"/>
            <a:ext cx="1175715" cy="18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185</TotalTime>
  <Words>334</Words>
  <Application>Microsoft Office PowerPoint</Application>
  <PresentationFormat>Экран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Перший крок           Розгадайте кросворд, і виділене слово-пароль вкаже вам назву дерева на території школи, на якому зможете знайти і виконати наступне завдання.   </vt:lpstr>
      <vt:lpstr>Завдання ПК№2  (шкільний сад , акація )     Розгадайте ребуси:   Ребус1:            Підказка: бджолине кохання            </vt:lpstr>
      <vt:lpstr>Слайд 3</vt:lpstr>
      <vt:lpstr>   Завдання ПК№3  (гирло річки Фурнилів)   Шановні, квестери! Вам потрібно дослідити якість води у річці, а саме чистоту, прозорість і колір .  За правильно виконані завдання  та висновки зможете від Агента отримати 3 екосмайлики . А ось Вам і підказка:   </vt:lpstr>
      <vt:lpstr>Завдання ПК№4    ( сміттєзвалище біля потічка Кривець) </vt:lpstr>
      <vt:lpstr>Слайд 6</vt:lpstr>
      <vt:lpstr>  Завдання ПК№5   ( кабінет географії) Шановні , квестери!  На екрані ви бачите фото рослин . Виберіть з них ті, яких занесено до Червоної книги України.  Правильна відповідь – 1 екосмайлик.  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Перший крок           Розгадайте кросворд, і виділене слово-пароль вкаже вам назву дерева на території школи, на якому зможете знайти і виконати наступне завдання.   </dc:title>
  <dc:creator>User</dc:creator>
  <cp:lastModifiedBy>User</cp:lastModifiedBy>
  <cp:revision>20</cp:revision>
  <dcterms:created xsi:type="dcterms:W3CDTF">2012-11-02T12:53:13Z</dcterms:created>
  <dcterms:modified xsi:type="dcterms:W3CDTF">2012-11-18T11:25:01Z</dcterms:modified>
</cp:coreProperties>
</file>