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73" r:id="rId8"/>
    <p:sldId id="272" r:id="rId9"/>
    <p:sldId id="263" r:id="rId10"/>
    <p:sldId id="264" r:id="rId11"/>
    <p:sldId id="268" r:id="rId12"/>
    <p:sldId id="266" r:id="rId13"/>
    <p:sldId id="267" r:id="rId14"/>
    <p:sldId id="270" r:id="rId15"/>
    <p:sldId id="269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55" autoAdjust="0"/>
    <p:restoredTop sz="94672" autoAdjust="0"/>
  </p:normalViewPr>
  <p:slideViewPr>
    <p:cSldViewPr>
      <p:cViewPr varScale="1">
        <p:scale>
          <a:sx n="102" d="100"/>
          <a:sy n="102" d="100"/>
        </p:scale>
        <p:origin x="-23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10" y="132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279CC-582F-42B9-AD98-65F7739AE857}" type="datetimeFigureOut">
              <a:rPr lang="ru-RU" smtClean="0"/>
              <a:pPr/>
              <a:t>09.12.2012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444ED30-1639-4758-A9B4-FA27057EDE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279CC-582F-42B9-AD98-65F7739AE857}" type="datetimeFigureOut">
              <a:rPr lang="ru-RU" smtClean="0"/>
              <a:pPr/>
              <a:t>09.12.2012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444ED30-1639-4758-A9B4-FA27057EDE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279CC-582F-42B9-AD98-65F7739AE857}" type="datetimeFigureOut">
              <a:rPr lang="ru-RU" smtClean="0"/>
              <a:pPr/>
              <a:t>09.12.2012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4ED30-1639-4758-A9B4-FA27057EDEB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279CC-582F-42B9-AD98-65F7739AE857}" type="datetimeFigureOut">
              <a:rPr lang="ru-RU" smtClean="0"/>
              <a:pPr/>
              <a:t>09.12.2012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4ED30-1639-4758-A9B4-FA27057EDE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279CC-582F-42B9-AD98-65F7739AE857}" type="datetimeFigureOut">
              <a:rPr lang="ru-RU" smtClean="0"/>
              <a:pPr/>
              <a:t>09.12.2012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3444ED30-1639-4758-A9B4-FA27057EDEB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279CC-582F-42B9-AD98-65F7739AE857}" type="datetimeFigureOut">
              <a:rPr lang="ru-RU" smtClean="0"/>
              <a:pPr/>
              <a:t>09.12.2012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4ED30-1639-4758-A9B4-FA27057EDE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279CC-582F-42B9-AD98-65F7739AE857}" type="datetimeFigureOut">
              <a:rPr lang="ru-RU" smtClean="0"/>
              <a:pPr/>
              <a:t>09.12.2012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4ED30-1639-4758-A9B4-FA27057EDE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279CC-582F-42B9-AD98-65F7739AE857}" type="datetimeFigureOut">
              <a:rPr lang="ru-RU" smtClean="0"/>
              <a:pPr/>
              <a:t>09.12.2012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4ED30-1639-4758-A9B4-FA27057EDE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279CC-582F-42B9-AD98-65F7739AE857}" type="datetimeFigureOut">
              <a:rPr lang="ru-RU" smtClean="0"/>
              <a:pPr/>
              <a:t>09.12.2012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4ED30-1639-4758-A9B4-FA27057EDEB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279CC-582F-42B9-AD98-65F7739AE857}" type="datetimeFigureOut">
              <a:rPr lang="ru-RU" smtClean="0"/>
              <a:pPr/>
              <a:t>09.12.2012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4ED30-1639-4758-A9B4-FA27057EDE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279CC-582F-42B9-AD98-65F7739AE857}" type="datetimeFigureOut">
              <a:rPr lang="ru-RU" smtClean="0"/>
              <a:pPr/>
              <a:t>09.12.2012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4ED30-1639-4758-A9B4-FA27057EDEB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DA279CC-582F-42B9-AD98-65F7739AE857}" type="datetimeFigureOut">
              <a:rPr lang="ru-RU" smtClean="0"/>
              <a:pPr/>
              <a:t>09.12.2012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444ED30-1639-4758-A9B4-FA27057EDEB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14356"/>
            <a:ext cx="7772400" cy="3143271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Урок русского языка </a:t>
            </a:r>
            <a:br>
              <a:rPr lang="ru-RU" dirty="0" smtClean="0"/>
            </a:br>
            <a:r>
              <a:rPr lang="ru-RU" dirty="0" smtClean="0"/>
              <a:t>в 8 классе</a:t>
            </a:r>
            <a:endParaRPr lang="ru-RU" sz="4800" dirty="0">
              <a:latin typeface="Constantia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71802" y="5000636"/>
            <a:ext cx="5786478" cy="1000132"/>
          </a:xfrm>
        </p:spPr>
        <p:txBody>
          <a:bodyPr>
            <a:normAutofit fontScale="70000" lnSpcReduction="20000"/>
          </a:bodyPr>
          <a:lstStyle/>
          <a:p>
            <a:r>
              <a:rPr lang="ru-RU" sz="2400" dirty="0" smtClean="0">
                <a:solidFill>
                  <a:schemeClr val="tx1"/>
                </a:solidFill>
                <a:latin typeface="Constantia" pitchFamily="18" charset="0"/>
              </a:rPr>
              <a:t>Презентация создана учителем русского языка и литературы </a:t>
            </a:r>
            <a:r>
              <a:rPr lang="ru-RU" sz="2400" dirty="0" err="1" smtClean="0">
                <a:solidFill>
                  <a:schemeClr val="tx1"/>
                </a:solidFill>
                <a:latin typeface="Constantia" pitchFamily="18" charset="0"/>
              </a:rPr>
              <a:t>Килийского</a:t>
            </a:r>
            <a:r>
              <a:rPr lang="ru-RU" sz="2400" dirty="0" smtClean="0">
                <a:solidFill>
                  <a:schemeClr val="tx1"/>
                </a:solidFill>
                <a:latin typeface="Constantia" pitchFamily="18" charset="0"/>
              </a:rPr>
              <a:t> УВК «ООШ </a:t>
            </a:r>
            <a:r>
              <a:rPr lang="en-US" sz="2400" dirty="0" smtClean="0">
                <a:solidFill>
                  <a:schemeClr val="tx1"/>
                </a:solidFill>
                <a:latin typeface="Constantia" pitchFamily="18" charset="0"/>
              </a:rPr>
              <a:t>I-III </a:t>
            </a:r>
            <a:r>
              <a:rPr lang="ru-RU" sz="2400" dirty="0" smtClean="0">
                <a:solidFill>
                  <a:schemeClr val="tx1"/>
                </a:solidFill>
                <a:latin typeface="Constantia" pitchFamily="18" charset="0"/>
              </a:rPr>
              <a:t>ступеней №3-лицей»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Constantia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Constantia" pitchFamily="18" charset="0"/>
              </a:rPr>
              <a:t>Карадобри</a:t>
            </a:r>
            <a:r>
              <a:rPr lang="ru-RU" sz="2400" dirty="0" smtClean="0">
                <a:solidFill>
                  <a:schemeClr val="tx1"/>
                </a:solidFill>
                <a:latin typeface="Constantia" pitchFamily="18" charset="0"/>
              </a:rPr>
              <a:t> С.В.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89779434_0_2efc1_abbc85d6_X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" y="142852"/>
            <a:ext cx="8877300" cy="65722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472" y="642918"/>
            <a:ext cx="8215370" cy="42862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  </a:t>
            </a:r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Берегите русский язык, наш прекрасный русский язык!.. Обращайтесь почтительно с этим могущественным орудием…</a:t>
            </a:r>
          </a:p>
          <a:p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                                     И.С.Тургенев</a:t>
            </a:r>
          </a:p>
          <a:p>
            <a:r>
              <a:rPr lang="ru-RU" sz="4400" b="1" dirty="0" smtClean="0">
                <a:solidFill>
                  <a:srgbClr val="00B050"/>
                </a:solidFill>
                <a:latin typeface="Monotype Corsiva" pitchFamily="66" charset="0"/>
              </a:rPr>
              <a:t>                                                                              </a:t>
            </a:r>
            <a:endParaRPr lang="ru-RU" sz="4400" b="1" dirty="0">
              <a:solidFill>
                <a:srgbClr val="00B05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85852" y="1500174"/>
            <a:ext cx="707236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Тема урока</a:t>
            </a:r>
          </a:p>
          <a:p>
            <a:r>
              <a:rPr lang="ru-RU" sz="6000" dirty="0" smtClean="0"/>
              <a:t>Понятие об односоставном предложении</a:t>
            </a:r>
            <a:endParaRPr lang="ru-RU" sz="6000" dirty="0"/>
          </a:p>
        </p:txBody>
      </p:sp>
    </p:spTree>
  </p:cSld>
  <p:clrMapOvr>
    <a:masterClrMapping/>
  </p:clrMapOvr>
  <p:transition spd="med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785794"/>
            <a:ext cx="864399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Сформулировать цели урока.</a:t>
            </a:r>
          </a:p>
          <a:p>
            <a:endParaRPr lang="ru-RU" sz="3600" b="1" dirty="0" smtClean="0">
              <a:latin typeface="+mj-lt"/>
            </a:endParaRPr>
          </a:p>
          <a:p>
            <a:r>
              <a:rPr lang="ru-RU" sz="4400" b="1" dirty="0" smtClean="0">
                <a:solidFill>
                  <a:srgbClr val="FF0000"/>
                </a:solidFill>
                <a:latin typeface="Monotype Corsiva" pitchFamily="66" charset="0"/>
              </a:rPr>
              <a:t>Цели урока:</a:t>
            </a:r>
          </a:p>
          <a:p>
            <a:endParaRPr lang="ru-RU" sz="3600" b="1" dirty="0" smtClean="0">
              <a:latin typeface="Monotype Corsiva" pitchFamily="66" charset="0"/>
            </a:endParaRPr>
          </a:p>
          <a:p>
            <a:r>
              <a:rPr lang="ru-RU" sz="4400" b="1" dirty="0" smtClean="0">
                <a:latin typeface="Monotype Corsiva" pitchFamily="66" charset="0"/>
              </a:rPr>
              <a:t>-познакомиться с … ;</a:t>
            </a:r>
          </a:p>
          <a:p>
            <a:r>
              <a:rPr lang="ru-RU" sz="4400" b="1" dirty="0" smtClean="0">
                <a:latin typeface="Monotype Corsiva" pitchFamily="66" charset="0"/>
              </a:rPr>
              <a:t>-учиться находить … и различать … ;</a:t>
            </a:r>
          </a:p>
          <a:p>
            <a:r>
              <a:rPr lang="ru-RU" sz="4400" b="1" dirty="0" smtClean="0">
                <a:latin typeface="Monotype Corsiva" pitchFamily="66" charset="0"/>
              </a:rPr>
              <a:t>-научиться употреблять … .</a:t>
            </a:r>
          </a:p>
          <a:p>
            <a:pPr>
              <a:buFontTx/>
              <a:buChar char="-"/>
            </a:pPr>
            <a:endParaRPr lang="ru-RU" sz="4400" b="1" dirty="0" smtClean="0"/>
          </a:p>
          <a:p>
            <a:pPr>
              <a:buFontTx/>
              <a:buChar char="-"/>
            </a:pPr>
            <a:endParaRPr lang="ru-RU" b="1" dirty="0" smtClean="0"/>
          </a:p>
          <a:p>
            <a:pPr>
              <a:buFontTx/>
              <a:buChar char="-"/>
            </a:pPr>
            <a:endParaRPr lang="ru-RU" dirty="0" smtClean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7224" y="357166"/>
            <a:ext cx="7500990" cy="615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Самостоятельная работа</a:t>
            </a:r>
          </a:p>
          <a:p>
            <a:r>
              <a:rPr lang="ru-RU" sz="3600" dirty="0" smtClean="0">
                <a:solidFill>
                  <a:srgbClr val="FF0000"/>
                </a:solidFill>
                <a:latin typeface="Monotype Corsiva" pitchFamily="66" charset="0"/>
              </a:rPr>
              <a:t>Выпишите односоставные предложения</a:t>
            </a:r>
          </a:p>
          <a:p>
            <a:pPr marL="342900" indent="-342900">
              <a:buAutoNum type="arabicPeriod"/>
            </a:pPr>
            <a:r>
              <a:rPr lang="ru-RU" sz="2800" b="1" dirty="0" smtClean="0"/>
              <a:t>На перевале караван задержался.</a:t>
            </a:r>
          </a:p>
          <a:p>
            <a:pPr marL="342900" indent="-342900">
              <a:buAutoNum type="arabicPeriod"/>
            </a:pPr>
            <a:r>
              <a:rPr lang="ru-RU" sz="2800" b="1" dirty="0" smtClean="0"/>
              <a:t>Тянуло вечерней прохладой.</a:t>
            </a:r>
          </a:p>
          <a:p>
            <a:pPr marL="342900" indent="-342900">
              <a:buAutoNum type="arabicPeriod"/>
            </a:pPr>
            <a:r>
              <a:rPr lang="ru-RU" sz="2800" b="1" dirty="0" smtClean="0"/>
              <a:t>Присаживаемся к костру.</a:t>
            </a:r>
          </a:p>
          <a:p>
            <a:pPr marL="342900" indent="-342900">
              <a:buAutoNum type="arabicPeriod"/>
            </a:pPr>
            <a:r>
              <a:rPr lang="ru-RU" sz="2800" b="1" dirty="0" smtClean="0"/>
              <a:t>Густой туман. Изморось.</a:t>
            </a:r>
          </a:p>
          <a:p>
            <a:pPr marL="342900" indent="-342900">
              <a:buAutoNum type="arabicPeriod"/>
            </a:pPr>
            <a:r>
              <a:rPr lang="ru-RU" sz="2800" b="1" dirty="0" smtClean="0"/>
              <a:t>Дождь гонит с гор ветер.</a:t>
            </a:r>
          </a:p>
          <a:p>
            <a:pPr marL="342900" indent="-342900">
              <a:buAutoNum type="arabicPeriod"/>
            </a:pPr>
            <a:r>
              <a:rPr lang="ru-RU" sz="2800" b="1" dirty="0" smtClean="0"/>
              <a:t>С утра морозит.</a:t>
            </a:r>
          </a:p>
          <a:p>
            <a:pPr marL="342900" indent="-342900">
              <a:buAutoNum type="arabicPeriod"/>
            </a:pPr>
            <a:r>
              <a:rPr lang="ru-RU" sz="2800" b="1" dirty="0" smtClean="0"/>
              <a:t>Полярники прислали в зоопарк двух белых медведей.</a:t>
            </a:r>
          </a:p>
          <a:p>
            <a:pPr marL="342900" indent="-342900">
              <a:buAutoNum type="arabicPeriod"/>
            </a:pPr>
            <a:r>
              <a:rPr lang="ru-RU" sz="2800" b="1" dirty="0" smtClean="0"/>
              <a:t>К вечеру похолодало.</a:t>
            </a:r>
          </a:p>
          <a:p>
            <a:pPr marL="342900" indent="-342900">
              <a:buAutoNum type="arabicPeriod"/>
            </a:pPr>
            <a:r>
              <a:rPr lang="ru-RU" sz="2800" b="1" dirty="0" smtClean="0"/>
              <a:t>Снежинки опускались на сырую землю</a:t>
            </a:r>
            <a:r>
              <a:rPr lang="ru-RU" dirty="0" smtClean="0"/>
              <a:t>.</a:t>
            </a:r>
          </a:p>
          <a:p>
            <a:pPr marL="342900" indent="-342900">
              <a:buAutoNum type="arabicPeriod"/>
            </a:pPr>
            <a:endParaRPr lang="ru-RU" dirty="0" smtClean="0"/>
          </a:p>
          <a:p>
            <a:pPr marL="342900" indent="-342900"/>
            <a: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</a:rPr>
              <a:t>Ключи: 23468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714356"/>
            <a:ext cx="8501122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</a:rPr>
              <a:t>Спишите предложения, подчеркните грамматические основы</a:t>
            </a:r>
          </a:p>
          <a:p>
            <a:endParaRPr lang="ru-RU" dirty="0" smtClean="0"/>
          </a:p>
          <a:p>
            <a:r>
              <a:rPr lang="ru-RU" sz="4000" dirty="0" smtClean="0">
                <a:latin typeface="+mj-lt"/>
              </a:rPr>
              <a:t>Люблю грозу в начале мая.</a:t>
            </a:r>
          </a:p>
          <a:p>
            <a:r>
              <a:rPr lang="ru-RU" sz="2400" dirty="0" smtClean="0">
                <a:latin typeface="+mj-lt"/>
              </a:rPr>
              <a:t>(определённо-личное)</a:t>
            </a:r>
          </a:p>
          <a:p>
            <a:r>
              <a:rPr lang="ru-RU" sz="4000" dirty="0" smtClean="0">
                <a:latin typeface="+mj-lt"/>
              </a:rPr>
              <a:t>По улицам слона водили.</a:t>
            </a:r>
          </a:p>
          <a:p>
            <a:r>
              <a:rPr lang="ru-RU" sz="2400" dirty="0" smtClean="0">
                <a:latin typeface="+mj-lt"/>
              </a:rPr>
              <a:t>(неопределённо-личное)</a:t>
            </a:r>
          </a:p>
          <a:p>
            <a:r>
              <a:rPr lang="ru-RU" sz="4000" dirty="0" smtClean="0">
                <a:latin typeface="+mj-lt"/>
              </a:rPr>
              <a:t>От лип душистым медом тянет.</a:t>
            </a:r>
          </a:p>
          <a:p>
            <a:r>
              <a:rPr lang="ru-RU" sz="2400" dirty="0" smtClean="0">
                <a:latin typeface="+mj-lt"/>
              </a:rPr>
              <a:t>(безличное)</a:t>
            </a:r>
          </a:p>
          <a:p>
            <a:r>
              <a:rPr lang="ru-RU" sz="4000" dirty="0" smtClean="0">
                <a:latin typeface="+mj-lt"/>
              </a:rPr>
              <a:t>Какая ночь!</a:t>
            </a:r>
          </a:p>
          <a:p>
            <a:r>
              <a:rPr lang="ru-RU" sz="2400" dirty="0" smtClean="0">
                <a:latin typeface="+mj-lt"/>
              </a:rPr>
              <a:t>(назывное)</a:t>
            </a:r>
          </a:p>
          <a:p>
            <a:r>
              <a:rPr lang="ru-RU" sz="3600" dirty="0" smtClean="0">
                <a:latin typeface="+mj-lt"/>
              </a:rPr>
              <a:t>Что посеешь – то и пожнёшь.</a:t>
            </a:r>
          </a:p>
          <a:p>
            <a:r>
              <a:rPr lang="ru-RU" sz="2400" dirty="0" smtClean="0">
                <a:latin typeface="+mj-lt"/>
              </a:rPr>
              <a:t>(обобщённо-личное)</a:t>
            </a:r>
            <a:endParaRPr lang="ru-RU" sz="2400" dirty="0">
              <a:latin typeface="+mj-lt"/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71472" y="285728"/>
            <a:ext cx="8215370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Алгоритм </a:t>
            </a:r>
            <a: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</a:rPr>
              <a:t>« Типы односоставных предложений»</a:t>
            </a:r>
          </a:p>
          <a:p>
            <a:pPr marL="342900" indent="-342900">
              <a:buAutoNum type="arabicPeriod"/>
            </a:pPr>
            <a:r>
              <a:rPr lang="ru-RU" dirty="0" smtClean="0">
                <a:latin typeface="+mj-lt"/>
              </a:rPr>
              <a:t>Определить грамматическую основу предложения.</a:t>
            </a:r>
          </a:p>
          <a:p>
            <a:pPr marL="342900" indent="-342900">
              <a:buAutoNum type="arabicPeriod"/>
            </a:pPr>
            <a:r>
              <a:rPr lang="ru-RU" dirty="0" smtClean="0">
                <a:latin typeface="+mj-lt"/>
              </a:rPr>
              <a:t>Если один главный член, предложение односоставное.</a:t>
            </a:r>
          </a:p>
          <a:p>
            <a:pPr marL="342900" indent="-342900">
              <a:buAutoNum type="arabicPeriod"/>
            </a:pPr>
            <a:r>
              <a:rPr lang="ru-RU" dirty="0" smtClean="0">
                <a:latin typeface="+mj-lt"/>
              </a:rPr>
              <a:t>Определить вид главного члена.</a:t>
            </a:r>
          </a:p>
          <a:p>
            <a:pPr marL="342900" indent="-342900">
              <a:buAutoNum type="arabicPeriod"/>
            </a:pPr>
            <a:endParaRPr lang="ru-RU" dirty="0" smtClean="0">
              <a:latin typeface="+mj-lt"/>
            </a:endParaRPr>
          </a:p>
          <a:p>
            <a:pPr marL="342900" indent="-342900">
              <a:buAutoNum type="arabicPeriod"/>
            </a:pPr>
            <a:endParaRPr lang="ru-RU" dirty="0" smtClean="0">
              <a:latin typeface="+mj-lt"/>
            </a:endParaRPr>
          </a:p>
          <a:p>
            <a:pPr marL="342900" indent="-342900"/>
            <a:endParaRPr lang="ru-RU" dirty="0" smtClean="0">
              <a:latin typeface="+mj-lt"/>
            </a:endParaRPr>
          </a:p>
          <a:p>
            <a:pPr marL="342900" indent="-342900"/>
            <a:endParaRPr lang="ru-RU" dirty="0" smtClean="0">
              <a:latin typeface="+mj-lt"/>
            </a:endParaRPr>
          </a:p>
          <a:p>
            <a:pPr marL="342900" indent="-342900"/>
            <a:endParaRPr lang="ru-RU" dirty="0" smtClean="0">
              <a:latin typeface="+mj-lt"/>
            </a:endParaRPr>
          </a:p>
          <a:p>
            <a:pPr marL="342900" indent="-342900"/>
            <a:endParaRPr lang="ru-RU" dirty="0" smtClean="0">
              <a:latin typeface="+mj-lt"/>
            </a:endParaRPr>
          </a:p>
          <a:p>
            <a:pPr marL="342900" indent="-342900"/>
            <a:r>
              <a:rPr lang="ru-RU" dirty="0" smtClean="0">
                <a:latin typeface="+mj-lt"/>
              </a:rPr>
              <a:t>                                                                         Можно ли вставить подлежащее?</a:t>
            </a:r>
          </a:p>
          <a:p>
            <a:pPr marL="342900" indent="-342900"/>
            <a:endParaRPr lang="ru-RU" dirty="0" smtClean="0">
              <a:latin typeface="+mj-lt"/>
            </a:endParaRPr>
          </a:p>
          <a:p>
            <a:pPr marL="342900" indent="-342900"/>
            <a:r>
              <a:rPr lang="ru-RU" dirty="0" smtClean="0">
                <a:latin typeface="+mj-lt"/>
              </a:rPr>
              <a:t> </a:t>
            </a:r>
            <a:r>
              <a:rPr lang="ru-RU" dirty="0" smtClean="0">
                <a:latin typeface="+mj-lt"/>
              </a:rPr>
              <a:t>                                                                  нет                           да</a:t>
            </a:r>
          </a:p>
          <a:p>
            <a:pPr marL="342900" indent="-342900"/>
            <a:endParaRPr lang="ru-RU" dirty="0" smtClean="0">
              <a:latin typeface="+mj-lt"/>
            </a:endParaRPr>
          </a:p>
          <a:p>
            <a:pPr marL="342900" indent="-342900"/>
            <a:r>
              <a:rPr lang="ru-RU" dirty="0" smtClean="0">
                <a:latin typeface="+mj-lt"/>
              </a:rPr>
              <a:t>                                                                                      Чем может быть выражено?</a:t>
            </a:r>
          </a:p>
          <a:p>
            <a:pPr marL="342900" indent="-342900"/>
            <a:endParaRPr lang="ru-RU" dirty="0" smtClean="0">
              <a:latin typeface="+mj-lt"/>
            </a:endParaRPr>
          </a:p>
          <a:p>
            <a:pPr marL="342900" indent="-342900"/>
            <a:endParaRPr lang="ru-RU" dirty="0" smtClean="0">
              <a:latin typeface="+mj-lt"/>
            </a:endParaRPr>
          </a:p>
          <a:p>
            <a:pPr marL="342900" indent="-342900"/>
            <a:r>
              <a:rPr lang="ru-RU" sz="1600" dirty="0" smtClean="0">
                <a:latin typeface="+mj-lt"/>
              </a:rPr>
              <a:t> </a:t>
            </a:r>
            <a:r>
              <a:rPr lang="ru-RU" sz="1600" dirty="0" smtClean="0">
                <a:latin typeface="+mj-lt"/>
              </a:rPr>
              <a:t>                                                                          Мест. 1,2 л. ед. и мн. ч.       Мест. 3 л. мн. ч.</a:t>
            </a:r>
          </a:p>
          <a:p>
            <a:pPr marL="342900" indent="-342900"/>
            <a:r>
              <a:rPr lang="ru-RU" dirty="0" smtClean="0">
                <a:latin typeface="+mj-lt"/>
              </a:rPr>
              <a:t> </a:t>
            </a:r>
            <a:r>
              <a:rPr lang="ru-RU" dirty="0" smtClean="0">
                <a:latin typeface="+mj-lt"/>
              </a:rPr>
              <a:t>                                                                          </a:t>
            </a:r>
          </a:p>
          <a:p>
            <a:pPr marL="342900" indent="-342900"/>
            <a:r>
              <a:rPr lang="ru-RU" dirty="0" smtClean="0">
                <a:latin typeface="+mj-lt"/>
              </a:rPr>
              <a:t>                                                 </a:t>
            </a:r>
          </a:p>
          <a:p>
            <a:endParaRPr lang="ru-RU" dirty="0"/>
          </a:p>
        </p:txBody>
      </p:sp>
      <p:cxnSp>
        <p:nvCxnSpPr>
          <p:cNvPr id="5" name="Прямая со стрелкой 4"/>
          <p:cNvCxnSpPr/>
          <p:nvPr/>
        </p:nvCxnSpPr>
        <p:spPr>
          <a:xfrm rot="10800000" flipV="1">
            <a:off x="2643174" y="1643050"/>
            <a:ext cx="1357322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4000496" y="1643050"/>
            <a:ext cx="1357322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Овал 9"/>
          <p:cNvSpPr/>
          <p:nvPr/>
        </p:nvSpPr>
        <p:spPr>
          <a:xfrm>
            <a:off x="1000100" y="2000240"/>
            <a:ext cx="2286016" cy="71438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Подлежащее</a:t>
            </a:r>
            <a:endParaRPr lang="ru-RU" dirty="0"/>
          </a:p>
        </p:txBody>
      </p:sp>
      <p:cxnSp>
        <p:nvCxnSpPr>
          <p:cNvPr id="12" name="Прямая со стрелкой 11"/>
          <p:cNvCxnSpPr>
            <a:stCxn id="10" idx="4"/>
          </p:cNvCxnSpPr>
          <p:nvPr/>
        </p:nvCxnSpPr>
        <p:spPr>
          <a:xfrm rot="5400000">
            <a:off x="1749405" y="3107529"/>
            <a:ext cx="786612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Скругленный прямоугольник 12"/>
          <p:cNvSpPr/>
          <p:nvPr/>
        </p:nvSpPr>
        <p:spPr>
          <a:xfrm>
            <a:off x="1142976" y="3500438"/>
            <a:ext cx="2000264" cy="285752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назывное</a:t>
            </a:r>
            <a:endParaRPr lang="ru-RU" dirty="0"/>
          </a:p>
        </p:txBody>
      </p:sp>
      <p:sp>
        <p:nvSpPr>
          <p:cNvPr id="14" name="Овал 13"/>
          <p:cNvSpPr/>
          <p:nvPr/>
        </p:nvSpPr>
        <p:spPr>
          <a:xfrm>
            <a:off x="4643438" y="2000240"/>
            <a:ext cx="2214578" cy="642942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Сказуемое</a:t>
            </a:r>
            <a:endParaRPr lang="ru-RU" dirty="0"/>
          </a:p>
        </p:txBody>
      </p:sp>
      <p:cxnSp>
        <p:nvCxnSpPr>
          <p:cNvPr id="17" name="Прямая со стрелкой 16"/>
          <p:cNvCxnSpPr>
            <a:stCxn id="14" idx="4"/>
          </p:cNvCxnSpPr>
          <p:nvPr/>
        </p:nvCxnSpPr>
        <p:spPr>
          <a:xfrm rot="16200000" flipH="1">
            <a:off x="5554272" y="2839636"/>
            <a:ext cx="428630" cy="3572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rot="10800000" flipV="1">
            <a:off x="4857752" y="3571876"/>
            <a:ext cx="928694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>
            <a:off x="5786446" y="3571876"/>
            <a:ext cx="714380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rot="5400000">
            <a:off x="4358480" y="4356900"/>
            <a:ext cx="427834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Скругленный прямоугольник 40"/>
          <p:cNvSpPr/>
          <p:nvPr/>
        </p:nvSpPr>
        <p:spPr>
          <a:xfrm>
            <a:off x="3000364" y="4572008"/>
            <a:ext cx="2286016" cy="357190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безличное</a:t>
            </a:r>
            <a:endParaRPr lang="ru-RU" dirty="0"/>
          </a:p>
        </p:txBody>
      </p:sp>
      <p:cxnSp>
        <p:nvCxnSpPr>
          <p:cNvPr id="43" name="Прямая со стрелкой 42"/>
          <p:cNvCxnSpPr/>
          <p:nvPr/>
        </p:nvCxnSpPr>
        <p:spPr>
          <a:xfrm rot="5400000">
            <a:off x="6394463" y="4249743"/>
            <a:ext cx="35719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 rot="10800000" flipV="1">
            <a:off x="5500694" y="4572008"/>
            <a:ext cx="1071570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 rot="5400000">
            <a:off x="5357818" y="5500702"/>
            <a:ext cx="28575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Скругленный прямоугольник 51"/>
          <p:cNvSpPr/>
          <p:nvPr/>
        </p:nvSpPr>
        <p:spPr>
          <a:xfrm>
            <a:off x="3500430" y="5643578"/>
            <a:ext cx="2500330" cy="357190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определённо-личное</a:t>
            </a:r>
            <a:endParaRPr lang="ru-RU" dirty="0"/>
          </a:p>
        </p:txBody>
      </p:sp>
      <p:cxnSp>
        <p:nvCxnSpPr>
          <p:cNvPr id="54" name="Прямая со стрелкой 53"/>
          <p:cNvCxnSpPr/>
          <p:nvPr/>
        </p:nvCxnSpPr>
        <p:spPr>
          <a:xfrm>
            <a:off x="6572264" y="4572008"/>
            <a:ext cx="857256" cy="5715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 rot="5400000">
            <a:off x="7322363" y="5464983"/>
            <a:ext cx="21431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Скругленный прямоугольник 56"/>
          <p:cNvSpPr/>
          <p:nvPr/>
        </p:nvSpPr>
        <p:spPr>
          <a:xfrm>
            <a:off x="6072198" y="5643578"/>
            <a:ext cx="2571768" cy="357190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неопределённо-личное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5786" y="500042"/>
            <a:ext cx="8001056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  <a:latin typeface="Monotype Corsiva" pitchFamily="66" charset="0"/>
              </a:rPr>
              <a:t>Сравните:</a:t>
            </a:r>
          </a:p>
          <a:p>
            <a:endParaRPr lang="ru-RU" dirty="0" smtClean="0"/>
          </a:p>
          <a:p>
            <a:r>
              <a:rPr lang="ru-RU" sz="5400" u="sng" dirty="0" smtClean="0"/>
              <a:t>Ночь</a:t>
            </a:r>
            <a:r>
              <a:rPr lang="ru-RU" sz="5400" dirty="0" smtClean="0"/>
              <a:t>.                                               </a:t>
            </a:r>
          </a:p>
          <a:p>
            <a:endParaRPr lang="ru-RU" sz="6600" dirty="0" smtClean="0"/>
          </a:p>
          <a:p>
            <a:r>
              <a:rPr lang="ru-RU" sz="4800" u="wavyHeavy" dirty="0" smtClean="0"/>
              <a:t>Тихая</a:t>
            </a:r>
            <a:r>
              <a:rPr lang="ru-RU" sz="4800" dirty="0" smtClean="0"/>
              <a:t> </a:t>
            </a:r>
            <a:r>
              <a:rPr lang="ru-RU" sz="4800" u="heavy" dirty="0" smtClean="0"/>
              <a:t>ночь</a:t>
            </a:r>
            <a:r>
              <a:rPr lang="ru-RU" sz="4800" dirty="0" smtClean="0"/>
              <a:t> </a:t>
            </a:r>
            <a:r>
              <a:rPr lang="ru-RU" sz="4800" u="dotDashHeavy" dirty="0" smtClean="0"/>
              <a:t>на Днепре</a:t>
            </a:r>
            <a:r>
              <a:rPr lang="ru-RU" sz="4800" dirty="0" smtClean="0"/>
              <a:t>.  </a:t>
            </a:r>
          </a:p>
          <a:p>
            <a:endParaRPr lang="ru-RU" sz="4800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r>
              <a:rPr lang="ru-RU" sz="4800" dirty="0" smtClean="0">
                <a:solidFill>
                  <a:srgbClr val="FF0000"/>
                </a:solidFill>
                <a:latin typeface="Monotype Corsiva" pitchFamily="66" charset="0"/>
              </a:rPr>
              <a:t>Сделайте вывод. </a:t>
            </a:r>
            <a:r>
              <a:rPr lang="ru-RU" sz="4000" dirty="0" smtClean="0">
                <a:latin typeface="+mj-lt"/>
              </a:rPr>
              <a:t>Односоставные предложения могут быть…</a:t>
            </a:r>
            <a:endParaRPr lang="ru-RU" sz="4000" dirty="0">
              <a:latin typeface="+mj-lt"/>
            </a:endParaRPr>
          </a:p>
        </p:txBody>
      </p:sp>
      <p:pic>
        <p:nvPicPr>
          <p:cNvPr id="4" name="Рисунок 3" descr="8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9124" y="714356"/>
            <a:ext cx="4371980" cy="27894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4414" y="500042"/>
            <a:ext cx="6572296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+mj-lt"/>
              </a:rPr>
              <a:t>Творческая мастерская   «Редактирование текста»</a:t>
            </a:r>
          </a:p>
          <a:p>
            <a:r>
              <a:rPr lang="ru-RU" sz="2400" dirty="0" smtClean="0">
                <a:solidFill>
                  <a:srgbClr val="FF0000"/>
                </a:solidFill>
                <a:latin typeface="Monotype Corsiva" pitchFamily="66" charset="0"/>
              </a:rPr>
              <a:t>Замените двусоставные предложения односоставными, определите вид по главному члену</a:t>
            </a:r>
          </a:p>
          <a:p>
            <a:endParaRPr lang="ru-RU" sz="2400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r>
              <a:rPr lang="ru-RU" sz="3200" dirty="0" smtClean="0">
                <a:latin typeface="+mj-lt"/>
              </a:rPr>
              <a:t>В лесу стоит осень. Близится вечер. Я иду по узкой тропинке. Вокруг звенит тишина. Запах грибов повсюду. Под ногами шелестит листва. В сердце разливаются покой и радость.</a:t>
            </a:r>
            <a:endParaRPr lang="ru-RU" sz="3200" dirty="0">
              <a:latin typeface="+mj-lt"/>
            </a:endParaRPr>
          </a:p>
        </p:txBody>
      </p:sp>
      <p:pic>
        <p:nvPicPr>
          <p:cNvPr id="3" name="Рисунок 2" descr="school030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5143511"/>
            <a:ext cx="1571626" cy="155067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785794"/>
            <a:ext cx="7643866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latin typeface="Monotype Corsiva" pitchFamily="66" charset="0"/>
              </a:rPr>
              <a:t>Проверка задания</a:t>
            </a:r>
          </a:p>
          <a:p>
            <a:endParaRPr lang="ru-RU" dirty="0" smtClean="0"/>
          </a:p>
          <a:p>
            <a:r>
              <a:rPr lang="ru-RU" sz="4000" b="1" dirty="0" smtClean="0"/>
              <a:t>В лесу осень. Вечереет. Иду по узкой тропинке. Тишина. Повсюду пахнет грибами. Шелест листвы под ногами. На сердце покойно и радостно.</a:t>
            </a:r>
          </a:p>
          <a:p>
            <a:r>
              <a:rPr lang="ru-RU" sz="4000" b="1" dirty="0" smtClean="0">
                <a:solidFill>
                  <a:srgbClr val="FF0000"/>
                </a:solidFill>
                <a:latin typeface="Monotype Corsiva" pitchFamily="66" charset="0"/>
              </a:rPr>
              <a:t>Вопрос: как изменились предложения?</a:t>
            </a:r>
            <a:endParaRPr lang="ru-RU" sz="40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0100" y="428604"/>
            <a:ext cx="664373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Monotype Corsiva" pitchFamily="66" charset="0"/>
              </a:rPr>
              <a:t>Подведем итоги. «Продолжи ответ»</a:t>
            </a:r>
          </a:p>
          <a:p>
            <a:endParaRPr lang="ru-RU" dirty="0" smtClean="0"/>
          </a:p>
          <a:p>
            <a:r>
              <a:rPr lang="ru-RU" sz="2800" b="1" dirty="0" smtClean="0"/>
              <a:t>Односоставные предложения – это …</a:t>
            </a:r>
          </a:p>
          <a:p>
            <a:endParaRPr lang="ru-RU" sz="2800" b="1" dirty="0" smtClean="0"/>
          </a:p>
          <a:p>
            <a:r>
              <a:rPr lang="ru-RU" sz="2800" b="1" dirty="0" smtClean="0"/>
              <a:t>По способу выражения главного члена односоставные предложения делятся на …</a:t>
            </a:r>
          </a:p>
          <a:p>
            <a:endParaRPr lang="ru-RU" sz="2800" b="1" dirty="0" smtClean="0"/>
          </a:p>
          <a:p>
            <a:r>
              <a:rPr lang="ru-RU" sz="2800" b="1" dirty="0" smtClean="0"/>
              <a:t>Подлежащее невозможно ввести в …</a:t>
            </a:r>
          </a:p>
          <a:p>
            <a:endParaRPr lang="ru-RU" sz="2800" b="1" dirty="0" smtClean="0"/>
          </a:p>
          <a:p>
            <a:r>
              <a:rPr lang="ru-RU" sz="2800" b="1" dirty="0" smtClean="0"/>
              <a:t>Обобщенно-личные предложения – это …</a:t>
            </a:r>
            <a:endParaRPr lang="ru-RU" sz="28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486804" cy="571504"/>
          </a:xfrm>
        </p:spPr>
        <p:txBody>
          <a:bodyPr>
            <a:normAutofit fontScale="90000"/>
          </a:bodyPr>
          <a:lstStyle/>
          <a:p>
            <a:r>
              <a:rPr lang="ru-RU" sz="2700" dirty="0" smtClean="0"/>
              <a:t>Распределительный </a:t>
            </a:r>
            <a:r>
              <a:rPr lang="ru-RU" sz="2700" dirty="0" err="1" smtClean="0"/>
              <a:t>акродиктант</a:t>
            </a: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2200" cap="none" dirty="0" smtClean="0">
                <a:solidFill>
                  <a:srgbClr val="FF0000"/>
                </a:solidFill>
                <a:latin typeface="Monotype Corsiva" pitchFamily="66" charset="0"/>
              </a:rPr>
              <a:t>Запиши предложения в правильной последовательности и узнай свой статус</a:t>
            </a:r>
            <a:endParaRPr lang="ru-RU" sz="2200" cap="none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714356"/>
            <a:ext cx="3008313" cy="4695844"/>
          </a:xfrm>
        </p:spPr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lang="ru-RU" sz="2000" b="1" dirty="0" smtClean="0"/>
              <a:t>Безличное</a:t>
            </a:r>
          </a:p>
          <a:p>
            <a:pPr marL="342900" indent="-342900">
              <a:buAutoNum type="arabicPeriod"/>
            </a:pPr>
            <a:endParaRPr lang="ru-RU" sz="2000" b="1" dirty="0" smtClean="0"/>
          </a:p>
          <a:p>
            <a:pPr marL="342900" indent="-342900">
              <a:buAutoNum type="arabicPeriod"/>
            </a:pPr>
            <a:r>
              <a:rPr lang="ru-RU" sz="2000" b="1" dirty="0" smtClean="0"/>
              <a:t>Назывное</a:t>
            </a:r>
          </a:p>
          <a:p>
            <a:pPr marL="342900" indent="-342900">
              <a:buAutoNum type="arabicPeriod"/>
            </a:pPr>
            <a:endParaRPr lang="ru-RU" sz="2000" b="1" dirty="0" smtClean="0"/>
          </a:p>
          <a:p>
            <a:pPr marL="342900" indent="-342900">
              <a:buAutoNum type="arabicPeriod"/>
            </a:pPr>
            <a:r>
              <a:rPr lang="ru-RU" sz="2000" b="1" dirty="0" smtClean="0"/>
              <a:t>Двусоставное</a:t>
            </a:r>
          </a:p>
          <a:p>
            <a:pPr marL="342900" indent="-342900">
              <a:buAutoNum type="arabicPeriod"/>
            </a:pPr>
            <a:endParaRPr lang="ru-RU" sz="2000" b="1" dirty="0" smtClean="0"/>
          </a:p>
          <a:p>
            <a:pPr marL="342900" indent="-342900">
              <a:buAutoNum type="arabicPeriod"/>
            </a:pPr>
            <a:r>
              <a:rPr lang="ru-RU" sz="2000" b="1" dirty="0" smtClean="0"/>
              <a:t>Определенно-личное</a:t>
            </a:r>
          </a:p>
          <a:p>
            <a:pPr marL="342900" indent="-342900">
              <a:buAutoNum type="arabicPeriod"/>
            </a:pPr>
            <a:endParaRPr lang="ru-RU" sz="2000" b="1" dirty="0" smtClean="0"/>
          </a:p>
          <a:p>
            <a:pPr marL="342900" indent="-342900">
              <a:buAutoNum type="arabicPeriod"/>
            </a:pPr>
            <a:r>
              <a:rPr lang="ru-RU" sz="2000" b="1" dirty="0" smtClean="0"/>
              <a:t>Обобщенно-личное</a:t>
            </a:r>
          </a:p>
          <a:p>
            <a:pPr marL="342900" indent="-342900">
              <a:buAutoNum type="arabicPeriod"/>
            </a:pPr>
            <a:endParaRPr lang="ru-RU" sz="2000" b="1" dirty="0" smtClean="0"/>
          </a:p>
          <a:p>
            <a:pPr marL="342900" indent="-342900">
              <a:buAutoNum type="arabicPeriod"/>
            </a:pPr>
            <a:r>
              <a:rPr lang="ru-RU" sz="2000" b="1" dirty="0" smtClean="0"/>
              <a:t>Неопределенно-личное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928670"/>
            <a:ext cx="5340350" cy="448153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b="1" dirty="0" smtClean="0"/>
              <a:t>  Ночь. Улица. Фонарь. Аптека.</a:t>
            </a:r>
          </a:p>
          <a:p>
            <a:endParaRPr lang="ru-RU" sz="2000" b="1" dirty="0" smtClean="0"/>
          </a:p>
          <a:p>
            <a:pPr>
              <a:buNone/>
            </a:pPr>
            <a:r>
              <a:rPr lang="ru-RU" sz="2000" b="1" dirty="0" smtClean="0"/>
              <a:t>  Зимой быстро темнеет.</a:t>
            </a:r>
          </a:p>
          <a:p>
            <a:endParaRPr lang="ru-RU" sz="2000" b="1" dirty="0" smtClean="0"/>
          </a:p>
          <a:p>
            <a:pPr>
              <a:buNone/>
            </a:pPr>
            <a:r>
              <a:rPr lang="ru-RU" sz="2000" b="1" dirty="0" smtClean="0"/>
              <a:t>  Кому-то принесли от мастера ларец.</a:t>
            </a:r>
          </a:p>
          <a:p>
            <a:endParaRPr lang="ru-RU" sz="2000" b="1" dirty="0" smtClean="0"/>
          </a:p>
          <a:p>
            <a:pPr>
              <a:buNone/>
            </a:pPr>
            <a:r>
              <a:rPr lang="ru-RU" sz="2000" b="1" dirty="0" smtClean="0"/>
              <a:t>  Тихим вечером выйду в беседку.</a:t>
            </a:r>
          </a:p>
          <a:p>
            <a:endParaRPr lang="ru-RU" sz="2000" b="1" dirty="0" smtClean="0"/>
          </a:p>
          <a:p>
            <a:pPr>
              <a:buNone/>
            </a:pPr>
            <a:r>
              <a:rPr lang="ru-RU" sz="2000" b="1" dirty="0" smtClean="0"/>
              <a:t>  От умного – научишься, от глупого – разучишься.</a:t>
            </a:r>
          </a:p>
          <a:p>
            <a:pPr>
              <a:buNone/>
            </a:pPr>
            <a:endParaRPr lang="ru-RU" sz="2000" b="1" dirty="0" smtClean="0"/>
          </a:p>
          <a:p>
            <a:pPr>
              <a:buNone/>
            </a:pPr>
            <a:r>
              <a:rPr lang="ru-RU" sz="2000" b="1" dirty="0" smtClean="0"/>
              <a:t>   А ларчик просто открывался…</a:t>
            </a:r>
            <a:endParaRPr lang="ru-RU" sz="2000" b="1" dirty="0"/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0100" y="714356"/>
            <a:ext cx="7429552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Monotype Corsiva" pitchFamily="66" charset="0"/>
              </a:rPr>
              <a:t>Проверка диктанта</a:t>
            </a:r>
          </a:p>
          <a:p>
            <a:endParaRPr lang="ru-RU" dirty="0" smtClean="0"/>
          </a:p>
          <a:p>
            <a:r>
              <a:rPr lang="ru-RU" sz="3600" b="1" dirty="0" smtClean="0">
                <a:solidFill>
                  <a:srgbClr val="FF0000"/>
                </a:solidFill>
              </a:rPr>
              <a:t>З</a:t>
            </a:r>
            <a:r>
              <a:rPr lang="ru-RU" sz="2400" b="1" dirty="0" smtClean="0"/>
              <a:t>имой быстро темнеет.</a:t>
            </a:r>
          </a:p>
          <a:p>
            <a:r>
              <a:rPr lang="ru-RU" sz="3600" b="1" dirty="0" smtClean="0">
                <a:solidFill>
                  <a:srgbClr val="FF0000"/>
                </a:solidFill>
              </a:rPr>
              <a:t>Н</a:t>
            </a:r>
            <a:r>
              <a:rPr lang="ru-RU" sz="2400" b="1" dirty="0" smtClean="0"/>
              <a:t>очь. Улица. Фонарь. Аптека.</a:t>
            </a:r>
          </a:p>
          <a:p>
            <a:r>
              <a:rPr lang="ru-RU" sz="3600" b="1" dirty="0" smtClean="0">
                <a:solidFill>
                  <a:srgbClr val="FF0000"/>
                </a:solidFill>
              </a:rPr>
              <a:t>А </a:t>
            </a:r>
            <a:r>
              <a:rPr lang="ru-RU" sz="2400" b="1" dirty="0" smtClean="0"/>
              <a:t>ларчик просто открывался…</a:t>
            </a:r>
          </a:p>
          <a:p>
            <a:r>
              <a:rPr lang="ru-RU" sz="3600" b="1" dirty="0" smtClean="0">
                <a:solidFill>
                  <a:srgbClr val="FF0000"/>
                </a:solidFill>
              </a:rPr>
              <a:t>Т</a:t>
            </a:r>
            <a:r>
              <a:rPr lang="ru-RU" sz="2400" b="1" dirty="0" smtClean="0"/>
              <a:t>ихим вечером выйду в беседку.</a:t>
            </a:r>
          </a:p>
          <a:p>
            <a:r>
              <a:rPr lang="ru-RU" sz="3600" b="1" dirty="0" smtClean="0">
                <a:solidFill>
                  <a:srgbClr val="FF0000"/>
                </a:solidFill>
              </a:rPr>
              <a:t>О</a:t>
            </a:r>
            <a:r>
              <a:rPr lang="ru-RU" sz="2400" b="1" dirty="0" smtClean="0"/>
              <a:t>т умного – научишься, от глупого – разучишься.</a:t>
            </a:r>
          </a:p>
          <a:p>
            <a:r>
              <a:rPr lang="ru-RU" sz="3600" b="1" dirty="0" smtClean="0">
                <a:solidFill>
                  <a:srgbClr val="FF0000"/>
                </a:solidFill>
              </a:rPr>
              <a:t>К</a:t>
            </a:r>
            <a:r>
              <a:rPr lang="ru-RU" sz="2400" b="1" dirty="0" smtClean="0"/>
              <a:t>ому-то принесли от мастера ларец.</a:t>
            </a:r>
            <a:endParaRPr lang="ru-RU" sz="2400" b="1" dirty="0"/>
          </a:p>
        </p:txBody>
      </p:sp>
      <p:pic>
        <p:nvPicPr>
          <p:cNvPr id="6" name="Рисунок 5" descr="school030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0958" y="5000636"/>
            <a:ext cx="1000125" cy="14287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1538" y="357166"/>
            <a:ext cx="742955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Monotype Corsiva" pitchFamily="66" charset="0"/>
              </a:rPr>
              <a:t>Домашнее задание: </a:t>
            </a:r>
            <a:r>
              <a:rPr lang="ru-RU" sz="4000" b="1" dirty="0" smtClean="0">
                <a:latin typeface="+mj-lt"/>
              </a:rPr>
              <a:t>§</a:t>
            </a:r>
            <a:r>
              <a:rPr lang="en-US" sz="4000" b="1" dirty="0" smtClean="0">
                <a:latin typeface="+mj-lt"/>
              </a:rPr>
              <a:t> 13</a:t>
            </a:r>
            <a:r>
              <a:rPr lang="ru-RU" sz="4000" b="1" dirty="0" smtClean="0">
                <a:latin typeface="+mj-lt"/>
              </a:rPr>
              <a:t>.</a:t>
            </a:r>
          </a:p>
          <a:p>
            <a:endParaRPr lang="ru-RU" sz="4000" dirty="0" smtClean="0"/>
          </a:p>
          <a:p>
            <a:r>
              <a:rPr lang="ru-RU" sz="4000" b="1" dirty="0" smtClean="0"/>
              <a:t>Написать сочинение-миниатюру «За окном – зимнее утро…», используя односоставные предложения.</a:t>
            </a:r>
            <a:endParaRPr lang="ru-RU" sz="4000" b="1" dirty="0"/>
          </a:p>
        </p:txBody>
      </p:sp>
      <p:pic>
        <p:nvPicPr>
          <p:cNvPr id="3" name="Рисунок 2" descr="school21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561" y="4286256"/>
            <a:ext cx="2214579" cy="207170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42976" y="714356"/>
            <a:ext cx="7215238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FF0000"/>
                </a:solidFill>
                <a:latin typeface="Monotype Corsiva" pitchFamily="66" charset="0"/>
              </a:rPr>
              <a:t>Мои впечатления об уроке</a:t>
            </a:r>
          </a:p>
          <a:p>
            <a:endParaRPr lang="ru-RU" sz="3200" dirty="0" smtClean="0"/>
          </a:p>
          <a:p>
            <a:r>
              <a:rPr lang="ru-RU" sz="3200" b="1" dirty="0" smtClean="0"/>
              <a:t>На уроке я научил(</a:t>
            </a:r>
            <a:r>
              <a:rPr lang="ru-RU" sz="3200" b="1" dirty="0" err="1" smtClean="0"/>
              <a:t>ся</a:t>
            </a:r>
            <a:r>
              <a:rPr lang="ru-RU" sz="3200" b="1" dirty="0" smtClean="0"/>
              <a:t>, ась)…</a:t>
            </a:r>
          </a:p>
          <a:p>
            <a:r>
              <a:rPr lang="ru-RU" sz="3200" b="1" dirty="0" smtClean="0"/>
              <a:t>Я запомнил(а), что…</a:t>
            </a:r>
          </a:p>
          <a:p>
            <a:r>
              <a:rPr lang="ru-RU" sz="3200" b="1" dirty="0" smtClean="0"/>
              <a:t>Мне хочется отметить…</a:t>
            </a:r>
          </a:p>
          <a:p>
            <a:r>
              <a:rPr lang="ru-RU" sz="3200" b="1" dirty="0" smtClean="0"/>
              <a:t>Теперь я…</a:t>
            </a:r>
          </a:p>
          <a:p>
            <a:r>
              <a:rPr lang="ru-RU" sz="3200" b="1" dirty="0" smtClean="0"/>
              <a:t>Хотелось бы пожелать…</a:t>
            </a:r>
            <a:endParaRPr lang="ru-RU" sz="3200" b="1" dirty="0"/>
          </a:p>
        </p:txBody>
      </p:sp>
      <p:pic>
        <p:nvPicPr>
          <p:cNvPr id="5" name="Рисунок 4" descr="school21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3636" y="2928934"/>
            <a:ext cx="2643206" cy="30480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reflection blurRad="12700" stA="3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928670"/>
            <a:ext cx="814393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Спасибо за внимание и плодотворное сотрудничество!</a:t>
            </a:r>
            <a:endParaRPr lang="ru-RU" sz="5400" b="1" dirty="0">
              <a:solidFill>
                <a:srgbClr val="FF0000"/>
              </a:solidFill>
            </a:endParaRPr>
          </a:p>
        </p:txBody>
      </p:sp>
      <p:pic>
        <p:nvPicPr>
          <p:cNvPr id="3" name="Рисунок 2" descr="DSCN06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3504" y="3714753"/>
            <a:ext cx="3500462" cy="26432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713</TotalTime>
  <Words>524</Words>
  <Application>Microsoft Office PowerPoint</Application>
  <PresentationFormat>Экран (4:3)</PresentationFormat>
  <Paragraphs>133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Трек</vt:lpstr>
      <vt:lpstr> Урок русского языка  в 8 классе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Распределительный акродиктант Запиши предложения в правильной последовательности и узнай свой статус</vt:lpstr>
      <vt:lpstr>Слайд 13</vt:lpstr>
      <vt:lpstr>Слайд 14</vt:lpstr>
      <vt:lpstr>Слайд 15</vt:lpstr>
      <vt:lpstr>Слайд 16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Понятие об односоставном предложении</dc:title>
  <dc:creator>Adnin</dc:creator>
  <cp:lastModifiedBy>Adnin</cp:lastModifiedBy>
  <cp:revision>71</cp:revision>
  <dcterms:created xsi:type="dcterms:W3CDTF">2012-12-03T15:53:04Z</dcterms:created>
  <dcterms:modified xsi:type="dcterms:W3CDTF">2012-12-09T21:24:33Z</dcterms:modified>
</cp:coreProperties>
</file>