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320" r:id="rId2"/>
    <p:sldId id="327" r:id="rId3"/>
    <p:sldId id="289" r:id="rId4"/>
    <p:sldId id="290" r:id="rId5"/>
    <p:sldId id="305" r:id="rId6"/>
    <p:sldId id="306" r:id="rId7"/>
    <p:sldId id="328" r:id="rId8"/>
    <p:sldId id="308" r:id="rId9"/>
    <p:sldId id="322" r:id="rId10"/>
    <p:sldId id="309" r:id="rId11"/>
    <p:sldId id="318" r:id="rId12"/>
    <p:sldId id="329" r:id="rId13"/>
    <p:sldId id="313" r:id="rId14"/>
    <p:sldId id="323" r:id="rId15"/>
    <p:sldId id="312" r:id="rId16"/>
    <p:sldId id="314" r:id="rId17"/>
    <p:sldId id="319" r:id="rId18"/>
    <p:sldId id="330" r:id="rId19"/>
    <p:sldId id="316" r:id="rId20"/>
    <p:sldId id="321" r:id="rId21"/>
    <p:sldId id="302" r:id="rId22"/>
    <p:sldId id="331" r:id="rId23"/>
    <p:sldId id="30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ом" initials="Д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0000"/>
    <a:srgbClr val="FF0000"/>
    <a:srgbClr val="66FF33"/>
    <a:srgbClr val="0099FF"/>
    <a:srgbClr val="1294E4"/>
    <a:srgbClr val="3399FF"/>
    <a:srgbClr val="3366CC"/>
    <a:srgbClr val="0066FF"/>
    <a:srgbClr val="00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40" autoAdjust="0"/>
  </p:normalViewPr>
  <p:slideViewPr>
    <p:cSldViewPr>
      <p:cViewPr varScale="1">
        <p:scale>
          <a:sx n="66" d="100"/>
          <a:sy n="66" d="100"/>
        </p:scale>
        <p:origin x="-61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188D9-E0BA-4661-AFE6-DAA88C082820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F8835-5486-4C86-8B1F-9085334FD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F8835-5486-4C86-8B1F-9085334FD1B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F8835-5486-4C86-8B1F-9085334FD1B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solidFill>
                  <a:schemeClr val="tx1">
                    <a:lumMod val="9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Courier New" pitchFamily="49" charset="0"/>
                <a:cs typeface="Courier New" pitchFamily="49" charset="0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dirty="0" smtClean="0"/>
              <a:t>Образец подзаголовка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latin typeface="Courier New" pitchFamily="49" charset="0"/>
                <a:cs typeface="Courier New" pitchFamily="49" charset="0"/>
              </a:defRPr>
            </a:lvl1pPr>
            <a:lvl2pPr>
              <a:defRPr b="1">
                <a:latin typeface="Courier New" pitchFamily="49" charset="0"/>
                <a:cs typeface="Courier New" pitchFamily="49" charset="0"/>
              </a:defRPr>
            </a:lvl2pPr>
            <a:lvl3pPr>
              <a:defRPr b="1">
                <a:latin typeface="Courier New" pitchFamily="49" charset="0"/>
                <a:cs typeface="Courier New" pitchFamily="49" charset="0"/>
              </a:defRPr>
            </a:lvl3pPr>
            <a:lvl4pPr>
              <a:defRPr b="1">
                <a:latin typeface="Courier New" pitchFamily="49" charset="0"/>
                <a:cs typeface="Courier New" pitchFamily="49" charset="0"/>
              </a:defRPr>
            </a:lvl4pPr>
            <a:lvl5pPr>
              <a:defRPr b="1">
                <a:latin typeface="Courier New" pitchFamily="49" charset="0"/>
                <a:cs typeface="Courier New" pitchFamily="49" charset="0"/>
              </a:defRPr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tx1">
                    <a:lumMod val="9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+mj-ea"/>
                <a:cs typeface="Courier New" pitchFamily="49" charset="0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urier New" pitchFamily="49" charset="0"/>
                <a:cs typeface="Courier New" pitchFamily="49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>
                <a:latin typeface="Courier New" pitchFamily="49" charset="0"/>
                <a:cs typeface="Courier New" pitchFamily="49" charset="0"/>
              </a:defRPr>
            </a:lvl1pPr>
            <a:lvl2pPr>
              <a:defRPr sz="2400">
                <a:latin typeface="Courier New" pitchFamily="49" charset="0"/>
                <a:cs typeface="Courier New" pitchFamily="49" charset="0"/>
              </a:defRPr>
            </a:lvl2pPr>
            <a:lvl3pPr>
              <a:defRPr sz="2000">
                <a:latin typeface="Courier New" pitchFamily="49" charset="0"/>
                <a:cs typeface="Courier New" pitchFamily="49" charset="0"/>
              </a:defRPr>
            </a:lvl3pPr>
            <a:lvl4pPr>
              <a:defRPr sz="1800">
                <a:latin typeface="Courier New" pitchFamily="49" charset="0"/>
                <a:cs typeface="Courier New" pitchFamily="49" charset="0"/>
              </a:defRPr>
            </a:lvl4pPr>
            <a:lvl5pPr>
              <a:defRPr sz="1800">
                <a:latin typeface="Courier New" pitchFamily="49" charset="0"/>
                <a:cs typeface="Courier New" pitchFamily="49" charset="0"/>
              </a:defRPr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>
                <a:latin typeface="Courier New" pitchFamily="49" charset="0"/>
                <a:cs typeface="Courier New" pitchFamily="49" charset="0"/>
              </a:defRPr>
            </a:lvl1pPr>
            <a:lvl2pPr>
              <a:defRPr sz="2400">
                <a:latin typeface="Courier New" pitchFamily="49" charset="0"/>
                <a:cs typeface="Courier New" pitchFamily="49" charset="0"/>
              </a:defRPr>
            </a:lvl2pPr>
            <a:lvl3pPr>
              <a:defRPr sz="2000">
                <a:latin typeface="Courier New" pitchFamily="49" charset="0"/>
                <a:cs typeface="Courier New" pitchFamily="49" charset="0"/>
              </a:defRPr>
            </a:lvl3pPr>
            <a:lvl4pPr>
              <a:defRPr sz="1800">
                <a:latin typeface="Courier New" pitchFamily="49" charset="0"/>
                <a:cs typeface="Courier New" pitchFamily="49" charset="0"/>
              </a:defRPr>
            </a:lvl4pPr>
            <a:lvl5pPr>
              <a:defRPr sz="1800">
                <a:latin typeface="Courier New" pitchFamily="49" charset="0"/>
                <a:cs typeface="Courier New" pitchFamily="49" charset="0"/>
              </a:defRPr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>
                <a:solidFill>
                  <a:schemeClr val="tx1">
                    <a:lumMod val="9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1" cap="all" baseline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1" cap="all" baseline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dirty="0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>
                <a:latin typeface="Courier New" pitchFamily="49" charset="0"/>
                <a:cs typeface="Courier New" pitchFamily="49" charset="0"/>
              </a:defRPr>
            </a:lvl1pPr>
            <a:lvl2pPr>
              <a:defRPr sz="2000">
                <a:latin typeface="Courier New" pitchFamily="49" charset="0"/>
                <a:cs typeface="Courier New" pitchFamily="49" charset="0"/>
              </a:defRPr>
            </a:lvl2pPr>
            <a:lvl3pPr>
              <a:defRPr sz="1800">
                <a:latin typeface="Courier New" pitchFamily="49" charset="0"/>
                <a:cs typeface="Courier New" pitchFamily="49" charset="0"/>
              </a:defRPr>
            </a:lvl3pPr>
            <a:lvl4pPr>
              <a:defRPr sz="1600">
                <a:latin typeface="Courier New" pitchFamily="49" charset="0"/>
                <a:cs typeface="Courier New" pitchFamily="49" charset="0"/>
              </a:defRPr>
            </a:lvl4pPr>
            <a:lvl5pPr>
              <a:defRPr sz="1600">
                <a:latin typeface="Courier New" pitchFamily="49" charset="0"/>
                <a:cs typeface="Courier New" pitchFamily="49" charset="0"/>
              </a:defRPr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>
                <a:latin typeface="Courier New" pitchFamily="49" charset="0"/>
                <a:cs typeface="Courier New" pitchFamily="49" charset="0"/>
              </a:defRPr>
            </a:lvl1pPr>
            <a:lvl2pPr>
              <a:defRPr sz="2000">
                <a:latin typeface="Courier New" pitchFamily="49" charset="0"/>
                <a:cs typeface="Courier New" pitchFamily="49" charset="0"/>
              </a:defRPr>
            </a:lvl2pPr>
            <a:lvl3pPr>
              <a:defRPr sz="1800">
                <a:latin typeface="Courier New" pitchFamily="49" charset="0"/>
                <a:cs typeface="Courier New" pitchFamily="49" charset="0"/>
              </a:defRPr>
            </a:lvl3pPr>
            <a:lvl4pPr>
              <a:defRPr sz="1600">
                <a:latin typeface="Courier New" pitchFamily="49" charset="0"/>
                <a:cs typeface="Courier New" pitchFamily="49" charset="0"/>
              </a:defRPr>
            </a:lvl4pPr>
            <a:lvl5pPr>
              <a:defRPr sz="1600">
                <a:latin typeface="Courier New" pitchFamily="49" charset="0"/>
                <a:cs typeface="Courier New" pitchFamily="49" charset="0"/>
              </a:defRPr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</a:schemeClr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dirty="0" smtClean="0"/>
              <a:t>Образец текста</a:t>
            </a:r>
          </a:p>
          <a:p>
            <a:pPr lvl="1" eaLnBrk="1" latinLnBrk="0" hangingPunct="1"/>
            <a:r>
              <a:rPr kumimoji="0" lang="ru-RU" dirty="0" smtClean="0"/>
              <a:t>Второй уровень</a:t>
            </a:r>
          </a:p>
          <a:p>
            <a:pPr lvl="2" eaLnBrk="1" latinLnBrk="0" hangingPunct="1"/>
            <a:r>
              <a:rPr kumimoji="0" lang="ru-RU" dirty="0" smtClean="0"/>
              <a:t>Третий уровень</a:t>
            </a:r>
          </a:p>
          <a:p>
            <a:pPr lvl="3" eaLnBrk="1" latinLnBrk="0" hangingPunct="1"/>
            <a:r>
              <a:rPr kumimoji="0" lang="ru-RU" dirty="0" smtClean="0"/>
              <a:t>Четвертый уровень</a:t>
            </a:r>
          </a:p>
          <a:p>
            <a:pPr lvl="4" eaLnBrk="1" latinLnBrk="0" hangingPunct="1"/>
            <a:r>
              <a:rPr kumimoji="0" lang="ru-RU" dirty="0" smtClean="0"/>
              <a:t>Пятый уровень</a:t>
            </a:r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solidFill>
            <a:schemeClr val="tx1">
              <a:lumMod val="95000"/>
            </a:schemeClr>
          </a:soli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Courier New" pitchFamily="49" charset="0"/>
          <a:ea typeface="+mj-ea"/>
          <a:cs typeface="Courier New" pitchFamily="49" charset="0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&#1059;&#1088;&#1086;&#1082;%2011%20&#1055;&#1088;&#1086;&#1074;&#1086;&#1079;&#1075;&#1083;&#1072;&#1096;&#1077;&#1085;&#1080;&#1077;%20%20&#1072;&#1074;&#1090;&#1086;&#1085;&#1086;&#1084;&#1080;&#1080;&#1059;&#1082;&#1088;&#1072;&#1080;&#1085;&#1099;\&#1042;&#1080;&#1076;&#1077;&#1086;&#1092;&#1088;&#1072;&#1075;&#1084;&#1077;&#1085;&#1090;.%20&#1030;%20&#1080;%20&#1030;&#1030;%20&#1059;&#1085;&#1080;&#1074;&#1077;&#1088;&#1089;&#1072;&#1083;&#1080;%20&#1062;&#1077;&#1085;&#1090;&#1088;&#1072;&#1083;&#1100;&#1085;&#1086;&#1081;%20&#1056;&#1072;&#1076;&#1099;..avi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76;&#1086;&#1084;\Desktop\&#1059;&#1088;&#1086;&#1082;%2011%20&#1055;&#1088;&#1086;&#1074;&#1086;&#1079;&#1075;&#1083;%20&#1072;&#1074;&#1090;&#1086;&#1085;.%20&#1059;&#1082;&#1088;&#1072;&#1080;&#1085;&#1099;\&#1030;%20&#1110;%20&#1030;&#1030;%20&#1059;&#1085;&#1110;&#1074;&#1077;&#1088;&#1089;&#1072;&#1083;&#1080;%20&#1062;&#1077;&#1085;&#1090;&#1088;&#1072;&#1083;&#1100;&#1085;&#1086;&#1111;%20&#1056;&#1072;&#1076;&#1080;..avi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868478"/>
          </a:xfrm>
          <a:solidFill>
            <a:srgbClr val="0070C0"/>
          </a:solidFill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uk-UA" sz="4400" dirty="0" smtClean="0">
                <a:solidFill>
                  <a:srgbClr val="FF0000"/>
                </a:solidFill>
              </a:rPr>
              <a:t>Тема:</a:t>
            </a:r>
            <a:r>
              <a:rPr lang="uk-UA" sz="4400" dirty="0" smtClean="0">
                <a:solidFill>
                  <a:srgbClr val="FFFF00"/>
                </a:solidFill>
              </a:rPr>
              <a:t> </a:t>
            </a:r>
            <a:r>
              <a:rPr lang="uk-UA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ПРОВОЗГЛАШЕНИЕ АВТОНОМИИ </a:t>
            </a:r>
            <a:r>
              <a:rPr lang="ru-RU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uk-UA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КРАИНЫ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http://nato.pu.if.ua/ukr11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571744"/>
            <a:ext cx="5286412" cy="3714776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026" name="Picture 2" descr="http://img1.liveinternet.ru/images/foto/b/3/232/2260232/f_121481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2500306"/>
            <a:ext cx="2928958" cy="378621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>Актуализация опорных знаний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dirty="0" smtClean="0">
                <a:solidFill>
                  <a:srgbClr val="FFFF00"/>
                </a:solidFill>
              </a:rPr>
              <a:t>1.  Назовите причины украинской революции.</a:t>
            </a:r>
          </a:p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  2.  Можно ли утверждать, что события марта 1917 года в Украину имели характер национально-демократической революции?</a:t>
            </a:r>
          </a:p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  3.  </a:t>
            </a:r>
            <a:r>
              <a:rPr lang="uk-UA" dirty="0" smtClean="0">
                <a:solidFill>
                  <a:srgbClr val="FFFF00"/>
                </a:solidFill>
              </a:rPr>
              <a:t>При каких обстоятельствах б</a:t>
            </a:r>
            <a:r>
              <a:rPr lang="ru-RU" dirty="0" smtClean="0">
                <a:solidFill>
                  <a:srgbClr val="FFFF00"/>
                </a:solidFill>
              </a:rPr>
              <a:t>ы</a:t>
            </a:r>
            <a:r>
              <a:rPr lang="uk-UA" dirty="0" smtClean="0">
                <a:solidFill>
                  <a:srgbClr val="FFFF00"/>
                </a:solidFill>
              </a:rPr>
              <a:t>ла образована</a:t>
            </a:r>
            <a:r>
              <a:rPr lang="ru-RU" dirty="0" smtClean="0">
                <a:solidFill>
                  <a:srgbClr val="FFFF00"/>
                </a:solidFill>
              </a:rPr>
              <a:t> УЦР? Какова была цель её деятельности? Кто возглавил ЦР?</a:t>
            </a:r>
          </a:p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  </a:t>
            </a:r>
            <a:r>
              <a:rPr lang="uk-UA" dirty="0" smtClean="0">
                <a:solidFill>
                  <a:srgbClr val="FFFF00"/>
                </a:solidFill>
              </a:rPr>
              <a:t>4</a:t>
            </a:r>
            <a:r>
              <a:rPr lang="ru-RU" dirty="0" smtClean="0">
                <a:solidFill>
                  <a:srgbClr val="FFFF00"/>
                </a:solidFill>
              </a:rPr>
              <a:t>.  Какие политические силы объединились в УЦР?</a:t>
            </a:r>
          </a:p>
          <a:p>
            <a:pPr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  6.  Какой статус имела УЦР?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/>
          <a:lstStyle/>
          <a:p>
            <a:r>
              <a:rPr lang="uk-UA" dirty="0" err="1" smtClean="0">
                <a:solidFill>
                  <a:srgbClr val="00B0F0"/>
                </a:solidFill>
              </a:rPr>
              <a:t>Цели</a:t>
            </a:r>
            <a:r>
              <a:rPr lang="uk-UA" dirty="0" smtClean="0">
                <a:solidFill>
                  <a:srgbClr val="00B0F0"/>
                </a:solidFill>
              </a:rPr>
              <a:t> </a:t>
            </a:r>
            <a:r>
              <a:rPr lang="uk-UA" dirty="0" err="1" smtClean="0">
                <a:solidFill>
                  <a:srgbClr val="00B0F0"/>
                </a:solidFill>
              </a:rPr>
              <a:t>урока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642918"/>
            <a:ext cx="8858312" cy="566644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:</a:t>
            </a:r>
            <a:r>
              <a:rPr lang="ru-RU" dirty="0" smtClean="0">
                <a:solidFill>
                  <a:srgbClr val="FFFF00"/>
                </a:solidFill>
              </a:rPr>
              <a:t>раскрыть содержание I и </a:t>
            </a:r>
            <a:r>
              <a:rPr lang="uk-UA" dirty="0" smtClean="0">
                <a:solidFill>
                  <a:srgbClr val="FFFF00"/>
                </a:solidFill>
              </a:rPr>
              <a:t>ІІ </a:t>
            </a:r>
            <a:r>
              <a:rPr lang="ru-RU" dirty="0" smtClean="0">
                <a:solidFill>
                  <a:srgbClr val="FFFF00"/>
                </a:solidFill>
              </a:rPr>
              <a:t>Универсал</a:t>
            </a:r>
            <a:r>
              <a:rPr lang="uk-UA" dirty="0" smtClean="0">
                <a:solidFill>
                  <a:srgbClr val="FFFF00"/>
                </a:solidFill>
              </a:rPr>
              <a:t>ов, «Временной инструкции…»</a:t>
            </a:r>
            <a:r>
              <a:rPr lang="ru-RU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охарактеризовать взаимоотношения ЦР и Временного правительства; 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развивать навыки работы с историческими документами;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определить и сравнить их основные  идеи;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Способствовать формированию национального самосознания учащихся, их исторической памяти.</a:t>
            </a:r>
          </a:p>
          <a:p>
            <a:pPr>
              <a:buNone/>
            </a:pPr>
            <a:r>
              <a:rPr lang="uk-UA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80777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04056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</a:br>
            <a:r>
              <a:rPr lang="uk-UA" sz="3200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>ТЕМА:   </a:t>
            </a:r>
            <a:r>
              <a:rPr lang="uk-UA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ПРОВОЗГЛАШЕНИЕ АВТОНОМИИ</a:t>
            </a:r>
            <a:r>
              <a:rPr lang="en-U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У</a:t>
            </a:r>
            <a:r>
              <a:rPr lang="uk-UA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КРАИНЫ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/>
            </a:r>
            <a:b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</a:br>
            <a:r>
              <a:rPr lang="uk-UA" sz="3200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>План</a:t>
            </a:r>
            <a:endParaRPr lang="ru-RU" sz="3200" dirty="0">
              <a:solidFill>
                <a:schemeClr val="tx1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57158" y="1214422"/>
            <a:ext cx="8786842" cy="5094938"/>
          </a:xfrm>
        </p:spPr>
        <p:txBody>
          <a:bodyPr>
            <a:normAutofit fontScale="92500" lnSpcReduction="20000"/>
          </a:bodyPr>
          <a:lstStyle/>
          <a:p>
            <a:pPr marL="651510" indent="-514350">
              <a:buNone/>
            </a:pPr>
            <a:endParaRPr lang="en-US" sz="3200" dirty="0" smtClean="0">
              <a:solidFill>
                <a:srgbClr val="FFFF00"/>
              </a:solidFill>
            </a:endParaRPr>
          </a:p>
          <a:p>
            <a:pPr marL="651510" indent="-514350">
              <a:buNone/>
            </a:pPr>
            <a:endParaRPr lang="en-US" sz="3200" dirty="0" smtClean="0">
              <a:solidFill>
                <a:srgbClr val="FFFF00"/>
              </a:solidFill>
            </a:endParaRPr>
          </a:p>
          <a:p>
            <a:pPr marL="651510" indent="-514350">
              <a:buNone/>
            </a:pPr>
            <a:r>
              <a:rPr lang="ru-RU" sz="3200" dirty="0" smtClean="0">
                <a:solidFill>
                  <a:srgbClr val="FFFF00"/>
                </a:solidFill>
              </a:rPr>
              <a:t>1.Всеукраинский Национальный конгресс. Первый универсал УЦР.</a:t>
            </a:r>
          </a:p>
          <a:p>
            <a:pPr marL="651510" indent="-514350">
              <a:buNone/>
            </a:pPr>
            <a:r>
              <a:rPr lang="ru-RU" sz="3200" dirty="0" smtClean="0">
                <a:solidFill>
                  <a:srgbClr val="FFFF00"/>
                </a:solidFill>
              </a:rPr>
              <a:t>2.Второй универсал УЦР.</a:t>
            </a:r>
          </a:p>
          <a:p>
            <a:pPr marL="651510" indent="-514350">
              <a:buNone/>
            </a:pPr>
            <a:r>
              <a:rPr lang="ru-RU" sz="3200" dirty="0" smtClean="0">
                <a:solidFill>
                  <a:srgbClr val="FFFF00"/>
                </a:solidFill>
              </a:rPr>
              <a:t>3.Вооружённое выступление самостийников. Наступление антиукраинских сил.</a:t>
            </a:r>
            <a:r>
              <a:rPr lang="uk-UA" sz="3200" dirty="0" smtClean="0">
                <a:solidFill>
                  <a:srgbClr val="FFFF00"/>
                </a:solidFill>
              </a:rPr>
              <a:t>  </a:t>
            </a:r>
          </a:p>
          <a:p>
            <a:pPr>
              <a:buNone/>
            </a:pPr>
            <a:r>
              <a:rPr lang="uk-UA" sz="3200" dirty="0" smtClean="0">
                <a:solidFill>
                  <a:srgbClr val="FFFF00"/>
                </a:solidFill>
              </a:rPr>
              <a:t>4.</a:t>
            </a:r>
            <a:r>
              <a:rPr lang="ru-RU" sz="3200" dirty="0" smtClean="0">
                <a:solidFill>
                  <a:srgbClr val="FFFF00"/>
                </a:solidFill>
              </a:rPr>
              <a:t> «Временная инструкция Генеральному Секретариату…».</a:t>
            </a:r>
          </a:p>
          <a:p>
            <a:pPr>
              <a:buNone/>
            </a:pPr>
            <a:r>
              <a:rPr lang="uk-UA" sz="3200" dirty="0" smtClean="0">
                <a:solidFill>
                  <a:srgbClr val="FFFF00"/>
                </a:solidFill>
              </a:rPr>
              <a:t> </a:t>
            </a:r>
          </a:p>
          <a:p>
            <a:pPr>
              <a:buNone/>
            </a:pP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xmlns="" val="26203969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  <a:solidFill>
            <a:schemeClr val="accent1"/>
          </a:solidFill>
          <a:ln w="381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Переговоры </a:t>
            </a:r>
            <a:r>
              <a:rPr lang="ru-RU" dirty="0">
                <a:solidFill>
                  <a:srgbClr val="FFFF00"/>
                </a:solidFill>
              </a:rPr>
              <a:t>в </a:t>
            </a:r>
            <a:r>
              <a:rPr lang="ru-RU" dirty="0" smtClean="0">
                <a:solidFill>
                  <a:srgbClr val="FFFF00"/>
                </a:solidFill>
              </a:rPr>
              <a:t>Петрограде.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628800"/>
            <a:ext cx="3384376" cy="864096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Украинская Центральная Рада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В.Винниченко</a:t>
            </a:r>
            <a:endParaRPr lang="ru-RU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64088" y="1628800"/>
            <a:ext cx="3312368" cy="864096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Временное правительство</a:t>
            </a:r>
            <a:endParaRPr lang="ru-RU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034" y="2643182"/>
            <a:ext cx="3571900" cy="392909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Официальное</a:t>
            </a:r>
            <a:r>
              <a:rPr lang="uk-UA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признание автономии Украины;</a:t>
            </a:r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Определение </a:t>
            </a:r>
            <a:r>
              <a:rPr lang="uk-UA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границ Украины согласно этнографического принципа;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Украинизация</a:t>
            </a:r>
            <a:r>
              <a:rPr lang="uk-UA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высшей и средней школы;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Предоставление</a:t>
            </a:r>
            <a:r>
              <a:rPr lang="uk-UA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УЦР средств;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В</a:t>
            </a:r>
            <a:r>
              <a:rPr lang="ru-RU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ы</a:t>
            </a:r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деление </a:t>
            </a:r>
            <a:r>
              <a:rPr lang="uk-UA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солдат – украинцев в отдельные войсковые части.</a:t>
            </a:r>
            <a:endParaRPr lang="ru-RU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57818" y="2786058"/>
            <a:ext cx="3312368" cy="3786214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Сохранение </a:t>
            </a:r>
            <a:r>
              <a:rPr lang="uk-UA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территориальной целостности России</a:t>
            </a:r>
            <a:r>
              <a:rPr lang="uk-UA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Отказ </a:t>
            </a:r>
            <a:r>
              <a:rPr lang="uk-UA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в предоставлении автономии Украины;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Вопрос </a:t>
            </a:r>
            <a:r>
              <a:rPr lang="uk-UA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автономии Украины должно рассмотреть Учредительное Собрание Росии;</a:t>
            </a:r>
            <a:endParaRPr lang="ru-RU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923928" y="2060848"/>
            <a:ext cx="1368152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95936" y="1305634"/>
            <a:ext cx="1224136" cy="646331"/>
          </a:xfrm>
          <a:prstGeom prst="rect">
            <a:avLst/>
          </a:prstGeom>
          <a:solidFill>
            <a:srgbClr val="7030A0"/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май 1917г.</a:t>
            </a:r>
            <a:endParaRPr lang="ru-RU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53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uk-UA" dirty="0" smtClean="0">
                <a:solidFill>
                  <a:srgbClr val="00B0F0"/>
                </a:solidFill>
              </a:rPr>
              <a:t>ІІ Всеукраинский войсковой съезд.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FF00"/>
                </a:solidFill>
              </a:rPr>
              <a:t>5(18) июня 1917г. – ІІ Всеукраинский войсковой съезд.</a:t>
            </a:r>
          </a:p>
          <a:p>
            <a:r>
              <a:rPr lang="uk-UA" b="1" dirty="0" smtClean="0">
                <a:solidFill>
                  <a:srgbClr val="FFFF00"/>
                </a:solidFill>
              </a:rPr>
              <a:t>Решения:</a:t>
            </a:r>
          </a:p>
          <a:p>
            <a:pPr>
              <a:buNone/>
            </a:pPr>
            <a:r>
              <a:rPr lang="uk-UA" b="1" dirty="0" smtClean="0">
                <a:solidFill>
                  <a:srgbClr val="FFFF00"/>
                </a:solidFill>
              </a:rPr>
              <a:t>- Провозглашение автономии Украины;</a:t>
            </a:r>
          </a:p>
          <a:p>
            <a:pPr>
              <a:buNone/>
            </a:pPr>
            <a:r>
              <a:rPr lang="uk-UA" b="1" dirty="0" smtClean="0">
                <a:solidFill>
                  <a:srgbClr val="FFFF00"/>
                </a:solidFill>
              </a:rPr>
              <a:t>- Избрание Совета войсковых депутатов,который стал составной частью УЦР;</a:t>
            </a:r>
          </a:p>
          <a:p>
            <a:pPr>
              <a:buNone/>
            </a:pPr>
            <a:r>
              <a:rPr lang="uk-UA" b="1" dirty="0" smtClean="0">
                <a:solidFill>
                  <a:srgbClr val="FFFF00"/>
                </a:solidFill>
              </a:rPr>
              <a:t>- Украинизация армии;</a:t>
            </a:r>
          </a:p>
          <a:p>
            <a:pPr>
              <a:buNone/>
            </a:pPr>
            <a:r>
              <a:rPr lang="uk-UA" b="1" dirty="0" smtClean="0">
                <a:solidFill>
                  <a:srgbClr val="FFFF00"/>
                </a:solidFill>
              </a:rPr>
              <a:t>- Утверждение І Универсала Центральной Рады. 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399779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260648"/>
          <a:ext cx="8568951" cy="6348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56317"/>
                <a:gridCol w="2856317"/>
              </a:tblGrid>
              <a:tr h="13278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Причины провозглашения универсала</a:t>
                      </a:r>
                      <a:endParaRPr lang="ru-RU" sz="2000" dirty="0" smtClean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2000" b="1" dirty="0" smtClean="0">
                        <a:solidFill>
                          <a:srgbClr val="FFFF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+mn-lt"/>
                          <a:ea typeface="Calibri"/>
                          <a:cs typeface="Times New Roman"/>
                        </a:rPr>
                        <a:t> Основные положения</a:t>
                      </a:r>
                      <a:endParaRPr lang="ru-RU" sz="2000" b="1" dirty="0" smtClean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rgbClr val="FFFF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FFFF00"/>
                          </a:solidFill>
                          <a:latin typeface="+mn-lt"/>
                          <a:ea typeface="Calibri"/>
                          <a:cs typeface="Times New Roman"/>
                        </a:rPr>
                        <a:t>Последствия</a:t>
                      </a:r>
                      <a:endParaRPr lang="ru-RU" sz="2000" b="1" dirty="0" smtClean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50205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39213" y="1563329"/>
          <a:ext cx="8519067" cy="442452"/>
        </p:xfrm>
        <a:graphic>
          <a:graphicData uri="http://schemas.openxmlformats.org/drawingml/2006/table">
            <a:tbl>
              <a:tblPr/>
              <a:tblGrid>
                <a:gridCol w="851906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І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Универсал (дата)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           </a:t>
            </a:r>
            <a:r>
              <a:rPr lang="ru-RU" dirty="0" smtClean="0">
                <a:solidFill>
                  <a:srgbClr val="FFFF00"/>
                </a:solidFill>
              </a:rPr>
              <a:t> </a:t>
            </a: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Народ украинский! Народ крестьян, рабочих, трудящихся!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Волею ты поставил нас, Украинскую Центральную Раду, на страже прав и вольностей украинской земли.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Лучшие сыновья твои,…  выбрали нас, Украинскую Центральную раду, и приказали нам стоять и бороться за те права и вольности.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          …Пусть будет Украина свободной. Не отделяясь от всей России, не разрывая с государством русским, пусть народ украинский на своей земле имеет право сам распоряжаться своей жизнью. Пусть порядок и строй на Украине даёт избранное всенародным…  голосованием Всенародное Украинское Собрание (Сейм). Те же законы, имеющие порядок давать по всему российскому государству, должны издаваться во Всероссийском парламенте.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Никто лучше нас не может знать, что нам нужно и какие законы для нас лучше.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Сказав так, они выбрали…  нас, Украинскую Центральную раду, и приказали нам… стоять за его права и создавать новый порядок свободной автономной Украины.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И мы, Украинская Центральная рада … взяли на себя большой груз устройства новой жизни и приступили к той большой работе.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Мы думали, что центральное российское правительство протянет нам руку в этой работе, что в согласии с ним мы, Украинская Центральная Рада, сможем навести порядок на нашей земле.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Но Временное российское правительство отбросило все наши притязания, оттолкнуло протянутую руку украинского народа…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         Оно не захотело сказать, признает за нашим народом право на автономию … Оно уклонилось от ответа, отослав нас к будущему Всероссийскому Учредительному собранию.  …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         И поэтому мы, Украинская Центральная рада, выдаем этот Универсал ко всему нашему народу и оповещаем: отныне сами будем творить нашу жизнь.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 От сего времени каждое село, каждая волость, каждая управа уездная или земская, которая стоит за интересы украинского народа, должна иметь тесные организационные отношения с Центральной радой.</a:t>
            </a:r>
          </a:p>
          <a:p>
            <a:pPr>
              <a:buNone/>
            </a:pP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                    В городах и тех местах, где украинская народность живет вместе с другими национальностями, приписываем нашим гражданам немедленно прийти к согласию и взаимопониманию с демократией тех национальностей и вместе с ними приступит к подготовке новой правильной жизни.</a:t>
            </a:r>
          </a:p>
          <a:p>
            <a:pPr>
              <a:buNone/>
            </a:pP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                    А для успеха…    прежде всего нужны большие средства (деньги).  </a:t>
            </a:r>
          </a:p>
          <a:p>
            <a:pPr>
              <a:buNone/>
            </a:pP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                    И поэтому мы, Украинская Центральная рада, приписываем всем организованным гражданам сёл и городов, всем украинским общественным управам и учреждениям с 1 числа месяца июля   наложить на население особый налог на родное дело и точно, немедленно, регулярно пересылать его в казну Украинской Центральной Рады.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Народ украинский! В твоих руках судьба твоя. В это трудное время всемирного беспорядка и распада докажи своим единодушием и государственным умом, что ты, народ, народ земледельцев, можешь гордо и достойно стать рядом с каждым организованным, государственным народом, как равный с равным.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                                Принято в Киеве.</a:t>
            </a:r>
            <a:br>
              <a:rPr lang="ru-RU" sz="4300" dirty="0" smtClean="0">
                <a:solidFill>
                  <a:srgbClr val="FFFF00"/>
                </a:solidFill>
                <a:latin typeface="+mn-lt"/>
              </a:rPr>
            </a:br>
            <a:r>
              <a:rPr lang="ru-RU" sz="4300" dirty="0" smtClean="0">
                <a:solidFill>
                  <a:srgbClr val="FFFF00"/>
                </a:solidFill>
                <a:latin typeface="+mn-lt"/>
              </a:rPr>
              <a:t>                                        Года 1917 июня месяца (июня), числа 10.</a:t>
            </a:r>
          </a:p>
          <a:p>
            <a:pPr marL="137160" indent="0">
              <a:buNone/>
            </a:pPr>
            <a:r>
              <a:rPr lang="ru-RU" sz="4300" dirty="0" smtClean="0">
                <a:solidFill>
                  <a:srgbClr val="66FF33"/>
                </a:solidFill>
                <a:latin typeface="+mj-lt"/>
              </a:rPr>
              <a:t>                      Вопросы.     </a:t>
            </a:r>
            <a:endParaRPr lang="ru-RU" sz="4300" dirty="0">
              <a:solidFill>
                <a:srgbClr val="66FF33"/>
              </a:solidFill>
              <a:latin typeface="+mj-lt"/>
            </a:endParaRPr>
          </a:p>
          <a:p>
            <a:pPr>
              <a:buNone/>
            </a:pPr>
            <a:r>
              <a:rPr lang="ru-RU" sz="4300" dirty="0" smtClean="0">
                <a:latin typeface="+mn-lt"/>
              </a:rPr>
              <a:t>                      1. Когда </a:t>
            </a:r>
            <a:r>
              <a:rPr lang="ru-RU" sz="4300" dirty="0">
                <a:latin typeface="+mn-lt"/>
              </a:rPr>
              <a:t>и</a:t>
            </a:r>
            <a:r>
              <a:rPr lang="ru-RU" sz="4300" dirty="0" smtClean="0">
                <a:latin typeface="+mn-lt"/>
              </a:rPr>
              <a:t> кем создан документ? </a:t>
            </a:r>
          </a:p>
          <a:p>
            <a:pPr>
              <a:buNone/>
            </a:pPr>
            <a:r>
              <a:rPr lang="ru-RU" sz="4300" dirty="0" smtClean="0">
                <a:latin typeface="+mn-lt"/>
              </a:rPr>
              <a:t>                      2. В связи с какими событиями? </a:t>
            </a:r>
          </a:p>
          <a:p>
            <a:pPr>
              <a:buNone/>
            </a:pPr>
            <a:r>
              <a:rPr lang="ru-RU" sz="4300" dirty="0" smtClean="0">
                <a:latin typeface="+mn-lt"/>
              </a:rPr>
              <a:t>                      3. Что провозглашает документ</a:t>
            </a:r>
            <a:r>
              <a:rPr lang="en-US" sz="4300" dirty="0" smtClean="0">
                <a:latin typeface="+mn-lt"/>
              </a:rPr>
              <a:t> </a:t>
            </a:r>
            <a:endParaRPr lang="ru-RU" sz="4300" dirty="0" smtClean="0">
              <a:latin typeface="+mn-lt"/>
            </a:endParaRPr>
          </a:p>
          <a:p>
            <a:pPr>
              <a:buNone/>
            </a:pPr>
            <a:r>
              <a:rPr lang="en-US" sz="4300" dirty="0" smtClean="0">
                <a:latin typeface="+mn-lt"/>
              </a:rPr>
              <a:t> </a:t>
            </a:r>
            <a:endParaRPr lang="ru-RU" sz="4300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57150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УНИВЕРСАЛ</a:t>
            </a:r>
            <a:br>
              <a:rPr lang="ru-RU" sz="1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</a:br>
            <a:r>
              <a:rPr lang="ru-RU" sz="1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УКРАИНСКОЙ    ЦЕНТРАЛЬНОЙ    РАДЫ</a:t>
            </a:r>
            <a:br>
              <a:rPr lang="ru-RU" sz="1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</a:br>
            <a:r>
              <a:rPr lang="ru-RU" sz="1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>«К УКРАИНСКОМУ    НАРОДУ,    НА    УКРАИНЕ    И    ВНЕ    УКРАИНЫ    СУЩЕМУ»</a:t>
            </a:r>
            <a:br>
              <a:rPr lang="ru-RU" sz="18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B0F0"/>
                </a:solidFill>
                <a:latin typeface="Arial Black" pitchFamily="34" charset="0"/>
              </a:rPr>
              <a:t/>
            </a:r>
            <a:br>
              <a:rPr lang="ru-RU" sz="2400" dirty="0" smtClean="0">
                <a:solidFill>
                  <a:srgbClr val="00B0F0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rgbClr val="00B0F0"/>
                </a:solidFill>
              </a:rPr>
              <a:t> </a:t>
            </a:r>
            <a:endParaRPr lang="ru-RU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91344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14290"/>
          <a:ext cx="8786873" cy="5948370"/>
        </p:xfrm>
        <a:graphic>
          <a:graphicData uri="http://schemas.openxmlformats.org/drawingml/2006/table">
            <a:tbl>
              <a:tblPr/>
              <a:tblGrid>
                <a:gridCol w="1928826"/>
                <a:gridCol w="4857784"/>
                <a:gridCol w="2000263"/>
              </a:tblGrid>
              <a:tr h="785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Причины провозглашения универсала</a:t>
                      </a:r>
                      <a:endParaRPr lang="ru-RU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Универсал. Основные положения</a:t>
                      </a:r>
                      <a:endParaRPr lang="ru-RU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Последствия</a:t>
                      </a:r>
                      <a:endParaRPr lang="ru-RU" sz="16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FF00"/>
                        </a:solidFill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І </a:t>
                      </a:r>
                      <a:r>
                        <a:rPr lang="uk-UA" sz="1600" b="1" dirty="0">
                          <a:solidFill>
                            <a:schemeClr val="tx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Универсал </a:t>
                      </a:r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Ц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Р ( 10 апреля 1917 г. )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FF00"/>
                        </a:solidFill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58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Отказ Временного правительства от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выполнения требований</a:t>
                      </a:r>
                      <a:r>
                        <a:rPr lang="ru-RU" sz="1600" b="1" baseline="0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делегации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УНР о провозглашении</a:t>
                      </a:r>
                      <a:r>
                        <a:rPr lang="ru-RU" sz="1600" b="1" baseline="0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автономии Украины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kumimoji="0" lang="ru-RU" sz="16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Инициирование II Войсковым съездом провозглашения автономии Украины без согласия Временного правительства</a:t>
                      </a:r>
                      <a:r>
                        <a:rPr lang="uk-UA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 .   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Универсал провозглашал автономию Украины и призвал народ к организации нового политического строя в Украине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УЦР - высший государственный орган власти в Украине до</a:t>
                      </a:r>
                      <a:r>
                        <a:rPr lang="ru-RU" sz="1600" b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созыва Всенародного украинского собрания.</a:t>
                      </a:r>
                      <a:r>
                        <a:rPr lang="ru-RU" sz="1600" b="1" baseline="0" dirty="0">
                          <a:solidFill>
                            <a:srgbClr val="FFFF00"/>
                          </a:solidFill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Объединение 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новой Россией должно состояться на федеративных началах.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Каждое 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село, волость, уездная и земская управы должны были установить связь с Радой.</a:t>
                      </a:r>
                      <a:b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Объявлялось об отказе передавать налог в центральной казну и введении единовременного налога на «родное дело».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Украинские организации должны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объединить усилия с демократически избранными организациями других национальностей. </a:t>
                      </a:r>
                      <a:endParaRPr lang="ru-RU" sz="1600" b="1" dirty="0" smtClean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kumimoji="0" lang="ru-RU" sz="16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Необходимость разработки закона о земле, по которому право распоряжаться землей принадлежало бы исключительно народу Украины.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Создано правительство - Генеральный Секретариат УЦР  во главе с </a:t>
                      </a:r>
                      <a:endParaRPr lang="ru-RU" sz="1600" b="1" dirty="0" smtClean="0">
                        <a:solidFill>
                          <a:srgbClr val="FFFF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Винниченко.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Временное правительство осудило  Первый универсал 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 Р, но  вынуждено было искать соглашения с Ц Р . 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22" marR="62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>
                <a:solidFill>
                  <a:srgbClr val="00B0F0"/>
                </a:solidFill>
              </a:rPr>
              <a:t>Образование</a:t>
            </a:r>
            <a:r>
              <a:rPr lang="uk-UA" dirty="0" smtClean="0">
                <a:solidFill>
                  <a:srgbClr val="00B0F0"/>
                </a:solidFill>
              </a:rPr>
              <a:t> </a:t>
            </a:r>
            <a:r>
              <a:rPr lang="uk-UA" dirty="0">
                <a:solidFill>
                  <a:srgbClr val="00B0F0"/>
                </a:solidFill>
              </a:rPr>
              <a:t>Генерального </a:t>
            </a:r>
            <a:r>
              <a:rPr lang="uk-UA" dirty="0" err="1" smtClean="0">
                <a:solidFill>
                  <a:srgbClr val="00B0F0"/>
                </a:solidFill>
              </a:rPr>
              <a:t>секретариата</a:t>
            </a:r>
            <a:r>
              <a:rPr lang="uk-UA" dirty="0" smtClean="0">
                <a:solidFill>
                  <a:srgbClr val="00B0F0"/>
                </a:solidFill>
              </a:rPr>
              <a:t> 15(28).06.1917г.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9091" y="1772816"/>
            <a:ext cx="6343650" cy="441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211669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В.Винниченко – председатель Генерального </a:t>
            </a:r>
            <a:r>
              <a:rPr lang="uk-UA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секретариата</a:t>
            </a:r>
            <a:r>
              <a:rPr lang="uk-UA" b="1" dirty="0" smtClean="0">
                <a:solidFill>
                  <a:srgbClr val="FFFF00"/>
                </a:solidFill>
              </a:rPr>
              <a:t>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2539899" cy="340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279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92867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ІІ</a:t>
            </a:r>
            <a:r>
              <a:rPr lang="ru-RU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    УНИВЕРСАЛ</a:t>
            </a:r>
            <a:br>
              <a:rPr lang="ru-RU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</a:br>
            <a:r>
              <a:rPr lang="ru-RU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 УКРАИНСКОЙ    ЦЕНТРАЛЬНОЙ    РАДЫ</a:t>
            </a:r>
            <a:br>
              <a:rPr lang="ru-RU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642918"/>
            <a:ext cx="8858280" cy="566644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00" dirty="0" smtClean="0">
                <a:latin typeface="+mn-lt"/>
              </a:rPr>
              <a:t>                   </a:t>
            </a: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Граждане земли украинской!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      Представители Временного правительства сообщили нам о тех определенных мерах, которые Временное правительство должно принять в деле управления на Украине до окончательного собрания. Временное правительство… протягивает руку представителям украинской демократии - Ц е н т р а л ь н о й   Р а д е, и призывает в согласии с ним творить новую жизнь Украины на добро всей революционной России.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      Мы, Центральная Рада, которая всегда стояла за то, чтобы не отделять Украину от России, чтобы вместе со всеми народами её стремиться к развитию и благосостоянию всей России и к единству демократических сил её, с удовольствием принимаем призыв правительства к единению и оповещаем ВСЕХ ГРАЖДАН УКРАИНЫ :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      Украинская Центральная рада … вскоре пополнится на справедливых основах представителями других народов, живущих на Украине, от их революционных организаций и станет тем единственным высшим органом революционной демократии Украины, который будет представлять интересы всего населения нашего края.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      Пополненная Центральная Рада выделит заново из своего состава отдельный ответственный перед ней орган - Генеральный секретариат, который будет представлен на утверждение Временного правительства как носитель высшей краевой власти Временного правительства на Украине.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      В этом органе будут объединены все права и средства, чтобы он как представитель демократии всей Украины и вместе с тем как высший краевой орган управления мог выполнять сложную работу организации и упорядочения жизни всего края в согласии со всей революционной Россией.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   … Центральная Рада в согласии с национальными меньшинствами Украины будет подготавливать проекты законов об автономном устройстве Украины для внесения их на утверждение Учредительного собрания.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   … признавая, что судьба всех народов России прочно связана с общими достижениями революции, мы решительно относимся против намерений самовольного осуществления автономии Украины до Всероссийского Учредительного собрания.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      Что касается комплектования украинских воинских частей, то для этого Центральная Рада будет иметь своих представителей при кабинете военного министра, при Генеральном штабе и при Верховном главнокомандующем, которые будут принимать участие в делах комплектования отдельных частей исключительно украинцами …        </a:t>
            </a:r>
          </a:p>
          <a:p>
            <a:pPr>
              <a:buNone/>
            </a:pP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Председатель Украинской Центральной рады: М. Грушевский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Генеральный секретариат Украинской Центральной рады: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Председатель Генерального секретариата: В. Винниченко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Генеральные секретари: Х. Барановский, М. Стасюк, О. Шульгин, В. Садовский, Б. Мартос,  </a:t>
            </a:r>
          </a:p>
          <a:p>
            <a:pPr>
              <a:buNone/>
            </a:pP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                                                            И. Стешенко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  Генеральный писарь: П. Христюк                                                                              03.07.1917 г.  </a:t>
            </a:r>
          </a:p>
          <a:p>
            <a:pPr>
              <a:buNone/>
            </a:pPr>
            <a:r>
              <a:rPr lang="ru-RU" sz="1100" dirty="0" smtClean="0">
                <a:solidFill>
                  <a:srgbClr val="66FF33"/>
                </a:solidFill>
              </a:rPr>
              <a:t>          </a:t>
            </a:r>
            <a:r>
              <a:rPr lang="ru-RU" sz="1100" dirty="0" smtClean="0">
                <a:solidFill>
                  <a:srgbClr val="66FF33"/>
                </a:solidFill>
                <a:latin typeface="+mj-lt"/>
              </a:rPr>
              <a:t>Вопросы.</a:t>
            </a:r>
          </a:p>
          <a:p>
            <a:pPr>
              <a:buNone/>
            </a:pPr>
            <a:r>
              <a:rPr lang="ru-RU" sz="1100" dirty="0" smtClean="0">
                <a:latin typeface="+mn-lt"/>
              </a:rPr>
              <a:t>                         1. Когда и кем был провозглашён?</a:t>
            </a:r>
            <a:r>
              <a:rPr lang="ru-RU" sz="1100" dirty="0" smtClean="0"/>
              <a:t> </a:t>
            </a:r>
          </a:p>
          <a:p>
            <a:pPr>
              <a:buNone/>
            </a:pPr>
            <a:r>
              <a:rPr lang="ru-RU" sz="1100" dirty="0" smtClean="0">
                <a:latin typeface="+mn-lt"/>
              </a:rPr>
              <a:t>                         2. В связи с какими событиями был провозглашён?</a:t>
            </a:r>
          </a:p>
          <a:p>
            <a:pPr>
              <a:buNone/>
            </a:pPr>
            <a:r>
              <a:rPr lang="ru-RU" sz="1100" dirty="0" smtClean="0">
                <a:latin typeface="+mn-lt"/>
              </a:rPr>
              <a:t>                         3. Назовите основные положения Универсала.</a:t>
            </a:r>
          </a:p>
          <a:p>
            <a:pPr>
              <a:buNone/>
            </a:pPr>
            <a:endParaRPr lang="ru-RU" sz="1100" dirty="0" smtClean="0">
              <a:solidFill>
                <a:srgbClr val="FFFF00"/>
              </a:solidFill>
              <a:latin typeface="+mn-lt"/>
            </a:endParaRPr>
          </a:p>
          <a:p>
            <a:pPr>
              <a:buNone/>
            </a:pP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               </a:t>
            </a:r>
          </a:p>
          <a:p>
            <a:pPr>
              <a:buNone/>
            </a:pP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>                         </a:t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r>
              <a:rPr lang="ru-RU" sz="11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ru-RU" sz="1100" dirty="0" smtClean="0">
                <a:solidFill>
                  <a:srgbClr val="FFFF00"/>
                </a:solidFill>
                <a:latin typeface="+mn-lt"/>
              </a:rPr>
            </a:br>
            <a:endParaRPr lang="ru-RU" sz="1100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850" y="260350"/>
          <a:ext cx="8569326" cy="6784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9998"/>
                <a:gridCol w="2832886"/>
                <a:gridCol w="285644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Причины провозглашения универсала</a:t>
                      </a:r>
                      <a:endParaRPr lang="ru-RU" sz="1800" dirty="0" smtClean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solidFill>
                          <a:srgbClr val="FFFF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+mn-lt"/>
                          <a:ea typeface="Calibri"/>
                          <a:cs typeface="Times New Roman"/>
                        </a:rPr>
                        <a:t>Основные положения </a:t>
                      </a:r>
                      <a:endParaRPr lang="ru-RU" sz="1800" b="1" dirty="0" smtClean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solidFill>
                          <a:srgbClr val="FFFF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FFFF00"/>
                          </a:solidFill>
                          <a:latin typeface="+mn-lt"/>
                          <a:ea typeface="Calibri"/>
                          <a:cs typeface="Times New Roman"/>
                        </a:rPr>
                        <a:t>Последствия</a:t>
                      </a:r>
                      <a:endParaRPr lang="ru-RU" sz="1800" b="1" dirty="0" smtClean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55953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1474839"/>
          <a:ext cx="8501122" cy="640080"/>
        </p:xfrm>
        <a:graphic>
          <a:graphicData uri="http://schemas.openxmlformats.org/drawingml/2006/table">
            <a:tbl>
              <a:tblPr/>
              <a:tblGrid>
                <a:gridCol w="8501122"/>
              </a:tblGrid>
              <a:tr h="3392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ІІ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Универсал (дата)</a:t>
                      </a:r>
                      <a:endParaRPr lang="ru-RU" dirty="0" smtClean="0"/>
                    </a:p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301038" cy="128587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Переговоры </a:t>
            </a:r>
            <a:r>
              <a:rPr lang="ru-RU" dirty="0">
                <a:solidFill>
                  <a:srgbClr val="00B0F0"/>
                </a:solidFill>
              </a:rPr>
              <a:t>в </a:t>
            </a:r>
            <a:r>
              <a:rPr lang="ru-RU" dirty="0" smtClean="0">
                <a:solidFill>
                  <a:srgbClr val="00B0F0"/>
                </a:solidFill>
              </a:rPr>
              <a:t>Києве.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1643050"/>
            <a:ext cx="350046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Украинськая Центральная Рада.</a:t>
            </a:r>
          </a:p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В.Винниченко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86380" y="1643050"/>
            <a:ext cx="357190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Временное правительство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2714620"/>
            <a:ext cx="3857652" cy="264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Откладывает </a:t>
            </a:r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вопрос  об автономии Украины до Всероссийского Учредительного собрания</a:t>
            </a:r>
            <a:r>
              <a:rPr lang="uk-UA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Соглашается с пополнением</a:t>
            </a:r>
            <a:r>
              <a:rPr lang="uk-UA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УЦР представителями национальных меньшинств</a:t>
            </a:r>
            <a:endParaRPr lang="ru-RU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9124" y="2714620"/>
            <a:ext cx="4357718" cy="2662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Признаёт </a:t>
            </a:r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Генеральный Секретариат краевым </a:t>
            </a:r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органом власти в Украине;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Утверждает</a:t>
            </a:r>
            <a:r>
              <a:rPr lang="uk-UA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состав Генерального Секретариата;</a:t>
            </a: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Соглашается с формированием </a:t>
            </a:r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украинских воинских частей но под контролем российского командования</a:t>
            </a:r>
            <a:endParaRPr lang="ru-RU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3857620" y="2071678"/>
            <a:ext cx="1368152" cy="342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29058" y="1285860"/>
            <a:ext cx="1224136" cy="646331"/>
          </a:xfrm>
          <a:prstGeom prst="rect">
            <a:avLst/>
          </a:prstGeom>
          <a:solidFill>
            <a:srgbClr val="7030A0"/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июль 1917г.</a:t>
            </a:r>
            <a:endParaRPr lang="ru-RU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Левая фигурная скобка 2"/>
          <p:cNvSpPr/>
          <p:nvPr/>
        </p:nvSpPr>
        <p:spPr>
          <a:xfrm rot="16200000">
            <a:off x="4333320" y="1667416"/>
            <a:ext cx="360040" cy="774086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85786" y="5857892"/>
            <a:ext cx="7668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b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algn="ctr"/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03.07.1917р. – ІІ Универсал Украинской Центральной Рады</a:t>
            </a:r>
            <a:endParaRPr lang="ru-RU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7036611" y="2607463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1821637" y="2607463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4214810" y="5857892"/>
            <a:ext cx="571504" cy="1588"/>
          </a:xfrm>
          <a:prstGeom prst="straightConnector1">
            <a:avLst/>
          </a:prstGeom>
          <a:ln w="38100">
            <a:solidFill>
              <a:srgbClr val="0099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1313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06" y="71414"/>
          <a:ext cx="9001188" cy="6715172"/>
        </p:xfrm>
        <a:graphic>
          <a:graphicData uri="http://schemas.openxmlformats.org/drawingml/2006/table">
            <a:tbl>
              <a:tblPr/>
              <a:tblGrid>
                <a:gridCol w="2000264"/>
                <a:gridCol w="4286280"/>
                <a:gridCol w="2714644"/>
              </a:tblGrid>
              <a:tr h="8833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Причины провозглашения универсала</a:t>
                      </a:r>
                      <a:endParaRPr lang="ru-RU" sz="1800" b="1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Универсал. Основные положения</a:t>
                      </a:r>
                      <a:endParaRPr lang="ru-RU" sz="1800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Последствия</a:t>
                      </a:r>
                      <a:endParaRPr lang="ru-RU" sz="1800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ІІ Универсал Ц 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Р ( 3 июля 1917 г. 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90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FF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Несогласие с </a:t>
                      </a:r>
                      <a:endParaRPr lang="ru-RU" sz="1600" b="1" dirty="0" smtClean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І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Универсалом со стороны Временного правительства, но невозможность использовать силу. </a:t>
                      </a: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Прибытие в Киев делегации Временного правительства в составе</a:t>
                      </a:r>
                      <a:br>
                        <a:rPr lang="ru-RU" sz="1600" b="1" dirty="0" smtClean="0">
                          <a:solidFill>
                            <a:srgbClr val="FFFF00"/>
                          </a:solidFill>
                        </a:rPr>
                      </a:b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министров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А. Керенского,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М. Терещенко 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И. Церетели</a:t>
                      </a:r>
                      <a:br>
                        <a:rPr lang="ru-RU" sz="1600" b="1" dirty="0" smtClean="0">
                          <a:solidFill>
                            <a:srgbClr val="FFFF00"/>
                          </a:solidFill>
                        </a:rPr>
                      </a:b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с целью взять под свой ​​контроль те процессы, которые происходили в Украине.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Признание УЦР высшим органом власти в Украине.</a:t>
                      </a:r>
                      <a:endParaRPr lang="ru-RU" sz="1600" b="1" dirty="0" smtClean="0">
                        <a:solidFill>
                          <a:srgbClr val="FFFF00"/>
                        </a:solidFill>
                        <a:latin typeface="MS Mincho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Признание Временным правительством Генерального Секретариата как «высшего краевого органа управления в Украине». Состав Секретариата утверждался правительством. 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Центральная Рада пополнялась представителями национальных меньшинств Украине, в частности российскими кадетами, меньшевиками, эсерами. 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Ц Р 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обязывалась отказаться от самовольного введения автономии до решения этого вопроса Всероссийским Учредительным собранием. </a:t>
                      </a:r>
                      <a:endParaRPr lang="ru-RU" sz="1600" b="1" dirty="0" smtClean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Временное правительство не отказывалось от украинизации войск, но при условии осуществления её под контролем российского командования и в пределах, которые оно сочтёт целесообразными.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uk-UA" sz="1600" b="1" dirty="0" smtClean="0">
                          <a:solidFill>
                            <a:srgbClr val="FFFF00"/>
                          </a:solidFill>
                          <a:latin typeface="+mn-lt"/>
                          <a:cs typeface="Courier New" pitchFamily="49" charset="0"/>
                        </a:rPr>
                        <a:t>Достижение компромисса между УЦР и Временным правительством.</a:t>
                      </a:r>
                      <a:endParaRPr lang="ru-RU" sz="1600" b="1" dirty="0" smtClean="0">
                        <a:solidFill>
                          <a:srgbClr val="FFFF00"/>
                        </a:solidFill>
                        <a:latin typeface="+mn-lt"/>
                        <a:cs typeface="Courier New" pitchFamily="49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Вооружённое выступление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самостийников(4-6</a:t>
                      </a:r>
                      <a:r>
                        <a:rPr lang="ru-RU" sz="1600" b="1" baseline="0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июля) 1917 г.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Июльский политический кризис в России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</a:rPr>
                        <a:t>Выход из состава Временного правительства кадетов в знак протеста против признания УЦР.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Наступление антиукраинских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сил.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600" b="1" dirty="0">
                          <a:solidFill>
                            <a:srgbClr val="00B0F0"/>
                          </a:solidFill>
                          <a:latin typeface="MS Mincho"/>
                          <a:ea typeface="Calibri"/>
                          <a:cs typeface="Times New Roman"/>
                        </a:rPr>
                        <a:t>✓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Принятие Временным правительством 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«Временной инструкции 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Генерально</a:t>
                      </a:r>
                      <a:r>
                        <a:rPr lang="uk-UA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 </a:t>
                      </a:r>
                      <a:r>
                        <a:rPr lang="ru-RU" sz="1600" b="1" dirty="0" smtClean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Секретариат</a:t>
                      </a:r>
                      <a:r>
                        <a:rPr lang="uk-UA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у…</a:t>
                      </a: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600" b="1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61" marR="62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714612" y="428604"/>
            <a:ext cx="345638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ІІ Универсал</a:t>
            </a:r>
            <a:endParaRPr lang="ru-RU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51720" y="1628800"/>
            <a:ext cx="475252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Достижение компромисса между УЦР и Временным правительством</a:t>
            </a:r>
            <a:endParaRPr lang="ru-RU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3573016"/>
            <a:ext cx="3672408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Выступление самостийников во главе с Н.Михновським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4-6 июля 1917г</a:t>
            </a:r>
            <a:r>
              <a:rPr lang="uk-UA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ru-RU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3573016"/>
            <a:ext cx="3816424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Выход из Временного правительства кадетов в знак протеста против признания УЦР</a:t>
            </a:r>
            <a:endParaRPr lang="ru-RU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" name="Прямая со стрелкой 8"/>
          <p:cNvCxnSpPr>
            <a:stCxn id="5" idx="2"/>
          </p:cNvCxnSpPr>
          <p:nvPr/>
        </p:nvCxnSpPr>
        <p:spPr>
          <a:xfrm flipH="1">
            <a:off x="2411760" y="2564904"/>
            <a:ext cx="2016224" cy="9361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2"/>
          </p:cNvCxnSpPr>
          <p:nvPr/>
        </p:nvCxnSpPr>
        <p:spPr>
          <a:xfrm>
            <a:off x="4427984" y="2564904"/>
            <a:ext cx="2016224" cy="9361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трелка вниз 23"/>
          <p:cNvSpPr/>
          <p:nvPr/>
        </p:nvSpPr>
        <p:spPr>
          <a:xfrm>
            <a:off x="4429124" y="1214422"/>
            <a:ext cx="45719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664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57158" y="2000240"/>
            <a:ext cx="3168352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Правительственный кризис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72066" y="2000240"/>
            <a:ext cx="331236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Политический кризис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Плюс 3"/>
          <p:cNvSpPr/>
          <p:nvPr/>
        </p:nvSpPr>
        <p:spPr>
          <a:xfrm>
            <a:off x="4107936" y="2168860"/>
            <a:ext cx="576064" cy="64807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1540" y="4077072"/>
            <a:ext cx="309634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Поражение российских войск в июле 1917г., потеря Галичины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7937" y="3356992"/>
            <a:ext cx="46355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283968" y="260648"/>
            <a:ext cx="446449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04.07.1917г. – массовые демонстрации в Петрограде с требованиями отставки Временного правительства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8" name="Прямая со стрелкой 7"/>
          <p:cNvCxnSpPr>
            <a:stCxn id="3" idx="0"/>
          </p:cNvCxnSpPr>
          <p:nvPr/>
        </p:nvCxnSpPr>
        <p:spPr>
          <a:xfrm flipV="1">
            <a:off x="6728250" y="1424176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4684000" y="3429000"/>
            <a:ext cx="420848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Расстрел июльской демонстрации в Петербурге, аресты участников, введение воєнного положения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1" name="Прямая со стрелкой 10"/>
          <p:cNvCxnSpPr>
            <a:stCxn id="3" idx="2"/>
          </p:cNvCxnSpPr>
          <p:nvPr/>
        </p:nvCxnSpPr>
        <p:spPr>
          <a:xfrm>
            <a:off x="6728250" y="2936344"/>
            <a:ext cx="0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827584" y="5445224"/>
            <a:ext cx="784887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Временное правительство возглавил А.Керенский, которому предоставили неограниченные полномочия.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3707904" y="2924944"/>
            <a:ext cx="1156116" cy="23762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527884" y="5013176"/>
            <a:ext cx="868084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860032" y="4509120"/>
            <a:ext cx="216024" cy="864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95536" y="332656"/>
            <a:ext cx="34067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Июльский кризис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366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858312" cy="1142984"/>
          </a:xfrm>
          <a:solidFill>
            <a:srgbClr val="7030A0"/>
          </a:solidFill>
          <a:ln w="5715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B0F0"/>
                </a:solidFill>
                <a:ea typeface="Arial Unicode MS" pitchFamily="34" charset="-128"/>
              </a:rPr>
              <a:t/>
            </a:r>
            <a:br>
              <a:rPr lang="ru-RU" sz="2000" dirty="0" smtClean="0">
                <a:solidFill>
                  <a:srgbClr val="00B0F0"/>
                </a:solidFill>
                <a:ea typeface="Arial Unicode MS" pitchFamily="34" charset="-128"/>
              </a:rPr>
            </a:br>
            <a:r>
              <a:rPr lang="ru-RU" sz="2000" dirty="0" smtClean="0">
                <a:solidFill>
                  <a:srgbClr val="00B0F0"/>
                </a:solidFill>
                <a:ea typeface="Arial Unicode MS" pitchFamily="34" charset="-128"/>
              </a:rPr>
              <a:t/>
            </a:r>
            <a:br>
              <a:rPr lang="ru-RU" sz="2000" dirty="0" smtClean="0">
                <a:solidFill>
                  <a:srgbClr val="00B0F0"/>
                </a:solidFill>
                <a:ea typeface="Arial Unicode MS" pitchFamily="34" charset="-128"/>
              </a:rPr>
            </a:br>
            <a:r>
              <a:rPr lang="ru-RU" sz="2700" dirty="0" smtClean="0">
                <a:solidFill>
                  <a:srgbClr val="FF0000"/>
                </a:solidFill>
                <a:latin typeface="Impact" pitchFamily="34" charset="0"/>
                <a:ea typeface="Arial Unicode MS" pitchFamily="34" charset="-128"/>
              </a:rPr>
              <a:t>Временная инструкция</a:t>
            </a:r>
            <a:br>
              <a:rPr lang="ru-RU" sz="2700" dirty="0" smtClean="0">
                <a:solidFill>
                  <a:srgbClr val="FF0000"/>
                </a:solidFill>
                <a:latin typeface="Impact" pitchFamily="34" charset="0"/>
                <a:ea typeface="Arial Unicode MS" pitchFamily="34" charset="-128"/>
              </a:rPr>
            </a:br>
            <a:r>
              <a:rPr lang="ru-RU" sz="2700" dirty="0" smtClean="0">
                <a:solidFill>
                  <a:srgbClr val="FF0000"/>
                </a:solidFill>
                <a:latin typeface="Impact" pitchFamily="34" charset="0"/>
                <a:ea typeface="Arial Unicode MS" pitchFamily="34" charset="-128"/>
              </a:rPr>
              <a:t>Генеральному Секретариату Временного правительства на Украине ( </a:t>
            </a:r>
            <a:r>
              <a:rPr lang="ru-RU" sz="2700" dirty="0" smtClean="0">
                <a:solidFill>
                  <a:srgbClr val="FFFF00"/>
                </a:solidFill>
                <a:latin typeface="Impact" pitchFamily="34" charset="0"/>
                <a:ea typeface="Arial Unicode MS" pitchFamily="34" charset="-128"/>
              </a:rPr>
              <a:t>4 августа 1917 г. </a:t>
            </a:r>
            <a:r>
              <a:rPr lang="ru-RU" sz="2700" dirty="0" smtClean="0">
                <a:solidFill>
                  <a:srgbClr val="FF0000"/>
                </a:solidFill>
                <a:latin typeface="Impact" pitchFamily="34" charset="0"/>
                <a:ea typeface="Arial Unicode MS" pitchFamily="34" charset="-128"/>
              </a:rPr>
              <a:t>)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5429288"/>
          </a:xfrm>
          <a:solidFill>
            <a:srgbClr val="0870EE"/>
          </a:solidFill>
          <a:ln w="57150">
            <a:solidFill>
              <a:srgbClr val="002060"/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600" dirty="0" smtClean="0">
                <a:solidFill>
                  <a:srgbClr val="FFFF00"/>
                </a:solidFill>
              </a:rPr>
              <a:t>                        </a:t>
            </a:r>
            <a:r>
              <a:rPr lang="ru-RU" sz="5600" dirty="0" smtClean="0">
                <a:solidFill>
                  <a:srgbClr val="FFFF00"/>
                </a:solidFill>
              </a:rPr>
              <a:t>1. На время до решения дела о местном управлении Учредительным Собранием по делам местного управления Украины высшим органом Временного правительства является Генеральный Секретариат, который назначается Временным правительством по предложению Центральной Рады.</a:t>
            </a:r>
            <a:br>
              <a:rPr lang="ru-RU" sz="5600" dirty="0" smtClean="0">
                <a:solidFill>
                  <a:srgbClr val="FFFF00"/>
                </a:solidFill>
              </a:rPr>
            </a:br>
            <a:r>
              <a:rPr lang="ru-RU" sz="5600" dirty="0" smtClean="0">
                <a:solidFill>
                  <a:srgbClr val="FFFF00"/>
                </a:solidFill>
              </a:rPr>
              <a:t>   2. Полномочия Генерального Секретариата распространяются на губернии: Киевскую, Волынскую, Подольскую, Полтавскую и Черниговскую, за исключением Мглинского, Суражского, Стародубского и Новозыбковского уездов. Они могут быть распространены и на другие губернии или части их, в том случае если образованные в этих губерниях на основе постановления временного правительства земские учреждения выскажутся за желательность такого распространения.</a:t>
            </a:r>
            <a:br>
              <a:rPr lang="ru-RU" sz="5600" dirty="0" smtClean="0">
                <a:solidFill>
                  <a:srgbClr val="FFFF00"/>
                </a:solidFill>
              </a:rPr>
            </a:br>
            <a:r>
              <a:rPr lang="ru-RU" sz="5600" dirty="0" smtClean="0">
                <a:solidFill>
                  <a:srgbClr val="FFFF00"/>
                </a:solidFill>
              </a:rPr>
              <a:t>   3. Генеральный Секретариат состоит из генеральных секретарей по ведомствам: а) внутренних дел, б) финансов, в) земледелия, г) образования, д) торга и промышленности, е) труда, а также секретаря по национальным делам и генерального писаря. Из числа секретарей не менее четырех должны быть замещены  лицами, которые не относятся к украинской национальности.</a:t>
            </a:r>
          </a:p>
          <a:p>
            <a:pPr>
              <a:buNone/>
            </a:pPr>
            <a:r>
              <a:rPr lang="ru-RU" sz="5600" dirty="0" smtClean="0">
                <a:solidFill>
                  <a:srgbClr val="FFFF00"/>
                </a:solidFill>
              </a:rPr>
              <a:t>       ( Из сферы компетенции ГС исключались военные, продовольственные дела, почта, телеграф, суд, пути сообщения, транспорт.)  </a:t>
            </a:r>
          </a:p>
          <a:p>
            <a:pPr>
              <a:buNone/>
            </a:pPr>
            <a:r>
              <a:rPr lang="ru-RU" sz="5600" dirty="0" smtClean="0">
                <a:solidFill>
                  <a:srgbClr val="FFFF00"/>
                </a:solidFill>
              </a:rPr>
              <a:t>       4. Генеральный Секретариат рассматривает, разрабатывает и представляет на утверждение Временного правительства проекты, затрагивающие жизнь края и его управление. Проекты эти могут быть перед представлением их Временному правительству внесены на обсуждение Центральной Раде…</a:t>
            </a:r>
            <a:br>
              <a:rPr lang="ru-RU" sz="5600" dirty="0" smtClean="0">
                <a:solidFill>
                  <a:srgbClr val="FFFF00"/>
                </a:solidFill>
              </a:rPr>
            </a:br>
            <a:r>
              <a:rPr lang="ru-RU" sz="5600" dirty="0" smtClean="0">
                <a:solidFill>
                  <a:srgbClr val="FFFF00"/>
                </a:solidFill>
              </a:rPr>
              <a:t> </a:t>
            </a:r>
            <a:br>
              <a:rPr lang="ru-RU" sz="5600" dirty="0" smtClean="0">
                <a:solidFill>
                  <a:srgbClr val="FFFF00"/>
                </a:solidFill>
              </a:rPr>
            </a:br>
            <a:r>
              <a:rPr lang="ru-RU" sz="5600" dirty="0" smtClean="0">
                <a:solidFill>
                  <a:srgbClr val="FFFF00"/>
                </a:solidFill>
              </a:rPr>
              <a:t>    Министр-председатель А.Керенский</a:t>
            </a:r>
            <a:br>
              <a:rPr lang="ru-RU" sz="5600" dirty="0" smtClean="0">
                <a:solidFill>
                  <a:srgbClr val="FFFF00"/>
                </a:solidFill>
              </a:rPr>
            </a:br>
            <a:r>
              <a:rPr lang="ru-RU" sz="5600" dirty="0" smtClean="0">
                <a:solidFill>
                  <a:srgbClr val="FFFF00"/>
                </a:solidFill>
              </a:rPr>
              <a:t>    Министр юстиции Зарудный</a:t>
            </a:r>
          </a:p>
          <a:p>
            <a:pPr>
              <a:buNone/>
            </a:pPr>
            <a:r>
              <a:rPr lang="ru-RU" sz="5600" dirty="0" smtClean="0">
                <a:solidFill>
                  <a:srgbClr val="FFFF00"/>
                </a:solidFill>
              </a:rPr>
              <a:t>       </a:t>
            </a:r>
            <a:r>
              <a:rPr lang="ru-RU" sz="5600" dirty="0" smtClean="0">
                <a:solidFill>
                  <a:srgbClr val="FF0000"/>
                </a:solidFill>
              </a:rPr>
              <a:t>Вопросы.</a:t>
            </a:r>
          </a:p>
          <a:p>
            <a:pPr>
              <a:buNone/>
            </a:pPr>
            <a:r>
              <a:rPr lang="ru-RU" sz="5600" dirty="0" smtClean="0">
                <a:solidFill>
                  <a:srgbClr val="FFFF00"/>
                </a:solidFill>
              </a:rPr>
              <a:t>       </a:t>
            </a:r>
            <a:r>
              <a:rPr lang="ru-RU" sz="5600" dirty="0" smtClean="0"/>
              <a:t>1. Когда и кем была принята?</a:t>
            </a:r>
          </a:p>
          <a:p>
            <a:pPr>
              <a:buNone/>
            </a:pPr>
            <a:r>
              <a:rPr lang="ru-RU" sz="5600" dirty="0" smtClean="0"/>
              <a:t>       2. Кому предназначалась?</a:t>
            </a:r>
          </a:p>
          <a:p>
            <a:pPr>
              <a:buNone/>
            </a:pPr>
            <a:r>
              <a:rPr lang="ru-RU" sz="5600" dirty="0" smtClean="0"/>
              <a:t>       3. Назовите основное её содержание.</a:t>
            </a:r>
          </a:p>
          <a:p>
            <a:pPr>
              <a:buNone/>
            </a:pPr>
            <a:r>
              <a:rPr lang="ru-RU" sz="5600" dirty="0" smtClean="0"/>
              <a:t>      </a:t>
            </a:r>
          </a:p>
          <a:p>
            <a:pPr>
              <a:buNone/>
            </a:pPr>
            <a:r>
              <a:rPr lang="ru-RU" sz="5600" dirty="0" smtClean="0"/>
              <a:t>        </a:t>
            </a:r>
            <a:endParaRPr lang="ru-RU" sz="5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214290"/>
            <a:ext cx="6072230" cy="646331"/>
          </a:xfrm>
          <a:prstGeom prst="rect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Временная инструкция Генеральному секретариату Временного правительства на Украине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2844" y="1857364"/>
            <a:ext cx="3240516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b="1" dirty="0" smtClean="0">
              <a:latin typeface="Courier New" pitchFamily="49" charset="0"/>
              <a:cs typeface="Courier New" pitchFamily="49" charset="0"/>
            </a:endParaRPr>
          </a:p>
          <a:p>
            <a:pPr algn="ctr"/>
            <a:endParaRPr lang="uk-UA" b="1" dirty="0" smtClean="0">
              <a:latin typeface="Courier New" pitchFamily="49" charset="0"/>
              <a:cs typeface="Courier New" pitchFamily="49" charset="0"/>
            </a:endParaRPr>
          </a:p>
          <a:p>
            <a:pPr algn="ctr"/>
            <a:endParaRPr lang="uk-UA" b="1" dirty="0" smtClean="0">
              <a:latin typeface="Courier New" pitchFamily="49" charset="0"/>
              <a:cs typeface="Courier New" pitchFamily="49" charset="0"/>
            </a:endParaRPr>
          </a:p>
          <a:p>
            <a:pPr algn="ctr"/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44" y="4214818"/>
            <a:ext cx="392392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84080" y="1500174"/>
            <a:ext cx="3759920" cy="1928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2066" y="3714752"/>
            <a:ext cx="396044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5857892"/>
            <a:ext cx="8679338" cy="8834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851920" y="908720"/>
            <a:ext cx="864096" cy="33123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3491880" y="908720"/>
            <a:ext cx="1224136" cy="1800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4680012" y="908720"/>
            <a:ext cx="86978" cy="48245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86314" y="928670"/>
            <a:ext cx="597098" cy="28083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786314" y="928670"/>
            <a:ext cx="785818" cy="642942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85720" y="5857892"/>
            <a:ext cx="8679338" cy="8834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Власть Генерального </a:t>
            </a:r>
            <a:r>
              <a:rPr lang="uk-UA" b="1" dirty="0" err="1" smtClean="0">
                <a:latin typeface="Courier New" pitchFamily="49" charset="0"/>
                <a:cs typeface="Courier New" pitchFamily="49" charset="0"/>
              </a:rPr>
              <a:t>секретариата</a:t>
            </a:r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 распространялась на 5 губерний – Киевскую, Волынскую, Подольскую, Полтавскую, часть Черниговской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44" y="4214818"/>
            <a:ext cx="392392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Генеральный секретариат становился подотчётен Временному правительству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2066" y="3714752"/>
            <a:ext cx="396044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Из сферы компетенции Генерального </a:t>
            </a:r>
            <a:r>
              <a:rPr lang="uk-UA" b="1" dirty="0" err="1" smtClean="0">
                <a:latin typeface="Courier New" pitchFamily="49" charset="0"/>
                <a:cs typeface="Courier New" pitchFamily="49" charset="0"/>
              </a:rPr>
              <a:t>секретариата</a:t>
            </a:r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 исключались военные, продовольственные дела, почта, телеграф, суд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1857364"/>
            <a:ext cx="3240516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b="1" dirty="0" smtClean="0">
              <a:latin typeface="Courier New" pitchFamily="49" charset="0"/>
              <a:cs typeface="Courier New" pitchFamily="49" charset="0"/>
            </a:endParaRPr>
          </a:p>
          <a:p>
            <a:pPr algn="ctr"/>
            <a:endParaRPr lang="uk-UA" b="1" dirty="0" smtClean="0">
              <a:latin typeface="Courier New" pitchFamily="49" charset="0"/>
              <a:cs typeface="Courier New" pitchFamily="49" charset="0"/>
            </a:endParaRPr>
          </a:p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Центральная Рада лишалась законодательных прав (вместо автономии говорилось о местном управлении)</a:t>
            </a:r>
          </a:p>
          <a:p>
            <a:pPr algn="ctr"/>
            <a:endParaRPr lang="uk-UA" b="1" dirty="0" smtClean="0">
              <a:latin typeface="Courier New" pitchFamily="49" charset="0"/>
              <a:cs typeface="Courier New" pitchFamily="49" charset="0"/>
            </a:endParaRPr>
          </a:p>
          <a:p>
            <a:pPr algn="ctr"/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84080" y="1571612"/>
            <a:ext cx="3759920" cy="1928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Уменьшение состава   Генерального </a:t>
            </a:r>
            <a:r>
              <a:rPr lang="uk-UA" b="1" dirty="0" err="1" smtClean="0">
                <a:latin typeface="Courier New" pitchFamily="49" charset="0"/>
                <a:cs typeface="Courier New" pitchFamily="49" charset="0"/>
              </a:rPr>
              <a:t>секретариата</a:t>
            </a:r>
            <a:r>
              <a:rPr lang="uk-UA" b="1" dirty="0" smtClean="0">
                <a:latin typeface="Courier New" pitchFamily="49" charset="0"/>
                <a:cs typeface="Courier New" pitchFamily="49" charset="0"/>
              </a:rPr>
              <a:t> от 14 до 7 чел., из них 4 должны были  быть представителями национальных меньшинств</a:t>
            </a:r>
            <a:endParaRPr lang="ru-RU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4766990" y="908720"/>
            <a:ext cx="597098" cy="28083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4680012" y="908720"/>
            <a:ext cx="86978" cy="48245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2910" y="5445224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u="sng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Какую реакцию вызвала данная инструкция </a:t>
            </a:r>
            <a:r>
              <a:rPr lang="uk-UA" b="1" u="sng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в </a:t>
            </a:r>
            <a:r>
              <a:rPr lang="uk-UA" b="1" u="sng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Украине?</a:t>
            </a:r>
            <a:endParaRPr lang="ru-RU" sz="10800" b="1" u="sng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00166" y="214290"/>
            <a:ext cx="6072230" cy="646331"/>
          </a:xfrm>
          <a:prstGeom prst="rect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Временная инструкция Генеральному секретариату Временного правительства на Украине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4786314" y="928670"/>
            <a:ext cx="785818" cy="642942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3491880" y="908720"/>
            <a:ext cx="1224136" cy="1800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3851920" y="908720"/>
            <a:ext cx="864096" cy="33123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419872" y="1736812"/>
            <a:ext cx="2088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0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?</a:t>
            </a:r>
            <a:r>
              <a:rPr lang="uk-UA" sz="2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786314" y="928670"/>
            <a:ext cx="597098" cy="28083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6391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9" grpId="0"/>
      <p:bldP spid="16" grpId="0" animBg="1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ln w="57150">
            <a:solidFill>
              <a:srgbClr val="0066FF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Реакция в Украине на «Временную инструкцию…»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3366CC"/>
          </a:solidFill>
          <a:ln w="57150">
            <a:solidFill>
              <a:srgbClr val="FFFF00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Немногочисленная группа самостийников, которые оставались в Центральной Раде, протестовала против действий Временного правительства и предлагала отвергнуть его инструкцию. Но большинство Рады 9 августа приняли к сведению этот документ. Однако отношения между Радой и российским правительством не нормализовались. Демонстративное игнорирование петроградскими министрами национальных интересов украинского народа умножало число недовольных политикой центра, обостряло политическую обстановку.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858312" cy="69269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B0F0"/>
                </a:solidFill>
              </a:rPr>
              <a:t/>
            </a:r>
            <a:br>
              <a:rPr lang="uk-UA" dirty="0" smtClean="0">
                <a:solidFill>
                  <a:srgbClr val="00B0F0"/>
                </a:solidFill>
              </a:rPr>
            </a:br>
            <a:r>
              <a:rPr lang="uk-UA" dirty="0" err="1" smtClean="0">
                <a:solidFill>
                  <a:srgbClr val="00B0F0"/>
                </a:solidFill>
              </a:rPr>
              <a:t>Обобщение</a:t>
            </a:r>
            <a:r>
              <a:rPr lang="uk-UA" dirty="0" smtClean="0">
                <a:solidFill>
                  <a:srgbClr val="00B0F0"/>
                </a:solidFill>
              </a:rPr>
              <a:t> и систематизация</a:t>
            </a:r>
            <a:br>
              <a:rPr lang="uk-UA" dirty="0" smtClean="0">
                <a:solidFill>
                  <a:srgbClr val="00B0F0"/>
                </a:solidFill>
              </a:rPr>
            </a:br>
            <a:r>
              <a:rPr lang="uk-UA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28712"/>
            <a:ext cx="9144000" cy="542928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sz="2600" dirty="0" smtClean="0"/>
              <a:t>І.  </a:t>
            </a:r>
            <a:r>
              <a:rPr lang="uk-UA" sz="2600" dirty="0" smtClean="0">
                <a:solidFill>
                  <a:srgbClr val="FFFF00"/>
                </a:solidFill>
              </a:rPr>
              <a:t>Видофрагмент</a:t>
            </a:r>
            <a:endParaRPr lang="en-US" sz="26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2600" dirty="0" smtClean="0"/>
              <a:t>ІІ.</a:t>
            </a:r>
            <a:r>
              <a:rPr lang="uk-UA" sz="2000" dirty="0" smtClean="0">
                <a:solidFill>
                  <a:srgbClr val="FFFF00"/>
                </a:solidFill>
              </a:rPr>
              <a:t> </a:t>
            </a:r>
            <a:r>
              <a:rPr lang="uk-UA" dirty="0" smtClean="0">
                <a:solidFill>
                  <a:srgbClr val="FFFF00"/>
                </a:solidFill>
              </a:rPr>
              <a:t>Исторический диктант</a:t>
            </a:r>
            <a:endParaRPr lang="ru-RU" dirty="0" smtClean="0"/>
          </a:p>
          <a:p>
            <a:pPr>
              <a:buNone/>
            </a:pPr>
            <a:r>
              <a:rPr lang="ru-RU" sz="2600" dirty="0" smtClean="0"/>
              <a:t>   1. Автономия Украины была провозглашена … (дата).</a:t>
            </a:r>
          </a:p>
          <a:p>
            <a:r>
              <a:rPr lang="ru-RU" sz="2600" dirty="0" smtClean="0"/>
              <a:t>2. Провозглашения автономии Украины было задекларировано в … Универсале.</a:t>
            </a:r>
          </a:p>
          <a:p>
            <a:r>
              <a:rPr lang="ru-RU" sz="2600" dirty="0" smtClean="0"/>
              <a:t>3. Председателем Генерального Секретариата был избран …</a:t>
            </a:r>
          </a:p>
          <a:p>
            <a:r>
              <a:rPr lang="ru-RU" sz="2600" dirty="0" smtClean="0"/>
              <a:t>4. 3 июля 1917 г. был провозглашён …</a:t>
            </a:r>
          </a:p>
          <a:p>
            <a:r>
              <a:rPr lang="ru-RU" sz="2600" dirty="0" smtClean="0"/>
              <a:t>5. ЦР отказалась от самопроизвольного провозглашения автономии Украины во … Универсале.</a:t>
            </a:r>
          </a:p>
          <a:p>
            <a:r>
              <a:rPr lang="ru-RU" sz="2600" dirty="0" smtClean="0"/>
              <a:t>6. Выступление самостийников в Киеве было вызвано ….</a:t>
            </a:r>
          </a:p>
          <a:p>
            <a:r>
              <a:rPr lang="ru-RU" sz="2600" dirty="0" smtClean="0"/>
              <a:t>7. Лидером украинских </a:t>
            </a:r>
            <a:r>
              <a:rPr lang="ru-RU" sz="2600" dirty="0" err="1" smtClean="0"/>
              <a:t>самостийников,организатором</a:t>
            </a:r>
            <a:r>
              <a:rPr lang="ru-RU" sz="2600" dirty="0" smtClean="0"/>
              <a:t> вооруженного выступления против УЦР был …</a:t>
            </a:r>
          </a:p>
          <a:p>
            <a:r>
              <a:rPr lang="ru-RU" sz="2600" dirty="0" smtClean="0"/>
              <a:t>8. «Временная инструкция…» была провозглашена …</a:t>
            </a: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4" name="Видеофрагмент. І и ІІ Универсали Центральной Рады.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012160" y="570493"/>
            <a:ext cx="1656183" cy="123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945533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І і ІІ Універсали Центральної Ради.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38100">
            <a:solidFill>
              <a:srgbClr val="3399FF"/>
            </a:solidFill>
          </a:ln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</a:t>
            </a:r>
            <a:r>
              <a:rPr lang="uk-UA" dirty="0" smtClean="0">
                <a:solidFill>
                  <a:srgbClr val="FF0000"/>
                </a:solidFill>
                <a:effectLst/>
              </a:rPr>
              <a:t> </a:t>
            </a:r>
            <a:r>
              <a:rPr lang="uk-UA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709160"/>
          </a:xfrm>
          <a:solidFill>
            <a:srgbClr val="0070C0"/>
          </a:solidFill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uk-UA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FFFF00"/>
                </a:solidFill>
              </a:rPr>
              <a:t>1. Проработать § учебника;</a:t>
            </a:r>
          </a:p>
          <a:p>
            <a:pPr>
              <a:buNone/>
            </a:pPr>
            <a:r>
              <a:rPr lang="uk-UA" dirty="0" smtClean="0">
                <a:solidFill>
                  <a:srgbClr val="FFFF00"/>
                </a:solidFill>
              </a:rPr>
              <a:t>2. Знать опорные понятия и даты;</a:t>
            </a:r>
          </a:p>
          <a:p>
            <a:pPr>
              <a:buNone/>
            </a:pPr>
            <a:r>
              <a:rPr lang="uk-UA" dirty="0" smtClean="0">
                <a:solidFill>
                  <a:srgbClr val="FFFF00"/>
                </a:solidFill>
              </a:rPr>
              <a:t>3. Составить сравнительную таблицу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« Основные положения</a:t>
            </a:r>
            <a:r>
              <a:rPr lang="uk-UA" dirty="0" smtClean="0">
                <a:solidFill>
                  <a:srgbClr val="FFFF00"/>
                </a:solidFill>
              </a:rPr>
              <a:t> ІІ </a:t>
            </a:r>
            <a:r>
              <a:rPr lang="ru-RU" dirty="0" smtClean="0">
                <a:solidFill>
                  <a:srgbClr val="FFFF00"/>
                </a:solidFill>
              </a:rPr>
              <a:t>Универсала и «Временной инструкции…».</a:t>
            </a:r>
          </a:p>
          <a:p>
            <a:pPr>
              <a:buNone/>
            </a:pPr>
            <a:endParaRPr lang="uk-UA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14414" y="4857760"/>
          <a:ext cx="6858048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0462"/>
                <a:gridCol w="335758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i="0" dirty="0" smtClean="0">
                          <a:solidFill>
                            <a:srgbClr val="000000"/>
                          </a:solidFill>
                        </a:rPr>
                        <a:t>ІІ </a:t>
                      </a:r>
                      <a:r>
                        <a:rPr lang="ru-RU" i="0" dirty="0" smtClean="0">
                          <a:solidFill>
                            <a:srgbClr val="000000"/>
                          </a:solidFill>
                        </a:rPr>
                        <a:t>Универсал</a:t>
                      </a:r>
                      <a:endParaRPr lang="ru-RU" i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00"/>
                          </a:solidFill>
                        </a:rPr>
                        <a:t>«Временная инструкция…».</a:t>
                      </a:r>
                      <a:endParaRPr lang="ru-RU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9459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1528</TotalTime>
  <Words>1093</Words>
  <Application>Microsoft Office PowerPoint</Application>
  <PresentationFormat>Экран (4:3)</PresentationFormat>
  <Paragraphs>188</Paragraphs>
  <Slides>23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Тема: ПРОВОЗГЛАШЕНИЕ АВТОНОМИИ УКРАИНЫ</vt:lpstr>
      <vt:lpstr>Актуализация опорных знаний</vt:lpstr>
      <vt:lpstr>Цели урока</vt:lpstr>
      <vt:lpstr> ТЕМА:   ПРОВОЗГЛАШЕНИЕ АВТОНОМИИ УКРАИНЫ План</vt:lpstr>
      <vt:lpstr>Переговоры в Петрограде.</vt:lpstr>
      <vt:lpstr> ІІ Всеукраинский войсковой съезд.</vt:lpstr>
      <vt:lpstr>Слайд 7</vt:lpstr>
      <vt:lpstr>УНИВЕРСАЛ УКРАИНСКОЙ    ЦЕНТРАЛЬНОЙ    РАДЫ  «К УКРАИНСКОМУ    НАРОДУ,    НА    УКРАИНЕ    И    ВНЕ    УКРАИНЫ    СУЩЕМУ»   </vt:lpstr>
      <vt:lpstr>Слайд 9</vt:lpstr>
      <vt:lpstr>Образование Генерального секретариата 15(28).06.1917г.</vt:lpstr>
      <vt:lpstr>   ІІ    УНИВЕРСАЛ  УКРАИНСКОЙ    ЦЕНТРАЛЬНОЙ    РАДЫ  </vt:lpstr>
      <vt:lpstr>Слайд 12</vt:lpstr>
      <vt:lpstr>Переговоры в Києве.</vt:lpstr>
      <vt:lpstr>Слайд 14</vt:lpstr>
      <vt:lpstr>Слайд 15</vt:lpstr>
      <vt:lpstr>Слайд 16</vt:lpstr>
      <vt:lpstr>  Временная инструкция Генеральному Секретариату Временного правительства на Украине ( 4 августа 1917 г. ) </vt:lpstr>
      <vt:lpstr>Слайд 18</vt:lpstr>
      <vt:lpstr>Слайд 19</vt:lpstr>
      <vt:lpstr>Реакция в Украине на «Временную инструкцию…» </vt:lpstr>
      <vt:lpstr> Обобщение и систематизация  </vt:lpstr>
      <vt:lpstr>Слайд 22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Початок революції у Франції</dc:title>
  <cp:lastModifiedBy>дом</cp:lastModifiedBy>
  <cp:revision>178</cp:revision>
  <dcterms:modified xsi:type="dcterms:W3CDTF">2013-05-20T06:52:47Z</dcterms:modified>
</cp:coreProperties>
</file>