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707" autoAdjust="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F4E54-CF3E-4833-94FA-43CBB7D9F554}" type="datetimeFigureOut">
              <a:rPr lang="ru-RU" smtClean="0"/>
              <a:pPr/>
              <a:t>19.12.2012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E72D-B452-4A5C-82ED-04C78530F5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F4E54-CF3E-4833-94FA-43CBB7D9F554}" type="datetimeFigureOut">
              <a:rPr lang="ru-RU" smtClean="0"/>
              <a:pPr/>
              <a:t>19.12.2012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E72D-B452-4A5C-82ED-04C78530F5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F4E54-CF3E-4833-94FA-43CBB7D9F554}" type="datetimeFigureOut">
              <a:rPr lang="ru-RU" smtClean="0"/>
              <a:pPr/>
              <a:t>19.12.2012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E72D-B452-4A5C-82ED-04C78530F5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F4E54-CF3E-4833-94FA-43CBB7D9F554}" type="datetimeFigureOut">
              <a:rPr lang="ru-RU" smtClean="0"/>
              <a:pPr/>
              <a:t>19.12.2012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E72D-B452-4A5C-82ED-04C78530F5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F4E54-CF3E-4833-94FA-43CBB7D9F554}" type="datetimeFigureOut">
              <a:rPr lang="ru-RU" smtClean="0"/>
              <a:pPr/>
              <a:t>19.12.2012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E72D-B452-4A5C-82ED-04C78530F5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F4E54-CF3E-4833-94FA-43CBB7D9F554}" type="datetimeFigureOut">
              <a:rPr lang="ru-RU" smtClean="0"/>
              <a:pPr/>
              <a:t>19.12.2012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E72D-B452-4A5C-82ED-04C78530F5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F4E54-CF3E-4833-94FA-43CBB7D9F554}" type="datetimeFigureOut">
              <a:rPr lang="ru-RU" smtClean="0"/>
              <a:pPr/>
              <a:t>19.12.2012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E72D-B452-4A5C-82ED-04C78530F5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F4E54-CF3E-4833-94FA-43CBB7D9F554}" type="datetimeFigureOut">
              <a:rPr lang="ru-RU" smtClean="0"/>
              <a:pPr/>
              <a:t>19.12.2012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E72D-B452-4A5C-82ED-04C78530F5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F4E54-CF3E-4833-94FA-43CBB7D9F554}" type="datetimeFigureOut">
              <a:rPr lang="ru-RU" smtClean="0"/>
              <a:pPr/>
              <a:t>19.12.2012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E72D-B452-4A5C-82ED-04C78530F5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F4E54-CF3E-4833-94FA-43CBB7D9F554}" type="datetimeFigureOut">
              <a:rPr lang="ru-RU" smtClean="0"/>
              <a:pPr/>
              <a:t>19.12.2012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E72D-B452-4A5C-82ED-04C78530F5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F4E54-CF3E-4833-94FA-43CBB7D9F554}" type="datetimeFigureOut">
              <a:rPr lang="ru-RU" smtClean="0"/>
              <a:pPr/>
              <a:t>19.12.2012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E72D-B452-4A5C-82ED-04C78530F5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F4E54-CF3E-4833-94FA-43CBB7D9F554}" type="datetimeFigureOut">
              <a:rPr lang="ru-RU" smtClean="0"/>
              <a:pPr/>
              <a:t>19.12.2012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5E72D-B452-4A5C-82ED-04C78530F59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714488"/>
            <a:ext cx="8229600" cy="2714644"/>
          </a:xfrm>
        </p:spPr>
        <p:txBody>
          <a:bodyPr>
            <a:noAutofit/>
          </a:bodyPr>
          <a:lstStyle/>
          <a:p>
            <a:r>
              <a:rPr lang="uk-UA" sz="5400" b="1" i="1" dirty="0" smtClean="0">
                <a:solidFill>
                  <a:srgbClr val="C00000"/>
                </a:solidFill>
              </a:rPr>
              <a:t>Мудрий не той, хто надто багато знає, а той, чиї знання корисні.</a:t>
            </a:r>
            <a:br>
              <a:rPr lang="uk-UA" sz="5400" b="1" i="1" dirty="0" smtClean="0">
                <a:solidFill>
                  <a:srgbClr val="C00000"/>
                </a:solidFill>
              </a:rPr>
            </a:br>
            <a:r>
              <a:rPr lang="uk-UA" sz="5400" b="1" i="1" dirty="0">
                <a:solidFill>
                  <a:srgbClr val="C00000"/>
                </a:solidFill>
              </a:rPr>
              <a:t> </a:t>
            </a:r>
            <a:r>
              <a:rPr lang="uk-UA" sz="5400" b="1" i="1" dirty="0" smtClean="0">
                <a:solidFill>
                  <a:srgbClr val="C00000"/>
                </a:solidFill>
              </a:rPr>
              <a:t>           Есхіл</a:t>
            </a:r>
            <a:endParaRPr lang="ru-RU" sz="5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Сіль кухонна </a:t>
            </a:r>
            <a:r>
              <a:rPr lang="ru-RU" b="1" i="1" dirty="0" err="1" smtClean="0">
                <a:solidFill>
                  <a:srgbClr val="C00000"/>
                </a:solidFill>
              </a:rPr>
              <a:t>кам'яна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Сіль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являє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собою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кристалічний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сипкий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продукт без запаху (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окрім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випадку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йодованої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солі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)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з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солоним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смаком без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присмаку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Колір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екстра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та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вищого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гатунків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—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білий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однак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для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першого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та другого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допускаються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сірий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жовтуватий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рожевий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та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голубуватий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відтінки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в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залежності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від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походження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солі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76874" y="2000240"/>
            <a:ext cx="2738463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3571876"/>
            <a:ext cx="271464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>
                <a:solidFill>
                  <a:srgbClr val="C00000"/>
                </a:solidFill>
              </a:rPr>
              <a:t>Чумацькими шляхами</a:t>
            </a:r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66787" y="2143116"/>
            <a:ext cx="3248023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57812" y="1785927"/>
            <a:ext cx="2619375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4071942"/>
            <a:ext cx="264320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C00000"/>
                </a:solidFill>
              </a:rPr>
              <a:t>Історична довідка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4000" i="1" dirty="0" smtClean="0">
                <a:solidFill>
                  <a:schemeClr val="accent6">
                    <a:lumMod val="50000"/>
                  </a:schemeClr>
                </a:solidFill>
              </a:rPr>
              <a:t>Чумацький шлях – торгово-візницький шлях,яким чумаки в 16-19 ст. возили сіль з узбережжя Криму. Пролягав шлях лівим берегом </a:t>
            </a:r>
            <a:r>
              <a:rPr lang="uk-UA" sz="4000" i="1" dirty="0">
                <a:solidFill>
                  <a:schemeClr val="accent6">
                    <a:lumMod val="50000"/>
                  </a:schemeClr>
                </a:solidFill>
              </a:rPr>
              <a:t>Д</a:t>
            </a:r>
            <a:r>
              <a:rPr lang="uk-UA" sz="4000" i="1" dirty="0" smtClean="0">
                <a:solidFill>
                  <a:schemeClr val="accent6">
                    <a:lumMod val="50000"/>
                  </a:schemeClr>
                </a:solidFill>
              </a:rPr>
              <a:t>ніпра через запорізькі степи до Перекопу, звідти – у Крим.</a:t>
            </a:r>
          </a:p>
          <a:p>
            <a:endParaRPr lang="uk-UA" dirty="0"/>
          </a:p>
          <a:p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/>
          </a:bodyPr>
          <a:lstStyle/>
          <a:p>
            <a:r>
              <a:rPr lang="uk-UA" sz="2800" i="1" dirty="0" smtClean="0">
                <a:solidFill>
                  <a:srgbClr val="C00000"/>
                </a:solidFill>
              </a:rPr>
              <a:t>Десь на обрії сходило сонце. Праворуч причаївся ліс. Між дорогою та лісом біжить річечка. Ліворуч розкинувся степ. В небі защебетав </a:t>
            </a:r>
            <a:r>
              <a:rPr lang="uk-UA" sz="2800" i="1" dirty="0" smtClean="0">
                <a:solidFill>
                  <a:srgbClr val="C00000"/>
                </a:solidFill>
              </a:rPr>
              <a:t>жайворонок,  </a:t>
            </a:r>
            <a:r>
              <a:rPr lang="uk-UA" sz="2800" i="1" dirty="0" smtClean="0">
                <a:solidFill>
                  <a:srgbClr val="C00000"/>
                </a:solidFill>
              </a:rPr>
              <a:t>сполоханий скрипом возів. Тягнеться вперед  дорога і, здається,немає їй ні </a:t>
            </a:r>
            <a:r>
              <a:rPr lang="uk-UA" sz="2800" i="1" dirty="0" smtClean="0">
                <a:solidFill>
                  <a:srgbClr val="C00000"/>
                </a:solidFill>
              </a:rPr>
              <a:t>кінця ні </a:t>
            </a:r>
            <a:r>
              <a:rPr lang="uk-UA" sz="2800" i="1" dirty="0" smtClean="0">
                <a:solidFill>
                  <a:srgbClr val="C00000"/>
                </a:solidFill>
              </a:rPr>
              <a:t>краю</a:t>
            </a:r>
            <a:r>
              <a:rPr lang="uk-UA" sz="2800" dirty="0" smtClean="0"/>
              <a:t>.</a:t>
            </a:r>
            <a:endParaRPr lang="ru-RU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000372"/>
            <a:ext cx="585791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5734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Орфографічна переправа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  <a:t>Т…</a:t>
            </a:r>
            <a:r>
              <a:rPr lang="uk-UA" sz="3600" b="1" i="1" dirty="0" err="1" smtClean="0">
                <a:solidFill>
                  <a:schemeClr val="accent6">
                    <a:lumMod val="50000"/>
                  </a:schemeClr>
                </a:solidFill>
              </a:rPr>
              <a:t>хен</a:t>
            </a:r>
            <a: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  <a:t>…кий, (Ч,</a:t>
            </a:r>
            <a:r>
              <a:rPr lang="uk-UA" sz="3600" b="1" i="1" dirty="0" err="1" smtClean="0">
                <a:solidFill>
                  <a:schemeClr val="accent6">
                    <a:lumMod val="50000"/>
                  </a:schemeClr>
                </a:solidFill>
              </a:rPr>
              <a:t>ч</a:t>
            </a:r>
            <a: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r>
              <a:rPr lang="uk-UA" sz="3600" b="1" i="1" dirty="0" err="1" smtClean="0">
                <a:solidFill>
                  <a:schemeClr val="accent6">
                    <a:lumMod val="50000"/>
                  </a:schemeClr>
                </a:solidFill>
              </a:rPr>
              <a:t>умацький</a:t>
            </a:r>
            <a: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  <a:t> (Ш,</a:t>
            </a:r>
            <a:r>
              <a:rPr lang="uk-UA" sz="3600" b="1" i="1" dirty="0" err="1" smtClean="0">
                <a:solidFill>
                  <a:schemeClr val="accent6">
                    <a:lumMod val="50000"/>
                  </a:schemeClr>
                </a:solidFill>
              </a:rPr>
              <a:t>ш</a:t>
            </a:r>
            <a: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  <a:t>)лях, пес…</a:t>
            </a:r>
            <a:r>
              <a:rPr lang="uk-UA" sz="3600" b="1" i="1" dirty="0" err="1" smtClean="0">
                <a:solidFill>
                  <a:schemeClr val="accent6">
                    <a:lumMod val="50000"/>
                  </a:schemeClr>
                </a:solidFill>
              </a:rPr>
              <a:t>ливий</a:t>
            </a:r>
            <a: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  <a:t>,</a:t>
            </a:r>
            <a:b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uk-UA" sz="3600" b="1" i="1" dirty="0" err="1" smtClean="0">
                <a:solidFill>
                  <a:schemeClr val="accent6">
                    <a:lumMod val="50000"/>
                  </a:schemeClr>
                </a:solidFill>
              </a:rPr>
              <a:t>кухон</a:t>
            </a:r>
            <a: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  <a:t>…а, </a:t>
            </a:r>
            <a:r>
              <a:rPr lang="uk-UA" sz="3600" b="1" i="1" dirty="0" err="1" smtClean="0">
                <a:solidFill>
                  <a:schemeClr val="accent6">
                    <a:lumMod val="50000"/>
                  </a:schemeClr>
                </a:solidFill>
              </a:rPr>
              <a:t>жовто</a:t>
            </a:r>
            <a:r>
              <a:rPr lang="en-US" sz="3600" b="1" i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  <a:t>гарячий, </a:t>
            </a:r>
            <a:r>
              <a:rPr lang="uk-UA" sz="3600" b="1" i="1" dirty="0" err="1" smtClean="0">
                <a:solidFill>
                  <a:schemeClr val="accent6">
                    <a:lumMod val="50000"/>
                  </a:schemeClr>
                </a:solidFill>
              </a:rPr>
              <a:t>солов</a:t>
            </a:r>
            <a: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  <a:t>…</a:t>
            </a:r>
            <a:r>
              <a:rPr lang="uk-UA" sz="3600" b="1" i="1" dirty="0" err="1" smtClean="0">
                <a:solidFill>
                  <a:schemeClr val="accent6">
                    <a:lumMod val="50000"/>
                  </a:schemeClr>
                </a:solidFill>
              </a:rPr>
              <a:t>їна</a:t>
            </a:r>
            <a: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  <a:t>,  гірко</a:t>
            </a:r>
            <a:r>
              <a:rPr lang="en-US" sz="3600" b="1" i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  <a:t>солоний,сі…ю,кіс…</a:t>
            </a:r>
            <a:r>
              <a:rPr lang="uk-UA" sz="3600" b="1" i="1" dirty="0" err="1" smtClean="0">
                <a:solidFill>
                  <a:schemeClr val="accent6">
                    <a:lumMod val="50000"/>
                  </a:schemeClr>
                </a:solidFill>
              </a:rPr>
              <a:t>лявий</a:t>
            </a:r>
            <a:r>
              <a:rPr lang="uk-UA" sz="3600" b="1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36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714752"/>
            <a:ext cx="4857784" cy="193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i="1" dirty="0" smtClean="0">
                <a:solidFill>
                  <a:srgbClr val="C00000"/>
                </a:solidFill>
              </a:rPr>
              <a:t>На одну мажу вантажили 60 пудів солі ( 960кг)</a:t>
            </a:r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2143116"/>
            <a:ext cx="2924201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400675" y="1643050"/>
            <a:ext cx="253365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3714752"/>
            <a:ext cx="450059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>
                <a:solidFill>
                  <a:srgbClr val="C00000"/>
                </a:solidFill>
              </a:rPr>
              <a:t>Чумацький куліш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uk-UA" sz="2400" dirty="0" smtClean="0"/>
              <a:t>Ночувати чумаки зупинилися рано. Вибрали мальовниче місце над лісом, вози поставили за стародавнім звичаєм чотирикутником по п</a:t>
            </a:r>
            <a:r>
              <a:rPr lang="en-US" sz="2400" dirty="0" smtClean="0"/>
              <a:t>’</a:t>
            </a:r>
            <a:r>
              <a:rPr lang="uk-UA" sz="2400" dirty="0" smtClean="0"/>
              <a:t>ять і десять возів у ряд  з кожного боку, розклали багаття, поставили залізні триноги з підвішеним казанком і почали варити куліш.</a:t>
            </a:r>
            <a:endParaRPr lang="ru-RU" sz="24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71678"/>
            <a:ext cx="314327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C00000"/>
                </a:solidFill>
              </a:rPr>
              <a:t>Творча майстерня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819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57364"/>
            <a:ext cx="4038600" cy="392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928802"/>
            <a:ext cx="378621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i="1" dirty="0" smtClean="0">
                <a:solidFill>
                  <a:srgbClr val="C00000"/>
                </a:solidFill>
              </a:rPr>
              <a:t>Устами народу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3200" b="1" i="1" dirty="0" err="1" smtClean="0">
                <a:solidFill>
                  <a:srgbClr val="C00000"/>
                </a:solidFill>
              </a:rPr>
              <a:t>Хліб-сіль</a:t>
            </a:r>
            <a:r>
              <a:rPr lang="ru-RU" sz="3200" b="1" i="1" dirty="0" smtClean="0"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їж</a:t>
            </a:r>
            <a:r>
              <a:rPr lang="ru-RU" sz="3200" b="1" i="1" dirty="0" smtClean="0">
                <a:solidFill>
                  <a:srgbClr val="C00000"/>
                </a:solidFill>
              </a:rPr>
              <a:t>, а правду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ріж</a:t>
            </a:r>
            <a:r>
              <a:rPr lang="ru-RU" sz="3200" b="1" i="1" dirty="0" smtClean="0">
                <a:solidFill>
                  <a:srgbClr val="C00000"/>
                </a:solidFill>
              </a:rPr>
              <a:t>.</a:t>
            </a:r>
          </a:p>
          <a:p>
            <a:endParaRPr lang="ru-RU" sz="3200" b="1" i="1" dirty="0" smtClean="0">
              <a:solidFill>
                <a:srgbClr val="C00000"/>
              </a:solidFill>
            </a:endParaRPr>
          </a:p>
          <a:p>
            <a:r>
              <a:rPr lang="ru-RU" sz="3200" b="1" i="1" dirty="0" smtClean="0">
                <a:solidFill>
                  <a:srgbClr val="C00000"/>
                </a:solidFill>
              </a:rPr>
              <a:t> Дай Боже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хліба-солі</a:t>
            </a:r>
            <a:r>
              <a:rPr lang="ru-RU" sz="3200" b="1" i="1" dirty="0" smtClean="0"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і</a:t>
            </a:r>
            <a:r>
              <a:rPr lang="ru-RU" sz="3200" b="1" i="1" dirty="0" smtClean="0"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всього</a:t>
            </a:r>
            <a:r>
              <a:rPr lang="ru-RU" sz="3200" b="1" i="1" dirty="0" smtClean="0"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доволі</a:t>
            </a:r>
            <a:r>
              <a:rPr lang="ru-RU" sz="3200" b="1" i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r>
              <a:rPr lang="ru-RU" sz="3200" b="1" i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sz="3200" b="1" i="1" dirty="0" err="1" smtClean="0">
                <a:solidFill>
                  <a:srgbClr val="C00000"/>
                </a:solidFill>
              </a:rPr>
              <a:t>Спасибі</a:t>
            </a:r>
            <a:r>
              <a:rPr lang="ru-RU" sz="3200" b="1" i="1" dirty="0" smtClean="0">
                <a:solidFill>
                  <a:srgbClr val="C00000"/>
                </a:solidFill>
              </a:rPr>
              <a:t> за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хліб</a:t>
            </a:r>
            <a:r>
              <a:rPr lang="ru-RU" sz="3200" b="1" i="1" dirty="0" smtClean="0">
                <a:solidFill>
                  <a:srgbClr val="C00000"/>
                </a:solidFill>
              </a:rPr>
              <a:t>,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за</a:t>
            </a:r>
            <a:r>
              <a:rPr lang="ru-RU" sz="3200" b="1" i="1" dirty="0" smtClean="0"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сіль</a:t>
            </a:r>
            <a:r>
              <a:rPr lang="ru-RU" sz="3200" b="1" i="1" dirty="0" smtClean="0">
                <a:solidFill>
                  <a:srgbClr val="C00000"/>
                </a:solidFill>
              </a:rPr>
              <a:t>,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за</a:t>
            </a:r>
            <a:r>
              <a:rPr lang="ru-RU" sz="3200" b="1" i="1" dirty="0" smtClean="0">
                <a:solidFill>
                  <a:srgbClr val="C00000"/>
                </a:solidFill>
              </a:rPr>
              <a:t> кашу, за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милість</a:t>
            </a:r>
            <a:r>
              <a:rPr lang="ru-RU" sz="3200" b="1" i="1" dirty="0" smtClean="0">
                <a:solidFill>
                  <a:srgbClr val="C00000"/>
                </a:solidFill>
              </a:rPr>
              <a:t> вашу!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14489"/>
            <a:ext cx="3714775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7" y="4357694"/>
            <a:ext cx="335758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237</Words>
  <Application>Microsoft Office PowerPoint</Application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Мудрий не той, хто надто багато знає, а той, чиї знання корисні.             Есхіл</vt:lpstr>
      <vt:lpstr>Сіль кухонна кам'яна</vt:lpstr>
      <vt:lpstr>Чумацькими шляхами</vt:lpstr>
      <vt:lpstr>Історична довідка</vt:lpstr>
      <vt:lpstr>Десь на обрії сходило сонце. Праворуч причаївся ліс. Між дорогою та лісом біжить річечка. Ліворуч розкинувся степ. В небі защебетав жайворонок,  сполоханий скрипом возів. Тягнеться вперед  дорога і, здається,немає їй ні кінця ні краю.</vt:lpstr>
      <vt:lpstr>Орфографічна переправа Т…хен…кий, (Ч,ч)умацький (Ш,ш)лях, пес…ливий, кухон…а, жовто/гарячий, солов…їна,  гірко/солоний,сі…ю,кіс…лявий.</vt:lpstr>
      <vt:lpstr>На одну мажу вантажили 60 пудів солі ( 960кг)</vt:lpstr>
      <vt:lpstr>Чумацький куліш</vt:lpstr>
      <vt:lpstr>Творча майстерня</vt:lpstr>
      <vt:lpstr>Устами народу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Мудрий не той, хто надто багато знає, а той, чиї знання корисні.             Есхіл</dc:title>
  <dc:creator>User</dc:creator>
  <cp:lastModifiedBy>User</cp:lastModifiedBy>
  <cp:revision>20</cp:revision>
  <dcterms:created xsi:type="dcterms:W3CDTF">2012-12-18T18:58:14Z</dcterms:created>
  <dcterms:modified xsi:type="dcterms:W3CDTF">2012-12-19T18:58:09Z</dcterms:modified>
</cp:coreProperties>
</file>