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81" r:id="rId15"/>
    <p:sldId id="282" r:id="rId16"/>
    <p:sldId id="280" r:id="rId17"/>
    <p:sldId id="275"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029" autoAdjust="0"/>
    <p:restoredTop sz="94709" autoAdjust="0"/>
  </p:normalViewPr>
  <p:slideViewPr>
    <p:cSldViewPr>
      <p:cViewPr varScale="1">
        <p:scale>
          <a:sx n="66" d="100"/>
          <a:sy n="66" d="100"/>
        </p:scale>
        <p:origin x="-1404"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6B688D4-44B9-4F51-A5A1-EA75891AE89F}" type="datetimeFigureOut">
              <a:rPr lang="ru-RU" smtClean="0"/>
              <a:pPr/>
              <a:t>05.04.2011</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274B64-5586-42FA-B1BF-4EF119751087}"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41EC5301-0868-4C2F-A91E-3E27EBC1CEBA}" type="datetime1">
              <a:rPr lang="ru-RU" smtClean="0"/>
              <a:pPr/>
              <a:t>05.04.2011</a:t>
            </a:fld>
            <a:endParaRPr lang="ru-RU"/>
          </a:p>
        </p:txBody>
      </p:sp>
      <p:sp>
        <p:nvSpPr>
          <p:cNvPr id="19" name="Нижний колонтитул 18"/>
          <p:cNvSpPr>
            <a:spLocks noGrp="1"/>
          </p:cNvSpPr>
          <p:nvPr>
            <p:ph type="ftr" sz="quarter" idx="11"/>
          </p:nvPr>
        </p:nvSpPr>
        <p:spPr/>
        <p:txBody>
          <a:bodyPr/>
          <a:lstStyle/>
          <a:p>
            <a:r>
              <a:rPr lang="ru-RU" smtClean="0"/>
              <a:t>Янчук Ліна Олександрівна</a:t>
            </a:r>
            <a:endParaRPr lang="ru-RU"/>
          </a:p>
        </p:txBody>
      </p:sp>
      <p:sp>
        <p:nvSpPr>
          <p:cNvPr id="27" name="Номер слайда 26"/>
          <p:cNvSpPr>
            <a:spLocks noGrp="1"/>
          </p:cNvSpPr>
          <p:nvPr>
            <p:ph type="sldNum" sz="quarter" idx="12"/>
          </p:nvPr>
        </p:nvSpPr>
        <p:spPr/>
        <p:txBody>
          <a:bodyPr/>
          <a:lstStyle/>
          <a:p>
            <a:fld id="{BB0E49EA-8BA1-4A6C-89B7-4ADBA78418E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D8D18A4-0022-4E61-B2F1-8ABC40A44800}" type="datetime1">
              <a:rPr lang="ru-RU" smtClean="0"/>
              <a:pPr/>
              <a:t>05.04.2011</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
        <p:nvSpPr>
          <p:cNvPr id="6" name="Номер слайда 5"/>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84DDC8EA-CF54-4702-AFAD-D0809C890C71}" type="datetime1">
              <a:rPr lang="ru-RU" smtClean="0"/>
              <a:pPr/>
              <a:t>05.04.2011</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
        <p:nvSpPr>
          <p:cNvPr id="6" name="Номер слайда 5"/>
          <p:cNvSpPr>
            <a:spLocks noGrp="1"/>
          </p:cNvSpPr>
          <p:nvPr>
            <p:ph type="sldNum" sz="quarter" idx="12"/>
          </p:nvPr>
        </p:nvSpPr>
        <p:spPr/>
        <p:txBody>
          <a:bodyPr/>
          <a:lstStyle/>
          <a:p>
            <a:fld id="{BB0E49EA-8BA1-4A6C-89B7-4ADBA78418E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1D0B6F8C-A576-4169-9015-BB70474F0EEF}" type="datetime1">
              <a:rPr lang="ru-RU" smtClean="0"/>
              <a:pPr/>
              <a:t>05.04.2011</a:t>
            </a:fld>
            <a:endParaRPr lang="ru-RU"/>
          </a:p>
        </p:txBody>
      </p:sp>
      <p:sp>
        <p:nvSpPr>
          <p:cNvPr id="6" name="Нижний колонтитул 5"/>
          <p:cNvSpPr>
            <a:spLocks noGrp="1"/>
          </p:cNvSpPr>
          <p:nvPr>
            <p:ph type="ftr" sz="quarter" idx="11"/>
          </p:nvPr>
        </p:nvSpPr>
        <p:spPr/>
        <p:txBody>
          <a:bodyPr/>
          <a:lstStyle/>
          <a:p>
            <a:r>
              <a:rPr lang="ru-RU" smtClean="0"/>
              <a:t>Янчук Ліна Олександрівна</a:t>
            </a:r>
            <a:endParaRPr lang="ru-RU"/>
          </a:p>
        </p:txBody>
      </p:sp>
      <p:sp>
        <p:nvSpPr>
          <p:cNvPr id="7" name="Номер слайда 6"/>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4BCD4224-0815-43D9-B8E2-6AD53D46D3F0}" type="datetime1">
              <a:rPr lang="ru-RU" smtClean="0"/>
              <a:pPr/>
              <a:t>05.04.2011</a:t>
            </a:fld>
            <a:endParaRPr lang="ru-RU"/>
          </a:p>
        </p:txBody>
      </p:sp>
      <p:sp>
        <p:nvSpPr>
          <p:cNvPr id="8" name="Нижний колонтитул 7"/>
          <p:cNvSpPr>
            <a:spLocks noGrp="1"/>
          </p:cNvSpPr>
          <p:nvPr>
            <p:ph type="ftr" sz="quarter" idx="11"/>
          </p:nvPr>
        </p:nvSpPr>
        <p:spPr/>
        <p:txBody>
          <a:bodyPr/>
          <a:lstStyle/>
          <a:p>
            <a:r>
              <a:rPr lang="ru-RU" smtClean="0"/>
              <a:t>Янчук Ліна Олександрівна</a:t>
            </a:r>
            <a:endParaRPr lang="ru-RU"/>
          </a:p>
        </p:txBody>
      </p:sp>
      <p:sp>
        <p:nvSpPr>
          <p:cNvPr id="9" name="Номер слайда 8"/>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9CDB29FA-97E0-40FE-9676-858381516908}" type="datetime1">
              <a:rPr lang="ru-RU" smtClean="0"/>
              <a:pPr/>
              <a:t>05.04.2011</a:t>
            </a:fld>
            <a:endParaRPr lang="ru-RU"/>
          </a:p>
        </p:txBody>
      </p:sp>
      <p:sp>
        <p:nvSpPr>
          <p:cNvPr id="4" name="Нижний колонтитул 3"/>
          <p:cNvSpPr>
            <a:spLocks noGrp="1"/>
          </p:cNvSpPr>
          <p:nvPr>
            <p:ph type="ftr" sz="quarter" idx="11"/>
          </p:nvPr>
        </p:nvSpPr>
        <p:spPr/>
        <p:txBody>
          <a:bodyPr/>
          <a:lstStyle/>
          <a:p>
            <a:r>
              <a:rPr lang="ru-RU" smtClean="0"/>
              <a:t>Янчук Ліна Олександрівна</a:t>
            </a:r>
            <a:endParaRPr lang="ru-RU"/>
          </a:p>
        </p:txBody>
      </p:sp>
      <p:sp>
        <p:nvSpPr>
          <p:cNvPr id="5" name="Номер слайда 4"/>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196E0E9-DD0B-4FFE-8368-D2C1183FEE4C}" type="datetime1">
              <a:rPr lang="ru-RU" smtClean="0"/>
              <a:pPr/>
              <a:t>05.04.2011</a:t>
            </a:fld>
            <a:endParaRPr lang="ru-RU"/>
          </a:p>
        </p:txBody>
      </p:sp>
      <p:sp>
        <p:nvSpPr>
          <p:cNvPr id="3" name="Нижний колонтитул 2"/>
          <p:cNvSpPr>
            <a:spLocks noGrp="1"/>
          </p:cNvSpPr>
          <p:nvPr>
            <p:ph type="ftr" sz="quarter" idx="11"/>
          </p:nvPr>
        </p:nvSpPr>
        <p:spPr/>
        <p:txBody>
          <a:bodyPr/>
          <a:lstStyle/>
          <a:p>
            <a:r>
              <a:rPr lang="ru-RU" smtClean="0"/>
              <a:t>Янчук Ліна Олександрівна</a:t>
            </a:r>
            <a:endParaRPr lang="ru-RU"/>
          </a:p>
        </p:txBody>
      </p:sp>
      <p:sp>
        <p:nvSpPr>
          <p:cNvPr id="4" name="Номер слайда 3"/>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2A3FB84B-4E49-4530-937D-A5B220B68619}" type="datetime1">
              <a:rPr lang="ru-RU" smtClean="0"/>
              <a:pPr/>
              <a:t>05.04.2011</a:t>
            </a:fld>
            <a:endParaRPr lang="ru-RU"/>
          </a:p>
        </p:txBody>
      </p:sp>
      <p:sp>
        <p:nvSpPr>
          <p:cNvPr id="6" name="Нижний колонтитул 5"/>
          <p:cNvSpPr>
            <a:spLocks noGrp="1"/>
          </p:cNvSpPr>
          <p:nvPr>
            <p:ph type="ftr" sz="quarter" idx="11"/>
          </p:nvPr>
        </p:nvSpPr>
        <p:spPr/>
        <p:txBody>
          <a:bodyPr/>
          <a:lstStyle/>
          <a:p>
            <a:r>
              <a:rPr lang="ru-RU" smtClean="0"/>
              <a:t>Янчук Ліна Олександрівна</a:t>
            </a:r>
            <a:endParaRPr lang="ru-RU"/>
          </a:p>
        </p:txBody>
      </p:sp>
      <p:sp>
        <p:nvSpPr>
          <p:cNvPr id="7" name="Номер слайда 6"/>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DFF18106-2BF2-4613-9CBD-20C6FF6B96C1}" type="datetime1">
              <a:rPr lang="ru-RU" smtClean="0"/>
              <a:pPr/>
              <a:t>05.04.2011</a:t>
            </a:fld>
            <a:endParaRPr lang="ru-RU"/>
          </a:p>
        </p:txBody>
      </p:sp>
      <p:sp>
        <p:nvSpPr>
          <p:cNvPr id="6" name="Нижний колонтитул 5"/>
          <p:cNvSpPr>
            <a:spLocks noGrp="1"/>
          </p:cNvSpPr>
          <p:nvPr>
            <p:ph type="ftr" sz="quarter" idx="11"/>
          </p:nvPr>
        </p:nvSpPr>
        <p:spPr/>
        <p:txBody>
          <a:bodyPr/>
          <a:lstStyle/>
          <a:p>
            <a:r>
              <a:rPr lang="ru-RU" smtClean="0"/>
              <a:t>Янчук Ліна Олександрівна</a:t>
            </a:r>
            <a:endParaRPr lang="ru-RU"/>
          </a:p>
        </p:txBody>
      </p:sp>
      <p:sp>
        <p:nvSpPr>
          <p:cNvPr id="7" name="Номер слайда 6"/>
          <p:cNvSpPr>
            <a:spLocks noGrp="1"/>
          </p:cNvSpPr>
          <p:nvPr>
            <p:ph type="sldNum" sz="quarter" idx="12"/>
          </p:nvPr>
        </p:nvSpPr>
        <p:spPr>
          <a:xfrm>
            <a:off x="8077200" y="6356350"/>
            <a:ext cx="609600" cy="365125"/>
          </a:xfrm>
        </p:spPr>
        <p:txBody>
          <a:bodyPr/>
          <a:lstStyle/>
          <a:p>
            <a:fld id="{BB0E49EA-8BA1-4A6C-89B7-4ADBA78418E8}" type="slidenum">
              <a:rPr lang="ru-RU" smtClean="0"/>
              <a:pPr/>
              <a:t>‹#›</a:t>
            </a:fld>
            <a:endParaRPr lang="ru-RU"/>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999A36E1-8FB4-4588-ABEE-0BC4430C6B7E}" type="datetime1">
              <a:rPr lang="ru-RU" smtClean="0"/>
              <a:pPr/>
              <a:t>05.04.2011</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
        <p:nvSpPr>
          <p:cNvPr id="6" name="Номер слайда 5"/>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50308F-D8BF-4269-B59A-1FBD1E06689E}" type="datetime1">
              <a:rPr lang="ru-RU" smtClean="0"/>
              <a:pPr/>
              <a:t>05.04.2011</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
        <p:nvSpPr>
          <p:cNvPr id="6" name="Номер слайда 5"/>
          <p:cNvSpPr>
            <a:spLocks noGrp="1"/>
          </p:cNvSpPr>
          <p:nvPr>
            <p:ph type="sldNum" sz="quarter" idx="12"/>
          </p:nvPr>
        </p:nvSpPr>
        <p:spPr/>
        <p:txBody>
          <a:bodyPr/>
          <a:lstStyle/>
          <a:p>
            <a:fld id="{BB0E49EA-8BA1-4A6C-89B7-4ADBA78418E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A42715FC-DA50-420F-894E-4ABAE907E883}" type="datetime1">
              <a:rPr lang="ru-RU" smtClean="0"/>
              <a:pPr/>
              <a:t>05.04.2011</a:t>
            </a:fld>
            <a:endParaRPr lang="ru-RU"/>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ru-RU" smtClean="0"/>
              <a:t>Янчук Ліна Олександрівна</a:t>
            </a:r>
            <a:endParaRPr lang="ru-RU"/>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B0E49EA-8BA1-4A6C-89B7-4ADBA78418E8}" type="slidenum">
              <a:rPr lang="ru-RU" smtClean="0"/>
              <a:pPr/>
              <a:t>‹#›</a:t>
            </a:fld>
            <a:endParaRPr lang="ru-RU"/>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p:txBody>
          <a:bodyPr>
            <a:noAutofit/>
          </a:bodyPr>
          <a:lstStyle/>
          <a:p>
            <a:r>
              <a:rPr lang="uk-UA" sz="6600" b="1" dirty="0" smtClean="0">
                <a:effectLst>
                  <a:outerShdw blurRad="38100" dist="38100" dir="2700000" algn="tl">
                    <a:srgbClr val="000000">
                      <a:alpha val="43137"/>
                    </a:srgbClr>
                  </a:outerShdw>
                </a:effectLst>
                <a:latin typeface="Monotype Corsiva" pitchFamily="66" charset="0"/>
              </a:rPr>
              <a:t>Ігрові </a:t>
            </a:r>
            <a:br>
              <a:rPr lang="uk-UA" sz="6600" b="1" dirty="0" smtClean="0">
                <a:effectLst>
                  <a:outerShdw blurRad="38100" dist="38100" dir="2700000" algn="tl">
                    <a:srgbClr val="000000">
                      <a:alpha val="43137"/>
                    </a:srgbClr>
                  </a:outerShdw>
                </a:effectLst>
                <a:latin typeface="Monotype Corsiva" pitchFamily="66" charset="0"/>
              </a:rPr>
            </a:br>
            <a:r>
              <a:rPr lang="uk-UA" sz="6600" b="1" dirty="0" smtClean="0">
                <a:effectLst>
                  <a:outerShdw blurRad="38100" dist="38100" dir="2700000" algn="tl">
                    <a:srgbClr val="000000">
                      <a:alpha val="43137"/>
                    </a:srgbClr>
                  </a:outerShdw>
                </a:effectLst>
                <a:latin typeface="Monotype Corsiva" pitchFamily="66" charset="0"/>
              </a:rPr>
              <a:t>технології навчання</a:t>
            </a:r>
            <a:endParaRPr lang="ru-RU" sz="6600" b="1" dirty="0">
              <a:effectLst>
                <a:outerShdw blurRad="38100" dist="38100" dir="2700000" algn="tl">
                  <a:srgbClr val="000000">
                    <a:alpha val="43137"/>
                  </a:srgbClr>
                </a:outerShdw>
              </a:effectLst>
              <a:latin typeface="Monotype Corsiva" pitchFamily="66" charset="0"/>
            </a:endParaRPr>
          </a:p>
        </p:txBody>
      </p:sp>
      <p:sp>
        <p:nvSpPr>
          <p:cNvPr id="5" name="Подзаголовок 4"/>
          <p:cNvSpPr>
            <a:spLocks noGrp="1"/>
          </p:cNvSpPr>
          <p:nvPr>
            <p:ph type="subTitle" idx="1"/>
          </p:nvPr>
        </p:nvSpPr>
        <p:spPr/>
        <p:txBody>
          <a:bodyPr/>
          <a:lstStyle/>
          <a:p>
            <a:r>
              <a:rPr lang="uk-UA" dirty="0" smtClean="0"/>
              <a:t>                              </a:t>
            </a:r>
          </a:p>
          <a:p>
            <a:endParaRPr lang="uk-UA" dirty="0"/>
          </a:p>
          <a:p>
            <a:pPr algn="r"/>
            <a:r>
              <a:rPr lang="uk-UA" dirty="0" smtClean="0"/>
              <a:t>Вчитель  Янчук Л.О.</a:t>
            </a:r>
            <a:endParaRPr lang="ru-RU" dirty="0"/>
          </a:p>
        </p:txBody>
      </p:sp>
      <p:sp>
        <p:nvSpPr>
          <p:cNvPr id="6" name="Номер слайда 5"/>
          <p:cNvSpPr>
            <a:spLocks noGrp="1"/>
          </p:cNvSpPr>
          <p:nvPr>
            <p:ph type="sldNum" sz="quarter" idx="12"/>
          </p:nvPr>
        </p:nvSpPr>
        <p:spPr/>
        <p:txBody>
          <a:bodyPr/>
          <a:lstStyle/>
          <a:p>
            <a:fld id="{BB0E49EA-8BA1-4A6C-89B7-4ADBA78418E8}" type="slidenum">
              <a:rPr lang="ru-RU" smtClean="0"/>
              <a:pPr/>
              <a:t>1</a:t>
            </a:fld>
            <a:endParaRPr lang="ru-RU"/>
          </a:p>
        </p:txBody>
      </p:sp>
      <p:sp>
        <p:nvSpPr>
          <p:cNvPr id="7" name="Нижний колонтитул 6"/>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latin typeface="Monotype Corsiva" pitchFamily="66" charset="0"/>
              </a:rPr>
              <a:t>Гра як метод навчання. Значення педагогічної гри</a:t>
            </a:r>
            <a:endParaRPr lang="uk-UA" dirty="0">
              <a:latin typeface="Monotype Corsiva" pitchFamily="66" charset="0"/>
            </a:endParaRPr>
          </a:p>
        </p:txBody>
      </p:sp>
      <p:sp>
        <p:nvSpPr>
          <p:cNvPr id="3" name="Содержимое 2"/>
          <p:cNvSpPr>
            <a:spLocks noGrp="1"/>
          </p:cNvSpPr>
          <p:nvPr>
            <p:ph idx="1"/>
          </p:nvPr>
        </p:nvSpPr>
        <p:spPr/>
        <p:txBody>
          <a:bodyPr/>
          <a:lstStyle/>
          <a:p>
            <a:pPr>
              <a:buNone/>
            </a:pPr>
            <a:r>
              <a:rPr lang="ru-RU" dirty="0" smtClean="0">
                <a:latin typeface="Book Antiqua" pitchFamily="18" charset="0"/>
              </a:rPr>
              <a:t>                </a:t>
            </a:r>
          </a:p>
          <a:p>
            <a:pPr marL="273050" indent="539750" algn="just">
              <a:lnSpc>
                <a:spcPct val="150000"/>
              </a:lnSpc>
              <a:buNone/>
            </a:pPr>
            <a:r>
              <a:rPr lang="ru-RU" sz="2800" dirty="0" smtClean="0">
                <a:solidFill>
                  <a:schemeClr val="tx2">
                    <a:lumMod val="75000"/>
                  </a:schemeClr>
                </a:solidFill>
                <a:latin typeface="Bookman Old Style" pitchFamily="18" charset="0"/>
              </a:rPr>
              <a:t>    </a:t>
            </a:r>
            <a:r>
              <a:rPr lang="uk-UA" sz="2800" dirty="0" smtClean="0">
                <a:solidFill>
                  <a:schemeClr val="tx2">
                    <a:lumMod val="75000"/>
                  </a:schemeClr>
                </a:solidFill>
                <a:latin typeface="Bookman Old Style" pitchFamily="18" charset="0"/>
              </a:rPr>
              <a:t>Гра, будучи розвагою, відпочинком, здатна перерости в навчання, у творчість, у терапію, у модель типу людських відносин і проявів у праці.</a:t>
            </a:r>
          </a:p>
          <a:p>
            <a:pPr algn="just">
              <a:buNone/>
            </a:pPr>
            <a:endParaRPr lang="ru-RU" dirty="0">
              <a:latin typeface="Book Antiqua" pitchFamily="18"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2</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82528"/>
          </a:xfrm>
        </p:spPr>
        <p:txBody>
          <a:bodyPr>
            <a:normAutofit fontScale="90000"/>
          </a:bodyPr>
          <a:lstStyle/>
          <a:p>
            <a:endParaRPr lang="ru-RU" dirty="0"/>
          </a:p>
        </p:txBody>
      </p:sp>
      <p:sp>
        <p:nvSpPr>
          <p:cNvPr id="5" name="Содержимое 4"/>
          <p:cNvSpPr>
            <a:spLocks noGrp="1"/>
          </p:cNvSpPr>
          <p:nvPr>
            <p:ph idx="1"/>
          </p:nvPr>
        </p:nvSpPr>
        <p:spPr>
          <a:xfrm>
            <a:off x="457200" y="428604"/>
            <a:ext cx="8229600" cy="5697559"/>
          </a:xfrm>
        </p:spPr>
        <p:txBody>
          <a:bodyPr>
            <a:normAutofit/>
          </a:bodyPr>
          <a:lstStyle/>
          <a:p>
            <a:pPr algn="just">
              <a:buNone/>
            </a:pPr>
            <a:endParaRPr lang="uk-UA" dirty="0" smtClean="0">
              <a:latin typeface="Book Antiqua" pitchFamily="18" charset="0"/>
            </a:endParaRPr>
          </a:p>
          <a:p>
            <a:pPr algn="just">
              <a:lnSpc>
                <a:spcPct val="150000"/>
              </a:lnSpc>
              <a:buNone/>
            </a:pPr>
            <a:r>
              <a:rPr lang="uk-UA" dirty="0" smtClean="0">
                <a:latin typeface="Book Antiqua" pitchFamily="18" charset="0"/>
              </a:rPr>
              <a:t>          </a:t>
            </a:r>
            <a:r>
              <a:rPr lang="uk-UA" dirty="0" smtClean="0">
                <a:solidFill>
                  <a:schemeClr val="tx2">
                    <a:lumMod val="75000"/>
                  </a:schemeClr>
                </a:solidFill>
                <a:latin typeface="Book Antiqua" pitchFamily="18" charset="0"/>
              </a:rPr>
              <a:t>У сучасній школі ігрова діяльність використовується в таких випадках:</a:t>
            </a:r>
          </a:p>
          <a:p>
            <a:pPr marL="1157288" indent="-257175" algn="just"/>
            <a:r>
              <a:rPr lang="uk-UA" dirty="0" smtClean="0">
                <a:solidFill>
                  <a:srgbClr val="FF0000"/>
                </a:solidFill>
                <a:latin typeface="Book Antiqua" pitchFamily="18" charset="0"/>
              </a:rPr>
              <a:t>як самостійні елементи в технології для засвоєння поняття, теми та навіть розділу навчального предмета;</a:t>
            </a:r>
          </a:p>
          <a:p>
            <a:pPr marL="1157288" indent="-257175" algn="just"/>
            <a:r>
              <a:rPr lang="uk-UA" dirty="0" smtClean="0">
                <a:solidFill>
                  <a:srgbClr val="FF0000"/>
                </a:solidFill>
                <a:latin typeface="Book Antiqua" pitchFamily="18" charset="0"/>
              </a:rPr>
              <a:t>як елемент більш загальної технології;</a:t>
            </a:r>
          </a:p>
          <a:p>
            <a:pPr marL="1157288" indent="-257175" algn="just"/>
            <a:r>
              <a:rPr lang="uk-UA" dirty="0" smtClean="0">
                <a:solidFill>
                  <a:srgbClr val="FF0000"/>
                </a:solidFill>
                <a:latin typeface="Book Antiqua" pitchFamily="18" charset="0"/>
              </a:rPr>
              <a:t>як урок або його частини (введення, контроль);</a:t>
            </a:r>
          </a:p>
          <a:p>
            <a:pPr marL="1157288" indent="-257175" algn="just"/>
            <a:r>
              <a:rPr lang="uk-UA" dirty="0" smtClean="0">
                <a:solidFill>
                  <a:srgbClr val="FF0000"/>
                </a:solidFill>
                <a:latin typeface="Book Antiqua" pitchFamily="18" charset="0"/>
              </a:rPr>
              <a:t>як технологія позакласної роботи.</a:t>
            </a:r>
          </a:p>
          <a:p>
            <a:pPr algn="just">
              <a:buNone/>
            </a:pPr>
            <a:endParaRPr lang="ru-RU" dirty="0">
              <a:solidFill>
                <a:schemeClr val="tx2">
                  <a:lumMod val="75000"/>
                </a:schemeClr>
              </a:solidFill>
              <a:latin typeface="Book Antiqua" pitchFamily="18" charset="0"/>
            </a:endParaRPr>
          </a:p>
        </p:txBody>
      </p:sp>
      <p:sp>
        <p:nvSpPr>
          <p:cNvPr id="7" name="Номер слайда 6"/>
          <p:cNvSpPr>
            <a:spLocks noGrp="1"/>
          </p:cNvSpPr>
          <p:nvPr>
            <p:ph type="sldNum" sz="quarter" idx="12"/>
          </p:nvPr>
        </p:nvSpPr>
        <p:spPr/>
        <p:txBody>
          <a:bodyPr/>
          <a:lstStyle/>
          <a:p>
            <a:fld id="{BB0E49EA-8BA1-4A6C-89B7-4ADBA78418E8}" type="slidenum">
              <a:rPr lang="ru-RU" smtClean="0"/>
              <a:pPr/>
              <a:t>3</a:t>
            </a:fld>
            <a:endParaRPr lang="ru-RU"/>
          </a:p>
        </p:txBody>
      </p:sp>
      <p:sp>
        <p:nvSpPr>
          <p:cNvPr id="8" name="Нижний колонтитул 7"/>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225404"/>
          </a:xfrm>
        </p:spPr>
        <p:txBody>
          <a:bodyPr>
            <a:normAutofit fontScale="90000"/>
          </a:bodyPr>
          <a:lstStyle/>
          <a:p>
            <a:endParaRPr lang="ru-RU" dirty="0"/>
          </a:p>
        </p:txBody>
      </p:sp>
      <p:sp>
        <p:nvSpPr>
          <p:cNvPr id="3" name="Содержимое 2"/>
          <p:cNvSpPr>
            <a:spLocks noGrp="1"/>
          </p:cNvSpPr>
          <p:nvPr>
            <p:ph idx="1"/>
          </p:nvPr>
        </p:nvSpPr>
        <p:spPr>
          <a:xfrm>
            <a:off x="457200" y="571480"/>
            <a:ext cx="8229600" cy="5554683"/>
          </a:xfrm>
        </p:spPr>
        <p:txBody>
          <a:bodyPr>
            <a:normAutofit fontScale="92500" lnSpcReduction="10000"/>
          </a:bodyPr>
          <a:lstStyle/>
          <a:p>
            <a:pPr algn="just">
              <a:lnSpc>
                <a:spcPct val="150000"/>
              </a:lnSpc>
              <a:buNone/>
            </a:pPr>
            <a:r>
              <a:rPr lang="ru-RU" dirty="0" smtClean="0">
                <a:latin typeface="Book Antiqua" pitchFamily="18" charset="0"/>
              </a:rPr>
              <a:t>           </a:t>
            </a:r>
            <a:r>
              <a:rPr lang="uk-UA" dirty="0" smtClean="0">
                <a:solidFill>
                  <a:schemeClr val="tx2"/>
                </a:solidFill>
                <a:latin typeface="Bookman Old Style" pitchFamily="18" charset="0"/>
              </a:rPr>
              <a:t>Поняття </a:t>
            </a:r>
            <a:r>
              <a:rPr lang="uk-UA" dirty="0" smtClean="0">
                <a:solidFill>
                  <a:srgbClr val="FF0000"/>
                </a:solidFill>
                <a:latin typeface="Bookman Old Style" pitchFamily="18" charset="0"/>
              </a:rPr>
              <a:t>«ігрові педагогічні технології</a:t>
            </a:r>
            <a:r>
              <a:rPr lang="uk-UA" dirty="0" smtClean="0">
                <a:solidFill>
                  <a:schemeClr val="tx2"/>
                </a:solidFill>
                <a:latin typeface="Bookman Old Style" pitchFamily="18" charset="0"/>
              </a:rPr>
              <a:t>» включає досить велику групу методів і прийомів організації педагогічного процесу у формі різних педагогічних ігор. На відміну від ігор взагалі, педагогічна гра має істотну ознаку - чітко поставлену мету навчання й відповідні їй педагогічні результати, які можуть бути обґрунтовані, виділені в явному вигляді й характеризуються навчально-пізнавальною спрямованістю.  </a:t>
            </a:r>
            <a:endParaRPr lang="ru-RU" dirty="0">
              <a:solidFill>
                <a:schemeClr val="tx2"/>
              </a:solidFill>
              <a:latin typeface="Bookman Old Style" pitchFamily="18"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4</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3966"/>
          </a:xfrm>
        </p:spPr>
        <p:txBody>
          <a:bodyPr>
            <a:normAutofit fontScale="90000"/>
          </a:bodyPr>
          <a:lstStyle/>
          <a:p>
            <a:endParaRPr lang="ru-RU" dirty="0"/>
          </a:p>
        </p:txBody>
      </p:sp>
      <p:sp>
        <p:nvSpPr>
          <p:cNvPr id="3" name="Содержимое 2"/>
          <p:cNvSpPr>
            <a:spLocks noGrp="1"/>
          </p:cNvSpPr>
          <p:nvPr>
            <p:ph idx="1"/>
          </p:nvPr>
        </p:nvSpPr>
        <p:spPr>
          <a:xfrm>
            <a:off x="457200" y="500042"/>
            <a:ext cx="8229600" cy="5786478"/>
          </a:xfrm>
        </p:spPr>
        <p:txBody>
          <a:bodyPr>
            <a:normAutofit fontScale="92500"/>
          </a:bodyPr>
          <a:lstStyle/>
          <a:p>
            <a:pPr algn="just">
              <a:buNone/>
            </a:pPr>
            <a:r>
              <a:rPr lang="ru-RU" dirty="0" smtClean="0">
                <a:solidFill>
                  <a:schemeClr val="tx2"/>
                </a:solidFill>
                <a:latin typeface="Bookman Old Style" pitchFamily="18" charset="0"/>
              </a:rPr>
              <a:t>          </a:t>
            </a:r>
            <a:r>
              <a:rPr lang="uk-UA" dirty="0" smtClean="0">
                <a:solidFill>
                  <a:schemeClr val="tx2"/>
                </a:solidFill>
                <a:latin typeface="Bookman Old Style" pitchFamily="18" charset="0"/>
              </a:rPr>
              <a:t>Реалізація ігрових прийомів і ситуацій при визначеній формі занять відбувається за такими основними напрямами:</a:t>
            </a:r>
          </a:p>
          <a:p>
            <a:pPr marL="987425" indent="-174625" algn="just"/>
            <a:r>
              <a:rPr lang="uk-UA" dirty="0" smtClean="0">
                <a:solidFill>
                  <a:schemeClr val="accent4">
                    <a:lumMod val="75000"/>
                  </a:schemeClr>
                </a:solidFill>
                <a:latin typeface="Bookman Old Style" pitchFamily="18" charset="0"/>
              </a:rPr>
              <a:t>дидактична мета ставиться перед учнями у формі ігрового завдання;</a:t>
            </a:r>
          </a:p>
          <a:p>
            <a:pPr marL="987425" indent="-174625" algn="just"/>
            <a:r>
              <a:rPr lang="uk-UA" dirty="0" smtClean="0">
                <a:solidFill>
                  <a:schemeClr val="accent4">
                    <a:lumMod val="75000"/>
                  </a:schemeClr>
                </a:solidFill>
                <a:latin typeface="Bookman Old Style" pitchFamily="18" charset="0"/>
              </a:rPr>
              <a:t>навчальна діяльність підкоряється правилам гри;</a:t>
            </a:r>
          </a:p>
          <a:p>
            <a:pPr marL="987425" indent="-174625" algn="just"/>
            <a:r>
              <a:rPr lang="uk-UA" dirty="0" smtClean="0">
                <a:solidFill>
                  <a:schemeClr val="accent4">
                    <a:lumMod val="75000"/>
                  </a:schemeClr>
                </a:solidFill>
                <a:latin typeface="Bookman Old Style" pitchFamily="18" charset="0"/>
              </a:rPr>
              <a:t>навчальний матеріал використовується в якості її засобу;</a:t>
            </a:r>
          </a:p>
          <a:p>
            <a:pPr marL="987425" indent="-174625" algn="just"/>
            <a:r>
              <a:rPr lang="uk-UA" dirty="0" smtClean="0">
                <a:solidFill>
                  <a:schemeClr val="accent4">
                    <a:lumMod val="75000"/>
                  </a:schemeClr>
                </a:solidFill>
                <a:latin typeface="Bookman Old Style" pitchFamily="18" charset="0"/>
              </a:rPr>
              <a:t>у навчальну діяльність уводиться елемент змагання, що переводить дидактичне завдання в ігрове;</a:t>
            </a:r>
          </a:p>
          <a:p>
            <a:pPr marL="987425" indent="-174625" algn="just"/>
            <a:r>
              <a:rPr lang="uk-UA" dirty="0" smtClean="0">
                <a:solidFill>
                  <a:schemeClr val="accent4">
                    <a:lumMod val="75000"/>
                  </a:schemeClr>
                </a:solidFill>
                <a:latin typeface="Bookman Old Style" pitchFamily="18" charset="0"/>
              </a:rPr>
              <a:t>успішне виконання дидактичного завдання пов'язується з ігровим результатом.</a:t>
            </a:r>
          </a:p>
          <a:p>
            <a:pPr algn="just">
              <a:buNone/>
            </a:pPr>
            <a:endParaRPr lang="ru-RU" dirty="0"/>
          </a:p>
        </p:txBody>
      </p:sp>
      <p:sp>
        <p:nvSpPr>
          <p:cNvPr id="4" name="Номер слайда 3"/>
          <p:cNvSpPr>
            <a:spLocks noGrp="1"/>
          </p:cNvSpPr>
          <p:nvPr>
            <p:ph type="sldNum" sz="quarter" idx="12"/>
          </p:nvPr>
        </p:nvSpPr>
        <p:spPr/>
        <p:txBody>
          <a:bodyPr/>
          <a:lstStyle/>
          <a:p>
            <a:fld id="{BB0E49EA-8BA1-4A6C-89B7-4ADBA78418E8}" type="slidenum">
              <a:rPr lang="ru-RU" smtClean="0"/>
              <a:pPr/>
              <a:t>5</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82528"/>
          </a:xfrm>
        </p:spPr>
        <p:txBody>
          <a:bodyPr>
            <a:normAutofit fontScale="90000"/>
          </a:bodyPr>
          <a:lstStyle/>
          <a:p>
            <a:endParaRPr lang="ru-RU" dirty="0"/>
          </a:p>
        </p:txBody>
      </p:sp>
      <p:sp>
        <p:nvSpPr>
          <p:cNvPr id="3" name="Содержимое 2"/>
          <p:cNvSpPr>
            <a:spLocks noGrp="1"/>
          </p:cNvSpPr>
          <p:nvPr>
            <p:ph idx="1"/>
          </p:nvPr>
        </p:nvSpPr>
        <p:spPr>
          <a:xfrm>
            <a:off x="457200" y="500042"/>
            <a:ext cx="8229600" cy="5626121"/>
          </a:xfrm>
        </p:spPr>
        <p:txBody>
          <a:bodyPr>
            <a:normAutofit/>
          </a:bodyPr>
          <a:lstStyle/>
          <a:p>
            <a:pPr algn="just">
              <a:buNone/>
            </a:pPr>
            <a:r>
              <a:rPr lang="ru-RU" dirty="0" smtClean="0">
                <a:solidFill>
                  <a:schemeClr val="tx2"/>
                </a:solidFill>
                <a:latin typeface="Bookman Old Style" pitchFamily="18" charset="0"/>
              </a:rPr>
              <a:t>         </a:t>
            </a:r>
            <a:r>
              <a:rPr lang="uk-UA" sz="3400" dirty="0" smtClean="0">
                <a:solidFill>
                  <a:schemeClr val="tx2"/>
                </a:solidFill>
                <a:latin typeface="Bookman Old Style" pitchFamily="18" charset="0"/>
              </a:rPr>
              <a:t>                </a:t>
            </a:r>
          </a:p>
          <a:p>
            <a:pPr algn="just">
              <a:buNone/>
            </a:pPr>
            <a:r>
              <a:rPr lang="uk-UA" sz="3400" dirty="0" smtClean="0">
                <a:solidFill>
                  <a:schemeClr val="tx2"/>
                </a:solidFill>
                <a:latin typeface="Bookman Old Style" pitchFamily="18" charset="0"/>
              </a:rPr>
              <a:t>            У грі немає джерела знань, що пізнається легко, немає учнів. Процес навчання розвивається мовою дій, учаться й учать усі учасники гри в результаті активних контактів один з одним. Ігрове навчання ненав'язливе. Гра здебільшого добровільна й бажана.</a:t>
            </a:r>
            <a:endParaRPr lang="uk-UA" sz="3400" dirty="0">
              <a:solidFill>
                <a:schemeClr val="tx2"/>
              </a:solidFill>
              <a:latin typeface="Bookman Old Style" pitchFamily="18"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6</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latin typeface="Book Antiqua" pitchFamily="18" charset="0"/>
              </a:rPr>
              <a:t>Основні функції ігор</a:t>
            </a:r>
            <a:br>
              <a:rPr lang="uk-UA" dirty="0" smtClean="0">
                <a:latin typeface="Book Antiqua" pitchFamily="18" charset="0"/>
              </a:rPr>
            </a:br>
            <a:endParaRPr lang="uk-UA" dirty="0">
              <a:latin typeface="Book Antiqua" pitchFamily="18" charset="0"/>
            </a:endParaRPr>
          </a:p>
        </p:txBody>
      </p:sp>
      <p:sp>
        <p:nvSpPr>
          <p:cNvPr id="3" name="Содержимое 2"/>
          <p:cNvSpPr>
            <a:spLocks noGrp="1"/>
          </p:cNvSpPr>
          <p:nvPr>
            <p:ph idx="1"/>
          </p:nvPr>
        </p:nvSpPr>
        <p:spPr/>
        <p:txBody>
          <a:bodyPr>
            <a:normAutofit/>
          </a:bodyPr>
          <a:lstStyle/>
          <a:p>
            <a:pPr marL="711200" indent="276225"/>
            <a:r>
              <a:rPr lang="uk-UA" sz="3200" dirty="0" smtClean="0">
                <a:solidFill>
                  <a:schemeClr val="tx2"/>
                </a:solidFill>
                <a:latin typeface="Monotype Corsiva" pitchFamily="66" charset="0"/>
              </a:rPr>
              <a:t>Соціокультурне призначення гри.</a:t>
            </a:r>
          </a:p>
          <a:p>
            <a:pPr marL="711200" indent="276225"/>
            <a:r>
              <a:rPr lang="uk-UA" sz="3200" dirty="0" smtClean="0">
                <a:solidFill>
                  <a:schemeClr val="tx2"/>
                </a:solidFill>
                <a:latin typeface="Monotype Corsiva" pitchFamily="66" charset="0"/>
              </a:rPr>
              <a:t>Функція самореалізації людини у грі.</a:t>
            </a:r>
          </a:p>
          <a:p>
            <a:pPr marL="711200" indent="276225"/>
            <a:r>
              <a:rPr lang="uk-UA" sz="3200" dirty="0" smtClean="0">
                <a:solidFill>
                  <a:schemeClr val="tx2"/>
                </a:solidFill>
                <a:latin typeface="Monotype Corsiva" pitchFamily="66" charset="0"/>
              </a:rPr>
              <a:t>Комунікативна гра.</a:t>
            </a:r>
          </a:p>
          <a:p>
            <a:pPr marL="711200" indent="276225"/>
            <a:r>
              <a:rPr lang="uk-UA" sz="3200" dirty="0" smtClean="0">
                <a:solidFill>
                  <a:schemeClr val="tx2"/>
                </a:solidFill>
                <a:latin typeface="Monotype Corsiva" pitchFamily="66" charset="0"/>
              </a:rPr>
              <a:t>Ігротерапевтична функція гри.</a:t>
            </a:r>
          </a:p>
          <a:p>
            <a:pPr marL="711200" indent="276225"/>
            <a:r>
              <a:rPr lang="uk-UA" sz="3200" dirty="0" smtClean="0">
                <a:solidFill>
                  <a:schemeClr val="tx2"/>
                </a:solidFill>
                <a:latin typeface="Monotype Corsiva" pitchFamily="66" charset="0"/>
              </a:rPr>
              <a:t>Функція корекції у грі.</a:t>
            </a:r>
          </a:p>
          <a:p>
            <a:pPr marL="711200" indent="276225"/>
            <a:r>
              <a:rPr lang="uk-UA" sz="3200" dirty="0" smtClean="0">
                <a:solidFill>
                  <a:schemeClr val="tx2"/>
                </a:solidFill>
                <a:latin typeface="Monotype Corsiva" pitchFamily="66" charset="0"/>
              </a:rPr>
              <a:t>Розважальна функція гри.</a:t>
            </a:r>
            <a:endParaRPr lang="uk-UA" sz="3200" dirty="0">
              <a:solidFill>
                <a:schemeClr val="tx2"/>
              </a:solidFill>
              <a:latin typeface="Monotype Corsiva" pitchFamily="66"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7</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Ігрові мотиви й організація ігор</a:t>
            </a:r>
            <a:br>
              <a:rPr lang="uk-UA" dirty="0" smtClean="0"/>
            </a:br>
            <a:endParaRPr lang="uk-UA" dirty="0"/>
          </a:p>
        </p:txBody>
      </p:sp>
      <p:sp>
        <p:nvSpPr>
          <p:cNvPr id="3" name="Содержимое 2"/>
          <p:cNvSpPr>
            <a:spLocks noGrp="1"/>
          </p:cNvSpPr>
          <p:nvPr>
            <p:ph idx="1"/>
          </p:nvPr>
        </p:nvSpPr>
        <p:spPr>
          <a:xfrm>
            <a:off x="457200" y="1285860"/>
            <a:ext cx="8229600" cy="5038740"/>
          </a:xfrm>
        </p:spPr>
        <p:txBody>
          <a:bodyPr>
            <a:normAutofit fontScale="92500"/>
          </a:bodyPr>
          <a:lstStyle/>
          <a:p>
            <a:pPr algn="just">
              <a:buNone/>
            </a:pPr>
            <a:r>
              <a:rPr lang="uk-UA" dirty="0" smtClean="0">
                <a:solidFill>
                  <a:schemeClr val="tx2"/>
                </a:solidFill>
                <a:latin typeface="Bookman Old Style" pitchFamily="18" charset="0"/>
              </a:rPr>
              <a:t>         Ігрові форми навчання, як жодна інша технологія, сприяють використанню різних способів мотивації.</a:t>
            </a:r>
          </a:p>
          <a:p>
            <a:pPr algn="just">
              <a:buNone/>
            </a:pPr>
            <a:r>
              <a:rPr lang="uk-UA" dirty="0" smtClean="0">
                <a:latin typeface="Bookman Old Style" pitchFamily="18" charset="0"/>
              </a:rPr>
              <a:t>              Мотиви спілкування:</a:t>
            </a:r>
          </a:p>
          <a:p>
            <a:pPr marL="1074738" indent="-261938" algn="just"/>
            <a:r>
              <a:rPr lang="uk-UA" dirty="0" smtClean="0">
                <a:solidFill>
                  <a:schemeClr val="accent4">
                    <a:lumMod val="50000"/>
                  </a:schemeClr>
                </a:solidFill>
                <a:latin typeface="Bookman Old Style" pitchFamily="18" charset="0"/>
              </a:rPr>
              <a:t>учні, спільно вирішуючи завдання, беручи участь у грі, учаться спілкуватися, ураховувати думку товаришів;</a:t>
            </a:r>
          </a:p>
          <a:p>
            <a:pPr marL="1074738" indent="-261938" algn="just"/>
            <a:r>
              <a:rPr lang="uk-UA" dirty="0" smtClean="0">
                <a:solidFill>
                  <a:schemeClr val="accent4">
                    <a:lumMod val="50000"/>
                  </a:schemeClr>
                </a:solidFill>
                <a:latin typeface="Bookman Old Style" pitchFamily="18" charset="0"/>
              </a:rPr>
              <a:t>при рішенні колективних завдань використовуються різні можливості учнів;</a:t>
            </a:r>
          </a:p>
          <a:p>
            <a:pPr marL="1074738" indent="-261938" algn="just"/>
            <a:r>
              <a:rPr lang="uk-UA" dirty="0" smtClean="0">
                <a:solidFill>
                  <a:schemeClr val="accent4">
                    <a:lumMod val="50000"/>
                  </a:schemeClr>
                </a:solidFill>
                <a:latin typeface="Bookman Old Style" pitchFamily="18" charset="0"/>
              </a:rPr>
              <a:t>спільні емоційні переживання під час гри сприяють зміцненню міжособистісних відносин.</a:t>
            </a:r>
          </a:p>
          <a:p>
            <a:pPr algn="just">
              <a:buNone/>
            </a:pPr>
            <a:endParaRPr lang="uk-UA" dirty="0"/>
          </a:p>
        </p:txBody>
      </p:sp>
      <p:sp>
        <p:nvSpPr>
          <p:cNvPr id="4" name="Номер слайда 3"/>
          <p:cNvSpPr>
            <a:spLocks noGrp="1"/>
          </p:cNvSpPr>
          <p:nvPr>
            <p:ph type="sldNum" sz="quarter" idx="12"/>
          </p:nvPr>
        </p:nvSpPr>
        <p:spPr/>
        <p:txBody>
          <a:bodyPr/>
          <a:lstStyle/>
          <a:p>
            <a:fld id="{BB0E49EA-8BA1-4A6C-89B7-4ADBA78418E8}" type="slidenum">
              <a:rPr lang="ru-RU" smtClean="0"/>
              <a:pPr/>
              <a:t>8</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28604"/>
            <a:ext cx="8229600" cy="1000132"/>
          </a:xfrm>
        </p:spPr>
        <p:txBody>
          <a:bodyPr/>
          <a:lstStyle/>
          <a:p>
            <a:r>
              <a:rPr lang="uk-UA" dirty="0" smtClean="0"/>
              <a:t>Вибір гри</a:t>
            </a:r>
            <a:endParaRPr lang="uk-UA" dirty="0"/>
          </a:p>
        </p:txBody>
      </p:sp>
      <p:sp>
        <p:nvSpPr>
          <p:cNvPr id="3" name="Содержимое 2"/>
          <p:cNvSpPr>
            <a:spLocks noGrp="1"/>
          </p:cNvSpPr>
          <p:nvPr>
            <p:ph idx="1"/>
          </p:nvPr>
        </p:nvSpPr>
        <p:spPr>
          <a:xfrm>
            <a:off x="457200" y="1643050"/>
            <a:ext cx="8229600" cy="4483113"/>
          </a:xfrm>
        </p:spPr>
        <p:txBody>
          <a:bodyPr>
            <a:normAutofit fontScale="92500"/>
          </a:bodyPr>
          <a:lstStyle/>
          <a:p>
            <a:pPr algn="just">
              <a:buNone/>
            </a:pPr>
            <a:r>
              <a:rPr lang="uk-UA" dirty="0" smtClean="0"/>
              <a:t>             </a:t>
            </a:r>
            <a:r>
              <a:rPr lang="uk-UA" dirty="0" smtClean="0">
                <a:solidFill>
                  <a:schemeClr val="tx2"/>
                </a:solidFill>
                <a:latin typeface="Bookman Old Style" pitchFamily="18" charset="0"/>
              </a:rPr>
              <a:t>Вибір гри в першу чергу залежить від того, яка дитина, що їй необхідно, які виховні завдання вимагають свого розв'язання. Якщо гра колективна, необхідно добре знати, який склад граючих, їх інтелектуальний розвиток, фізична підготовленість, особливості віку, інтереси, рівні спілкування й сумісності тощо. Вибір гри залежить від часу її проведення, природно-кліматичних умов, довжини часу, світлового дня й місяця її проведення, від наявності ігрових аксесуарів, від конкретної ситуації, що склалася в дитячому колективі.</a:t>
            </a:r>
            <a:endParaRPr lang="uk-UA" dirty="0">
              <a:solidFill>
                <a:schemeClr val="tx2"/>
              </a:solidFill>
              <a:latin typeface="Bookman Old Style" pitchFamily="18"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9</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53966"/>
          </a:xfrm>
        </p:spPr>
        <p:txBody>
          <a:bodyPr>
            <a:normAutofit fontScale="90000"/>
          </a:bodyPr>
          <a:lstStyle/>
          <a:p>
            <a:endParaRPr lang="ru-RU" dirty="0"/>
          </a:p>
        </p:txBody>
      </p:sp>
      <p:sp>
        <p:nvSpPr>
          <p:cNvPr id="3" name="Содержимое 2"/>
          <p:cNvSpPr>
            <a:spLocks noGrp="1"/>
          </p:cNvSpPr>
          <p:nvPr>
            <p:ph idx="1"/>
          </p:nvPr>
        </p:nvSpPr>
        <p:spPr>
          <a:xfrm>
            <a:off x="457200" y="500042"/>
            <a:ext cx="8229600" cy="5626121"/>
          </a:xfrm>
        </p:spPr>
        <p:txBody>
          <a:bodyPr>
            <a:normAutofit/>
          </a:bodyPr>
          <a:lstStyle/>
          <a:p>
            <a:pPr algn="just">
              <a:buNone/>
            </a:pPr>
            <a:r>
              <a:rPr lang="uk-UA" dirty="0" smtClean="0">
                <a:latin typeface="Book Antiqua" pitchFamily="18" charset="0"/>
              </a:rPr>
              <a:t>   </a:t>
            </a:r>
            <a:r>
              <a:rPr lang="uk-UA" dirty="0" smtClean="0">
                <a:latin typeface="Bookman Old Style" pitchFamily="18" charset="0"/>
              </a:rPr>
              <a:t> </a:t>
            </a:r>
          </a:p>
          <a:p>
            <a:pPr algn="just">
              <a:buNone/>
            </a:pPr>
            <a:endParaRPr lang="uk-UA" dirty="0" smtClean="0">
              <a:solidFill>
                <a:schemeClr val="tx2"/>
              </a:solidFill>
              <a:latin typeface="Bookman Old Style" pitchFamily="18" charset="0"/>
            </a:endParaRPr>
          </a:p>
          <a:p>
            <a:pPr algn="just">
              <a:buNone/>
            </a:pPr>
            <a:r>
              <a:rPr lang="uk-UA" dirty="0" smtClean="0">
                <a:solidFill>
                  <a:schemeClr val="tx2"/>
                </a:solidFill>
                <a:latin typeface="Bookman Old Style" pitchFamily="18" charset="0"/>
              </a:rPr>
              <a:t>       Організовуючи дидактичну гру, вчитель виконує такі </a:t>
            </a:r>
            <a:r>
              <a:rPr lang="uk-UA" i="1" dirty="0" smtClean="0">
                <a:solidFill>
                  <a:schemeClr val="tx2"/>
                </a:solidFill>
                <a:latin typeface="Bookman Old Style" pitchFamily="18" charset="0"/>
              </a:rPr>
              <a:t>основні</a:t>
            </a:r>
            <a:r>
              <a:rPr lang="uk-UA" dirty="0" smtClean="0">
                <a:solidFill>
                  <a:schemeClr val="tx2"/>
                </a:solidFill>
                <a:latin typeface="Bookman Old Style" pitchFamily="18" charset="0"/>
              </a:rPr>
              <a:t> функції:</a:t>
            </a:r>
            <a:r>
              <a:rPr lang="uk-UA" dirty="0" smtClean="0">
                <a:solidFill>
                  <a:schemeClr val="tx2"/>
                </a:solidFill>
                <a:latin typeface="Book Antiqua" pitchFamily="18" charset="0"/>
              </a:rPr>
              <a:t> </a:t>
            </a:r>
          </a:p>
          <a:p>
            <a:pPr algn="just"/>
            <a:r>
              <a:rPr lang="uk-UA" dirty="0" smtClean="0">
                <a:solidFill>
                  <a:schemeClr val="tx2"/>
                </a:solidFill>
                <a:latin typeface="Book Antiqua" pitchFamily="18" charset="0"/>
              </a:rPr>
              <a:t>конструює програму ігрової діяльності учнів і програму управління нею;</a:t>
            </a:r>
          </a:p>
          <a:p>
            <a:pPr algn="just"/>
            <a:r>
              <a:rPr lang="uk-UA" dirty="0" smtClean="0">
                <a:solidFill>
                  <a:schemeClr val="tx2"/>
                </a:solidFill>
                <a:latin typeface="Book Antiqua" pitchFamily="18" charset="0"/>
              </a:rPr>
              <a:t>організовує та   забезпечує ігрову діяльність відповідними засобами;</a:t>
            </a:r>
          </a:p>
          <a:p>
            <a:pPr algn="just"/>
            <a:r>
              <a:rPr lang="uk-UA" dirty="0" smtClean="0">
                <a:solidFill>
                  <a:schemeClr val="tx2"/>
                </a:solidFill>
                <a:latin typeface="Book Antiqua" pitchFamily="18" charset="0"/>
              </a:rPr>
              <a:t>спрямовує процес дидактичної гри; вносить корективи у свою діяльність і діяльність учнів.</a:t>
            </a:r>
          </a:p>
          <a:p>
            <a:pPr algn="just"/>
            <a:endParaRPr lang="uk-UA" dirty="0" smtClean="0">
              <a:solidFill>
                <a:schemeClr val="tx2"/>
              </a:solidFill>
              <a:latin typeface="Book Antiqua" pitchFamily="18" charset="0"/>
            </a:endParaRPr>
          </a:p>
          <a:p>
            <a:pPr>
              <a:buNone/>
            </a:pPr>
            <a:endParaRPr lang="uk-UA" dirty="0" smtClean="0">
              <a:solidFill>
                <a:schemeClr val="tx2"/>
              </a:solidFill>
              <a:latin typeface="Book Antiqua" pitchFamily="18" charset="0"/>
            </a:endParaRPr>
          </a:p>
          <a:p>
            <a:pPr algn="just"/>
            <a:endParaRPr lang="ru-RU" dirty="0">
              <a:solidFill>
                <a:schemeClr val="tx2"/>
              </a:solidFill>
              <a:latin typeface="Book Antiqua" pitchFamily="18"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10</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71480"/>
            <a:ext cx="8229600" cy="928694"/>
          </a:xfrm>
        </p:spPr>
        <p:txBody>
          <a:bodyPr/>
          <a:lstStyle/>
          <a:p>
            <a:r>
              <a:rPr lang="uk-UA" dirty="0" smtClean="0"/>
              <a:t>Зразки мовознавчих ігор</a:t>
            </a:r>
            <a:endParaRPr lang="ru-RU" dirty="0"/>
          </a:p>
        </p:txBody>
      </p:sp>
      <p:sp>
        <p:nvSpPr>
          <p:cNvPr id="3" name="Содержимое 2"/>
          <p:cNvSpPr>
            <a:spLocks noGrp="1"/>
          </p:cNvSpPr>
          <p:nvPr>
            <p:ph idx="1"/>
          </p:nvPr>
        </p:nvSpPr>
        <p:spPr>
          <a:xfrm>
            <a:off x="457200" y="1571612"/>
            <a:ext cx="8229600" cy="4752988"/>
          </a:xfrm>
        </p:spPr>
        <p:txBody>
          <a:bodyPr>
            <a:normAutofit/>
          </a:bodyPr>
          <a:lstStyle/>
          <a:p>
            <a:pPr algn="ctr">
              <a:buNone/>
            </a:pPr>
            <a:r>
              <a:rPr lang="uk-UA" sz="2400" b="1" dirty="0"/>
              <a:t>Ребуси</a:t>
            </a:r>
            <a:endParaRPr lang="ru-RU" sz="2400" dirty="0"/>
          </a:p>
          <a:p>
            <a:pPr algn="ctr">
              <a:buNone/>
            </a:pPr>
            <a:r>
              <a:rPr lang="uk-UA" sz="2400" dirty="0"/>
              <a:t>Розгадавши ребуси, визначте рід іменників. Якого роду не названо?</a:t>
            </a:r>
            <a:endParaRPr lang="ru-RU" sz="2400" dirty="0"/>
          </a:p>
          <a:p>
            <a:pPr algn="ctr">
              <a:buNone/>
            </a:pPr>
            <a:r>
              <a:rPr lang="ru-RU" sz="2400" b="1" dirty="0"/>
              <a:t> </a:t>
            </a:r>
            <a:endParaRPr lang="ru-RU" sz="2400" dirty="0"/>
          </a:p>
          <a:p>
            <a:pPr algn="ctr">
              <a:buNone/>
            </a:pPr>
            <a:r>
              <a:rPr lang="ru-RU" sz="2400" b="1" dirty="0"/>
              <a:t> </a:t>
            </a:r>
            <a:endParaRPr lang="ru-RU" sz="2400" dirty="0"/>
          </a:p>
          <a:p>
            <a:pPr algn="ctr">
              <a:buNone/>
            </a:pPr>
            <a:endParaRPr lang="ru-RU" sz="2400" dirty="0"/>
          </a:p>
        </p:txBody>
      </p:sp>
      <p:pic>
        <p:nvPicPr>
          <p:cNvPr id="4" name="Рисунок 3" descr="Безымянный3.bmp"/>
          <p:cNvPicPr/>
          <p:nvPr/>
        </p:nvPicPr>
        <p:blipFill>
          <a:blip r:embed="rId2"/>
          <a:srcRect l="14431" t="25641" r="22875" b="25356"/>
          <a:stretch>
            <a:fillRect/>
          </a:stretch>
        </p:blipFill>
        <p:spPr>
          <a:xfrm>
            <a:off x="3643306" y="3071810"/>
            <a:ext cx="2286016" cy="1357322"/>
          </a:xfrm>
          <a:prstGeom prst="rect">
            <a:avLst/>
          </a:prstGeom>
          <a:ln>
            <a:noFill/>
          </a:ln>
          <a:effectLst>
            <a:outerShdw blurRad="292100" dist="139700" dir="2700000" algn="tl" rotWithShape="0">
              <a:srgbClr val="333333">
                <a:alpha val="65000"/>
              </a:srgbClr>
            </a:outerShdw>
          </a:effectLst>
        </p:spPr>
      </p:pic>
      <p:pic>
        <p:nvPicPr>
          <p:cNvPr id="5" name="Рисунок 4" descr="Безымянный 2.bmp"/>
          <p:cNvPicPr/>
          <p:nvPr/>
        </p:nvPicPr>
        <p:blipFill>
          <a:blip r:embed="rId3" cstate="print"/>
          <a:srcRect l="3509" t="5172" r="10526"/>
          <a:stretch>
            <a:fillRect/>
          </a:stretch>
        </p:blipFill>
        <p:spPr>
          <a:xfrm>
            <a:off x="928662" y="4429132"/>
            <a:ext cx="2428892" cy="1714512"/>
          </a:xfrm>
          <a:prstGeom prst="rect">
            <a:avLst/>
          </a:prstGeom>
          <a:ln>
            <a:noFill/>
          </a:ln>
          <a:effectLst>
            <a:outerShdw blurRad="292100" dist="139700" dir="2700000" algn="tl" rotWithShape="0">
              <a:srgbClr val="333333">
                <a:alpha val="65000"/>
              </a:srgbClr>
            </a:outerShdw>
          </a:effectLst>
        </p:spPr>
      </p:pic>
      <p:pic>
        <p:nvPicPr>
          <p:cNvPr id="6" name="Рисунок 5" descr="Безымянный.bmp"/>
          <p:cNvPicPr/>
          <p:nvPr/>
        </p:nvPicPr>
        <p:blipFill>
          <a:blip r:embed="rId4"/>
          <a:srcRect l="22988" t="7483" r="38889" b="37415"/>
          <a:stretch>
            <a:fillRect/>
          </a:stretch>
        </p:blipFill>
        <p:spPr>
          <a:xfrm>
            <a:off x="5286380" y="4572008"/>
            <a:ext cx="2143140" cy="1543050"/>
          </a:xfrm>
          <a:prstGeom prst="rect">
            <a:avLst/>
          </a:prstGeom>
          <a:ln>
            <a:noFill/>
          </a:ln>
          <a:effectLst>
            <a:outerShdw blurRad="292100" dist="139700" dir="2700000" algn="tl" rotWithShape="0">
              <a:srgbClr val="333333">
                <a:alpha val="65000"/>
              </a:srgbClr>
            </a:outerShdw>
          </a:effectLst>
        </p:spPr>
      </p:pic>
      <p:sp>
        <p:nvSpPr>
          <p:cNvPr id="7" name="Номер слайда 6"/>
          <p:cNvSpPr>
            <a:spLocks noGrp="1"/>
          </p:cNvSpPr>
          <p:nvPr>
            <p:ph type="sldNum" sz="quarter" idx="12"/>
          </p:nvPr>
        </p:nvSpPr>
        <p:spPr/>
        <p:txBody>
          <a:bodyPr/>
          <a:lstStyle/>
          <a:p>
            <a:fld id="{BB0E49EA-8BA1-4A6C-89B7-4ADBA78418E8}" type="slidenum">
              <a:rPr lang="ru-RU" smtClean="0"/>
              <a:pPr/>
              <a:t>11</a:t>
            </a:fld>
            <a:endParaRPr lang="ru-RU"/>
          </a:p>
        </p:txBody>
      </p:sp>
      <p:sp>
        <p:nvSpPr>
          <p:cNvPr id="8" name="Нижний колонтитул 7"/>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010400"/>
          </a:xfrm>
        </p:spPr>
        <p:txBody>
          <a:bodyPr>
            <a:normAutofit fontScale="90000"/>
          </a:bodyPr>
          <a:lstStyle/>
          <a:p>
            <a:pPr algn="ctr"/>
            <a:r>
              <a:rPr lang="uk-UA" b="1" dirty="0" smtClean="0">
                <a:latin typeface="Book Antiqua" pitchFamily="18" charset="0"/>
              </a:rPr>
              <a:t/>
            </a:r>
            <a:br>
              <a:rPr lang="uk-UA" b="1" dirty="0" smtClean="0">
                <a:latin typeface="Book Antiqua" pitchFamily="18" charset="0"/>
              </a:rPr>
            </a:br>
            <a:r>
              <a:rPr lang="uk-UA" b="1" dirty="0" smtClean="0">
                <a:latin typeface="Book Antiqua" pitchFamily="18" charset="0"/>
              </a:rPr>
              <a:t>Гра </a:t>
            </a:r>
            <a:r>
              <a:rPr lang="uk-UA" b="1" dirty="0" err="1" smtClean="0">
                <a:latin typeface="Book Antiqua" pitchFamily="18" charset="0"/>
              </a:rPr>
              <a:t>‟Словознайко”</a:t>
            </a:r>
            <a:r>
              <a:rPr lang="ru-RU" dirty="0" smtClean="0">
                <a:latin typeface="Book Antiqua" pitchFamily="18" charset="0"/>
              </a:rPr>
              <a:t/>
            </a:r>
            <a:br>
              <a:rPr lang="ru-RU" dirty="0" smtClean="0">
                <a:latin typeface="Book Antiqua" pitchFamily="18" charset="0"/>
              </a:rPr>
            </a:br>
            <a:endParaRPr lang="ru-RU" dirty="0">
              <a:latin typeface="Book Antiqua" pitchFamily="18" charset="0"/>
            </a:endParaRPr>
          </a:p>
        </p:txBody>
      </p:sp>
      <p:sp>
        <p:nvSpPr>
          <p:cNvPr id="3" name="Содержимое 2"/>
          <p:cNvSpPr>
            <a:spLocks noGrp="1"/>
          </p:cNvSpPr>
          <p:nvPr>
            <p:ph idx="1"/>
          </p:nvPr>
        </p:nvSpPr>
        <p:spPr>
          <a:xfrm>
            <a:off x="457200" y="1500174"/>
            <a:ext cx="8229600" cy="4824426"/>
          </a:xfrm>
        </p:spPr>
        <p:txBody>
          <a:bodyPr>
            <a:noAutofit/>
          </a:bodyPr>
          <a:lstStyle/>
          <a:p>
            <a:pPr algn="just">
              <a:buNone/>
            </a:pPr>
            <a:r>
              <a:rPr lang="uk-UA" sz="2050" dirty="0" smtClean="0">
                <a:latin typeface="Book Antiqua" pitchFamily="18" charset="0"/>
              </a:rPr>
              <a:t>            </a:t>
            </a:r>
            <a:r>
              <a:rPr lang="uk-UA" sz="2050" dirty="0" smtClean="0">
                <a:solidFill>
                  <a:schemeClr val="tx2"/>
                </a:solidFill>
                <a:latin typeface="Book Antiqua" pitchFamily="18" charset="0"/>
              </a:rPr>
              <a:t>Вправа </a:t>
            </a:r>
            <a:r>
              <a:rPr lang="uk-UA" sz="2050" dirty="0">
                <a:solidFill>
                  <a:schemeClr val="tx2"/>
                </a:solidFill>
                <a:latin typeface="Book Antiqua" pitchFamily="18" charset="0"/>
              </a:rPr>
              <a:t>на спостереження за іменниками, які вживаються тільки в однині або в множині. Відгадайте загадки. </a:t>
            </a:r>
            <a:endParaRPr lang="ru-RU" sz="2050" dirty="0">
              <a:solidFill>
                <a:schemeClr val="tx2"/>
              </a:solidFill>
              <a:latin typeface="Book Antiqua" pitchFamily="18" charset="0"/>
            </a:endParaRPr>
          </a:p>
          <a:p>
            <a:pPr algn="just">
              <a:buNone/>
            </a:pPr>
            <a:r>
              <a:rPr lang="uk-UA" sz="2050" dirty="0">
                <a:solidFill>
                  <a:schemeClr val="tx2"/>
                </a:solidFill>
                <a:latin typeface="Book Antiqua" pitchFamily="18" charset="0"/>
              </a:rPr>
              <a:t> </a:t>
            </a:r>
            <a:endParaRPr lang="ru-RU" sz="2050" dirty="0">
              <a:solidFill>
                <a:schemeClr val="tx2"/>
              </a:solidFill>
              <a:latin typeface="Book Antiqua" pitchFamily="18" charset="0"/>
            </a:endParaRPr>
          </a:p>
          <a:p>
            <a:pPr algn="just">
              <a:buNone/>
            </a:pPr>
            <a:r>
              <a:rPr lang="uk-UA" sz="2050" dirty="0">
                <a:solidFill>
                  <a:schemeClr val="tx2"/>
                </a:solidFill>
                <a:latin typeface="Book Antiqua" pitchFamily="18" charset="0"/>
              </a:rPr>
              <a:t>1. Рідке, а не вода, біле, а не сніг. (Молоко). </a:t>
            </a:r>
            <a:endParaRPr lang="ru-RU" sz="2050" dirty="0">
              <a:solidFill>
                <a:schemeClr val="tx2"/>
              </a:solidFill>
              <a:latin typeface="Book Antiqua" pitchFamily="18" charset="0"/>
            </a:endParaRPr>
          </a:p>
          <a:p>
            <a:pPr algn="just">
              <a:buNone/>
            </a:pPr>
            <a:r>
              <a:rPr lang="uk-UA" sz="2050" dirty="0">
                <a:solidFill>
                  <a:schemeClr val="tx2"/>
                </a:solidFill>
                <a:latin typeface="Book Antiqua" pitchFamily="18" charset="0"/>
              </a:rPr>
              <a:t>2. У зимову веселу пору ми кращі друзі дітвори. Вивозять діти нас нагору, а ми веземо їх з гори. (Сани). </a:t>
            </a:r>
            <a:endParaRPr lang="ru-RU" sz="2050" dirty="0">
              <a:solidFill>
                <a:schemeClr val="tx2"/>
              </a:solidFill>
              <a:latin typeface="Book Antiqua" pitchFamily="18" charset="0"/>
            </a:endParaRPr>
          </a:p>
          <a:p>
            <a:pPr algn="just">
              <a:buNone/>
            </a:pPr>
            <a:r>
              <a:rPr lang="uk-UA" sz="2050" dirty="0">
                <a:solidFill>
                  <a:schemeClr val="tx2"/>
                </a:solidFill>
                <a:latin typeface="Book Antiqua" pitchFamily="18" charset="0"/>
              </a:rPr>
              <a:t>3. Хто входить і виходить, той перший нам руки подає, а ми стоїмо завжди при вході, нас в хаті кілька є. (Двері). </a:t>
            </a:r>
            <a:endParaRPr lang="ru-RU" sz="2050" dirty="0">
              <a:solidFill>
                <a:schemeClr val="tx2"/>
              </a:solidFill>
              <a:latin typeface="Book Antiqua" pitchFamily="18" charset="0"/>
            </a:endParaRPr>
          </a:p>
          <a:p>
            <a:pPr algn="just">
              <a:buNone/>
            </a:pPr>
            <a:r>
              <a:rPr lang="uk-UA" sz="2050" dirty="0">
                <a:solidFill>
                  <a:schemeClr val="tx2"/>
                </a:solidFill>
                <a:latin typeface="Book Antiqua" pitchFamily="18" charset="0"/>
              </a:rPr>
              <a:t>4. Хто голівку свою влітку накриває і по двадцять хусток має. (Капуста) </a:t>
            </a:r>
            <a:endParaRPr lang="ru-RU" sz="2050" dirty="0">
              <a:solidFill>
                <a:schemeClr val="tx2"/>
              </a:solidFill>
              <a:latin typeface="Book Antiqua" pitchFamily="18" charset="0"/>
            </a:endParaRPr>
          </a:p>
          <a:p>
            <a:pPr algn="just">
              <a:buNone/>
            </a:pPr>
            <a:r>
              <a:rPr lang="uk-UA" sz="2050" dirty="0">
                <a:solidFill>
                  <a:schemeClr val="tx2"/>
                </a:solidFill>
                <a:latin typeface="Book Antiqua" pitchFamily="18" charset="0"/>
              </a:rPr>
              <a:t> </a:t>
            </a:r>
            <a:r>
              <a:rPr lang="uk-UA" sz="2050" dirty="0" smtClean="0">
                <a:solidFill>
                  <a:schemeClr val="tx2"/>
                </a:solidFill>
                <a:latin typeface="Book Antiqua" pitchFamily="18" charset="0"/>
              </a:rPr>
              <a:t>              </a:t>
            </a:r>
            <a:r>
              <a:rPr lang="uk-UA" sz="2050" dirty="0">
                <a:solidFill>
                  <a:schemeClr val="tx2"/>
                </a:solidFill>
                <a:latin typeface="Book Antiqua" pitchFamily="18" charset="0"/>
              </a:rPr>
              <a:t>Учні запитують слова – відгадки, визначають число іменників і роблять висновок, що в українській мов є іменники, які вживаються тільки в однині або тільки у множині.</a:t>
            </a:r>
            <a:endParaRPr lang="ru-RU" sz="2050" dirty="0">
              <a:solidFill>
                <a:schemeClr val="tx2"/>
              </a:solidFill>
              <a:latin typeface="Book Antiqua" pitchFamily="18" charset="0"/>
            </a:endParaRPr>
          </a:p>
          <a:p>
            <a:pPr algn="just">
              <a:buNone/>
            </a:pPr>
            <a:endParaRPr lang="ru-RU" sz="2050" dirty="0"/>
          </a:p>
        </p:txBody>
      </p:sp>
      <p:sp>
        <p:nvSpPr>
          <p:cNvPr id="4" name="Номер слайда 3"/>
          <p:cNvSpPr>
            <a:spLocks noGrp="1"/>
          </p:cNvSpPr>
          <p:nvPr>
            <p:ph type="sldNum" sz="quarter" idx="12"/>
          </p:nvPr>
        </p:nvSpPr>
        <p:spPr/>
        <p:txBody>
          <a:bodyPr/>
          <a:lstStyle/>
          <a:p>
            <a:fld id="{BB0E49EA-8BA1-4A6C-89B7-4ADBA78418E8}" type="slidenum">
              <a:rPr lang="ru-RU" smtClean="0"/>
              <a:pPr/>
              <a:t>12</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latin typeface="Book Antiqua" pitchFamily="18" charset="0"/>
              </a:rPr>
              <a:t/>
            </a:r>
            <a:br>
              <a:rPr lang="uk-UA" b="1" dirty="0" smtClean="0">
                <a:latin typeface="Book Antiqua" pitchFamily="18" charset="0"/>
              </a:rPr>
            </a:br>
            <a:r>
              <a:rPr lang="uk-UA" b="1" dirty="0" smtClean="0">
                <a:latin typeface="Book Antiqua" pitchFamily="18" charset="0"/>
              </a:rPr>
              <a:t>Лінгвістична  вікторина</a:t>
            </a:r>
            <a:r>
              <a:rPr lang="uk-UA" dirty="0" smtClean="0">
                <a:latin typeface="Book Antiqua" pitchFamily="18" charset="0"/>
              </a:rPr>
              <a:t/>
            </a:r>
            <a:br>
              <a:rPr lang="uk-UA" dirty="0" smtClean="0">
                <a:latin typeface="Book Antiqua" pitchFamily="18" charset="0"/>
              </a:rPr>
            </a:br>
            <a:endParaRPr lang="uk-UA" dirty="0">
              <a:latin typeface="Book Antiqua" pitchFamily="18" charset="0"/>
            </a:endParaRPr>
          </a:p>
        </p:txBody>
      </p:sp>
      <p:sp>
        <p:nvSpPr>
          <p:cNvPr id="3" name="Содержимое 2"/>
          <p:cNvSpPr>
            <a:spLocks noGrp="1"/>
          </p:cNvSpPr>
          <p:nvPr>
            <p:ph idx="1"/>
          </p:nvPr>
        </p:nvSpPr>
        <p:spPr>
          <a:xfrm>
            <a:off x="457200" y="1428736"/>
            <a:ext cx="8229600" cy="4697427"/>
          </a:xfrm>
        </p:spPr>
        <p:txBody>
          <a:bodyPr>
            <a:normAutofit/>
          </a:bodyPr>
          <a:lstStyle/>
          <a:p>
            <a:pPr algn="just"/>
            <a:r>
              <a:rPr lang="uk-UA" dirty="0" smtClean="0">
                <a:latin typeface="Monotype Corsiva" pitchFamily="66" charset="0"/>
              </a:rPr>
              <a:t>Назвіть  слово,  що  вживається  у  множині.</a:t>
            </a:r>
          </a:p>
          <a:p>
            <a:pPr algn="just"/>
            <a:r>
              <a:rPr lang="uk-UA" dirty="0" smtClean="0">
                <a:latin typeface="Monotype Corsiva" pitchFamily="66" charset="0"/>
              </a:rPr>
              <a:t>Назва  обласного  центру  в  Західній  Україні,  8 букв  (Чернівці).</a:t>
            </a:r>
          </a:p>
          <a:p>
            <a:pPr algn="just"/>
            <a:r>
              <a:rPr lang="uk-UA" dirty="0" smtClean="0">
                <a:latin typeface="Monotype Corsiva" pitchFamily="66" charset="0"/>
              </a:rPr>
              <a:t>Сільськогосподарське  знаряддя  праці, 6 букв  (Граблі).</a:t>
            </a:r>
          </a:p>
          <a:p>
            <a:pPr algn="just"/>
            <a:r>
              <a:rPr lang="uk-UA" dirty="0" smtClean="0">
                <a:latin typeface="Monotype Corsiva" pitchFamily="66" charset="0"/>
              </a:rPr>
              <a:t>Інструмент,  яким  користуються  кравці,  6 букв  (Ножиці).</a:t>
            </a:r>
          </a:p>
          <a:p>
            <a:pPr algn="just"/>
            <a:r>
              <a:rPr lang="uk-UA" dirty="0" smtClean="0">
                <a:latin typeface="Monotype Corsiva" pitchFamily="66" charset="0"/>
              </a:rPr>
              <a:t>Свято  з  нагоди  закінчення  жнив, 7  букв  (Обжинки).</a:t>
            </a:r>
          </a:p>
          <a:p>
            <a:pPr algn="just"/>
            <a:r>
              <a:rPr lang="uk-UA" dirty="0" smtClean="0">
                <a:latin typeface="Monotype Corsiva" pitchFamily="66" charset="0"/>
              </a:rPr>
              <a:t>Широкі  штани,  які  носили  козаки,  8  букв  (Шаровари).</a:t>
            </a:r>
          </a:p>
          <a:p>
            <a:pPr algn="just"/>
            <a:endParaRPr lang="uk-UA" dirty="0" smtClean="0">
              <a:latin typeface="Monotype Corsiva" pitchFamily="66" charset="0"/>
            </a:endParaRPr>
          </a:p>
          <a:p>
            <a:pPr algn="just"/>
            <a:endParaRPr lang="uk-UA" dirty="0">
              <a:latin typeface="Monotype Corsiva" pitchFamily="66" charset="0"/>
            </a:endParaRPr>
          </a:p>
        </p:txBody>
      </p:sp>
      <p:sp>
        <p:nvSpPr>
          <p:cNvPr id="4" name="Номер слайда 3"/>
          <p:cNvSpPr>
            <a:spLocks noGrp="1"/>
          </p:cNvSpPr>
          <p:nvPr>
            <p:ph type="sldNum" sz="quarter" idx="12"/>
          </p:nvPr>
        </p:nvSpPr>
        <p:spPr/>
        <p:txBody>
          <a:bodyPr/>
          <a:lstStyle/>
          <a:p>
            <a:fld id="{BB0E49EA-8BA1-4A6C-89B7-4ADBA78418E8}" type="slidenum">
              <a:rPr lang="ru-RU" smtClean="0"/>
              <a:pPr/>
              <a:t>13</a:t>
            </a:fld>
            <a:endParaRPr lang="ru-RU"/>
          </a:p>
        </p:txBody>
      </p:sp>
      <p:sp>
        <p:nvSpPr>
          <p:cNvPr id="5" name="Нижний колонтитул 4"/>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214290"/>
            <a:ext cx="8229600" cy="1489922"/>
          </a:xfrm>
        </p:spPr>
        <p:txBody>
          <a:bodyPr>
            <a:noAutofit/>
          </a:bodyPr>
          <a:lstStyle/>
          <a:p>
            <a:pPr algn="ctr"/>
            <a:r>
              <a:rPr lang="uk-UA" sz="3600" dirty="0" smtClean="0">
                <a:latin typeface="Bookman Old Style" pitchFamily="18" charset="0"/>
              </a:rPr>
              <a:t>Фрагмент уроку української мови з використанням ігрових технологій</a:t>
            </a:r>
            <a:endParaRPr lang="ru-RU" sz="3600" dirty="0">
              <a:latin typeface="Bookman Old Style" pitchFamily="18" charset="0"/>
            </a:endParaRPr>
          </a:p>
        </p:txBody>
      </p:sp>
      <p:sp>
        <p:nvSpPr>
          <p:cNvPr id="3" name="Содержимое 2"/>
          <p:cNvSpPr>
            <a:spLocks noGrp="1"/>
          </p:cNvSpPr>
          <p:nvPr>
            <p:ph idx="1"/>
          </p:nvPr>
        </p:nvSpPr>
        <p:spPr/>
        <p:txBody>
          <a:bodyPr>
            <a:normAutofit/>
          </a:bodyPr>
          <a:lstStyle/>
          <a:p>
            <a:pPr algn="ctr">
              <a:buNone/>
            </a:pPr>
            <a:r>
              <a:rPr lang="uk-UA" dirty="0" smtClean="0"/>
              <a:t>Урок 1</a:t>
            </a:r>
          </a:p>
          <a:p>
            <a:pPr>
              <a:buNone/>
            </a:pPr>
            <a:r>
              <a:rPr lang="uk-UA" dirty="0" smtClean="0"/>
              <a:t>Клас: 6</a:t>
            </a:r>
          </a:p>
          <a:p>
            <a:pPr marL="900113" indent="-900113" algn="just">
              <a:buNone/>
            </a:pPr>
            <a:r>
              <a:rPr lang="uk-UA" dirty="0" smtClean="0"/>
              <a:t>Тема: </a:t>
            </a:r>
            <a:r>
              <a:rPr lang="uk-UA" sz="2400" dirty="0" smtClean="0">
                <a:latin typeface="Bookman Old Style" pitchFamily="18" charset="0"/>
              </a:rPr>
              <a:t>Іменник як частина мови: загальне значення, морфологічні ознаки, синтаксична роль</a:t>
            </a:r>
          </a:p>
          <a:p>
            <a:pPr marL="900113" indent="-900113" algn="just">
              <a:buNone/>
            </a:pPr>
            <a:r>
              <a:rPr lang="uk-UA" dirty="0" smtClean="0"/>
              <a:t>Мета:</a:t>
            </a:r>
            <a:r>
              <a:rPr lang="uk-UA" dirty="0" smtClean="0">
                <a:latin typeface="Book Antiqua" pitchFamily="18" charset="0"/>
              </a:rPr>
              <a:t> </a:t>
            </a:r>
            <a:r>
              <a:rPr lang="uk-UA" sz="1900" dirty="0" smtClean="0">
                <a:latin typeface="Book Antiqua" pitchFamily="18" charset="0"/>
              </a:rPr>
              <a:t>поглибити знання учнів про іменник як частину мови, сприяти зміцненню навичок визначення морфологічних ознак іменників; формувати  вміння знаходити іменники в текстах, визначати їх роль у реченнях; розвивати творчі вміння використання іменників у власних висловлюваннях;  привернути увагу дітей до народних символів України; виховувати любов до рідної мови, Батьківщини.</a:t>
            </a:r>
          </a:p>
          <a:p>
            <a:pPr marL="900113" indent="-900113" algn="just">
              <a:buNone/>
            </a:pPr>
            <a:endParaRPr lang="uk-UA" sz="1900" dirty="0" smtClean="0">
              <a:latin typeface="Book Antiqua" pitchFamily="18" charset="0"/>
            </a:endParaRPr>
          </a:p>
          <a:p>
            <a:pPr marL="900113" indent="-900113" algn="just">
              <a:buNone/>
            </a:pPr>
            <a:endParaRPr lang="uk-UA" sz="1900" dirty="0" smtClean="0">
              <a:latin typeface="Book Antiqua" pitchFamily="18" charset="0"/>
            </a:endParaRPr>
          </a:p>
          <a:p>
            <a:pPr marL="900113" indent="-900113" algn="just">
              <a:buNone/>
            </a:pPr>
            <a:endParaRPr lang="uk-UA" sz="1900" dirty="0" smtClean="0"/>
          </a:p>
          <a:p>
            <a:pPr>
              <a:buNone/>
            </a:pPr>
            <a:endParaRPr lang="ru-RU" dirty="0"/>
          </a:p>
        </p:txBody>
      </p:sp>
      <p:sp>
        <p:nvSpPr>
          <p:cNvPr id="4" name="Нижний колонтитул 3"/>
          <p:cNvSpPr>
            <a:spLocks noGrp="1"/>
          </p:cNvSpPr>
          <p:nvPr>
            <p:ph type="ftr" sz="quarter" idx="11"/>
          </p:nvPr>
        </p:nvSpPr>
        <p:spPr/>
        <p:txBody>
          <a:bodyPr/>
          <a:lstStyle/>
          <a:p>
            <a:r>
              <a:rPr lang="ru-RU" smtClean="0"/>
              <a:t>Янчук Ліна Олександрівна</a:t>
            </a:r>
            <a:endParaRPr lang="ru-RU"/>
          </a:p>
        </p:txBody>
      </p:sp>
      <p:sp>
        <p:nvSpPr>
          <p:cNvPr id="5" name="Номер слайда 4"/>
          <p:cNvSpPr>
            <a:spLocks noGrp="1"/>
          </p:cNvSpPr>
          <p:nvPr>
            <p:ph type="sldNum" sz="quarter" idx="12"/>
          </p:nvPr>
        </p:nvSpPr>
        <p:spPr/>
        <p:txBody>
          <a:bodyPr/>
          <a:lstStyle/>
          <a:p>
            <a:fld id="{BB0E49EA-8BA1-4A6C-89B7-4ADBA78418E8}" type="slidenum">
              <a:rPr lang="ru-RU" smtClean="0"/>
              <a:pPr/>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571500"/>
            <a:ext cx="8229600" cy="1143000"/>
          </a:xfrm>
        </p:spPr>
        <p:txBody>
          <a:bodyPr/>
          <a:lstStyle/>
          <a:p>
            <a:endParaRPr lang="ru-RU"/>
          </a:p>
        </p:txBody>
      </p:sp>
      <p:sp>
        <p:nvSpPr>
          <p:cNvPr id="3" name="Содержимое 2"/>
          <p:cNvSpPr>
            <a:spLocks noGrp="1"/>
          </p:cNvSpPr>
          <p:nvPr>
            <p:ph idx="1"/>
          </p:nvPr>
        </p:nvSpPr>
        <p:spPr>
          <a:xfrm>
            <a:off x="457200" y="714356"/>
            <a:ext cx="8229600" cy="5610244"/>
          </a:xfrm>
        </p:spPr>
        <p:txBody>
          <a:bodyPr>
            <a:normAutofit fontScale="85000" lnSpcReduction="20000"/>
          </a:bodyPr>
          <a:lstStyle/>
          <a:p>
            <a:pPr algn="ctr">
              <a:buNone/>
            </a:pPr>
            <a:r>
              <a:rPr lang="uk-UA" dirty="0" smtClean="0"/>
              <a:t>Хід уроку</a:t>
            </a:r>
          </a:p>
          <a:p>
            <a:pPr algn="just">
              <a:buNone/>
            </a:pPr>
            <a:r>
              <a:rPr lang="uk-UA" dirty="0" smtClean="0"/>
              <a:t>На </a:t>
            </a:r>
            <a:r>
              <a:rPr lang="uk-UA" u="sng" dirty="0" smtClean="0"/>
              <a:t>етапі практичної роботи</a:t>
            </a:r>
          </a:p>
          <a:p>
            <a:pPr algn="just">
              <a:buNone/>
            </a:pPr>
            <a:r>
              <a:rPr lang="uk-UA" dirty="0" smtClean="0"/>
              <a:t>                    </a:t>
            </a:r>
            <a:r>
              <a:rPr lang="uk-UA" b="1" dirty="0" smtClean="0"/>
              <a:t>4.1. Гра </a:t>
            </a:r>
            <a:r>
              <a:rPr lang="uk-UA" b="1" dirty="0" err="1" smtClean="0"/>
              <a:t>“Лото</a:t>
            </a:r>
            <a:r>
              <a:rPr lang="uk-UA" b="1" dirty="0" smtClean="0"/>
              <a:t> </a:t>
            </a:r>
            <a:r>
              <a:rPr lang="uk-UA" b="1" dirty="0" err="1" smtClean="0"/>
              <a:t>назв”</a:t>
            </a:r>
            <a:endParaRPr lang="ru-RU" b="1" dirty="0" smtClean="0"/>
          </a:p>
          <a:p>
            <a:pPr algn="just">
              <a:buNone/>
            </a:pPr>
            <a:r>
              <a:rPr lang="uk-UA" b="1" dirty="0" smtClean="0"/>
              <a:t>            На картках написано по декілька слів, що означають назви предметів. Учитель розкриває зміст певного слова, а учні повинні знайти його на картках і закрити. Виграє той, хто першим закриє усі назви на своїй картці.</a:t>
            </a:r>
            <a:endParaRPr lang="ru-RU" b="1" dirty="0" smtClean="0"/>
          </a:p>
          <a:p>
            <a:pPr algn="just">
              <a:buNone/>
            </a:pPr>
            <a:r>
              <a:rPr lang="uk-UA" b="1" dirty="0" smtClean="0"/>
              <a:t>            Для гри можна використовувати такі слова (іменник): </a:t>
            </a:r>
            <a:r>
              <a:rPr lang="uk-UA" b="1" u="sng" dirty="0" smtClean="0"/>
              <a:t>акваріум, метро, верблюд, гербарій, театр, вогнище, компас, ліщина</a:t>
            </a:r>
            <a:r>
              <a:rPr lang="uk-UA" b="1" dirty="0" smtClean="0"/>
              <a:t>.</a:t>
            </a:r>
            <a:endParaRPr lang="ru-RU" b="1" dirty="0" smtClean="0"/>
          </a:p>
          <a:p>
            <a:pPr algn="just">
              <a:buNone/>
            </a:pPr>
            <a:r>
              <a:rPr lang="uk-UA" b="1" dirty="0" smtClean="0"/>
              <a:t>            Для вчителя: 1. Скляний ящик з водою для риб. (Акваріум). Два. Жуйна тварина з одним чи двома горбами. (Верблюд). 3. Колекція засушених рослин. (Гербарій). 4. Приміщення, де відбуваються вистави. (Театр). 5. Купа дров або хмизу, які горять. (Вогнище). 6. Прилад для визначання сторін світу. (Компас). 7. Лісовий чагарник на кущах якого ростуть горішки. (Ліщина). 8. Підземна міська залізниця. (Метро).  </a:t>
            </a:r>
            <a:endParaRPr lang="uk-UA" b="1" u="sng" dirty="0" smtClean="0"/>
          </a:p>
          <a:p>
            <a:pPr algn="just">
              <a:buNone/>
            </a:pPr>
            <a:endParaRPr lang="ru-RU" u="sng" dirty="0"/>
          </a:p>
        </p:txBody>
      </p:sp>
      <p:sp>
        <p:nvSpPr>
          <p:cNvPr id="4" name="Нижний колонтитул 3"/>
          <p:cNvSpPr>
            <a:spLocks noGrp="1"/>
          </p:cNvSpPr>
          <p:nvPr>
            <p:ph type="ftr" sz="quarter" idx="11"/>
          </p:nvPr>
        </p:nvSpPr>
        <p:spPr/>
        <p:txBody>
          <a:bodyPr/>
          <a:lstStyle/>
          <a:p>
            <a:r>
              <a:rPr lang="ru-RU" smtClean="0"/>
              <a:t>Янчук Ліна Олександрівна</a:t>
            </a:r>
            <a:endParaRPr lang="ru-RU"/>
          </a:p>
        </p:txBody>
      </p:sp>
      <p:sp>
        <p:nvSpPr>
          <p:cNvPr id="5" name="Номер слайда 4"/>
          <p:cNvSpPr>
            <a:spLocks noGrp="1"/>
          </p:cNvSpPr>
          <p:nvPr>
            <p:ph type="sldNum" sz="quarter" idx="12"/>
          </p:nvPr>
        </p:nvSpPr>
        <p:spPr/>
        <p:txBody>
          <a:bodyPr/>
          <a:lstStyle/>
          <a:p>
            <a:fld id="{BB0E49EA-8BA1-4A6C-89B7-4ADBA78418E8}" type="slidenum">
              <a:rPr lang="ru-RU" smtClean="0"/>
              <a:pPr/>
              <a:t>15</a:t>
            </a:fld>
            <a:endParaRPr lang="ru-RU"/>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p:nvPr/>
        </p:nvPicPr>
        <p:blipFill>
          <a:blip r:embed="rId2"/>
          <a:srcRect l="63175" t="19501" r="8765" b="66894"/>
          <a:stretch>
            <a:fillRect/>
          </a:stretch>
        </p:blipFill>
        <p:spPr bwMode="auto">
          <a:xfrm>
            <a:off x="2928926" y="1643050"/>
            <a:ext cx="3174023" cy="2171700"/>
          </a:xfrm>
          <a:prstGeom prst="rect">
            <a:avLst/>
          </a:prstGeom>
          <a:noFill/>
          <a:ln w="9525">
            <a:noFill/>
            <a:miter lim="800000"/>
            <a:headEnd/>
            <a:tailEnd/>
          </a:ln>
        </p:spPr>
      </p:pic>
      <p:sp>
        <p:nvSpPr>
          <p:cNvPr id="2" name="Заголовок 1"/>
          <p:cNvSpPr>
            <a:spLocks noGrp="1"/>
          </p:cNvSpPr>
          <p:nvPr>
            <p:ph type="title"/>
          </p:nvPr>
        </p:nvSpPr>
        <p:spPr>
          <a:xfrm>
            <a:off x="457200" y="274638"/>
            <a:ext cx="8229600" cy="296842"/>
          </a:xfrm>
        </p:spPr>
        <p:txBody>
          <a:bodyPr>
            <a:normAutofit fontScale="90000"/>
          </a:bodyPr>
          <a:lstStyle/>
          <a:p>
            <a:endParaRPr lang="ru-RU" dirty="0"/>
          </a:p>
        </p:txBody>
      </p:sp>
      <p:sp>
        <p:nvSpPr>
          <p:cNvPr id="3" name="Содержимое 2"/>
          <p:cNvSpPr>
            <a:spLocks noGrp="1"/>
          </p:cNvSpPr>
          <p:nvPr>
            <p:ph idx="1"/>
          </p:nvPr>
        </p:nvSpPr>
        <p:spPr>
          <a:xfrm>
            <a:off x="457200" y="285728"/>
            <a:ext cx="8229600" cy="5840435"/>
          </a:xfrm>
        </p:spPr>
        <p:txBody>
          <a:bodyPr>
            <a:normAutofit fontScale="62500" lnSpcReduction="20000"/>
          </a:bodyPr>
          <a:lstStyle/>
          <a:p>
            <a:pPr>
              <a:buNone/>
            </a:pPr>
            <a:r>
              <a:rPr lang="uk-UA" sz="4400" dirty="0" smtClean="0">
                <a:latin typeface="Book Antiqua" pitchFamily="18" charset="0"/>
              </a:rPr>
              <a:t>На </a:t>
            </a:r>
            <a:r>
              <a:rPr lang="uk-UA" sz="4400" u="sng" dirty="0" smtClean="0">
                <a:latin typeface="Book Antiqua" pitchFamily="18" charset="0"/>
              </a:rPr>
              <a:t>підсумковому етапі</a:t>
            </a:r>
            <a:r>
              <a:rPr lang="uk-UA" sz="4400" dirty="0" smtClean="0">
                <a:latin typeface="Book Antiqua" pitchFamily="18" charset="0"/>
              </a:rPr>
              <a:t> </a:t>
            </a:r>
          </a:p>
          <a:p>
            <a:pPr algn="ctr">
              <a:buNone/>
            </a:pPr>
            <a:r>
              <a:rPr lang="uk-UA" dirty="0" smtClean="0">
                <a:latin typeface="Book Antiqua" pitchFamily="18" charset="0"/>
              </a:rPr>
              <a:t> </a:t>
            </a:r>
            <a:r>
              <a:rPr lang="uk-UA" sz="3300" dirty="0">
                <a:latin typeface="Book Antiqua" pitchFamily="18" charset="0"/>
              </a:rPr>
              <a:t>5.2. Кросворд</a:t>
            </a:r>
            <a:endParaRPr lang="ru-RU" sz="3300" dirty="0">
              <a:latin typeface="Book Antiqua" pitchFamily="18" charset="0"/>
            </a:endParaRPr>
          </a:p>
          <a:p>
            <a:pPr algn="just">
              <a:buNone/>
            </a:pPr>
            <a:r>
              <a:rPr lang="uk-UA" sz="3300" dirty="0" smtClean="0">
                <a:latin typeface="Book Antiqua" pitchFamily="18" charset="0"/>
              </a:rPr>
              <a:t>                 На </a:t>
            </a:r>
            <a:r>
              <a:rPr lang="uk-UA" sz="3300" dirty="0">
                <a:latin typeface="Book Antiqua" pitchFamily="18" charset="0"/>
              </a:rPr>
              <a:t>дошці намальований кросворд. Учні відповідають на </a:t>
            </a:r>
            <a:r>
              <a:rPr lang="uk-UA" sz="3300" dirty="0" smtClean="0">
                <a:latin typeface="Book Antiqua" pitchFamily="18" charset="0"/>
              </a:rPr>
              <a:t>запитання </a:t>
            </a:r>
            <a:r>
              <a:rPr lang="uk-UA" sz="3300" dirty="0">
                <a:latin typeface="Book Antiqua" pitchFamily="18" charset="0"/>
              </a:rPr>
              <a:t>і вписують </a:t>
            </a:r>
            <a:r>
              <a:rPr lang="uk-UA" sz="3300" dirty="0" smtClean="0">
                <a:latin typeface="Book Antiqua" pitchFamily="18" charset="0"/>
              </a:rPr>
              <a:t>відповіді.                </a:t>
            </a:r>
          </a:p>
          <a:p>
            <a:pPr algn="just">
              <a:buNone/>
            </a:pPr>
            <a:endParaRPr lang="uk-UA" sz="2000" dirty="0">
              <a:latin typeface="Book Antiqua" pitchFamily="18" charset="0"/>
            </a:endParaRPr>
          </a:p>
          <a:p>
            <a:pPr algn="ctr">
              <a:buNone/>
            </a:pPr>
            <a:r>
              <a:rPr lang="uk-UA" sz="2000" dirty="0" smtClean="0">
                <a:latin typeface="Book Antiqua" pitchFamily="18" charset="0"/>
              </a:rPr>
              <a:t>                           </a:t>
            </a:r>
          </a:p>
          <a:p>
            <a:pPr algn="ctr">
              <a:buNone/>
            </a:pPr>
            <a:endParaRPr lang="uk-UA" sz="2000" dirty="0"/>
          </a:p>
          <a:p>
            <a:pPr algn="ctr">
              <a:buNone/>
            </a:pPr>
            <a:endParaRPr lang="uk-UA" sz="2000" dirty="0" smtClean="0"/>
          </a:p>
          <a:p>
            <a:pPr algn="ctr">
              <a:buNone/>
            </a:pPr>
            <a:endParaRPr lang="uk-UA" sz="2000" dirty="0"/>
          </a:p>
          <a:p>
            <a:pPr algn="ctr">
              <a:buNone/>
            </a:pPr>
            <a:endParaRPr lang="uk-UA" sz="2000" dirty="0" smtClean="0"/>
          </a:p>
          <a:p>
            <a:pPr algn="ctr">
              <a:buNone/>
            </a:pPr>
            <a:endParaRPr lang="uk-UA" sz="2000" dirty="0"/>
          </a:p>
          <a:p>
            <a:pPr>
              <a:lnSpc>
                <a:spcPct val="110000"/>
              </a:lnSpc>
              <a:buNone/>
            </a:pPr>
            <a:endParaRPr lang="uk-UA" sz="2000" dirty="0" smtClean="0"/>
          </a:p>
          <a:p>
            <a:pPr>
              <a:lnSpc>
                <a:spcPct val="110000"/>
              </a:lnSpc>
              <a:buNone/>
            </a:pPr>
            <a:endParaRPr lang="uk-UA" sz="2000" dirty="0"/>
          </a:p>
          <a:p>
            <a:pPr>
              <a:lnSpc>
                <a:spcPct val="110000"/>
              </a:lnSpc>
              <a:buNone/>
            </a:pPr>
            <a:endParaRPr lang="uk-UA" sz="2000" dirty="0" smtClean="0"/>
          </a:p>
          <a:p>
            <a:pPr>
              <a:lnSpc>
                <a:spcPct val="110000"/>
              </a:lnSpc>
              <a:buNone/>
            </a:pPr>
            <a:endParaRPr lang="uk-UA" sz="2000" dirty="0"/>
          </a:p>
          <a:p>
            <a:pPr>
              <a:lnSpc>
                <a:spcPct val="110000"/>
              </a:lnSpc>
              <a:buNone/>
            </a:pPr>
            <a:endParaRPr lang="uk-UA" sz="2000" dirty="0" smtClean="0"/>
          </a:p>
          <a:p>
            <a:pPr>
              <a:lnSpc>
                <a:spcPct val="110000"/>
              </a:lnSpc>
              <a:buNone/>
            </a:pPr>
            <a:r>
              <a:rPr lang="uk-UA" dirty="0" smtClean="0">
                <a:latin typeface="Book Antiqua" pitchFamily="18" charset="0"/>
              </a:rPr>
              <a:t>1. </a:t>
            </a:r>
            <a:r>
              <a:rPr lang="uk-UA" dirty="0">
                <a:latin typeface="Book Antiqua" pitchFamily="18" charset="0"/>
              </a:rPr>
              <a:t>Особиста назва людини, що дається їй після народження. (Ім’я)</a:t>
            </a:r>
            <a:endParaRPr lang="ru-RU" dirty="0">
              <a:latin typeface="Book Antiqua" pitchFamily="18" charset="0"/>
            </a:endParaRPr>
          </a:p>
          <a:p>
            <a:pPr>
              <a:lnSpc>
                <a:spcPct val="110000"/>
              </a:lnSpc>
              <a:buNone/>
            </a:pPr>
            <a:r>
              <a:rPr lang="uk-UA" dirty="0">
                <a:latin typeface="Book Antiqua" pitchFamily="18" charset="0"/>
              </a:rPr>
              <a:t>2. Косметична мазь. (Крем)</a:t>
            </a:r>
            <a:endParaRPr lang="ru-RU" dirty="0">
              <a:latin typeface="Book Antiqua" pitchFamily="18" charset="0"/>
            </a:endParaRPr>
          </a:p>
          <a:p>
            <a:pPr>
              <a:lnSpc>
                <a:spcPct val="110000"/>
              </a:lnSpc>
              <a:buNone/>
            </a:pPr>
            <a:r>
              <a:rPr lang="uk-UA" dirty="0">
                <a:latin typeface="Book Antiqua" pitchFamily="18" charset="0"/>
              </a:rPr>
              <a:t>3. Твір образотворчого мистецтва, виконаний з натури. (Етюд)</a:t>
            </a:r>
            <a:endParaRPr lang="ru-RU" dirty="0">
              <a:latin typeface="Book Antiqua" pitchFamily="18" charset="0"/>
            </a:endParaRPr>
          </a:p>
          <a:p>
            <a:pPr>
              <a:lnSpc>
                <a:spcPct val="110000"/>
              </a:lnSpc>
              <a:buNone/>
            </a:pPr>
            <a:r>
              <a:rPr lang="uk-UA" dirty="0">
                <a:latin typeface="Book Antiqua" pitchFamily="18" charset="0"/>
              </a:rPr>
              <a:t>4. Механізм для підіймання й переміщення вантажів. (Кран)</a:t>
            </a:r>
            <a:endParaRPr lang="ru-RU" dirty="0">
              <a:latin typeface="Book Antiqua" pitchFamily="18" charset="0"/>
            </a:endParaRPr>
          </a:p>
          <a:p>
            <a:pPr>
              <a:lnSpc>
                <a:spcPct val="110000"/>
              </a:lnSpc>
              <a:buNone/>
            </a:pPr>
            <a:r>
              <a:rPr lang="uk-UA" dirty="0">
                <a:latin typeface="Book Antiqua" pitchFamily="18" charset="0"/>
              </a:rPr>
              <a:t>5. Велика рибальська сітка. (Невід)</a:t>
            </a:r>
            <a:endParaRPr lang="ru-RU" dirty="0">
              <a:latin typeface="Book Antiqua" pitchFamily="18" charset="0"/>
            </a:endParaRPr>
          </a:p>
          <a:p>
            <a:pPr>
              <a:lnSpc>
                <a:spcPct val="110000"/>
              </a:lnSpc>
              <a:buNone/>
            </a:pPr>
            <a:r>
              <a:rPr lang="uk-UA" dirty="0">
                <a:latin typeface="Book Antiqua" pitchFamily="18" charset="0"/>
              </a:rPr>
              <a:t>6. Зимовий віз на полозах. (Сани)</a:t>
            </a:r>
            <a:endParaRPr lang="ru-RU" dirty="0">
              <a:latin typeface="Book Antiqua" pitchFamily="18" charset="0"/>
            </a:endParaRPr>
          </a:p>
          <a:p>
            <a:pPr>
              <a:lnSpc>
                <a:spcPct val="110000"/>
              </a:lnSpc>
              <a:buNone/>
            </a:pPr>
            <a:r>
              <a:rPr lang="uk-UA" dirty="0">
                <a:latin typeface="Book Antiqua" pitchFamily="18" charset="0"/>
              </a:rPr>
              <a:t>7. Кімната в школі, де здійснюється навчальний процес. (Клас</a:t>
            </a:r>
            <a:r>
              <a:rPr lang="uk-UA" dirty="0" smtClean="0">
                <a:latin typeface="Book Antiqua" pitchFamily="18" charset="0"/>
              </a:rPr>
              <a:t>)</a:t>
            </a:r>
            <a:endParaRPr lang="ru-RU" dirty="0">
              <a:latin typeface="Book Antiqua" pitchFamily="18" charset="0"/>
            </a:endParaRPr>
          </a:p>
        </p:txBody>
      </p:sp>
      <p:sp>
        <p:nvSpPr>
          <p:cNvPr id="5" name="Номер слайда 4"/>
          <p:cNvSpPr>
            <a:spLocks noGrp="1"/>
          </p:cNvSpPr>
          <p:nvPr>
            <p:ph type="sldNum" sz="quarter" idx="12"/>
          </p:nvPr>
        </p:nvSpPr>
        <p:spPr/>
        <p:txBody>
          <a:bodyPr/>
          <a:lstStyle/>
          <a:p>
            <a:fld id="{BB0E49EA-8BA1-4A6C-89B7-4ADBA78418E8}" type="slidenum">
              <a:rPr lang="ru-RU" smtClean="0"/>
              <a:pPr/>
              <a:t>16</a:t>
            </a:fld>
            <a:endParaRPr lang="ru-RU"/>
          </a:p>
        </p:txBody>
      </p:sp>
      <p:sp>
        <p:nvSpPr>
          <p:cNvPr id="6" name="Нижний колонтитул 5"/>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685800" y="428604"/>
            <a:ext cx="7772400" cy="5715040"/>
          </a:xfrm>
        </p:spPr>
        <p:txBody>
          <a:bodyPr>
            <a:normAutofit fontScale="90000"/>
          </a:bodyPr>
          <a:lstStyle/>
          <a:p>
            <a:r>
              <a:rPr lang="uk-UA" dirty="0" smtClean="0">
                <a:latin typeface="Monotype Corsiva" pitchFamily="66" charset="0"/>
              </a:rPr>
              <a:t/>
            </a:r>
            <a:br>
              <a:rPr lang="uk-UA" dirty="0" smtClean="0">
                <a:latin typeface="Monotype Corsiva" pitchFamily="66" charset="0"/>
              </a:rPr>
            </a:br>
            <a:r>
              <a:rPr lang="uk-UA" dirty="0" smtClean="0">
                <a:latin typeface="Monotype Corsiva" pitchFamily="66" charset="0"/>
              </a:rPr>
              <a:t/>
            </a:r>
            <a:br>
              <a:rPr lang="uk-UA" dirty="0" smtClean="0">
                <a:latin typeface="Monotype Corsiva" pitchFamily="66" charset="0"/>
              </a:rPr>
            </a:br>
            <a:r>
              <a:rPr lang="uk-UA" dirty="0" smtClean="0">
                <a:latin typeface="Monotype Corsiva" pitchFamily="66" charset="0"/>
              </a:rPr>
              <a:t/>
            </a:r>
            <a:br>
              <a:rPr lang="uk-UA" dirty="0" smtClean="0">
                <a:latin typeface="Monotype Corsiva" pitchFamily="66" charset="0"/>
              </a:rPr>
            </a:br>
            <a:r>
              <a:rPr lang="uk-UA" dirty="0" smtClean="0">
                <a:latin typeface="Monotype Corsiva" pitchFamily="66" charset="0"/>
              </a:rPr>
              <a:t/>
            </a:r>
            <a:br>
              <a:rPr lang="uk-UA" dirty="0" smtClean="0">
                <a:latin typeface="Monotype Corsiva" pitchFamily="66" charset="0"/>
              </a:rPr>
            </a:br>
            <a:r>
              <a:rPr lang="uk-UA" dirty="0" smtClean="0">
                <a:latin typeface="Monotype Corsiva" pitchFamily="66" charset="0"/>
              </a:rPr>
              <a:t>Конфуцій сказав: «Учитель та учень ростуть разом». Ігрові форми уроків дозволяють рости як учням, так і вчителеві.</a:t>
            </a:r>
            <a:br>
              <a:rPr lang="uk-UA" dirty="0" smtClean="0">
                <a:latin typeface="Monotype Corsiva" pitchFamily="66" charset="0"/>
              </a:rPr>
            </a:br>
            <a:r>
              <a:rPr lang="uk-UA" dirty="0" smtClean="0">
                <a:latin typeface="Monotype Corsiva" pitchFamily="66" charset="0"/>
              </a:rPr>
              <a:t> </a:t>
            </a:r>
            <a:br>
              <a:rPr lang="uk-UA" dirty="0" smtClean="0">
                <a:latin typeface="Monotype Corsiva" pitchFamily="66" charset="0"/>
              </a:rPr>
            </a:br>
            <a:endParaRPr lang="uk-UA" dirty="0">
              <a:latin typeface="Monotype Corsiva" pitchFamily="66" charset="0"/>
            </a:endParaRPr>
          </a:p>
        </p:txBody>
      </p:sp>
      <p:sp>
        <p:nvSpPr>
          <p:cNvPr id="5" name="Подзаголовок 4"/>
          <p:cNvSpPr>
            <a:spLocks noGrp="1"/>
          </p:cNvSpPr>
          <p:nvPr>
            <p:ph type="subTitle" idx="1"/>
          </p:nvPr>
        </p:nvSpPr>
        <p:spPr/>
        <p:txBody>
          <a:bodyPr/>
          <a:lstStyle/>
          <a:p>
            <a:endParaRPr lang="ru-RU" dirty="0"/>
          </a:p>
        </p:txBody>
      </p:sp>
      <p:sp>
        <p:nvSpPr>
          <p:cNvPr id="6" name="Номер слайда 5"/>
          <p:cNvSpPr>
            <a:spLocks noGrp="1"/>
          </p:cNvSpPr>
          <p:nvPr>
            <p:ph type="sldNum" sz="quarter" idx="12"/>
          </p:nvPr>
        </p:nvSpPr>
        <p:spPr/>
        <p:txBody>
          <a:bodyPr/>
          <a:lstStyle/>
          <a:p>
            <a:fld id="{BB0E49EA-8BA1-4A6C-89B7-4ADBA78418E8}" type="slidenum">
              <a:rPr lang="ru-RU" smtClean="0"/>
              <a:pPr/>
              <a:t>17</a:t>
            </a:fld>
            <a:endParaRPr lang="ru-RU"/>
          </a:p>
        </p:txBody>
      </p:sp>
      <p:sp>
        <p:nvSpPr>
          <p:cNvPr id="7" name="Нижний колонтитул 6"/>
          <p:cNvSpPr>
            <a:spLocks noGrp="1"/>
          </p:cNvSpPr>
          <p:nvPr>
            <p:ph type="ftr" sz="quarter" idx="11"/>
          </p:nvPr>
        </p:nvSpPr>
        <p:spPr/>
        <p:txBody>
          <a:bodyPr/>
          <a:lstStyle/>
          <a:p>
            <a:r>
              <a:rPr lang="ru-RU" smtClean="0"/>
              <a:t>Янчук Ліна Олександрівна</a:t>
            </a:r>
            <a:endParaRPr lang="ru-RU"/>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98</TotalTime>
  <Words>975</Words>
  <Application>Microsoft Office PowerPoint</Application>
  <PresentationFormat>Экран (4:3)</PresentationFormat>
  <Paragraphs>134</Paragraphs>
  <Slides>17</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17</vt:i4>
      </vt:variant>
    </vt:vector>
  </HeadingPairs>
  <TitlesOfParts>
    <vt:vector size="18" baseType="lpstr">
      <vt:lpstr>Поток</vt:lpstr>
      <vt:lpstr>Ігрові  технології навчання</vt:lpstr>
      <vt:lpstr>Гра як метод навчання. Значення педагогічної гри</vt:lpstr>
      <vt:lpstr>Слайд 3</vt:lpstr>
      <vt:lpstr>Слайд 4</vt:lpstr>
      <vt:lpstr>Слайд 5</vt:lpstr>
      <vt:lpstr>Слайд 6</vt:lpstr>
      <vt:lpstr>Основні функції ігор </vt:lpstr>
      <vt:lpstr>Ігрові мотиви й організація ігор </vt:lpstr>
      <vt:lpstr>Вибір гри</vt:lpstr>
      <vt:lpstr>Слайд 10</vt:lpstr>
      <vt:lpstr>Зразки мовознавчих ігор</vt:lpstr>
      <vt:lpstr> Гра ‟Словознайко” </vt:lpstr>
      <vt:lpstr> Лінгвістична  вікторина </vt:lpstr>
      <vt:lpstr>Фрагмент уроку української мови з використанням ігрових технологій</vt:lpstr>
      <vt:lpstr>Слайд 15</vt:lpstr>
      <vt:lpstr>Слайд 16</vt:lpstr>
      <vt:lpstr>    Конфуцій сказав: «Учитель та учень ростуть разом». Ігрові форми уроків дозволяють рости як учням, так і вчителеві.   </vt:lpstr>
    </vt:vector>
  </TitlesOfParts>
  <Company>Reanimator Extreme Edition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Ігрові технології навчання</dc:title>
  <dc:creator>SamLab.ws</dc:creator>
  <cp:lastModifiedBy>SamLab.ws</cp:lastModifiedBy>
  <cp:revision>15</cp:revision>
  <dcterms:created xsi:type="dcterms:W3CDTF">2010-12-14T18:42:52Z</dcterms:created>
  <dcterms:modified xsi:type="dcterms:W3CDTF">2011-04-05T13:06:29Z</dcterms:modified>
</cp:coreProperties>
</file>