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8" r:id="rId3"/>
    <p:sldId id="259" r:id="rId4"/>
    <p:sldId id="263" r:id="rId5"/>
    <p:sldId id="264" r:id="rId6"/>
    <p:sldId id="266" r:id="rId7"/>
    <p:sldId id="267" r:id="rId8"/>
    <p:sldId id="268" r:id="rId9"/>
    <p:sldId id="269" r:id="rId10"/>
    <p:sldId id="270" r:id="rId11"/>
    <p:sldId id="271" r:id="rId12"/>
    <p:sldId id="274" r:id="rId13"/>
    <p:sldId id="275" r:id="rId14"/>
    <p:sldId id="276" r:id="rId15"/>
    <p:sldId id="277" r:id="rId16"/>
    <p:sldId id="278" r:id="rId17"/>
    <p:sldId id="279" r:id="rId18"/>
    <p:sldId id="261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EF2945"/>
    <a:srgbClr val="4D15EB"/>
    <a:srgbClr val="230308"/>
    <a:srgbClr val="FFFF66"/>
    <a:srgbClr val="FFCC00"/>
    <a:srgbClr val="00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2787"/>
    <p:restoredTop sz="90929"/>
  </p:normalViewPr>
  <p:slideViewPr>
    <p:cSldViewPr>
      <p:cViewPr varScale="1">
        <p:scale>
          <a:sx n="107" d="100"/>
          <a:sy n="107" d="100"/>
        </p:scale>
        <p:origin x="-107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r>
              <a:rPr lang="ru-RU"/>
              <a:t>Построение сечений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AF5EB4EB-4893-41AE-9A72-0E882D06FE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C66B2B38-2D6C-4EEB-A485-7F34CA061E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BD332D-0302-4F10-A7B1-F78F29E4CBA4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BD332D-0302-4F10-A7B1-F78F29E4CBA4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BD332D-0302-4F10-A7B1-F78F29E4CBA4}" type="slidenum">
              <a:rPr lang="ru-RU" smtClean="0"/>
              <a:pPr/>
              <a:t>3</a:t>
            </a:fld>
            <a:endParaRPr lang="ru-RU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BD332D-0302-4F10-A7B1-F78F29E4CBA4}" type="slidenum">
              <a:rPr lang="ru-RU" smtClean="0"/>
              <a:pPr/>
              <a:t>4</a:t>
            </a:fld>
            <a:endParaRPr lang="ru-RU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BD332D-0302-4F10-A7B1-F78F29E4CBA4}" type="slidenum">
              <a:rPr lang="ru-RU" smtClean="0"/>
              <a:pPr/>
              <a:t>5</a:t>
            </a:fld>
            <a:endParaRPr lang="ru-RU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BD332D-0302-4F10-A7B1-F78F29E4CBA4}" type="slidenum">
              <a:rPr lang="ru-RU" smtClean="0"/>
              <a:pPr/>
              <a:t>6</a:t>
            </a:fld>
            <a:endParaRPr lang="ru-RU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BD332D-0302-4F10-A7B1-F78F29E4CBA4}" type="slidenum">
              <a:rPr lang="ru-RU" smtClean="0"/>
              <a:pPr/>
              <a:t>7</a:t>
            </a:fld>
            <a:endParaRPr lang="ru-RU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BD332D-0302-4F10-A7B1-F78F29E4CBA4}" type="slidenum">
              <a:rPr lang="ru-RU" smtClean="0"/>
              <a:pPr/>
              <a:t>8</a:t>
            </a:fld>
            <a:endParaRPr lang="ru-RU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BD332D-0302-4F10-A7B1-F78F29E4CBA4}" type="slidenum">
              <a:rPr lang="ru-RU" smtClean="0"/>
              <a:pPr/>
              <a:t>9</a:t>
            </a:fld>
            <a:endParaRPr lang="ru-RU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BD332D-0302-4F10-A7B1-F78F29E4CBA4}" type="slidenum">
              <a:rPr lang="ru-RU" smtClean="0"/>
              <a:pPr/>
              <a:t>10</a:t>
            </a:fld>
            <a:endParaRPr lang="ru-RU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BD332D-0302-4F10-A7B1-F78F29E4CBA4}" type="slidenum">
              <a:rPr lang="ru-RU" smtClean="0"/>
              <a:pPr/>
              <a:t>11</a:t>
            </a:fld>
            <a:endParaRPr lang="ru-RU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BD332D-0302-4F10-A7B1-F78F29E4CBA4}" type="slidenum">
              <a:rPr lang="ru-RU" smtClean="0"/>
              <a:pPr/>
              <a:t>12</a:t>
            </a:fld>
            <a:endParaRPr lang="ru-RU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BD332D-0302-4F10-A7B1-F78F29E4CBA4}" type="slidenum">
              <a:rPr lang="ru-RU" smtClean="0"/>
              <a:pPr/>
              <a:t>13</a:t>
            </a:fld>
            <a:endParaRPr lang="ru-RU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BD332D-0302-4F10-A7B1-F78F29E4CBA4}" type="slidenum">
              <a:rPr lang="ru-RU" smtClean="0"/>
              <a:pPr/>
              <a:t>14</a:t>
            </a:fld>
            <a:endParaRPr lang="ru-RU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BD332D-0302-4F10-A7B1-F78F29E4CBA4}" type="slidenum">
              <a:rPr lang="ru-RU" smtClean="0"/>
              <a:pPr/>
              <a:t>15</a:t>
            </a:fld>
            <a:endParaRPr lang="ru-RU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BD332D-0302-4F10-A7B1-F78F29E4CBA4}" type="slidenum">
              <a:rPr lang="ru-RU" smtClean="0"/>
              <a:pPr/>
              <a:t>16</a:t>
            </a:fld>
            <a:endParaRPr lang="ru-RU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BD332D-0302-4F10-A7B1-F78F29E4CBA4}" type="slidenum">
              <a:rPr lang="ru-RU" smtClean="0"/>
              <a:pPr/>
              <a:t>17</a:t>
            </a:fld>
            <a:endParaRPr lang="ru-RU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BD332D-0302-4F10-A7B1-F78F29E4CBA4}" type="slidenum">
              <a:rPr lang="ru-RU" smtClean="0"/>
              <a:pPr/>
              <a:t>18</a:t>
            </a:fld>
            <a:endParaRPr lang="ru-RU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 descr="Canvas"/>
          <p:cNvSpPr>
            <a:spLocks noChangeArrowheads="1"/>
          </p:cNvSpPr>
          <p:nvPr/>
        </p:nvSpPr>
        <p:spPr bwMode="white">
          <a:xfrm>
            <a:off x="528638" y="201613"/>
            <a:ext cx="8397875" cy="6467475"/>
          </a:xfrm>
          <a:prstGeom prst="rect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kumimoji="1" lang="ru-RU"/>
          </a:p>
        </p:txBody>
      </p:sp>
      <p:pic>
        <p:nvPicPr>
          <p:cNvPr id="5" name="Picture 3" descr="minispi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ltGray">
          <a:xfrm>
            <a:off x="0" y="50800"/>
            <a:ext cx="11811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4" descr="Canvas"/>
          <p:cNvSpPr>
            <a:spLocks noChangeArrowheads="1"/>
          </p:cNvSpPr>
          <p:nvPr/>
        </p:nvSpPr>
        <p:spPr bwMode="white">
          <a:xfrm>
            <a:off x="596900" y="4130675"/>
            <a:ext cx="1041400" cy="457200"/>
          </a:xfrm>
          <a:prstGeom prst="rect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/>
          </a:p>
        </p:txBody>
      </p:sp>
      <p:pic>
        <p:nvPicPr>
          <p:cNvPr id="7" name="Picture 5" descr="minispir"/>
          <p:cNvPicPr>
            <a:picLocks noChangeAspect="1" noChangeArrowheads="1"/>
          </p:cNvPicPr>
          <p:nvPr/>
        </p:nvPicPr>
        <p:blipFill>
          <a:blip r:embed="rId3"/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914400" y="20574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5600" y="3886200"/>
            <a:ext cx="6400800" cy="177165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quarter" idx="10"/>
          </p:nvPr>
        </p:nvSpPr>
        <p:spPr>
          <a:xfrm>
            <a:off x="1084263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522663" y="60960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разработка Ким Н.А.</a:t>
            </a:r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51663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1F6167-6DE2-4E99-BBF5-76A2EB3D81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разработка Ким Н.А.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E7E68F-2102-45F4-B312-622EB81490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разработка Ким Н.А.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3261D8-CB77-41A9-8E09-E4AEE7C43A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разработка Ким Н.А.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1B063A-74D1-4EED-9C44-732C88A953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разработка Ким Н.А.</a:t>
            </a: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3338FA-597E-4E31-804E-4E82042572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разработка Ким Н.А.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C92AB8-A048-4016-ABE1-D96819D40D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разработка Ким Н.А.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7BE10-471D-47DF-907B-60E1BB8997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разработка Ким Н.А.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6FB8C-405F-42EC-8BEE-B0199E5539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разработка Ким Н.А.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ACF88A-5892-48D0-BE71-6DC3282915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разработка Ким Н.А.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7395B5-E43A-4C50-96EA-31FA7599E5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81000"/>
            <a:ext cx="55626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разработка Ким Н.А.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059950-326D-458A-A439-CD5C6AB330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rgbClr val="906D58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ltGray">
          <a:xfrm>
            <a:off x="609600" y="228600"/>
            <a:ext cx="8239125" cy="6391275"/>
          </a:xfrm>
          <a:prstGeom prst="rect">
            <a:avLst/>
          </a:prstGeom>
          <a:solidFill>
            <a:srgbClr val="EDE7E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kumimoji="1" lang="ru-RU"/>
          </a:p>
        </p:txBody>
      </p:sp>
      <p:sp>
        <p:nvSpPr>
          <p:cNvPr id="32771" name="Line 3"/>
          <p:cNvSpPr>
            <a:spLocks noChangeShapeType="1"/>
          </p:cNvSpPr>
          <p:nvPr/>
        </p:nvSpPr>
        <p:spPr bwMode="ltGray">
          <a:xfrm>
            <a:off x="1016000" y="1600200"/>
            <a:ext cx="7670800" cy="0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pic>
        <p:nvPicPr>
          <p:cNvPr id="3076" name="Picture 4" descr="minispir"/>
          <p:cNvPicPr>
            <a:picLocks noChangeAspect="1" noChangeArrowheads="1"/>
          </p:cNvPicPr>
          <p:nvPr/>
        </p:nvPicPr>
        <p:blipFill>
          <a:blip r:embed="rId13"/>
          <a:srcRect b="5333"/>
          <a:stretch>
            <a:fillRect/>
          </a:stretch>
        </p:blipFill>
        <p:spPr bwMode="ltGray">
          <a:xfrm>
            <a:off x="0" y="50800"/>
            <a:ext cx="1181100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minispir"/>
          <p:cNvPicPr>
            <a:picLocks noChangeAspect="1" noChangeArrowheads="1"/>
          </p:cNvPicPr>
          <p:nvPr/>
        </p:nvPicPr>
        <p:blipFill>
          <a:blip r:embed="rId13"/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81000"/>
            <a:ext cx="7620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752600"/>
            <a:ext cx="7620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277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14413" y="61071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277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52813" y="610711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ru-RU"/>
              <a:t>разработка Ким Н.А.</a:t>
            </a:r>
          </a:p>
        </p:txBody>
      </p:sp>
      <p:sp>
        <p:nvSpPr>
          <p:cNvPr id="3277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81813" y="61071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30A1066-3B8C-465A-83F4-239FFF13B9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6" r:id="rId2"/>
    <p:sldLayoutId id="2147483685" r:id="rId3"/>
    <p:sldLayoutId id="2147483684" r:id="rId4"/>
    <p:sldLayoutId id="2147483683" r:id="rId5"/>
    <p:sldLayoutId id="2147483682" r:id="rId6"/>
    <p:sldLayoutId id="2147483681" r:id="rId7"/>
    <p:sldLayoutId id="2147483680" r:id="rId8"/>
    <p:sldLayoutId id="2147483679" r:id="rId9"/>
    <p:sldLayoutId id="2147483678" r:id="rId10"/>
    <p:sldLayoutId id="214748367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14348" y="428604"/>
            <a:ext cx="8286808" cy="928694"/>
          </a:xfrm>
        </p:spPr>
        <p:txBody>
          <a:bodyPr/>
          <a:lstStyle/>
          <a:p>
            <a:r>
              <a:rPr lang="ru-RU" sz="5400" b="1" dirty="0" smtClean="0">
                <a:solidFill>
                  <a:srgbClr val="4D15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Условия жизни растений</a:t>
            </a:r>
            <a:endParaRPr lang="ru-RU" sz="5400" b="1" dirty="0">
              <a:solidFill>
                <a:srgbClr val="4D15E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625600" y="1571612"/>
            <a:ext cx="6400800" cy="4643470"/>
          </a:xfrm>
        </p:spPr>
        <p:txBody>
          <a:bodyPr/>
          <a:lstStyle/>
          <a:p>
            <a:endParaRPr lang="ru-RU" sz="1800" dirty="0" smtClean="0"/>
          </a:p>
          <a:p>
            <a:endParaRPr lang="ru-RU" sz="1800" dirty="0" smtClean="0"/>
          </a:p>
          <a:p>
            <a:endParaRPr lang="ru-RU" sz="1800" dirty="0" smtClean="0"/>
          </a:p>
          <a:p>
            <a:endParaRPr lang="ru-RU" sz="1800" dirty="0" smtClean="0"/>
          </a:p>
          <a:p>
            <a:endParaRPr lang="ru-RU" sz="1800" dirty="0" smtClean="0"/>
          </a:p>
          <a:p>
            <a:endParaRPr lang="ru-RU" sz="1800" dirty="0" smtClean="0"/>
          </a:p>
          <a:p>
            <a:endParaRPr lang="ru-RU" sz="1800" dirty="0" smtClean="0"/>
          </a:p>
          <a:p>
            <a:endParaRPr lang="ru-RU" sz="1800" dirty="0" smtClean="0"/>
          </a:p>
          <a:p>
            <a:endParaRPr lang="ru-RU" sz="1800" dirty="0" smtClean="0"/>
          </a:p>
          <a:p>
            <a:endParaRPr lang="ru-RU" sz="1800" dirty="0" smtClean="0"/>
          </a:p>
          <a:p>
            <a:endParaRPr lang="ru-RU" sz="1800" dirty="0" smtClean="0"/>
          </a:p>
          <a:p>
            <a:endParaRPr lang="ru-RU" sz="1800" dirty="0" smtClean="0"/>
          </a:p>
          <a:p>
            <a:r>
              <a:rPr lang="ru-RU" sz="1800" dirty="0" smtClean="0"/>
              <a:t>Авторы</a:t>
            </a:r>
            <a:r>
              <a:rPr lang="ru-RU" sz="1800" dirty="0" smtClean="0"/>
              <a:t>: ученик 7 класса КУ «ЗУРЦИ»  ЗОР Вовк Виктор   </a:t>
            </a:r>
          </a:p>
          <a:p>
            <a:r>
              <a:rPr lang="ru-RU" sz="1800" dirty="0" smtClean="0"/>
              <a:t>                ученик 7 класса КУ «ЗУРЦИ» ЗОР </a:t>
            </a:r>
            <a:r>
              <a:rPr lang="ru-RU" sz="1800" dirty="0" err="1" smtClean="0"/>
              <a:t>Гайша</a:t>
            </a:r>
            <a:r>
              <a:rPr lang="ru-RU" sz="1800" dirty="0" smtClean="0"/>
              <a:t> </a:t>
            </a:r>
            <a:r>
              <a:rPr lang="ru-RU" sz="1800" dirty="0" smtClean="0"/>
              <a:t>Сергей</a:t>
            </a:r>
          </a:p>
          <a:p>
            <a:r>
              <a:rPr lang="ru-RU" sz="1800" dirty="0" smtClean="0"/>
              <a:t>Руководитель: учитель физики </a:t>
            </a:r>
            <a:r>
              <a:rPr lang="ru-RU" sz="1800" dirty="0" err="1" smtClean="0"/>
              <a:t>Ефименко</a:t>
            </a:r>
            <a:r>
              <a:rPr lang="ru-RU" sz="1800" dirty="0" smtClean="0"/>
              <a:t> </a:t>
            </a:r>
            <a:r>
              <a:rPr lang="ru-RU" sz="1800" dirty="0" err="1" smtClean="0"/>
              <a:t>Нонна</a:t>
            </a:r>
            <a:r>
              <a:rPr lang="ru-RU" sz="1800" dirty="0" smtClean="0"/>
              <a:t> Геннадьевна</a:t>
            </a:r>
            <a:endParaRPr lang="ru-RU" sz="1800" dirty="0" smtClean="0"/>
          </a:p>
          <a:p>
            <a:endParaRPr lang="ru-RU" sz="1800" dirty="0"/>
          </a:p>
        </p:txBody>
      </p:sp>
      <p:pic>
        <p:nvPicPr>
          <p:cNvPr id="7" name="Рисунок 6" descr="D:\Нонна исправленное\неделя экологии\DSCN212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1357298"/>
            <a:ext cx="4525971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dirty="0" smtClean="0">
                <a:solidFill>
                  <a:srgbClr val="4D15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Задание:</a:t>
            </a:r>
            <a:endParaRPr lang="ru-RU" sz="4800" b="1" dirty="0">
              <a:solidFill>
                <a:srgbClr val="4D15E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Выяснить, какие условия необходимы для прорастания семян.</a:t>
            </a:r>
          </a:p>
          <a:p>
            <a:pPr algn="just"/>
            <a:r>
              <a:rPr lang="ru-RU" dirty="0" smtClean="0"/>
              <a:t>Исследовать действие различной степени освещённости, увлажнения, температурного режима на рост и развитие растений.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791480" cy="1143000"/>
          </a:xfrm>
        </p:spPr>
        <p:txBody>
          <a:bodyPr/>
          <a:lstStyle/>
          <a:p>
            <a:r>
              <a:rPr lang="ru-RU" sz="2800" b="1" dirty="0" smtClean="0">
                <a:solidFill>
                  <a:srgbClr val="4D15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Условия необходимые для прорастания семян</a:t>
            </a:r>
            <a:endParaRPr lang="ru-RU" sz="2800" b="1" dirty="0">
              <a:solidFill>
                <a:srgbClr val="4D15E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Содержимое 16"/>
          <p:cNvSpPr>
            <a:spLocks noGrp="1"/>
          </p:cNvSpPr>
          <p:nvPr>
            <p:ph sz="half" idx="2"/>
          </p:nvPr>
        </p:nvSpPr>
        <p:spPr>
          <a:xfrm>
            <a:off x="4286248" y="1752600"/>
            <a:ext cx="4400552" cy="4114800"/>
          </a:xfrm>
        </p:spPr>
        <p:txBody>
          <a:bodyPr/>
          <a:lstStyle/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      </a:t>
            </a:r>
            <a:r>
              <a:rPr lang="ru-RU" sz="2000" b="1" dirty="0" smtClean="0"/>
              <a:t>Есть тепло, воздух, но </a:t>
            </a:r>
            <a:r>
              <a:rPr lang="ru-RU" sz="2000" b="1" dirty="0" smtClean="0">
                <a:solidFill>
                  <a:srgbClr val="FF0000"/>
                </a:solidFill>
              </a:rPr>
              <a:t>нет воды</a:t>
            </a:r>
          </a:p>
          <a:p>
            <a:pPr>
              <a:buNone/>
            </a:pPr>
            <a:endParaRPr lang="ru-RU" sz="2000" dirty="0"/>
          </a:p>
        </p:txBody>
      </p:sp>
      <p:sp>
        <p:nvSpPr>
          <p:cNvPr id="18" name="Содержимое 17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148010" cy="2747970"/>
          </a:xfrm>
        </p:spPr>
        <p:txBody>
          <a:bodyPr/>
          <a:lstStyle/>
          <a:p>
            <a:pPr>
              <a:buNone/>
            </a:pPr>
            <a:r>
              <a:rPr lang="ru-RU" sz="2000" dirty="0" smtClean="0"/>
              <a:t>В банку №1 положили   </a:t>
            </a:r>
          </a:p>
          <a:p>
            <a:pPr>
              <a:buNone/>
            </a:pPr>
            <a:r>
              <a:rPr lang="ru-RU" sz="2000" dirty="0" smtClean="0"/>
              <a:t>семена гороха и поместили</a:t>
            </a:r>
          </a:p>
          <a:p>
            <a:pPr>
              <a:buNone/>
            </a:pPr>
            <a:r>
              <a:rPr lang="ru-RU" sz="2000" dirty="0" smtClean="0"/>
              <a:t> в тёплое место.</a:t>
            </a: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r>
              <a:rPr lang="ru-RU" sz="2000" b="1" dirty="0" smtClean="0">
                <a:solidFill>
                  <a:srgbClr val="FF0000"/>
                </a:solidFill>
              </a:rPr>
              <a:t>Через неделю…</a:t>
            </a:r>
          </a:p>
          <a:p>
            <a:pPr>
              <a:buNone/>
            </a:pP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19" name="Содержимое 15" descr="D:\Нонна исправленное\неделя экологии\DSCN2098.JPG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214810" y="1643050"/>
            <a:ext cx="4500594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1071538" y="4500570"/>
          <a:ext cx="2857520" cy="1071570"/>
        </p:xfrm>
        <a:graphic>
          <a:graphicData uri="http://schemas.openxmlformats.org/drawingml/2006/table">
            <a:tbl>
              <a:tblPr/>
              <a:tblGrid>
                <a:gridCol w="2857520"/>
              </a:tblGrid>
              <a:tr h="10715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/>
                          <a:ea typeface="Times New Roman"/>
                          <a:cs typeface="Times New Roman"/>
                        </a:rPr>
                        <a:t>Видимых изменений с семенами не произошло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0"/>
                            </p:stCondLst>
                            <p:childTnLst>
                              <p:par>
                                <p:cTn id="3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862918" cy="1143000"/>
          </a:xfrm>
        </p:spPr>
        <p:txBody>
          <a:bodyPr/>
          <a:lstStyle/>
          <a:p>
            <a:r>
              <a:rPr lang="ru-RU" sz="2800" b="1" dirty="0" smtClean="0">
                <a:solidFill>
                  <a:srgbClr val="4D15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Условия необходимые для прорастания семян</a:t>
            </a:r>
            <a:endParaRPr lang="ru-RU" sz="2800" b="1" dirty="0">
              <a:solidFill>
                <a:srgbClr val="4D15E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Содержимое 16"/>
          <p:cNvSpPr>
            <a:spLocks noGrp="1"/>
          </p:cNvSpPr>
          <p:nvPr>
            <p:ph sz="half" idx="2"/>
          </p:nvPr>
        </p:nvSpPr>
        <p:spPr>
          <a:xfrm>
            <a:off x="4286248" y="1752600"/>
            <a:ext cx="4400552" cy="4114800"/>
          </a:xfrm>
        </p:spPr>
        <p:txBody>
          <a:bodyPr/>
          <a:lstStyle/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      </a:t>
            </a:r>
            <a:r>
              <a:rPr lang="ru-RU" sz="2000" b="1" dirty="0" smtClean="0"/>
              <a:t>Есть тепло, вода, но </a:t>
            </a:r>
            <a:r>
              <a:rPr lang="ru-RU" sz="2000" b="1" dirty="0" smtClean="0">
                <a:solidFill>
                  <a:srgbClr val="FF0000"/>
                </a:solidFill>
              </a:rPr>
              <a:t>нет воздуха</a:t>
            </a:r>
          </a:p>
          <a:p>
            <a:pPr>
              <a:buNone/>
            </a:pPr>
            <a:endParaRPr lang="ru-RU" sz="2000" dirty="0"/>
          </a:p>
        </p:txBody>
      </p:sp>
      <p:sp>
        <p:nvSpPr>
          <p:cNvPr id="18" name="Содержимое 17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148010" cy="2747970"/>
          </a:xfrm>
        </p:spPr>
        <p:txBody>
          <a:bodyPr/>
          <a:lstStyle/>
          <a:p>
            <a:pPr>
              <a:buNone/>
            </a:pPr>
            <a:r>
              <a:rPr lang="ru-RU" sz="2000" dirty="0" smtClean="0"/>
              <a:t>В банку №2 положили   </a:t>
            </a:r>
          </a:p>
          <a:p>
            <a:pPr>
              <a:buNone/>
            </a:pPr>
            <a:r>
              <a:rPr lang="ru-RU" sz="2000" dirty="0" smtClean="0"/>
              <a:t>семена гороха, налили </a:t>
            </a:r>
          </a:p>
          <a:p>
            <a:pPr>
              <a:buNone/>
            </a:pPr>
            <a:r>
              <a:rPr lang="ru-RU" sz="2000" dirty="0" smtClean="0"/>
              <a:t>воды так, чтобы она </a:t>
            </a:r>
          </a:p>
          <a:p>
            <a:pPr>
              <a:buNone/>
            </a:pPr>
            <a:r>
              <a:rPr lang="ru-RU" sz="2000" dirty="0" smtClean="0"/>
              <a:t>полностью покрывала </a:t>
            </a:r>
          </a:p>
          <a:p>
            <a:pPr>
              <a:buNone/>
            </a:pPr>
            <a:r>
              <a:rPr lang="ru-RU" sz="2000" dirty="0" smtClean="0"/>
              <a:t>семена и поместили</a:t>
            </a:r>
          </a:p>
          <a:p>
            <a:pPr>
              <a:buNone/>
            </a:pPr>
            <a:r>
              <a:rPr lang="ru-RU" sz="2000" dirty="0" smtClean="0"/>
              <a:t> в тёплое место.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FF0000"/>
                </a:solidFill>
              </a:rPr>
              <a:t>Через неделю…</a:t>
            </a:r>
          </a:p>
          <a:p>
            <a:pPr>
              <a:buNone/>
            </a:pPr>
            <a:endParaRPr lang="ru-RU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1071538" y="4500570"/>
          <a:ext cx="3143272" cy="1071570"/>
        </p:xfrm>
        <a:graphic>
          <a:graphicData uri="http://schemas.openxmlformats.org/drawingml/2006/table">
            <a:tbl>
              <a:tblPr/>
              <a:tblGrid>
                <a:gridCol w="3143272"/>
              </a:tblGrid>
              <a:tr h="10715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Семена набухли, вода помутнела, появился неприятный запах гниения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7" name="Рисунок 6" descr="D:\Нонна исправленное\неделя экологии\Безымянный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0" y="1571612"/>
            <a:ext cx="4834493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6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000"/>
                            </p:stCondLst>
                            <p:childTnLst>
                              <p:par>
                                <p:cTn id="4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791480" cy="1143000"/>
          </a:xfrm>
        </p:spPr>
        <p:txBody>
          <a:bodyPr/>
          <a:lstStyle/>
          <a:p>
            <a:r>
              <a:rPr lang="ru-RU" sz="2800" b="1" dirty="0" smtClean="0">
                <a:solidFill>
                  <a:srgbClr val="4D15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Условия необходимые для прорастания семян</a:t>
            </a:r>
            <a:endParaRPr lang="ru-RU" sz="2800" b="1" dirty="0">
              <a:solidFill>
                <a:srgbClr val="4D15E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Содержимое 16"/>
          <p:cNvSpPr>
            <a:spLocks noGrp="1"/>
          </p:cNvSpPr>
          <p:nvPr>
            <p:ph sz="half" idx="2"/>
          </p:nvPr>
        </p:nvSpPr>
        <p:spPr>
          <a:xfrm>
            <a:off x="4286248" y="1752600"/>
            <a:ext cx="4400552" cy="4114800"/>
          </a:xfrm>
        </p:spPr>
        <p:txBody>
          <a:bodyPr/>
          <a:lstStyle/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      </a:t>
            </a:r>
            <a:r>
              <a:rPr lang="ru-RU" sz="2000" b="1" dirty="0" smtClean="0"/>
              <a:t>Есть воздух, вода, но </a:t>
            </a:r>
            <a:r>
              <a:rPr lang="ru-RU" sz="2000" b="1" dirty="0" smtClean="0">
                <a:solidFill>
                  <a:srgbClr val="FF0000"/>
                </a:solidFill>
              </a:rPr>
              <a:t>нет тепла</a:t>
            </a:r>
          </a:p>
          <a:p>
            <a:pPr>
              <a:buNone/>
            </a:pPr>
            <a:endParaRPr lang="ru-RU" sz="2000" dirty="0"/>
          </a:p>
        </p:txBody>
      </p:sp>
      <p:sp>
        <p:nvSpPr>
          <p:cNvPr id="18" name="Содержимое 17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148010" cy="2747970"/>
          </a:xfrm>
        </p:spPr>
        <p:txBody>
          <a:bodyPr/>
          <a:lstStyle/>
          <a:p>
            <a:pPr>
              <a:buNone/>
            </a:pPr>
            <a:r>
              <a:rPr lang="ru-RU" sz="2000" dirty="0" smtClean="0"/>
              <a:t>В банку №3 положили   </a:t>
            </a:r>
          </a:p>
          <a:p>
            <a:pPr>
              <a:buNone/>
            </a:pPr>
            <a:r>
              <a:rPr lang="ru-RU" sz="2000" dirty="0" smtClean="0"/>
              <a:t>семена гороха, налили </a:t>
            </a:r>
          </a:p>
          <a:p>
            <a:pPr>
              <a:buNone/>
            </a:pPr>
            <a:r>
              <a:rPr lang="ru-RU" sz="2000" dirty="0" smtClean="0"/>
              <a:t>воды так, чтобы она </a:t>
            </a:r>
          </a:p>
          <a:p>
            <a:pPr>
              <a:buNone/>
            </a:pPr>
            <a:r>
              <a:rPr lang="ru-RU" sz="2000" dirty="0" smtClean="0"/>
              <a:t>покрывала семена на</a:t>
            </a:r>
          </a:p>
          <a:p>
            <a:pPr>
              <a:buNone/>
            </a:pPr>
            <a:r>
              <a:rPr lang="ru-RU" sz="2000" dirty="0" smtClean="0"/>
              <a:t> половину и поместили</a:t>
            </a:r>
          </a:p>
          <a:p>
            <a:pPr>
              <a:buNone/>
            </a:pPr>
            <a:r>
              <a:rPr lang="ru-RU" sz="2000" dirty="0" smtClean="0"/>
              <a:t> в прохладное место.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FF0000"/>
                </a:solidFill>
              </a:rPr>
              <a:t>Через неделю…</a:t>
            </a:r>
          </a:p>
          <a:p>
            <a:pPr>
              <a:buNone/>
            </a:pPr>
            <a:endParaRPr lang="ru-RU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1071538" y="4500570"/>
          <a:ext cx="2714644" cy="1071570"/>
        </p:xfrm>
        <a:graphic>
          <a:graphicData uri="http://schemas.openxmlformats.org/drawingml/2006/table">
            <a:tbl>
              <a:tblPr/>
              <a:tblGrid>
                <a:gridCol w="2714644"/>
              </a:tblGrid>
              <a:tr h="10715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Семена набухли, появился корешок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8" name="Рисунок 7" descr="D:\Нонна исправленное\неделя экологии\DSCN209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1571613"/>
            <a:ext cx="4908444" cy="3571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6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000"/>
                            </p:stCondLst>
                            <p:childTnLst>
                              <p:par>
                                <p:cTn id="4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791480" cy="1143000"/>
          </a:xfrm>
        </p:spPr>
        <p:txBody>
          <a:bodyPr/>
          <a:lstStyle/>
          <a:p>
            <a:r>
              <a:rPr lang="ru-RU" sz="2800" b="1" dirty="0" smtClean="0">
                <a:solidFill>
                  <a:srgbClr val="4D15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Условия необходимые для прорастания семян</a:t>
            </a:r>
            <a:endParaRPr lang="ru-RU" sz="2800" b="1" dirty="0">
              <a:solidFill>
                <a:srgbClr val="4D15E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Содержимое 16"/>
          <p:cNvSpPr>
            <a:spLocks noGrp="1"/>
          </p:cNvSpPr>
          <p:nvPr>
            <p:ph sz="half" idx="2"/>
          </p:nvPr>
        </p:nvSpPr>
        <p:spPr>
          <a:xfrm>
            <a:off x="4286248" y="1752600"/>
            <a:ext cx="4400552" cy="4114800"/>
          </a:xfrm>
        </p:spPr>
        <p:txBody>
          <a:bodyPr/>
          <a:lstStyle/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      </a:t>
            </a:r>
            <a:r>
              <a:rPr lang="ru-RU" sz="2000" b="1" dirty="0" smtClean="0"/>
              <a:t>Есть воздух, вода, тепло</a:t>
            </a:r>
          </a:p>
          <a:p>
            <a:pPr>
              <a:buNone/>
            </a:pPr>
            <a:endParaRPr lang="ru-RU" sz="2000" dirty="0"/>
          </a:p>
        </p:txBody>
      </p:sp>
      <p:sp>
        <p:nvSpPr>
          <p:cNvPr id="18" name="Содержимое 17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148010" cy="2747970"/>
          </a:xfrm>
        </p:spPr>
        <p:txBody>
          <a:bodyPr/>
          <a:lstStyle/>
          <a:p>
            <a:pPr>
              <a:buNone/>
            </a:pPr>
            <a:r>
              <a:rPr lang="ru-RU" sz="2000" dirty="0" smtClean="0"/>
              <a:t>В банку №4 положили   </a:t>
            </a:r>
          </a:p>
          <a:p>
            <a:pPr>
              <a:buNone/>
            </a:pPr>
            <a:r>
              <a:rPr lang="ru-RU" sz="2000" dirty="0" smtClean="0"/>
              <a:t>семена гороха, налили </a:t>
            </a:r>
          </a:p>
          <a:p>
            <a:pPr>
              <a:buNone/>
            </a:pPr>
            <a:r>
              <a:rPr lang="ru-RU" sz="2000" dirty="0" smtClean="0"/>
              <a:t>воды так, чтобы она </a:t>
            </a:r>
          </a:p>
          <a:p>
            <a:pPr>
              <a:buNone/>
            </a:pPr>
            <a:r>
              <a:rPr lang="ru-RU" sz="2000" dirty="0" smtClean="0"/>
              <a:t>покрывала семена на</a:t>
            </a:r>
          </a:p>
          <a:p>
            <a:pPr>
              <a:buNone/>
            </a:pPr>
            <a:r>
              <a:rPr lang="ru-RU" sz="2000" dirty="0" smtClean="0"/>
              <a:t> половину и поместили</a:t>
            </a:r>
          </a:p>
          <a:p>
            <a:pPr>
              <a:buNone/>
            </a:pPr>
            <a:r>
              <a:rPr lang="ru-RU" sz="2000" dirty="0" smtClean="0"/>
              <a:t> в тёплое место.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FF0000"/>
                </a:solidFill>
              </a:rPr>
              <a:t>Через неделю…</a:t>
            </a:r>
          </a:p>
          <a:p>
            <a:pPr>
              <a:buNone/>
            </a:pPr>
            <a:endParaRPr lang="ru-RU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1071538" y="4500570"/>
          <a:ext cx="2714644" cy="1402080"/>
        </p:xfrm>
        <a:graphic>
          <a:graphicData uri="http://schemas.openxmlformats.org/drawingml/2006/table">
            <a:tbl>
              <a:tblPr/>
              <a:tblGrid>
                <a:gridCol w="2714644"/>
              </a:tblGrid>
              <a:tr h="10715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Семена набухли, появился большой корешок и развитый зелёный расток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7" name="Рисунок 6" descr="D:\Нонна исправленное\неделя экологии\DSCN209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1571613"/>
            <a:ext cx="5104344" cy="3857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6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000"/>
                            </p:stCondLst>
                            <p:childTnLst>
                              <p:par>
                                <p:cTn id="4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791480" cy="1143000"/>
          </a:xfrm>
        </p:spPr>
        <p:txBody>
          <a:bodyPr/>
          <a:lstStyle/>
          <a:p>
            <a:r>
              <a:rPr lang="ru-RU" sz="2800" b="1" dirty="0" smtClean="0">
                <a:solidFill>
                  <a:srgbClr val="4D15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Условия необходимые для прорастания семян</a:t>
            </a:r>
            <a:endParaRPr lang="ru-RU" sz="2800" b="1" dirty="0">
              <a:solidFill>
                <a:srgbClr val="4D15E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Содержимое 1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285852" y="3571876"/>
            <a:ext cx="31121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/>
              <a:t>Есть тепло, воздух, но </a:t>
            </a:r>
            <a:r>
              <a:rPr lang="ru-RU" sz="1600" b="1" dirty="0" smtClean="0">
                <a:solidFill>
                  <a:srgbClr val="FF0000"/>
                </a:solidFill>
              </a:rPr>
              <a:t>нет воды</a:t>
            </a:r>
            <a:endParaRPr lang="ru-RU" sz="1600" dirty="0"/>
          </a:p>
        </p:txBody>
      </p:sp>
      <p:pic>
        <p:nvPicPr>
          <p:cNvPr id="10" name="Содержимое 15" descr="D:\Нонна исправленное\неделя экологии\DSCN2098.JPG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500166" y="1643050"/>
            <a:ext cx="2357454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Содержимое 10" descr="D:\Нонна исправленное\неделя экологии\Безымянный.png"/>
          <p:cNvPicPr>
            <a:picLocks noGrp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5852" y="3929066"/>
            <a:ext cx="3114668" cy="2006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1214414" y="6000768"/>
            <a:ext cx="3143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Есть тепло, вода, но </a:t>
            </a:r>
            <a:r>
              <a:rPr lang="ru-RU" sz="1600" b="1" dirty="0" smtClean="0">
                <a:solidFill>
                  <a:srgbClr val="FF0000"/>
                </a:solidFill>
              </a:rPr>
              <a:t>нет воздуха</a:t>
            </a:r>
            <a:endParaRPr lang="ru-RU" sz="1600" dirty="0"/>
          </a:p>
        </p:txBody>
      </p:sp>
      <p:pic>
        <p:nvPicPr>
          <p:cNvPr id="13" name="Рисунок 12" descr="D:\Нонна исправленное\неделя экологии\DSCN209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86446" y="1571613"/>
            <a:ext cx="2908180" cy="19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5715008" y="3500438"/>
            <a:ext cx="30544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/>
              <a:t>Есть воздух, вода, но </a:t>
            </a:r>
            <a:r>
              <a:rPr lang="ru-RU" sz="1600" b="1" dirty="0" smtClean="0">
                <a:solidFill>
                  <a:srgbClr val="FF0000"/>
                </a:solidFill>
              </a:rPr>
              <a:t>нет тепла</a:t>
            </a:r>
            <a:endParaRPr lang="ru-RU" sz="1600" dirty="0"/>
          </a:p>
        </p:txBody>
      </p:sp>
      <p:pic>
        <p:nvPicPr>
          <p:cNvPr id="15" name="Рисунок 14" descr="D:\Нонна исправленное\неделя экологии\DSCN2091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6512" y="3929066"/>
            <a:ext cx="2103948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6143636" y="5929330"/>
            <a:ext cx="24196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/>
              <a:t>Есть воздух, вода, тепло</a:t>
            </a:r>
            <a:endParaRPr lang="ru-RU" sz="1600" dirty="0"/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2071670" y="4786322"/>
          <a:ext cx="6096000" cy="701040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6904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Вывод: для прорастания семян необходимы все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latin typeface="Times New Roman"/>
                          <a:ea typeface="Times New Roman"/>
                          <a:cs typeface="Times New Roman"/>
                        </a:rPr>
                        <a:t>              условия жизни : вода, воздух, тепло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3 0.04372 L -0.26302 -0.23965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" y="-142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4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4D15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Влияние света на рост и развитие растений</a:t>
            </a:r>
            <a:endParaRPr lang="ru-RU" sz="2800" b="1" dirty="0">
              <a:solidFill>
                <a:srgbClr val="4D15E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Содержимое 17"/>
          <p:cNvSpPr>
            <a:spLocks noGrp="1"/>
          </p:cNvSpPr>
          <p:nvPr>
            <p:ph sz="half" idx="4294967295"/>
          </p:nvPr>
        </p:nvSpPr>
        <p:spPr>
          <a:xfrm>
            <a:off x="0" y="1752600"/>
            <a:ext cx="3733800" cy="4114800"/>
          </a:xfrm>
        </p:spPr>
        <p:txBody>
          <a:bodyPr/>
          <a:lstStyle/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7" name="Содержимое 16"/>
          <p:cNvSpPr>
            <a:spLocks noGrp="1"/>
          </p:cNvSpPr>
          <p:nvPr>
            <p:ph sz="half" idx="4294967295"/>
          </p:nvPr>
        </p:nvSpPr>
        <p:spPr>
          <a:xfrm>
            <a:off x="5410200" y="1752600"/>
            <a:ext cx="3733800" cy="4114800"/>
          </a:xfrm>
        </p:spPr>
        <p:txBody>
          <a:bodyPr/>
          <a:lstStyle/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524000" y="1857364"/>
          <a:ext cx="6096000" cy="3429024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34290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latin typeface="Times New Roman"/>
                          <a:ea typeface="Times New Roman"/>
                          <a:cs typeface="Times New Roman"/>
                        </a:rPr>
                        <a:t>В два одинаковых стаканчика с почвой посеяли по 5 семян гороха . Один стаканчик поставили на свет, а другой поставили в тёмное место. Все остальные уловия ( температура и влага) были одинаковыми</a:t>
                      </a:r>
                      <a:r>
                        <a:rPr lang="uk-UA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Через две недели…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791480" cy="1143000"/>
          </a:xfrm>
        </p:spPr>
        <p:txBody>
          <a:bodyPr/>
          <a:lstStyle/>
          <a:p>
            <a:r>
              <a:rPr lang="ru-RU" sz="2800" b="1" dirty="0" smtClean="0">
                <a:solidFill>
                  <a:srgbClr val="4D15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Влияние света на рост и развитие растений</a:t>
            </a:r>
            <a:endParaRPr lang="ru-RU" sz="2800" b="1" dirty="0">
              <a:solidFill>
                <a:srgbClr val="4D15E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Содержимое 16"/>
          <p:cNvSpPr>
            <a:spLocks noGrp="1"/>
          </p:cNvSpPr>
          <p:nvPr>
            <p:ph sz="half" idx="2"/>
          </p:nvPr>
        </p:nvSpPr>
        <p:spPr>
          <a:xfrm>
            <a:off x="4286248" y="1752600"/>
            <a:ext cx="4400552" cy="4114800"/>
          </a:xfrm>
        </p:spPr>
        <p:txBody>
          <a:bodyPr/>
          <a:lstStyle/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</p:txBody>
      </p:sp>
      <p:sp>
        <p:nvSpPr>
          <p:cNvPr id="18" name="Содержимое 17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148010" cy="2747970"/>
          </a:xfrm>
        </p:spPr>
        <p:txBody>
          <a:bodyPr/>
          <a:lstStyle/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5857884" y="6143644"/>
          <a:ext cx="2928958" cy="357190"/>
        </p:xfrm>
        <a:graphic>
          <a:graphicData uri="http://schemas.openxmlformats.org/drawingml/2006/table">
            <a:tbl>
              <a:tblPr/>
              <a:tblGrid>
                <a:gridCol w="2928958"/>
              </a:tblGrid>
              <a:tr h="3571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+mn-lt"/>
                          <a:ea typeface="Times New Roman"/>
                          <a:cs typeface="Times New Roman"/>
                        </a:rPr>
                        <a:t>Это  растение стояло</a:t>
                      </a:r>
                      <a:r>
                        <a:rPr lang="ru-RU" sz="1600" baseline="0" dirty="0" smtClean="0">
                          <a:latin typeface="+mn-lt"/>
                          <a:ea typeface="Times New Roman"/>
                          <a:cs typeface="Times New Roman"/>
                        </a:rPr>
                        <a:t> в темноте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7" name="Рисунок 6" descr="D:\Нонна исправленное\неделя экологии\DSCN211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5984" y="1785926"/>
            <a:ext cx="2214578" cy="263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D:\Нонна исправленное\неделя экологии\DSCN211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50" y="1643050"/>
            <a:ext cx="2027647" cy="4428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143108" y="4643446"/>
          <a:ext cx="2776558" cy="347666"/>
        </p:xfrm>
        <a:graphic>
          <a:graphicData uri="http://schemas.openxmlformats.org/drawingml/2006/table">
            <a:tbl>
              <a:tblPr/>
              <a:tblGrid>
                <a:gridCol w="2776558"/>
              </a:tblGrid>
              <a:tr h="3476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+mn-lt"/>
                          <a:ea typeface="Times New Roman"/>
                          <a:cs typeface="Times New Roman"/>
                        </a:rPr>
                        <a:t>Это  растение стояло</a:t>
                      </a:r>
                      <a:r>
                        <a:rPr lang="ru-RU" sz="1600" baseline="0" dirty="0" smtClean="0">
                          <a:latin typeface="+mn-lt"/>
                          <a:ea typeface="Times New Roman"/>
                          <a:cs typeface="Times New Roman"/>
                        </a:rPr>
                        <a:t> на свету.</a:t>
                      </a:r>
                      <a:endParaRPr lang="ru-RU" sz="16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791480" cy="1143000"/>
          </a:xfrm>
        </p:spPr>
        <p:txBody>
          <a:bodyPr/>
          <a:lstStyle/>
          <a:p>
            <a:r>
              <a:rPr lang="ru-RU" sz="2800" b="1" dirty="0" smtClean="0">
                <a:solidFill>
                  <a:srgbClr val="4D15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Влияние света на рост и развитие растений</a:t>
            </a:r>
            <a:endParaRPr lang="ru-RU" sz="2800" b="1" dirty="0">
              <a:solidFill>
                <a:srgbClr val="4D15E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Содержимое 16"/>
          <p:cNvSpPr>
            <a:spLocks noGrp="1"/>
          </p:cNvSpPr>
          <p:nvPr>
            <p:ph sz="half" idx="2"/>
          </p:nvPr>
        </p:nvSpPr>
        <p:spPr>
          <a:xfrm>
            <a:off x="4286248" y="1752600"/>
            <a:ext cx="4400552" cy="4114800"/>
          </a:xfrm>
        </p:spPr>
        <p:txBody>
          <a:bodyPr/>
          <a:lstStyle/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</p:txBody>
      </p:sp>
      <p:sp>
        <p:nvSpPr>
          <p:cNvPr id="18" name="Содержимое 17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148010" cy="2747970"/>
          </a:xfrm>
        </p:spPr>
        <p:txBody>
          <a:bodyPr/>
          <a:lstStyle/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5857884" y="6143644"/>
          <a:ext cx="2928958" cy="357190"/>
        </p:xfrm>
        <a:graphic>
          <a:graphicData uri="http://schemas.openxmlformats.org/drawingml/2006/table">
            <a:tbl>
              <a:tblPr/>
              <a:tblGrid>
                <a:gridCol w="2928958"/>
              </a:tblGrid>
              <a:tr h="3571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7" name="Рисунок 6" descr="D:\Нонна исправленное\неделя экологии\DSCN211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5984" y="1785926"/>
            <a:ext cx="2214578" cy="263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D:\Нонна исправленное\неделя экологии\DSCN211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50" y="1643050"/>
            <a:ext cx="2027647" cy="4428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428728" y="3286124"/>
          <a:ext cx="4572032" cy="3119628"/>
        </p:xfrm>
        <a:graphic>
          <a:graphicData uri="http://schemas.openxmlformats.org/drawingml/2006/table">
            <a:tbl>
              <a:tblPr/>
              <a:tblGrid>
                <a:gridCol w="4572032"/>
              </a:tblGrid>
              <a:tr h="3060196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Признаки того, что растению хронически не хватает света, могут быть различными, но в первую очередь страдают молодые, образующиеся в этих условиях побеги.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Их листовые пластинки становятся бледновато окрашенными, междоузлия удлиняются, размер листовой пластинки уменьшается.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3.56697E-6 L -0.19393 -0.1522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" y="-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791480" cy="1143000"/>
          </a:xfrm>
        </p:spPr>
        <p:txBody>
          <a:bodyPr/>
          <a:lstStyle/>
          <a:p>
            <a:r>
              <a:rPr lang="ru-RU" sz="2800" b="1" dirty="0" smtClean="0">
                <a:solidFill>
                  <a:srgbClr val="4D15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Влияние света на рост и развитие растений</a:t>
            </a:r>
            <a:endParaRPr lang="ru-RU" sz="2800" b="1" dirty="0">
              <a:solidFill>
                <a:srgbClr val="4D15E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Содержимое 16"/>
          <p:cNvSpPr>
            <a:spLocks noGrp="1"/>
          </p:cNvSpPr>
          <p:nvPr>
            <p:ph sz="half" idx="2"/>
          </p:nvPr>
        </p:nvSpPr>
        <p:spPr>
          <a:xfrm>
            <a:off x="4286248" y="1752600"/>
            <a:ext cx="4400552" cy="4114800"/>
          </a:xfrm>
        </p:spPr>
        <p:txBody>
          <a:bodyPr/>
          <a:lstStyle/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</p:txBody>
      </p:sp>
      <p:sp>
        <p:nvSpPr>
          <p:cNvPr id="18" name="Содержимое 17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148010" cy="2747970"/>
          </a:xfrm>
        </p:spPr>
        <p:txBody>
          <a:bodyPr/>
          <a:lstStyle/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7" name="Рисунок 6" descr="D:\Нонна исправленное\неделя экологии\DSCN211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1571612"/>
            <a:ext cx="2786082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285852" y="5286388"/>
          <a:ext cx="7215238" cy="1261872"/>
        </p:xfrm>
        <a:graphic>
          <a:graphicData uri="http://schemas.openxmlformats.org/drawingml/2006/table">
            <a:tbl>
              <a:tblPr/>
              <a:tblGrid>
                <a:gridCol w="7215238"/>
              </a:tblGrid>
              <a:tr h="3476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Вывод: солнечный свет – один из наиболее важных для жизни растений экологических показателей. Он поглощается хлорофиллом и используется при построении первичного органического вещества.</a:t>
                      </a:r>
                      <a:endParaRPr lang="ru-RU" sz="16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4D15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Влияние температуры на рост и развитие растений</a:t>
            </a:r>
            <a:endParaRPr lang="ru-RU" sz="2800" b="1" dirty="0">
              <a:solidFill>
                <a:srgbClr val="4D15E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Содержимое 17"/>
          <p:cNvSpPr>
            <a:spLocks noGrp="1"/>
          </p:cNvSpPr>
          <p:nvPr>
            <p:ph sz="half" idx="4294967295"/>
          </p:nvPr>
        </p:nvSpPr>
        <p:spPr>
          <a:xfrm>
            <a:off x="0" y="1752600"/>
            <a:ext cx="3733800" cy="4114800"/>
          </a:xfrm>
        </p:spPr>
        <p:txBody>
          <a:bodyPr/>
          <a:lstStyle/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7" name="Содержимое 16"/>
          <p:cNvSpPr>
            <a:spLocks noGrp="1"/>
          </p:cNvSpPr>
          <p:nvPr>
            <p:ph sz="half" idx="4294967295"/>
          </p:nvPr>
        </p:nvSpPr>
        <p:spPr>
          <a:xfrm>
            <a:off x="5410200" y="1752600"/>
            <a:ext cx="3733800" cy="4114800"/>
          </a:xfrm>
        </p:spPr>
        <p:txBody>
          <a:bodyPr/>
          <a:lstStyle/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071538" y="1785927"/>
          <a:ext cx="7643866" cy="4799121"/>
        </p:xfrm>
        <a:graphic>
          <a:graphicData uri="http://schemas.openxmlformats.org/drawingml/2006/table">
            <a:tbl>
              <a:tblPr/>
              <a:tblGrid>
                <a:gridCol w="7643866"/>
              </a:tblGrid>
              <a:tr h="25825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latin typeface="+mn-lt"/>
                          <a:ea typeface="Times New Roman"/>
                          <a:cs typeface="Times New Roman"/>
                        </a:rPr>
                        <a:t>В </a:t>
                      </a:r>
                      <a:r>
                        <a:rPr lang="uk-UA" sz="1800" dirty="0" smtClean="0">
                          <a:latin typeface="+mn-lt"/>
                          <a:ea typeface="Times New Roman"/>
                          <a:cs typeface="Times New Roman"/>
                        </a:rPr>
                        <a:t>три </a:t>
                      </a:r>
                      <a:r>
                        <a:rPr lang="uk-UA" sz="1800" dirty="0">
                          <a:latin typeface="+mn-lt"/>
                          <a:ea typeface="Times New Roman"/>
                          <a:cs typeface="Times New Roman"/>
                        </a:rPr>
                        <a:t>одинаковых стаканчика с почвой посеяли по </a:t>
                      </a:r>
                      <a:r>
                        <a:rPr lang="uk-UA" sz="1800" dirty="0" smtClean="0">
                          <a:latin typeface="+mn-lt"/>
                          <a:ea typeface="Times New Roman"/>
                          <a:cs typeface="Times New Roman"/>
                        </a:rPr>
                        <a:t>20 </a:t>
                      </a:r>
                      <a:r>
                        <a:rPr lang="uk-UA" sz="1800" dirty="0">
                          <a:latin typeface="+mn-lt"/>
                          <a:ea typeface="Times New Roman"/>
                          <a:cs typeface="Times New Roman"/>
                        </a:rPr>
                        <a:t>семян </a:t>
                      </a:r>
                      <a:r>
                        <a:rPr lang="uk-UA" sz="1800" dirty="0" smtClean="0">
                          <a:latin typeface="+mn-lt"/>
                          <a:ea typeface="Times New Roman"/>
                          <a:cs typeface="Times New Roman"/>
                        </a:rPr>
                        <a:t>пшеници.</a:t>
                      </a:r>
                      <a:r>
                        <a:rPr lang="uk-UA" sz="1800" baseline="0" dirty="0" smtClean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latin typeface="+mn-lt"/>
                          <a:ea typeface="Times New Roman"/>
                          <a:cs typeface="Times New Roman"/>
                        </a:rPr>
                        <a:t>             Стаканчик</a:t>
                      </a:r>
                      <a:r>
                        <a:rPr lang="uk-UA" sz="1800" baseline="0" dirty="0" smtClean="0">
                          <a:latin typeface="+mn-lt"/>
                          <a:ea typeface="Times New Roman"/>
                          <a:cs typeface="Times New Roman"/>
                        </a:rPr>
                        <a:t> №1 поставили в помещение с температурой  +5</a:t>
                      </a:r>
                      <a:r>
                        <a:rPr lang="uk-UA" sz="1800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uk-UA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</a:t>
                      </a:r>
                      <a:r>
                        <a:rPr lang="uk-UA" sz="1800" dirty="0" smtClean="0">
                          <a:latin typeface="+mn-lt"/>
                          <a:ea typeface="Times New Roman"/>
                          <a:cs typeface="Times New Roman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>
                          <a:latin typeface="+mn-lt"/>
                          <a:ea typeface="Times New Roman"/>
                          <a:cs typeface="Times New Roman"/>
                        </a:rPr>
                        <a:t>             Стаканчик</a:t>
                      </a:r>
                      <a:r>
                        <a:rPr lang="uk-UA" sz="1800" baseline="0" dirty="0" smtClean="0">
                          <a:latin typeface="+mn-lt"/>
                          <a:ea typeface="Times New Roman"/>
                          <a:cs typeface="Times New Roman"/>
                        </a:rPr>
                        <a:t> №2 поставили в помещение с температурой  +15</a:t>
                      </a:r>
                      <a:r>
                        <a:rPr lang="uk-UA" sz="1800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uk-UA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</a:t>
                      </a:r>
                      <a:r>
                        <a:rPr lang="uk-UA" sz="1800" dirty="0" smtClean="0">
                          <a:latin typeface="+mn-lt"/>
                          <a:ea typeface="Times New Roman"/>
                          <a:cs typeface="Times New Roman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>
                          <a:latin typeface="+mn-lt"/>
                          <a:ea typeface="Times New Roman"/>
                          <a:cs typeface="Times New Roman"/>
                        </a:rPr>
                        <a:t>             Стаканчик</a:t>
                      </a:r>
                      <a:r>
                        <a:rPr lang="uk-UA" sz="1800" baseline="0" dirty="0" smtClean="0">
                          <a:latin typeface="+mn-lt"/>
                          <a:ea typeface="Times New Roman"/>
                          <a:cs typeface="Times New Roman"/>
                        </a:rPr>
                        <a:t> №3 поставили в помещение с температурой  +25</a:t>
                      </a:r>
                      <a:r>
                        <a:rPr lang="uk-UA" sz="1800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uk-UA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</a:t>
                      </a:r>
                      <a:r>
                        <a:rPr lang="uk-UA" sz="1800" dirty="0" smtClean="0">
                          <a:latin typeface="+mn-lt"/>
                          <a:ea typeface="Times New Roman"/>
                          <a:cs typeface="Times New Roman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8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latin typeface="+mn-lt"/>
                          <a:ea typeface="Times New Roman"/>
                          <a:cs typeface="Times New Roman"/>
                        </a:rPr>
                        <a:t>Все остальные условия (уровень освещённости и степень</a:t>
                      </a:r>
                      <a:r>
                        <a:rPr lang="uk-UA" sz="1800" baseline="0" dirty="0" smtClean="0">
                          <a:latin typeface="+mn-lt"/>
                          <a:ea typeface="Times New Roman"/>
                          <a:cs typeface="Times New Roman"/>
                        </a:rPr>
                        <a:t> полива были одинаковыми)</a:t>
                      </a:r>
                      <a:endParaRPr lang="uk-UA" sz="18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Через две недели…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464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4D15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Влияние температуры на рост и развитие растений</a:t>
            </a:r>
            <a:endParaRPr lang="ru-RU" sz="2800" b="1" dirty="0">
              <a:solidFill>
                <a:srgbClr val="4D15E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Содержимое 17"/>
          <p:cNvSpPr>
            <a:spLocks noGrp="1"/>
          </p:cNvSpPr>
          <p:nvPr>
            <p:ph sz="half" idx="4294967295"/>
          </p:nvPr>
        </p:nvSpPr>
        <p:spPr>
          <a:xfrm>
            <a:off x="0" y="1752600"/>
            <a:ext cx="3733800" cy="4114800"/>
          </a:xfrm>
        </p:spPr>
        <p:txBody>
          <a:bodyPr/>
          <a:lstStyle/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7" name="Содержимое 16"/>
          <p:cNvSpPr>
            <a:spLocks noGrp="1"/>
          </p:cNvSpPr>
          <p:nvPr>
            <p:ph sz="half" idx="4294967295"/>
          </p:nvPr>
        </p:nvSpPr>
        <p:spPr>
          <a:xfrm>
            <a:off x="5410200" y="1752600"/>
            <a:ext cx="3733800" cy="4114800"/>
          </a:xfrm>
        </p:spPr>
        <p:txBody>
          <a:bodyPr/>
          <a:lstStyle/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143108" y="6215082"/>
          <a:ext cx="642942" cy="473202"/>
        </p:xfrm>
        <a:graphic>
          <a:graphicData uri="http://schemas.openxmlformats.org/drawingml/2006/table">
            <a:tbl>
              <a:tblPr/>
              <a:tblGrid>
                <a:gridCol w="642942"/>
              </a:tblGrid>
              <a:tr h="1647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baseline="0" dirty="0" smtClean="0">
                          <a:latin typeface="+mn-lt"/>
                          <a:ea typeface="Times New Roman"/>
                          <a:cs typeface="Times New Roman"/>
                        </a:rPr>
                        <a:t>+5</a:t>
                      </a:r>
                      <a:r>
                        <a:rPr lang="uk-UA" sz="1600" b="1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uk-UA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0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6" name="Рисунок 5" descr="D:\Нонна исправленное\неделя экологии\DSCN212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4000504"/>
            <a:ext cx="2000264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D:\Нонна исправленное\неделя экологии\DSCN212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7620" y="2214554"/>
            <a:ext cx="1967862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D:\Нонна исправленное\неделя экологии\DSCN211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5074" y="1785926"/>
            <a:ext cx="2586025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572000" y="6143644"/>
          <a:ext cx="785818" cy="473202"/>
        </p:xfrm>
        <a:graphic>
          <a:graphicData uri="http://schemas.openxmlformats.org/drawingml/2006/table">
            <a:tbl>
              <a:tblPr/>
              <a:tblGrid>
                <a:gridCol w="785818"/>
              </a:tblGrid>
              <a:tr h="1647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baseline="0" dirty="0" smtClean="0">
                          <a:latin typeface="+mn-lt"/>
                          <a:ea typeface="Times New Roman"/>
                          <a:cs typeface="Times New Roman"/>
                        </a:rPr>
                        <a:t>+15</a:t>
                      </a:r>
                      <a:r>
                        <a:rPr lang="uk-UA" sz="1600" b="1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uk-UA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0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7358082" y="6215082"/>
          <a:ext cx="857256" cy="473202"/>
        </p:xfrm>
        <a:graphic>
          <a:graphicData uri="http://schemas.openxmlformats.org/drawingml/2006/table">
            <a:tbl>
              <a:tblPr/>
              <a:tblGrid>
                <a:gridCol w="857256"/>
              </a:tblGrid>
              <a:tr h="1647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baseline="0" dirty="0" smtClean="0">
                          <a:latin typeface="+mn-lt"/>
                          <a:ea typeface="Times New Roman"/>
                          <a:cs typeface="Times New Roman"/>
                        </a:rPr>
                        <a:t>+25</a:t>
                      </a:r>
                      <a:r>
                        <a:rPr lang="uk-UA" sz="1600" b="1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uk-UA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0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4D15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Влияние температуры на рост и развитие растений</a:t>
            </a:r>
            <a:endParaRPr lang="ru-RU" sz="2800" b="1" dirty="0">
              <a:solidFill>
                <a:srgbClr val="4D15E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Содержимое 17"/>
          <p:cNvSpPr>
            <a:spLocks noGrp="1"/>
          </p:cNvSpPr>
          <p:nvPr>
            <p:ph sz="half" idx="4294967295"/>
          </p:nvPr>
        </p:nvSpPr>
        <p:spPr>
          <a:xfrm>
            <a:off x="0" y="1752600"/>
            <a:ext cx="3733800" cy="4114800"/>
          </a:xfrm>
        </p:spPr>
        <p:txBody>
          <a:bodyPr/>
          <a:lstStyle/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7" name="Содержимое 16"/>
          <p:cNvSpPr>
            <a:spLocks noGrp="1"/>
          </p:cNvSpPr>
          <p:nvPr>
            <p:ph sz="half" idx="4294967295"/>
          </p:nvPr>
        </p:nvSpPr>
        <p:spPr>
          <a:xfrm>
            <a:off x="5410200" y="1752600"/>
            <a:ext cx="3733800" cy="4114800"/>
          </a:xfrm>
        </p:spPr>
        <p:txBody>
          <a:bodyPr/>
          <a:lstStyle/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143108" y="6215082"/>
          <a:ext cx="642942" cy="473202"/>
        </p:xfrm>
        <a:graphic>
          <a:graphicData uri="http://schemas.openxmlformats.org/drawingml/2006/table">
            <a:tbl>
              <a:tblPr/>
              <a:tblGrid>
                <a:gridCol w="642942"/>
              </a:tblGrid>
              <a:tr h="1647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baseline="0" dirty="0" smtClean="0">
                          <a:latin typeface="+mn-lt"/>
                          <a:ea typeface="Times New Roman"/>
                          <a:cs typeface="Times New Roman"/>
                        </a:rPr>
                        <a:t>+5</a:t>
                      </a:r>
                      <a:r>
                        <a:rPr lang="uk-UA" sz="1600" b="1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uk-UA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0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6" name="Рисунок 5" descr="D:\Нонна исправленное\неделя экологии\DSCN212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4000504"/>
            <a:ext cx="2000264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D:\Нонна исправленное\неделя экологии\DSCN212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7620" y="2214554"/>
            <a:ext cx="1967862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D:\Нонна исправленное\неделя экологии\DSCN211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5074" y="1785926"/>
            <a:ext cx="2586025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572000" y="6143644"/>
          <a:ext cx="785818" cy="473202"/>
        </p:xfrm>
        <a:graphic>
          <a:graphicData uri="http://schemas.openxmlformats.org/drawingml/2006/table">
            <a:tbl>
              <a:tblPr/>
              <a:tblGrid>
                <a:gridCol w="785818"/>
              </a:tblGrid>
              <a:tr h="1647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baseline="0" dirty="0" smtClean="0">
                          <a:latin typeface="+mn-lt"/>
                          <a:ea typeface="Times New Roman"/>
                          <a:cs typeface="Times New Roman"/>
                        </a:rPr>
                        <a:t>+15</a:t>
                      </a:r>
                      <a:r>
                        <a:rPr lang="uk-UA" sz="1600" b="1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uk-UA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0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7358082" y="6215082"/>
          <a:ext cx="857256" cy="473202"/>
        </p:xfrm>
        <a:graphic>
          <a:graphicData uri="http://schemas.openxmlformats.org/drawingml/2006/table">
            <a:tbl>
              <a:tblPr/>
              <a:tblGrid>
                <a:gridCol w="857256"/>
              </a:tblGrid>
              <a:tr h="1647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baseline="0" dirty="0" smtClean="0">
                          <a:latin typeface="+mn-lt"/>
                          <a:ea typeface="Times New Roman"/>
                          <a:cs typeface="Times New Roman"/>
                        </a:rPr>
                        <a:t>+25</a:t>
                      </a:r>
                      <a:r>
                        <a:rPr lang="uk-UA" sz="1600" b="1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uk-UA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0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285852" y="4857760"/>
          <a:ext cx="7215238" cy="630936"/>
        </p:xfrm>
        <a:graphic>
          <a:graphicData uri="http://schemas.openxmlformats.org/drawingml/2006/table">
            <a:tbl>
              <a:tblPr/>
              <a:tblGrid>
                <a:gridCol w="7215238"/>
              </a:tblGrid>
              <a:tr h="3476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Вывод: температура влияет на  количество всходов, размер и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качество растения.</a:t>
                      </a:r>
                      <a:endParaRPr lang="ru-RU" sz="16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1.47814E-6 L -0.28959 -0.08328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" y="-4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4D15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Влияние степени увлажнения на рост и развитие растений</a:t>
            </a:r>
            <a:endParaRPr lang="ru-RU" sz="2800" b="1" dirty="0">
              <a:solidFill>
                <a:srgbClr val="4D15E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Содержимое 17"/>
          <p:cNvSpPr>
            <a:spLocks noGrp="1"/>
          </p:cNvSpPr>
          <p:nvPr>
            <p:ph sz="half" idx="4294967295"/>
          </p:nvPr>
        </p:nvSpPr>
        <p:spPr>
          <a:xfrm>
            <a:off x="0" y="1752600"/>
            <a:ext cx="3733800" cy="4114800"/>
          </a:xfrm>
        </p:spPr>
        <p:txBody>
          <a:bodyPr/>
          <a:lstStyle/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7" name="Содержимое 16"/>
          <p:cNvSpPr>
            <a:spLocks noGrp="1"/>
          </p:cNvSpPr>
          <p:nvPr>
            <p:ph sz="half" idx="4294967295"/>
          </p:nvPr>
        </p:nvSpPr>
        <p:spPr>
          <a:xfrm>
            <a:off x="5410200" y="1752600"/>
            <a:ext cx="3733800" cy="4114800"/>
          </a:xfrm>
        </p:spPr>
        <p:txBody>
          <a:bodyPr/>
          <a:lstStyle/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071538" y="1785927"/>
          <a:ext cx="7643866" cy="4799121"/>
        </p:xfrm>
        <a:graphic>
          <a:graphicData uri="http://schemas.openxmlformats.org/drawingml/2006/table">
            <a:tbl>
              <a:tblPr/>
              <a:tblGrid>
                <a:gridCol w="7643866"/>
              </a:tblGrid>
              <a:tr h="25825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latin typeface="+mn-lt"/>
                          <a:ea typeface="Times New Roman"/>
                          <a:cs typeface="Times New Roman"/>
                        </a:rPr>
                        <a:t>В </a:t>
                      </a:r>
                      <a:r>
                        <a:rPr lang="uk-UA" sz="1800" dirty="0" smtClean="0">
                          <a:latin typeface="+mn-lt"/>
                          <a:ea typeface="Times New Roman"/>
                          <a:cs typeface="Times New Roman"/>
                        </a:rPr>
                        <a:t>три </a:t>
                      </a:r>
                      <a:r>
                        <a:rPr lang="uk-UA" sz="1800" dirty="0">
                          <a:latin typeface="+mn-lt"/>
                          <a:ea typeface="Times New Roman"/>
                          <a:cs typeface="Times New Roman"/>
                        </a:rPr>
                        <a:t>одинаковых стаканчика с почвой посеяли по </a:t>
                      </a:r>
                      <a:r>
                        <a:rPr lang="uk-UA" sz="1800" dirty="0" smtClean="0">
                          <a:latin typeface="+mn-lt"/>
                          <a:ea typeface="Times New Roman"/>
                          <a:cs typeface="Times New Roman"/>
                        </a:rPr>
                        <a:t>20 </a:t>
                      </a:r>
                      <a:r>
                        <a:rPr lang="uk-UA" sz="1800" dirty="0">
                          <a:latin typeface="+mn-lt"/>
                          <a:ea typeface="Times New Roman"/>
                          <a:cs typeface="Times New Roman"/>
                        </a:rPr>
                        <a:t>семян </a:t>
                      </a:r>
                      <a:r>
                        <a:rPr lang="uk-UA" sz="1800" dirty="0" smtClean="0">
                          <a:latin typeface="+mn-lt"/>
                          <a:ea typeface="Times New Roman"/>
                          <a:cs typeface="Times New Roman"/>
                        </a:rPr>
                        <a:t>пшеници.</a:t>
                      </a:r>
                      <a:r>
                        <a:rPr lang="uk-UA" sz="1800" baseline="0" dirty="0" smtClean="0">
                          <a:latin typeface="+mn-lt"/>
                          <a:ea typeface="Times New Roman"/>
                          <a:cs typeface="Times New Roman"/>
                        </a:rPr>
                        <a:t> После того, как появились всходы усановили такую норму полива: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latin typeface="+mn-lt"/>
                          <a:ea typeface="Times New Roman"/>
                          <a:cs typeface="Times New Roman"/>
                        </a:rPr>
                        <a:t>             Стаканчик</a:t>
                      </a:r>
                      <a:r>
                        <a:rPr lang="uk-UA" sz="1800" baseline="0" dirty="0" smtClean="0">
                          <a:latin typeface="+mn-lt"/>
                          <a:ea typeface="Times New Roman"/>
                          <a:cs typeface="Times New Roman"/>
                        </a:rPr>
                        <a:t> №1 совсем не поливали</a:t>
                      </a:r>
                      <a:r>
                        <a:rPr lang="uk-UA" sz="1800" dirty="0" smtClean="0">
                          <a:latin typeface="+mn-lt"/>
                          <a:ea typeface="Times New Roman"/>
                          <a:cs typeface="Times New Roman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>
                          <a:latin typeface="+mn-lt"/>
                          <a:ea typeface="Times New Roman"/>
                          <a:cs typeface="Times New Roman"/>
                        </a:rPr>
                        <a:t>             Стаканчик</a:t>
                      </a:r>
                      <a:r>
                        <a:rPr lang="uk-UA" sz="1800" baseline="0" dirty="0" smtClean="0">
                          <a:latin typeface="+mn-lt"/>
                          <a:ea typeface="Times New Roman"/>
                          <a:cs typeface="Times New Roman"/>
                        </a:rPr>
                        <a:t> №2 поливали по 20мл воды ежедневно</a:t>
                      </a:r>
                      <a:r>
                        <a:rPr lang="uk-UA" sz="1800" dirty="0" smtClean="0">
                          <a:latin typeface="+mn-lt"/>
                          <a:ea typeface="Times New Roman"/>
                          <a:cs typeface="Times New Roman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>
                          <a:latin typeface="+mn-lt"/>
                          <a:ea typeface="Times New Roman"/>
                          <a:cs typeface="Times New Roman"/>
                        </a:rPr>
                        <a:t>             Стаканчик</a:t>
                      </a:r>
                      <a:r>
                        <a:rPr lang="uk-UA" sz="1800" baseline="0" dirty="0" smtClean="0">
                          <a:latin typeface="+mn-lt"/>
                          <a:ea typeface="Times New Roman"/>
                          <a:cs typeface="Times New Roman"/>
                        </a:rPr>
                        <a:t> №3 поливали по 50мл воды ежедневно</a:t>
                      </a:r>
                      <a:r>
                        <a:rPr lang="uk-UA" sz="1800" dirty="0" smtClean="0">
                          <a:latin typeface="+mn-lt"/>
                          <a:ea typeface="Times New Roman"/>
                          <a:cs typeface="Times New Roman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8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latin typeface="+mn-lt"/>
                          <a:ea typeface="Times New Roman"/>
                          <a:cs typeface="Times New Roman"/>
                        </a:rPr>
                        <a:t>Все остальные условия (уровень освещённости и тепла </a:t>
                      </a:r>
                      <a:r>
                        <a:rPr lang="uk-UA" sz="1800" baseline="0" dirty="0" smtClean="0">
                          <a:latin typeface="+mn-lt"/>
                          <a:ea typeface="Times New Roman"/>
                          <a:cs typeface="Times New Roman"/>
                        </a:rPr>
                        <a:t>были одинаковыми)</a:t>
                      </a:r>
                      <a:endParaRPr lang="uk-UA" sz="18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2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Через две недели…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464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4D15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Влияние степени увлажнения на рост и развитие растений</a:t>
            </a:r>
            <a:endParaRPr lang="ru-RU" sz="2800" b="1" dirty="0">
              <a:solidFill>
                <a:srgbClr val="4D15E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Содержимое 17"/>
          <p:cNvSpPr>
            <a:spLocks noGrp="1"/>
          </p:cNvSpPr>
          <p:nvPr>
            <p:ph sz="half" idx="4294967295"/>
          </p:nvPr>
        </p:nvSpPr>
        <p:spPr>
          <a:xfrm>
            <a:off x="0" y="1752600"/>
            <a:ext cx="3733800" cy="4114800"/>
          </a:xfrm>
        </p:spPr>
        <p:txBody>
          <a:bodyPr/>
          <a:lstStyle/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7" name="Содержимое 16"/>
          <p:cNvSpPr>
            <a:spLocks noGrp="1"/>
          </p:cNvSpPr>
          <p:nvPr>
            <p:ph sz="half" idx="4294967295"/>
          </p:nvPr>
        </p:nvSpPr>
        <p:spPr>
          <a:xfrm>
            <a:off x="5410200" y="1752600"/>
            <a:ext cx="3733800" cy="4114800"/>
          </a:xfrm>
        </p:spPr>
        <p:txBody>
          <a:bodyPr/>
          <a:lstStyle/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714480" y="6000768"/>
          <a:ext cx="1143008" cy="474522"/>
        </p:xfrm>
        <a:graphic>
          <a:graphicData uri="http://schemas.openxmlformats.org/drawingml/2006/table">
            <a:tbl>
              <a:tblPr/>
              <a:tblGrid>
                <a:gridCol w="1143008"/>
              </a:tblGrid>
              <a:tr h="2817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+mn-lt"/>
                          <a:ea typeface="Times New Roman"/>
                          <a:cs typeface="Times New Roman"/>
                        </a:rPr>
                        <a:t>Без полива</a:t>
                      </a:r>
                      <a:endParaRPr lang="ru-RU" sz="16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468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714876" y="5929330"/>
          <a:ext cx="785818" cy="474522"/>
        </p:xfrm>
        <a:graphic>
          <a:graphicData uri="http://schemas.openxmlformats.org/drawingml/2006/table">
            <a:tbl>
              <a:tblPr/>
              <a:tblGrid>
                <a:gridCol w="785818"/>
              </a:tblGrid>
              <a:tr h="2817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+mn-lt"/>
                          <a:ea typeface="Times New Roman"/>
                          <a:cs typeface="Times New Roman"/>
                        </a:rPr>
                        <a:t>20 мл</a:t>
                      </a:r>
                      <a:endParaRPr lang="ru-RU" sz="16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468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7143768" y="5929330"/>
          <a:ext cx="785818" cy="474522"/>
        </p:xfrm>
        <a:graphic>
          <a:graphicData uri="http://schemas.openxmlformats.org/drawingml/2006/table">
            <a:tbl>
              <a:tblPr/>
              <a:tblGrid>
                <a:gridCol w="785818"/>
              </a:tblGrid>
              <a:tr h="2817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+mn-lt"/>
                          <a:ea typeface="Times New Roman"/>
                          <a:cs typeface="Times New Roman"/>
                        </a:rPr>
                        <a:t>50 мл</a:t>
                      </a:r>
                      <a:endParaRPr lang="ru-RU" sz="16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468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8" name="Рисунок 7" descr="D:\Нонна исправленное\неделя экологии\DSCN212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1643050"/>
            <a:ext cx="2643206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Documents and Settings\Денис\Local Settings\Temporary Internet Files\Content.Word\Безымянныйs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06" y="2000240"/>
            <a:ext cx="2643206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Documents and Settings\Денис\Local Settings\Temporary Internet Files\Content.Word\DSCN211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1428736"/>
            <a:ext cx="2506877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4D15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Влияние степени увлажнения на рост и развитие растений</a:t>
            </a:r>
            <a:endParaRPr lang="ru-RU" sz="2800" b="1" dirty="0">
              <a:solidFill>
                <a:srgbClr val="4D15E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Содержимое 17"/>
          <p:cNvSpPr>
            <a:spLocks noGrp="1"/>
          </p:cNvSpPr>
          <p:nvPr>
            <p:ph sz="half" idx="4294967295"/>
          </p:nvPr>
        </p:nvSpPr>
        <p:spPr>
          <a:xfrm>
            <a:off x="0" y="1752600"/>
            <a:ext cx="3733800" cy="4114800"/>
          </a:xfrm>
        </p:spPr>
        <p:txBody>
          <a:bodyPr/>
          <a:lstStyle/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7" name="Содержимое 16"/>
          <p:cNvSpPr>
            <a:spLocks noGrp="1"/>
          </p:cNvSpPr>
          <p:nvPr>
            <p:ph sz="half" idx="4294967295"/>
          </p:nvPr>
        </p:nvSpPr>
        <p:spPr>
          <a:xfrm>
            <a:off x="5410200" y="1752600"/>
            <a:ext cx="3733800" cy="4114800"/>
          </a:xfrm>
        </p:spPr>
        <p:txBody>
          <a:bodyPr/>
          <a:lstStyle/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071538" y="5122926"/>
          <a:ext cx="7715304" cy="1419606"/>
        </p:xfrm>
        <a:graphic>
          <a:graphicData uri="http://schemas.openxmlformats.org/drawingml/2006/table">
            <a:tbl>
              <a:tblPr/>
              <a:tblGrid>
                <a:gridCol w="7715304"/>
              </a:tblGrid>
              <a:tr h="2817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Вывод: Вода имеет особое значение для растений., потому, что без неё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не возможен фотосинтез. Недостаток води в природе может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привести к засухе и, как следствие – к гибели растений.</a:t>
                      </a:r>
                      <a:endParaRPr lang="ru-RU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468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12" name="Рисунок 1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1571612"/>
            <a:ext cx="5668980" cy="3524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71802" y="1643050"/>
            <a:ext cx="4022025" cy="3405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071538" y="285728"/>
            <a:ext cx="7929618" cy="2286016"/>
          </a:xfrm>
        </p:spPr>
        <p:txBody>
          <a:bodyPr/>
          <a:lstStyle/>
          <a:p>
            <a:pPr algn="just"/>
            <a:r>
              <a:rPr lang="ru-RU" sz="2400" b="1" dirty="0" smtClean="0">
                <a:solidFill>
                  <a:srgbClr val="4D15EB"/>
                </a:solidFill>
              </a:rPr>
              <a:t>Для жизни и развития растений важную роль играют условия неживой природы – свет, вода, тепло, почва, воздух. Внешний вид растений изменяется под действием этих условий, а их неблагоприятное состояние может даже привести к гибели организмов.</a:t>
            </a:r>
            <a:endParaRPr lang="ru-RU" sz="2400" b="1" dirty="0">
              <a:solidFill>
                <a:srgbClr val="4D15EB"/>
              </a:solidFill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2500306"/>
            <a:ext cx="6143668" cy="414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традь">
  <a:themeElements>
    <a:clrScheme name="Тетрадь 1">
      <a:dk1>
        <a:srgbClr val="000000"/>
      </a:dk1>
      <a:lt1>
        <a:srgbClr val="FEFDE3"/>
      </a:lt1>
      <a:dk2>
        <a:srgbClr val="221304"/>
      </a:dk2>
      <a:lt2>
        <a:srgbClr val="CBBD83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0066"/>
      </a:hlink>
      <a:folHlink>
        <a:srgbClr val="666699"/>
      </a:folHlink>
    </a:clrScheme>
    <a:fontScheme name="Тетрадь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Тетрадь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традь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традь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Designs\Тетрадь.pot</Template>
  <TotalTime>1601</TotalTime>
  <Words>749</Words>
  <Application>Microsoft Office PowerPoint</Application>
  <PresentationFormat>Экран (4:3)</PresentationFormat>
  <Paragraphs>290</Paragraphs>
  <Slides>18</Slides>
  <Notes>18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Тетрадь</vt:lpstr>
      <vt:lpstr>Условия жизни растений</vt:lpstr>
      <vt:lpstr>Задание:</vt:lpstr>
      <vt:lpstr>Условия необходимые для прорастания семян</vt:lpstr>
      <vt:lpstr>Условия необходимые для прорастания семян</vt:lpstr>
      <vt:lpstr>Условия необходимые для прорастания семян</vt:lpstr>
      <vt:lpstr>Условия необходимые для прорастания семян</vt:lpstr>
      <vt:lpstr>Условия необходимые для прорастания семян</vt:lpstr>
      <vt:lpstr>Влияние света на рост и развитие растений</vt:lpstr>
      <vt:lpstr>Влияние света на рост и развитие растений</vt:lpstr>
      <vt:lpstr>Влияние света на рост и развитие растений</vt:lpstr>
      <vt:lpstr>Влияние света на рост и развитие растений</vt:lpstr>
      <vt:lpstr>Влияние температуры на рост и развитие растений</vt:lpstr>
      <vt:lpstr>Влияние температуры на рост и развитие растений</vt:lpstr>
      <vt:lpstr>Влияние температуры на рост и развитие растений</vt:lpstr>
      <vt:lpstr>Влияние степени увлажнения на рост и развитие растений</vt:lpstr>
      <vt:lpstr>Влияние степени увлажнения на рост и развитие растений</vt:lpstr>
      <vt:lpstr>Влияние степени увлажнения на рост и развитие растений</vt:lpstr>
      <vt:lpstr>Для жизни и развития растений важную роль играют условия неживой природы – свет, вода, тепло, почва, воздух. Внешний вид растений изменяется под действием этих условий, а их неблагоприятное состояние может даже привести к гибели организмов.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Melcosoft</cp:lastModifiedBy>
  <cp:revision>129</cp:revision>
  <cp:lastPrinted>1601-01-01T00:00:00Z</cp:lastPrinted>
  <dcterms:created xsi:type="dcterms:W3CDTF">1601-01-01T00:00:00Z</dcterms:created>
  <dcterms:modified xsi:type="dcterms:W3CDTF">2013-09-08T11:55:06Z</dcterms:modified>
</cp:coreProperties>
</file>