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6" r:id="rId3"/>
    <p:sldId id="257" r:id="rId4"/>
    <p:sldId id="258" r:id="rId5"/>
    <p:sldId id="263" r:id="rId6"/>
    <p:sldId id="259" r:id="rId7"/>
    <p:sldId id="261" r:id="rId8"/>
    <p:sldId id="262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34559" autoAdjust="0"/>
    <p:restoredTop sz="86420" autoAdjust="0"/>
  </p:normalViewPr>
  <p:slideViewPr>
    <p:cSldViewPr>
      <p:cViewPr varScale="1">
        <p:scale>
          <a:sx n="74" d="100"/>
          <a:sy n="74" d="100"/>
        </p:scale>
        <p:origin x="-1902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46" y="198408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71B6F-DE47-493A-B644-ECA10D043258}" type="datetimeFigureOut">
              <a:rPr lang="ru-RU" smtClean="0"/>
              <a:pPr/>
              <a:t>26.09.2013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ED631-517E-4070-BC5D-6B12CB1B87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71B6F-DE47-493A-B644-ECA10D043258}" type="datetimeFigureOut">
              <a:rPr lang="ru-RU" smtClean="0"/>
              <a:pPr/>
              <a:t>26.09.2013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ED631-517E-4070-BC5D-6B12CB1B87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71B6F-DE47-493A-B644-ECA10D043258}" type="datetimeFigureOut">
              <a:rPr lang="ru-RU" smtClean="0"/>
              <a:pPr/>
              <a:t>26.09.2013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ED631-517E-4070-BC5D-6B12CB1B87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71B6F-DE47-493A-B644-ECA10D043258}" type="datetimeFigureOut">
              <a:rPr lang="ru-RU" smtClean="0"/>
              <a:pPr/>
              <a:t>26.09.2013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ED631-517E-4070-BC5D-6B12CB1B87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71B6F-DE47-493A-B644-ECA10D043258}" type="datetimeFigureOut">
              <a:rPr lang="ru-RU" smtClean="0"/>
              <a:pPr/>
              <a:t>26.09.2013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ED631-517E-4070-BC5D-6B12CB1B87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71B6F-DE47-493A-B644-ECA10D043258}" type="datetimeFigureOut">
              <a:rPr lang="ru-RU" smtClean="0"/>
              <a:pPr/>
              <a:t>26.09.2013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ED631-517E-4070-BC5D-6B12CB1B87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71B6F-DE47-493A-B644-ECA10D043258}" type="datetimeFigureOut">
              <a:rPr lang="ru-RU" smtClean="0"/>
              <a:pPr/>
              <a:t>26.09.2013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ED631-517E-4070-BC5D-6B12CB1B87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71B6F-DE47-493A-B644-ECA10D043258}" type="datetimeFigureOut">
              <a:rPr lang="ru-RU" smtClean="0"/>
              <a:pPr/>
              <a:t>26.09.2013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ED631-517E-4070-BC5D-6B12CB1B87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71B6F-DE47-493A-B644-ECA10D043258}" type="datetimeFigureOut">
              <a:rPr lang="ru-RU" smtClean="0"/>
              <a:pPr/>
              <a:t>26.09.2013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ED631-517E-4070-BC5D-6B12CB1B87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71B6F-DE47-493A-B644-ECA10D043258}" type="datetimeFigureOut">
              <a:rPr lang="ru-RU" smtClean="0"/>
              <a:pPr/>
              <a:t>26.09.2013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ED631-517E-4070-BC5D-6B12CB1B87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71B6F-DE47-493A-B644-ECA10D043258}" type="datetimeFigureOut">
              <a:rPr lang="ru-RU" smtClean="0"/>
              <a:pPr/>
              <a:t>26.09.2013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ED631-517E-4070-BC5D-6B12CB1B87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971B6F-DE47-493A-B644-ECA10D043258}" type="datetimeFigureOut">
              <a:rPr lang="ru-RU" smtClean="0"/>
              <a:pPr/>
              <a:t>26.09.2013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DED631-517E-4070-BC5D-6B12CB1B87E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28794" y="214291"/>
            <a:ext cx="4857784" cy="1357322"/>
          </a:xfrm>
          <a:solidFill>
            <a:schemeClr val="accent6">
              <a:lumMod val="40000"/>
              <a:lumOff val="60000"/>
            </a:schemeClr>
          </a:solidFill>
          <a:ln w="38100">
            <a:solidFill>
              <a:srgbClr val="FFFF00"/>
            </a:solidFill>
          </a:ln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C00000"/>
                </a:solidFill>
              </a:rPr>
              <a:t>Последовательность</a:t>
            </a:r>
            <a:br>
              <a:rPr lang="ru-RU" sz="4000" b="1" dirty="0" smtClean="0">
                <a:solidFill>
                  <a:srgbClr val="C00000"/>
                </a:solidFill>
              </a:rPr>
            </a:br>
            <a:r>
              <a:rPr lang="ru-RU" sz="4000" b="1" dirty="0" smtClean="0">
                <a:solidFill>
                  <a:srgbClr val="C00000"/>
                </a:solidFill>
              </a:rPr>
              <a:t>проектной работы</a:t>
            </a:r>
            <a:endParaRPr lang="ru-RU" sz="4000" b="1" dirty="0">
              <a:solidFill>
                <a:srgbClr val="C0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5720" y="1714488"/>
            <a:ext cx="8643998" cy="857256"/>
          </a:xfrm>
          <a:solidFill>
            <a:schemeClr val="accent3">
              <a:lumMod val="40000"/>
              <a:lumOff val="60000"/>
            </a:schemeClr>
          </a:solidFill>
          <a:ln w="38100">
            <a:solidFill>
              <a:srgbClr val="FFFF00"/>
            </a:solidFill>
          </a:ln>
        </p:spPr>
        <p:txBody>
          <a:bodyPr>
            <a:normAutofit/>
          </a:bodyPr>
          <a:lstStyle/>
          <a:p>
            <a:pPr algn="l"/>
            <a:r>
              <a:rPr lang="ru-RU" sz="2400" b="1" dirty="0" smtClean="0">
                <a:solidFill>
                  <a:srgbClr val="C00000"/>
                </a:solidFill>
              </a:rPr>
              <a:t>ПОДГОТОВКА</a:t>
            </a:r>
            <a:r>
              <a:rPr lang="ru-RU" sz="2400" b="1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</a:rPr>
              <a:t>– </a:t>
            </a:r>
            <a:r>
              <a:rPr lang="ru-RU" sz="2400" b="1" dirty="0" smtClean="0">
                <a:solidFill>
                  <a:schemeClr val="bg2">
                    <a:lumMod val="10000"/>
                  </a:schemeClr>
                </a:solidFill>
              </a:rPr>
              <a:t>мотивация учащихся, определение темы, цели и задач проекта, требования к оформлению и защите проекта</a:t>
            </a:r>
          </a:p>
          <a:p>
            <a:pPr algn="l"/>
            <a:endParaRPr lang="ru-RU" sz="240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5720" y="2714620"/>
            <a:ext cx="8643998" cy="83099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</a:rPr>
              <a:t>ПЛАНИРОВАНИЕ</a:t>
            </a:r>
            <a:r>
              <a:rPr lang="ru-RU" sz="2400" b="1" dirty="0" smtClean="0"/>
              <a:t> </a:t>
            </a:r>
            <a:r>
              <a:rPr lang="ru-RU" sz="2400" b="1" dirty="0" smtClean="0">
                <a:solidFill>
                  <a:schemeClr val="bg2">
                    <a:lumMod val="10000"/>
                  </a:schemeClr>
                </a:solidFill>
              </a:rPr>
              <a:t>– определение источников информации и её анализ, распределение заданий в группах</a:t>
            </a:r>
            <a:endParaRPr lang="ru-RU" sz="2400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5720" y="3714752"/>
            <a:ext cx="8643998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</a:rPr>
              <a:t>ИССЛЕДОВАНИЕ</a:t>
            </a:r>
            <a:r>
              <a:rPr lang="ru-RU" sz="2400" b="1" dirty="0" smtClean="0">
                <a:solidFill>
                  <a:schemeClr val="bg2">
                    <a:lumMod val="10000"/>
                  </a:schemeClr>
                </a:solidFill>
              </a:rPr>
              <a:t> –</a:t>
            </a:r>
            <a:r>
              <a:rPr lang="ru-RU" sz="2400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ru-RU" sz="2400" b="1" dirty="0" smtClean="0">
                <a:solidFill>
                  <a:schemeClr val="bg2">
                    <a:lumMod val="10000"/>
                  </a:schemeClr>
                </a:solidFill>
              </a:rPr>
              <a:t>сбор информации и иллюстраций</a:t>
            </a:r>
            <a:endParaRPr lang="ru-RU" sz="240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5720" y="4286256"/>
            <a:ext cx="8643998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</a:rPr>
              <a:t>РЕЗУЛЬТАТЫ</a:t>
            </a:r>
            <a:r>
              <a:rPr lang="ru-RU" sz="2400" b="1" dirty="0" smtClean="0"/>
              <a:t> 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</a:rPr>
              <a:t>– </a:t>
            </a:r>
            <a:r>
              <a:rPr lang="ru-RU" sz="2400" b="1" dirty="0" smtClean="0">
                <a:solidFill>
                  <a:schemeClr val="bg2">
                    <a:lumMod val="10000"/>
                  </a:schemeClr>
                </a:solidFill>
              </a:rPr>
              <a:t>отбор основной информации, анализ работы</a:t>
            </a:r>
            <a:endParaRPr lang="ru-RU" sz="2400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5720" y="4857760"/>
            <a:ext cx="8643997" cy="46166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38100"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</a:rPr>
              <a:t>ОФОРМЛЕНИЕ 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</a:rPr>
              <a:t>– </a:t>
            </a:r>
            <a:r>
              <a:rPr lang="ru-RU" sz="2400" b="1" dirty="0" err="1" smtClean="0">
                <a:solidFill>
                  <a:schemeClr val="bg2">
                    <a:lumMod val="10000"/>
                  </a:schemeClr>
                </a:solidFill>
              </a:rPr>
              <a:t>оформление</a:t>
            </a:r>
            <a:r>
              <a:rPr lang="ru-RU" sz="2400" b="1" dirty="0" smtClean="0">
                <a:solidFill>
                  <a:schemeClr val="bg2">
                    <a:lumMod val="10000"/>
                  </a:schemeClr>
                </a:solidFill>
              </a:rPr>
              <a:t> презентаций, </a:t>
            </a:r>
            <a:r>
              <a:rPr lang="ru-RU" sz="2400" b="1" dirty="0" err="1" smtClean="0">
                <a:solidFill>
                  <a:schemeClr val="bg2">
                    <a:lumMod val="10000"/>
                  </a:schemeClr>
                </a:solidFill>
              </a:rPr>
              <a:t>фотоколлажа</a:t>
            </a:r>
            <a:r>
              <a:rPr lang="ru-RU" sz="2400" b="1" dirty="0" smtClean="0">
                <a:solidFill>
                  <a:schemeClr val="bg2">
                    <a:lumMod val="10000"/>
                  </a:schemeClr>
                </a:solidFill>
              </a:rPr>
              <a:t> и др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</a:rPr>
              <a:t>.</a:t>
            </a: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endParaRPr lang="ru-RU" sz="24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85720" y="5429264"/>
            <a:ext cx="8643998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</a:rPr>
              <a:t>ЗАЩИТА ПРОЕКТА 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</a:rPr>
              <a:t>– </a:t>
            </a:r>
            <a:r>
              <a:rPr lang="ru-RU" sz="2400" b="1" dirty="0" smtClean="0">
                <a:solidFill>
                  <a:schemeClr val="bg2">
                    <a:lumMod val="10000"/>
                  </a:schemeClr>
                </a:solidFill>
              </a:rPr>
              <a:t>выступление перед коллективом</a:t>
            </a:r>
            <a:endParaRPr lang="ru-RU" sz="2400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 flipH="1">
            <a:off x="285720" y="6000768"/>
            <a:ext cx="8643999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</a:rPr>
              <a:t>ОЦЕНИВАНИЕ</a:t>
            </a:r>
            <a:r>
              <a:rPr lang="ru-RU" sz="2400" b="1" dirty="0" smtClean="0"/>
              <a:t> 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</a:rPr>
              <a:t>– </a:t>
            </a:r>
            <a:r>
              <a:rPr lang="ru-RU" sz="2400" b="1" dirty="0" smtClean="0">
                <a:solidFill>
                  <a:schemeClr val="bg2">
                    <a:lumMod val="10000"/>
                  </a:schemeClr>
                </a:solidFill>
              </a:rPr>
              <a:t>анализ работы, самооценка, </a:t>
            </a:r>
            <a:r>
              <a:rPr lang="ru-RU" sz="2400" b="1" dirty="0" err="1" smtClean="0">
                <a:solidFill>
                  <a:schemeClr val="bg2">
                    <a:lumMod val="10000"/>
                  </a:schemeClr>
                </a:solidFill>
              </a:rPr>
              <a:t>взаимооценка</a:t>
            </a:r>
            <a:endParaRPr lang="ru-RU" sz="2400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714876" y="6488668"/>
            <a:ext cx="42148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>
                <a:solidFill>
                  <a:schemeClr val="bg2">
                    <a:lumMod val="10000"/>
                  </a:schemeClr>
                </a:solidFill>
              </a:rPr>
              <a:t>   </a:t>
            </a:r>
            <a:r>
              <a:rPr lang="ru-RU" b="1" i="1" dirty="0" smtClean="0">
                <a:solidFill>
                  <a:schemeClr val="bg2">
                    <a:lumMod val="10000"/>
                  </a:schemeClr>
                </a:solidFill>
              </a:rPr>
              <a:t>Подготовила</a:t>
            </a:r>
            <a:r>
              <a:rPr lang="ru-RU" b="1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US" b="1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ru-RU" b="1" dirty="0" smtClean="0">
                <a:solidFill>
                  <a:schemeClr val="bg2">
                    <a:lumMod val="10000"/>
                  </a:schemeClr>
                </a:solidFill>
              </a:rPr>
              <a:t>Сёмина Елена Юрьевна</a:t>
            </a:r>
            <a:endParaRPr lang="ru-RU" b="1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85728"/>
            <a:ext cx="7772400" cy="2000263"/>
          </a:xfrm>
          <a:solidFill>
            <a:schemeClr val="accent3">
              <a:lumMod val="60000"/>
              <a:lumOff val="40000"/>
            </a:schemeClr>
          </a:solidFill>
          <a:ln w="57150">
            <a:solidFill>
              <a:srgbClr val="FFFF00"/>
            </a:solidFill>
          </a:ln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>
                <a:solidFill>
                  <a:srgbClr val="C00000"/>
                </a:solidFill>
              </a:rPr>
              <a:t>Подготовка и планирование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>
                <a:solidFill>
                  <a:srgbClr val="C00000"/>
                </a:solidFill>
              </a:rPr>
              <a:t>мини-проекта</a:t>
            </a:r>
            <a:r>
              <a:rPr lang="ru-RU" b="1" dirty="0" smtClean="0">
                <a:solidFill>
                  <a:schemeClr val="bg2">
                    <a:lumMod val="25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bg2">
                    <a:lumMod val="25000"/>
                  </a:schemeClr>
                </a:solidFill>
              </a:rPr>
            </a:br>
            <a:r>
              <a:rPr lang="ru-RU" b="1" dirty="0" smtClean="0">
                <a:solidFill>
                  <a:schemeClr val="bg2">
                    <a:lumMod val="25000"/>
                  </a:schemeClr>
                </a:solidFill>
              </a:rPr>
              <a:t>по природоведению в 5 классе</a:t>
            </a:r>
            <a:br>
              <a:rPr lang="ru-RU" b="1" dirty="0" smtClean="0">
                <a:solidFill>
                  <a:schemeClr val="bg2">
                    <a:lumMod val="25000"/>
                  </a:schemeClr>
                </a:solidFill>
              </a:rPr>
            </a:br>
            <a:endParaRPr lang="ru-RU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85852" y="2857496"/>
            <a:ext cx="6400800" cy="2143140"/>
          </a:xfrm>
          <a:solidFill>
            <a:schemeClr val="accent6">
              <a:lumMod val="60000"/>
              <a:lumOff val="40000"/>
            </a:schemeClr>
          </a:solidFill>
          <a:ln w="76200">
            <a:solidFill>
              <a:srgbClr val="FFFF00"/>
            </a:solidFill>
          </a:ln>
          <a:effectLst/>
        </p:spPr>
        <p:txBody>
          <a:bodyPr>
            <a:noAutofit/>
          </a:bodyPr>
          <a:lstStyle/>
          <a:p>
            <a:r>
              <a:rPr lang="ru-RU" sz="6000" b="1" dirty="0" smtClean="0">
                <a:solidFill>
                  <a:srgbClr val="C00000"/>
                </a:solidFill>
              </a:rPr>
              <a:t>Опавшие листья: вред или польза</a:t>
            </a:r>
            <a:endParaRPr lang="ru-RU" sz="6000" b="1" dirty="0">
              <a:solidFill>
                <a:srgbClr val="C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143372" y="5429264"/>
            <a:ext cx="4572032" cy="101566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57150"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ru-RU" sz="2000" b="1" i="1" dirty="0" smtClean="0">
                <a:solidFill>
                  <a:schemeClr val="bg2">
                    <a:lumMod val="10000"/>
                  </a:schemeClr>
                </a:solidFill>
              </a:rPr>
              <a:t>Подготовила</a:t>
            </a:r>
            <a:r>
              <a:rPr lang="ru-RU" sz="2000" b="1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US" sz="2000" b="1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ru-RU" sz="2000" b="1" dirty="0" smtClean="0">
                <a:solidFill>
                  <a:schemeClr val="bg2">
                    <a:lumMod val="10000"/>
                  </a:schemeClr>
                </a:solidFill>
              </a:rPr>
              <a:t>Сёмина Елена Юрьевна, </a:t>
            </a:r>
          </a:p>
          <a:p>
            <a:r>
              <a:rPr lang="ru-RU" sz="2000" b="1" dirty="0" smtClean="0">
                <a:solidFill>
                  <a:schemeClr val="bg2">
                    <a:lumMod val="10000"/>
                  </a:schemeClr>
                </a:solidFill>
              </a:rPr>
              <a:t>учитель географии ОШ № 12</a:t>
            </a:r>
          </a:p>
          <a:p>
            <a:r>
              <a:rPr lang="ru-RU" sz="2000" b="1" dirty="0" smtClean="0">
                <a:solidFill>
                  <a:schemeClr val="bg2">
                    <a:lumMod val="10000"/>
                  </a:schemeClr>
                </a:solidFill>
              </a:rPr>
              <a:t>г. Краматорска  Донецкой области</a:t>
            </a:r>
            <a:endParaRPr lang="ru-RU" sz="2000" b="1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60000"/>
              <a:lumOff val="40000"/>
            </a:schemeClr>
          </a:solidFill>
          <a:ln w="38100">
            <a:solidFill>
              <a:srgbClr val="FFFF00"/>
            </a:solidFill>
          </a:ln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Почему</a:t>
            </a:r>
            <a:r>
              <a:rPr lang="ru-RU" b="1" dirty="0" smtClean="0"/>
              <a:t> </a:t>
            </a:r>
            <a:r>
              <a:rPr lang="ru-RU" b="1" dirty="0" smtClean="0">
                <a:solidFill>
                  <a:schemeClr val="bg2">
                    <a:lumMod val="10000"/>
                  </a:schemeClr>
                </a:solidFill>
              </a:rPr>
              <a:t>опадает листва?</a:t>
            </a:r>
            <a:endParaRPr lang="ru-RU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57758"/>
          </a:xfrm>
          <a:solidFill>
            <a:schemeClr val="accent3">
              <a:lumMod val="40000"/>
              <a:lumOff val="60000"/>
            </a:schemeClr>
          </a:solidFill>
          <a:ln w="57150">
            <a:solidFill>
              <a:srgbClr val="FFFF00"/>
            </a:solidFill>
          </a:ln>
        </p:spPr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b="1" dirty="0" smtClean="0">
                <a:solidFill>
                  <a:srgbClr val="C00000"/>
                </a:solidFill>
              </a:rPr>
              <a:t>Что такое «листопад»? </a:t>
            </a:r>
            <a:endParaRPr lang="en-US" b="1" dirty="0" smtClean="0">
              <a:solidFill>
                <a:srgbClr val="C00000"/>
              </a:solidFill>
            </a:endParaRPr>
          </a:p>
          <a:p>
            <a:pPr marL="514350" indent="-514350">
              <a:buNone/>
            </a:pPr>
            <a:r>
              <a:rPr lang="en-US" b="1" i="1" dirty="0" smtClean="0">
                <a:solidFill>
                  <a:srgbClr val="C00000"/>
                </a:solidFill>
              </a:rPr>
              <a:t>      </a:t>
            </a:r>
            <a:r>
              <a:rPr lang="ru-RU" b="1" i="1" u="sng" dirty="0" smtClean="0">
                <a:solidFill>
                  <a:schemeClr val="accent3">
                    <a:lumMod val="50000"/>
                  </a:schemeClr>
                </a:solidFill>
              </a:rPr>
              <a:t>Воспользуйся словарём!</a:t>
            </a:r>
          </a:p>
          <a:p>
            <a:pPr marL="514350" indent="-514350">
              <a:buNone/>
            </a:pPr>
            <a:r>
              <a:rPr lang="en-US" b="1" dirty="0" smtClean="0">
                <a:solidFill>
                  <a:schemeClr val="bg2">
                    <a:lumMod val="10000"/>
                  </a:schemeClr>
                </a:solidFill>
              </a:rPr>
              <a:t>2</a:t>
            </a:r>
            <a:r>
              <a:rPr lang="ru-RU" b="1" dirty="0" smtClean="0">
                <a:solidFill>
                  <a:schemeClr val="bg2">
                    <a:lumMod val="10000"/>
                  </a:schemeClr>
                </a:solidFill>
              </a:rPr>
              <a:t>.  Когда деревья сбрасывают листву?</a:t>
            </a:r>
          </a:p>
          <a:p>
            <a:pPr marL="514350" indent="-514350">
              <a:buNone/>
            </a:pPr>
            <a:r>
              <a:rPr lang="ru-RU" b="1" dirty="0" smtClean="0">
                <a:solidFill>
                  <a:schemeClr val="bg2">
                    <a:lumMod val="10000"/>
                  </a:schemeClr>
                </a:solidFill>
              </a:rPr>
              <a:t>3.  Все ли деревья листопадные?</a:t>
            </a:r>
          </a:p>
          <a:p>
            <a:pPr marL="514350" indent="-514350">
              <a:buNone/>
            </a:pPr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  <a:t>4.  </a:t>
            </a:r>
            <a:r>
              <a:rPr lang="ru-RU" b="1" i="1" u="sng" dirty="0" smtClean="0">
                <a:solidFill>
                  <a:schemeClr val="accent3">
                    <a:lumMod val="50000"/>
                  </a:schemeClr>
                </a:solidFill>
              </a:rPr>
              <a:t>Соберите опавшие листья </a:t>
            </a:r>
            <a:r>
              <a:rPr lang="ru-RU" b="1" dirty="0" smtClean="0">
                <a:solidFill>
                  <a:schemeClr val="bg2">
                    <a:lumMod val="10000"/>
                  </a:schemeClr>
                </a:solidFill>
              </a:rPr>
              <a:t>в вашем дворе, сделайте гербарий.</a:t>
            </a:r>
          </a:p>
          <a:p>
            <a:pPr marL="514350" indent="-514350">
              <a:buNone/>
            </a:pPr>
            <a:r>
              <a:rPr lang="ru-RU" b="1" dirty="0" smtClean="0">
                <a:solidFill>
                  <a:schemeClr val="bg2">
                    <a:lumMod val="25000"/>
                  </a:schemeClr>
                </a:solidFill>
              </a:rPr>
              <a:t>5</a:t>
            </a:r>
            <a:r>
              <a:rPr lang="ru-RU" b="1" dirty="0" smtClean="0">
                <a:solidFill>
                  <a:schemeClr val="bg2">
                    <a:lumMod val="10000"/>
                  </a:schemeClr>
                </a:solidFill>
              </a:rPr>
              <a:t>.  А вечнозелёные деревья сбрасывают листву?</a:t>
            </a:r>
          </a:p>
          <a:p>
            <a:pPr marL="514350" indent="-514350">
              <a:buNone/>
            </a:pPr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  <a:t>6.  </a:t>
            </a:r>
            <a:r>
              <a:rPr lang="ru-RU" b="1" i="1" u="sng" dirty="0" smtClean="0">
                <a:solidFill>
                  <a:schemeClr val="accent3">
                    <a:lumMod val="50000"/>
                  </a:schemeClr>
                </a:solidFill>
              </a:rPr>
              <a:t>Сделай вывод.</a:t>
            </a:r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  <a:t>  </a:t>
            </a:r>
            <a:r>
              <a:rPr lang="ru-RU" b="1" dirty="0" smtClean="0">
                <a:solidFill>
                  <a:schemeClr val="bg2">
                    <a:lumMod val="10000"/>
                  </a:schemeClr>
                </a:solidFill>
              </a:rPr>
              <a:t>Листопад– это вредное или полезное явление в жизни растения? </a:t>
            </a:r>
          </a:p>
          <a:p>
            <a:endParaRPr lang="ru-RU" b="1" dirty="0" smtClean="0">
              <a:solidFill>
                <a:schemeClr val="bg2">
                  <a:lumMod val="10000"/>
                </a:schemeClr>
              </a:solidFill>
            </a:endParaRPr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6000760" y="6550223"/>
            <a:ext cx="40700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1" dirty="0" smtClean="0">
                <a:solidFill>
                  <a:schemeClr val="bg2">
                    <a:lumMod val="10000"/>
                  </a:schemeClr>
                </a:solidFill>
              </a:rPr>
              <a:t>Подготовила</a:t>
            </a:r>
            <a:r>
              <a:rPr lang="ru-RU" sz="1400" b="1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US" sz="1400" b="1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ru-RU" sz="1400" b="1" dirty="0" smtClean="0">
                <a:solidFill>
                  <a:schemeClr val="bg2">
                    <a:lumMod val="10000"/>
                  </a:schemeClr>
                </a:solidFill>
              </a:rPr>
              <a:t>Сёмина Елена Юрьевна</a:t>
            </a:r>
            <a:endParaRPr lang="ru-RU" sz="1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60000"/>
              <a:lumOff val="40000"/>
            </a:schemeClr>
          </a:solidFill>
          <a:ln w="38100">
            <a:solidFill>
              <a:srgbClr val="FFFF00"/>
            </a:solidFill>
          </a:ln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Где</a:t>
            </a:r>
            <a:r>
              <a:rPr lang="ru-RU" dirty="0" smtClean="0"/>
              <a:t> </a:t>
            </a:r>
            <a:r>
              <a:rPr lang="ru-RU" b="1" dirty="0" smtClean="0">
                <a:solidFill>
                  <a:schemeClr val="bg2">
                    <a:lumMod val="10000"/>
                  </a:schemeClr>
                </a:solidFill>
              </a:rPr>
              <a:t>мы можем увидеть </a:t>
            </a:r>
            <a:br>
              <a:rPr lang="ru-RU" b="1" dirty="0" smtClean="0">
                <a:solidFill>
                  <a:schemeClr val="bg2">
                    <a:lumMod val="10000"/>
                  </a:schemeClr>
                </a:solidFill>
              </a:rPr>
            </a:br>
            <a:r>
              <a:rPr lang="ru-RU" b="1" dirty="0" smtClean="0">
                <a:solidFill>
                  <a:schemeClr val="bg2">
                    <a:lumMod val="10000"/>
                  </a:schemeClr>
                </a:solidFill>
              </a:rPr>
              <a:t>опавшие листья?</a:t>
            </a:r>
            <a:endParaRPr lang="ru-RU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3643306" y="5500702"/>
            <a:ext cx="2714644" cy="1143008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В саду</a:t>
            </a:r>
            <a:endParaRPr lang="ru-RU" sz="4800" b="1" dirty="0">
              <a:solidFill>
                <a:schemeClr val="accent3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6515088" y="5429264"/>
            <a:ext cx="2628912" cy="1143008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Дома</a:t>
            </a:r>
            <a:endParaRPr lang="ru-RU" sz="4800" b="1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0" y="5500702"/>
            <a:ext cx="3571868" cy="1143008"/>
          </a:xfrm>
          <a:prstGeom prst="ellipse">
            <a:avLst/>
          </a:prstGeom>
          <a:solidFill>
            <a:schemeClr val="bg2">
              <a:lumMod val="50000"/>
            </a:schemeClr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 smtClean="0">
                <a:solidFill>
                  <a:schemeClr val="bg2">
                    <a:lumMod val="90000"/>
                  </a:schemeClr>
                </a:solidFill>
              </a:rPr>
              <a:t>В городе</a:t>
            </a:r>
            <a:endParaRPr lang="ru-RU" sz="4800" b="1" dirty="0">
              <a:solidFill>
                <a:schemeClr val="bg2">
                  <a:lumMod val="90000"/>
                </a:schemeClr>
              </a:solidFill>
            </a:endParaRPr>
          </a:p>
        </p:txBody>
      </p:sp>
      <p:pic>
        <p:nvPicPr>
          <p:cNvPr id="10" name="Рисунок 9" descr="http://www.sunnygarden.ru/../../images/data/gallery/121_small_1338973894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57554" y="1643050"/>
            <a:ext cx="2857520" cy="3571900"/>
          </a:xfrm>
          <a:prstGeom prst="rect">
            <a:avLst/>
          </a:prstGeom>
          <a:noFill/>
          <a:ln w="38100">
            <a:solidFill>
              <a:srgbClr val="FFFF00"/>
            </a:solidFill>
            <a:miter lim="800000"/>
            <a:headEnd/>
            <a:tailEnd/>
          </a:ln>
        </p:spPr>
      </p:pic>
      <p:pic>
        <p:nvPicPr>
          <p:cNvPr id="15" name="Содержимое 14" descr="http://foto.gorodvitebsk.by/sites/default/files/imagecache/show/photos/_igp4771_novyy_razmer.jpg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1643050"/>
            <a:ext cx="2857520" cy="3571900"/>
          </a:xfrm>
          <a:prstGeom prst="rect">
            <a:avLst/>
          </a:prstGeom>
          <a:noFill/>
          <a:ln w="38100">
            <a:solidFill>
              <a:srgbClr val="FFFF00"/>
            </a:solidFill>
            <a:miter lim="800000"/>
            <a:headEnd/>
            <a:tailEnd/>
          </a:ln>
        </p:spPr>
      </p:pic>
      <p:pic>
        <p:nvPicPr>
          <p:cNvPr id="19" name="Рисунок 18" descr="http://www.keepflowers.ru/wp-content/uploads/2008/10/fic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29388" y="1643050"/>
            <a:ext cx="2500330" cy="3571900"/>
          </a:xfrm>
          <a:prstGeom prst="rect">
            <a:avLst/>
          </a:prstGeom>
          <a:noFill/>
          <a:ln w="38100">
            <a:solidFill>
              <a:srgbClr val="FFFF00"/>
            </a:solidFill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5948445" y="6550223"/>
            <a:ext cx="33157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 smtClean="0">
                <a:solidFill>
                  <a:schemeClr val="bg2">
                    <a:lumMod val="10000"/>
                  </a:schemeClr>
                </a:solidFill>
              </a:rPr>
              <a:t>   </a:t>
            </a:r>
            <a:r>
              <a:rPr lang="ru-RU" sz="1400" b="1" i="1" dirty="0" smtClean="0">
                <a:solidFill>
                  <a:schemeClr val="bg2">
                    <a:lumMod val="10000"/>
                  </a:schemeClr>
                </a:solidFill>
              </a:rPr>
              <a:t>Подготовила</a:t>
            </a:r>
            <a:r>
              <a:rPr lang="ru-RU" sz="1400" b="1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US" sz="1400" b="1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ru-RU" sz="1400" b="1" dirty="0" smtClean="0">
                <a:solidFill>
                  <a:schemeClr val="bg2">
                    <a:lumMod val="10000"/>
                  </a:schemeClr>
                </a:solidFill>
              </a:rPr>
              <a:t>Сёмина Елена Юрьевна</a:t>
            </a:r>
            <a:endParaRPr lang="ru-RU" sz="14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60000"/>
              <a:lumOff val="40000"/>
            </a:schemeClr>
          </a:solidFill>
          <a:ln w="38100">
            <a:solidFill>
              <a:srgbClr val="FFFF00"/>
            </a:solidFill>
          </a:ln>
        </p:spPr>
        <p:txBody>
          <a:bodyPr>
            <a:normAutofit fontScale="90000"/>
          </a:bodyPr>
          <a:lstStyle/>
          <a:p>
            <a:r>
              <a:rPr lang="ru-RU" sz="4900" b="1" dirty="0" smtClean="0">
                <a:solidFill>
                  <a:srgbClr val="C00000"/>
                </a:solidFill>
              </a:rPr>
              <a:t>Листопад</a:t>
            </a:r>
            <a:r>
              <a:rPr lang="ru-RU" sz="4900" b="1" dirty="0" smtClean="0">
                <a:solidFill>
                  <a:schemeClr val="bg2">
                    <a:lumMod val="10000"/>
                  </a:schemeClr>
                </a:solidFill>
              </a:rPr>
              <a:t>–</a:t>
            </a:r>
            <a:r>
              <a:rPr lang="ru-RU" b="1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br>
              <a:rPr lang="ru-RU" b="1" dirty="0" smtClean="0">
                <a:solidFill>
                  <a:schemeClr val="bg2">
                    <a:lumMod val="10000"/>
                  </a:schemeClr>
                </a:solidFill>
              </a:rPr>
            </a:br>
            <a:r>
              <a:rPr lang="ru-RU" sz="4000" b="1" dirty="0" smtClean="0">
                <a:solidFill>
                  <a:schemeClr val="bg2">
                    <a:lumMod val="10000"/>
                  </a:schemeClr>
                </a:solidFill>
              </a:rPr>
              <a:t>это проблема для человека?</a:t>
            </a:r>
            <a:endParaRPr lang="ru-RU" sz="400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solidFill>
            <a:schemeClr val="accent3">
              <a:lumMod val="40000"/>
              <a:lumOff val="60000"/>
            </a:schemeClr>
          </a:solidFill>
          <a:ln w="38100">
            <a:solidFill>
              <a:srgbClr val="FFFF00"/>
            </a:solidFill>
          </a:ln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sz="2800" b="1" dirty="0" smtClean="0">
                <a:solidFill>
                  <a:schemeClr val="bg2">
                    <a:lumMod val="10000"/>
                  </a:schemeClr>
                </a:solidFill>
              </a:rPr>
              <a:t>Чем могут навредить опавшие листья в городе?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b="1" dirty="0" smtClean="0">
                <a:solidFill>
                  <a:schemeClr val="bg2">
                    <a:lumMod val="10000"/>
                  </a:schemeClr>
                </a:solidFill>
              </a:rPr>
              <a:t>Что можно сделать с опавшей листвой?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b="1" dirty="0" smtClean="0">
                <a:solidFill>
                  <a:schemeClr val="bg2">
                    <a:lumMod val="10000"/>
                  </a:schemeClr>
                </a:solidFill>
              </a:rPr>
              <a:t>Кто отвечает за уборку листвы в городе?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b="1" i="1" u="sng" dirty="0" smtClean="0">
                <a:solidFill>
                  <a:schemeClr val="accent3">
                    <a:lumMod val="50000"/>
                  </a:schemeClr>
                </a:solidFill>
              </a:rPr>
              <a:t>Узнай</a:t>
            </a:r>
            <a:r>
              <a:rPr lang="ru-RU" sz="2800" b="1" i="1" dirty="0" smtClean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800" b="1" dirty="0" smtClean="0">
                <a:solidFill>
                  <a:schemeClr val="bg2">
                    <a:lumMod val="10000"/>
                  </a:schemeClr>
                </a:solidFill>
              </a:rPr>
              <a:t>куда вывозят собранные листья?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b="1" dirty="0" smtClean="0">
                <a:solidFill>
                  <a:schemeClr val="bg2">
                    <a:lumMod val="10000"/>
                  </a:schemeClr>
                </a:solidFill>
              </a:rPr>
              <a:t>Есть ли правила или законы о том, как поступать с опавшими листьями в городе, в селе?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b="1" i="1" u="sng" dirty="0" smtClean="0">
                <a:solidFill>
                  <a:schemeClr val="accent3">
                    <a:lumMod val="50000"/>
                  </a:schemeClr>
                </a:solidFill>
              </a:rPr>
              <a:t>Узнай у родителей</a:t>
            </a:r>
            <a:r>
              <a:rPr lang="ru-RU" sz="2800" b="1" dirty="0" smtClean="0">
                <a:solidFill>
                  <a:schemeClr val="bg2">
                    <a:lumMod val="10000"/>
                  </a:schemeClr>
                </a:solidFill>
              </a:rPr>
              <a:t>, что они делают с опавшими листьями на даче, приусадебном участке? </a:t>
            </a:r>
          </a:p>
          <a:p>
            <a:endParaRPr lang="ru-RU" sz="2800" b="1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60000"/>
              <a:lumOff val="40000"/>
            </a:schemeClr>
          </a:solidFill>
          <a:ln w="38100">
            <a:solidFill>
              <a:srgbClr val="FFFF00"/>
            </a:solidFill>
          </a:ln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Что происходит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>
                <a:solidFill>
                  <a:schemeClr val="bg2">
                    <a:lumMod val="10000"/>
                  </a:schemeClr>
                </a:solidFill>
              </a:rPr>
              <a:t>с опавшими листьями?</a:t>
            </a:r>
            <a:endParaRPr lang="ru-RU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929322" y="6357958"/>
            <a:ext cx="3214678" cy="500042"/>
          </a:xfrm>
          <a:noFill/>
        </p:spPr>
        <p:txBody>
          <a:bodyPr>
            <a:normAutofit fontScale="47500" lnSpcReduction="20000"/>
          </a:bodyPr>
          <a:lstStyle/>
          <a:p>
            <a:pPr>
              <a:buNone/>
            </a:pPr>
            <a:r>
              <a:rPr lang="en-US" b="1" i="1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</a:p>
          <a:p>
            <a:pPr>
              <a:buNone/>
            </a:pPr>
            <a:r>
              <a:rPr lang="ru-RU" sz="2900" b="1" i="1" dirty="0" smtClean="0">
                <a:solidFill>
                  <a:schemeClr val="bg2">
                    <a:lumMod val="10000"/>
                  </a:schemeClr>
                </a:solidFill>
              </a:rPr>
              <a:t>Подготовила</a:t>
            </a:r>
            <a:r>
              <a:rPr lang="ru-RU" sz="2900" b="1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US" sz="2900" b="1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ru-RU" sz="2900" b="1" dirty="0" smtClean="0">
                <a:solidFill>
                  <a:schemeClr val="bg2">
                    <a:lumMod val="10000"/>
                  </a:schemeClr>
                </a:solidFill>
              </a:rPr>
              <a:t>Сёмина Елена Юрьевна</a:t>
            </a:r>
            <a:endParaRPr lang="ru-RU" sz="2900" b="1" dirty="0"/>
          </a:p>
        </p:txBody>
      </p:sp>
      <p:sp>
        <p:nvSpPr>
          <p:cNvPr id="4" name="Овал 3"/>
          <p:cNvSpPr/>
          <p:nvPr/>
        </p:nvSpPr>
        <p:spPr>
          <a:xfrm>
            <a:off x="571472" y="1785926"/>
            <a:ext cx="3429024" cy="1557342"/>
          </a:xfrm>
          <a:prstGeom prst="ellipse">
            <a:avLst/>
          </a:prstGeom>
          <a:solidFill>
            <a:srgbClr val="FFC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</a:rPr>
              <a:t>В  природе</a:t>
            </a:r>
            <a:endParaRPr lang="ru-RU" sz="3600" b="1" dirty="0">
              <a:solidFill>
                <a:srgbClr val="C00000"/>
              </a:solidFill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4357686" y="1643050"/>
            <a:ext cx="4500594" cy="1771656"/>
          </a:xfrm>
          <a:prstGeom prst="ellipse">
            <a:avLst/>
          </a:prstGeom>
          <a:solidFill>
            <a:srgbClr val="FFC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</a:rPr>
              <a:t>Под влиянием человека</a:t>
            </a:r>
            <a:endParaRPr lang="ru-RU" sz="3600" b="1" dirty="0">
              <a:solidFill>
                <a:srgbClr val="C00000"/>
              </a:solidFill>
            </a:endParaRPr>
          </a:p>
        </p:txBody>
      </p:sp>
      <p:sp>
        <p:nvSpPr>
          <p:cNvPr id="6" name="Улыбающееся лицо 5"/>
          <p:cNvSpPr/>
          <p:nvPr/>
        </p:nvSpPr>
        <p:spPr>
          <a:xfrm>
            <a:off x="8072462" y="2285992"/>
            <a:ext cx="571504" cy="571504"/>
          </a:xfrm>
          <a:prstGeom prst="smileyFace">
            <a:avLst/>
          </a:prstGeom>
          <a:solidFill>
            <a:srgbClr val="FFC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Солнце 6"/>
          <p:cNvSpPr/>
          <p:nvPr/>
        </p:nvSpPr>
        <p:spPr>
          <a:xfrm>
            <a:off x="3428992" y="2428868"/>
            <a:ext cx="414334" cy="357190"/>
          </a:xfrm>
          <a:prstGeom prst="sun">
            <a:avLst/>
          </a:prstGeom>
          <a:solidFill>
            <a:srgbClr val="FFC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785786" y="4429132"/>
            <a:ext cx="2563732" cy="1384995"/>
          </a:xfrm>
          <a:prstGeom prst="rect">
            <a:avLst/>
          </a:prstGeom>
          <a:solidFill>
            <a:srgbClr val="FFC000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ru-RU" sz="2800" b="1" dirty="0" smtClean="0">
              <a:solidFill>
                <a:schemeClr val="bg2">
                  <a:lumMod val="10000"/>
                </a:schemeClr>
              </a:solidFill>
            </a:endParaRPr>
          </a:p>
          <a:p>
            <a:r>
              <a:rPr lang="ru-RU" sz="2800" b="1" dirty="0" smtClean="0">
                <a:solidFill>
                  <a:schemeClr val="bg2">
                    <a:lumMod val="10000"/>
                  </a:schemeClr>
                </a:solidFill>
              </a:rPr>
              <a:t> Перегнивание</a:t>
            </a:r>
          </a:p>
          <a:p>
            <a:endParaRPr lang="ru-RU" sz="2800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000496" y="4429132"/>
            <a:ext cx="2077533" cy="1384995"/>
          </a:xfrm>
          <a:prstGeom prst="rect">
            <a:avLst/>
          </a:prstGeom>
          <a:solidFill>
            <a:srgbClr val="FFC000"/>
          </a:solidFill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endParaRPr lang="ru-RU" sz="2800" b="1" dirty="0" smtClean="0">
              <a:solidFill>
                <a:schemeClr val="bg2">
                  <a:lumMod val="10000"/>
                </a:schemeClr>
              </a:solidFill>
            </a:endParaRPr>
          </a:p>
          <a:p>
            <a:r>
              <a:rPr lang="ru-RU" sz="2800" b="1" dirty="0" smtClean="0">
                <a:solidFill>
                  <a:schemeClr val="bg2">
                    <a:lumMod val="10000"/>
                  </a:schemeClr>
                </a:solidFill>
              </a:rPr>
              <a:t>  Сжигание</a:t>
            </a:r>
          </a:p>
          <a:p>
            <a:endParaRPr lang="ru-RU" sz="2800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286512" y="4429132"/>
            <a:ext cx="2665674" cy="1384995"/>
          </a:xfrm>
          <a:prstGeom prst="rect">
            <a:avLst/>
          </a:prstGeom>
          <a:solidFill>
            <a:srgbClr val="FFC000"/>
          </a:solidFill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endParaRPr lang="ru-RU" sz="2800" b="1" dirty="0" smtClean="0">
              <a:solidFill>
                <a:schemeClr val="bg2">
                  <a:lumMod val="10000"/>
                </a:schemeClr>
              </a:solidFill>
            </a:endParaRPr>
          </a:p>
          <a:p>
            <a:r>
              <a:rPr lang="ru-RU" sz="2800" b="1" dirty="0" smtClean="0">
                <a:solidFill>
                  <a:schemeClr val="bg2">
                    <a:lumMod val="10000"/>
                  </a:schemeClr>
                </a:solidFill>
              </a:rPr>
              <a:t> Использование</a:t>
            </a:r>
          </a:p>
          <a:p>
            <a:endParaRPr lang="ru-RU" sz="2800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4" name="Стрелка вниз 13"/>
          <p:cNvSpPr/>
          <p:nvPr/>
        </p:nvSpPr>
        <p:spPr>
          <a:xfrm>
            <a:off x="5143504" y="3357562"/>
            <a:ext cx="484632" cy="1049846"/>
          </a:xfrm>
          <a:prstGeom prst="downArrow">
            <a:avLst/>
          </a:prstGeom>
          <a:solidFill>
            <a:srgbClr val="92D05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низ 14"/>
          <p:cNvSpPr/>
          <p:nvPr/>
        </p:nvSpPr>
        <p:spPr>
          <a:xfrm>
            <a:off x="7429520" y="3357562"/>
            <a:ext cx="484632" cy="978408"/>
          </a:xfrm>
          <a:prstGeom prst="downArrow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низ 15"/>
          <p:cNvSpPr/>
          <p:nvPr/>
        </p:nvSpPr>
        <p:spPr>
          <a:xfrm>
            <a:off x="1928794" y="3429000"/>
            <a:ext cx="484632" cy="978408"/>
          </a:xfrm>
          <a:prstGeom prst="downArrow">
            <a:avLst/>
          </a:prstGeom>
          <a:solidFill>
            <a:srgbClr val="92D050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3042" y="142852"/>
            <a:ext cx="5929354" cy="1214446"/>
          </a:xfrm>
          <a:solidFill>
            <a:schemeClr val="accent6">
              <a:lumMod val="40000"/>
              <a:lumOff val="60000"/>
            </a:schemeClr>
          </a:solidFill>
          <a:ln w="38100">
            <a:solidFill>
              <a:srgbClr val="FFFF00"/>
            </a:solidFill>
          </a:ln>
        </p:spPr>
        <p:txBody>
          <a:bodyPr>
            <a:noAutofit/>
          </a:bodyPr>
          <a:lstStyle/>
          <a:p>
            <a:r>
              <a:rPr lang="ru-RU" sz="4000" b="1" dirty="0" smtClean="0">
                <a:solidFill>
                  <a:srgbClr val="C00000"/>
                </a:solidFill>
              </a:rPr>
              <a:t>Перегнивание листьев </a:t>
            </a:r>
            <a:r>
              <a:rPr lang="ru-RU" sz="4000" dirty="0" smtClean="0"/>
              <a:t>– </a:t>
            </a:r>
            <a:br>
              <a:rPr lang="ru-RU" sz="4000" dirty="0" smtClean="0"/>
            </a:br>
            <a:r>
              <a:rPr lang="ru-RU" sz="4000" b="1" dirty="0" smtClean="0">
                <a:solidFill>
                  <a:schemeClr val="bg2">
                    <a:lumMod val="10000"/>
                  </a:schemeClr>
                </a:solidFill>
              </a:rPr>
              <a:t>вред или польза?</a:t>
            </a:r>
            <a:endParaRPr lang="ru-RU" sz="4000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14348" y="1500174"/>
            <a:ext cx="7615262" cy="5143536"/>
          </a:xfrm>
          <a:solidFill>
            <a:schemeClr val="accent3">
              <a:lumMod val="40000"/>
              <a:lumOff val="60000"/>
            </a:schemeClr>
          </a:solidFill>
          <a:ln w="38100">
            <a:solidFill>
              <a:srgbClr val="FFFF00"/>
            </a:solidFill>
          </a:ln>
        </p:spPr>
        <p:txBody>
          <a:bodyPr>
            <a:no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ru-RU" sz="2400" b="1" dirty="0" smtClean="0">
                <a:solidFill>
                  <a:srgbClr val="C00000"/>
                </a:solidFill>
              </a:rPr>
              <a:t>Что такое гниение? </a:t>
            </a:r>
            <a:r>
              <a:rPr lang="ru-RU" sz="2400" b="1" i="1" u="sng" dirty="0" smtClean="0">
                <a:solidFill>
                  <a:schemeClr val="accent3">
                    <a:lumMod val="50000"/>
                  </a:schemeClr>
                </a:solidFill>
              </a:rPr>
              <a:t>Воспользуйся словарём!</a:t>
            </a:r>
            <a:endParaRPr lang="ru-RU" sz="24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2400" b="1" dirty="0" smtClean="0">
                <a:solidFill>
                  <a:schemeClr val="bg2">
                    <a:lumMod val="10000"/>
                  </a:schemeClr>
                </a:solidFill>
              </a:rPr>
              <a:t>Почему в почве происходит перегнивание листьев?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b="1" dirty="0" smtClean="0">
                <a:solidFill>
                  <a:schemeClr val="bg2">
                    <a:lumMod val="10000"/>
                  </a:schemeClr>
                </a:solidFill>
              </a:rPr>
              <a:t>Что образуется в результате гниения?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b="1" dirty="0" smtClean="0">
                <a:solidFill>
                  <a:schemeClr val="bg2">
                    <a:lumMod val="10000"/>
                  </a:schemeClr>
                </a:solidFill>
              </a:rPr>
              <a:t>Какую пользу приносит почве гниение листьев?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b="1" dirty="0" smtClean="0">
                <a:solidFill>
                  <a:schemeClr val="bg2">
                    <a:lumMod val="10000"/>
                  </a:schemeClr>
                </a:solidFill>
              </a:rPr>
              <a:t>Как определить, богата ли почва перегноем?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b="1" dirty="0" smtClean="0">
                <a:solidFill>
                  <a:schemeClr val="bg2">
                    <a:lumMod val="10000"/>
                  </a:schemeClr>
                </a:solidFill>
              </a:rPr>
              <a:t>За какое время образуется перегной в почве?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b="1" i="1" u="sng" dirty="0" smtClean="0">
                <a:solidFill>
                  <a:schemeClr val="accent3">
                    <a:lumMod val="50000"/>
                  </a:schemeClr>
                </a:solidFill>
              </a:rPr>
              <a:t>Рассмотри в лупу </a:t>
            </a:r>
            <a:r>
              <a:rPr lang="ru-RU" sz="2400" b="1" dirty="0" smtClean="0">
                <a:solidFill>
                  <a:schemeClr val="bg2">
                    <a:lumMod val="10000"/>
                  </a:schemeClr>
                </a:solidFill>
              </a:rPr>
              <a:t>комочек почвы. Есть ли в нём остатки листьев?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b="1" dirty="0" smtClean="0">
                <a:solidFill>
                  <a:schemeClr val="bg2">
                    <a:lumMod val="10000"/>
                  </a:schemeClr>
                </a:solidFill>
              </a:rPr>
              <a:t>Может ли приносить вред почве опавшая листва?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b="1" i="1" u="sng" dirty="0" smtClean="0">
                <a:solidFill>
                  <a:schemeClr val="accent3">
                    <a:lumMod val="50000"/>
                  </a:schemeClr>
                </a:solidFill>
              </a:rPr>
              <a:t>Подбери иллюстрации</a:t>
            </a:r>
            <a:r>
              <a:rPr lang="ru-RU" sz="2400" b="1" i="1" dirty="0" smtClean="0">
                <a:solidFill>
                  <a:schemeClr val="accent3">
                    <a:lumMod val="50000"/>
                  </a:schemeClr>
                </a:solidFill>
              </a:rPr>
              <a:t>  </a:t>
            </a:r>
            <a:r>
              <a:rPr lang="ru-RU" sz="2400" b="1" dirty="0" smtClean="0">
                <a:solidFill>
                  <a:schemeClr val="bg2">
                    <a:lumMod val="10000"/>
                  </a:schemeClr>
                </a:solidFill>
              </a:rPr>
              <a:t>опавших листьев в лесу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b="1" i="1" u="sng" dirty="0" smtClean="0">
                <a:solidFill>
                  <a:schemeClr val="accent3">
                    <a:lumMod val="50000"/>
                  </a:schemeClr>
                </a:solidFill>
              </a:rPr>
              <a:t>Сделай вывод</a:t>
            </a:r>
            <a:r>
              <a:rPr lang="ru-RU" sz="2400" b="1" dirty="0" smtClean="0">
                <a:solidFill>
                  <a:schemeClr val="bg2">
                    <a:lumMod val="10000"/>
                  </a:schemeClr>
                </a:solidFill>
              </a:rPr>
              <a:t>: перегнивание листьев </a:t>
            </a:r>
            <a:r>
              <a:rPr lang="ru-RU" sz="2400" dirty="0" smtClean="0">
                <a:solidFill>
                  <a:schemeClr val="bg2">
                    <a:lumMod val="10000"/>
                  </a:schemeClr>
                </a:solidFill>
              </a:rPr>
              <a:t>– </a:t>
            </a:r>
            <a:br>
              <a:rPr lang="ru-RU" sz="2400" dirty="0" smtClean="0">
                <a:solidFill>
                  <a:schemeClr val="bg2">
                    <a:lumMod val="10000"/>
                  </a:schemeClr>
                </a:solidFill>
              </a:rPr>
            </a:br>
            <a:r>
              <a:rPr lang="ru-RU" sz="2400" b="1" dirty="0" smtClean="0">
                <a:solidFill>
                  <a:schemeClr val="bg2">
                    <a:lumMod val="10000"/>
                  </a:schemeClr>
                </a:solidFill>
              </a:rPr>
              <a:t>вред или польза?</a:t>
            </a:r>
            <a:endParaRPr lang="ru-RU" sz="2400" b="1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40000"/>
              <a:lumOff val="60000"/>
            </a:schemeClr>
          </a:solidFill>
          <a:ln w="38100">
            <a:solidFill>
              <a:srgbClr val="FFFF00"/>
            </a:solidFill>
          </a:ln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Сжигание листьев </a:t>
            </a:r>
            <a:r>
              <a:rPr lang="ru-RU" dirty="0" smtClean="0"/>
              <a:t>–</a:t>
            </a:r>
            <a:r>
              <a:rPr lang="ru-RU" b="1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br>
              <a:rPr lang="ru-RU" b="1" dirty="0" smtClean="0">
                <a:solidFill>
                  <a:schemeClr val="bg2">
                    <a:lumMod val="10000"/>
                  </a:schemeClr>
                </a:solidFill>
              </a:rPr>
            </a:br>
            <a:r>
              <a:rPr lang="ru-RU" b="1" dirty="0" smtClean="0">
                <a:solidFill>
                  <a:schemeClr val="bg2">
                    <a:lumMod val="10000"/>
                  </a:schemeClr>
                </a:solidFill>
              </a:rPr>
              <a:t>вред или польза?</a:t>
            </a:r>
            <a:r>
              <a:rPr lang="ru-RU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endParaRPr lang="ru-RU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00634"/>
          </a:xfrm>
          <a:solidFill>
            <a:schemeClr val="accent3">
              <a:lumMod val="40000"/>
              <a:lumOff val="60000"/>
            </a:schemeClr>
          </a:solidFill>
          <a:ln w="38100">
            <a:solidFill>
              <a:srgbClr val="FFFF00"/>
            </a:solidFill>
          </a:ln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sz="2800" b="1" dirty="0" smtClean="0">
                <a:solidFill>
                  <a:schemeClr val="bg2">
                    <a:lumMod val="10000"/>
                  </a:schemeClr>
                </a:solidFill>
              </a:rPr>
              <a:t>Что такое горение? </a:t>
            </a:r>
            <a:r>
              <a:rPr lang="ru-RU" sz="2800" b="1" i="1" u="sng" dirty="0" smtClean="0">
                <a:solidFill>
                  <a:schemeClr val="accent3">
                    <a:lumMod val="50000"/>
                  </a:schemeClr>
                </a:solidFill>
              </a:rPr>
              <a:t>Воспользуйся  словарём!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b="1" dirty="0" smtClean="0">
                <a:solidFill>
                  <a:schemeClr val="bg2">
                    <a:lumMod val="10000"/>
                  </a:schemeClr>
                </a:solidFill>
              </a:rPr>
              <a:t>Есть ли польза от сжигания опавших листьев? Какая?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b="1" dirty="0" smtClean="0">
                <a:solidFill>
                  <a:schemeClr val="bg2">
                    <a:lumMod val="10000"/>
                  </a:schemeClr>
                </a:solidFill>
              </a:rPr>
              <a:t>Какой вред может причинить костёр из опавшей листвы?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b="1" i="1" u="sng" dirty="0" smtClean="0">
                <a:solidFill>
                  <a:schemeClr val="accent3">
                    <a:lumMod val="50000"/>
                  </a:schemeClr>
                </a:solidFill>
              </a:rPr>
              <a:t>Сделай вывод. </a:t>
            </a:r>
            <a:r>
              <a:rPr lang="ru-RU" sz="2800" b="1" dirty="0" smtClean="0">
                <a:solidFill>
                  <a:schemeClr val="bg2">
                    <a:lumMod val="10000"/>
                  </a:schemeClr>
                </a:solidFill>
              </a:rPr>
              <a:t>Сжигание листьев – вред или польза?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b="1" i="1" u="sng" dirty="0" smtClean="0">
                <a:solidFill>
                  <a:schemeClr val="accent3">
                    <a:lumMod val="50000"/>
                  </a:schemeClr>
                </a:solidFill>
              </a:rPr>
              <a:t>Нарисуй</a:t>
            </a:r>
            <a:r>
              <a:rPr lang="ru-RU" sz="2800" b="1" dirty="0" smtClean="0">
                <a:solidFill>
                  <a:schemeClr val="bg2">
                    <a:lumMod val="10000"/>
                  </a:schemeClr>
                </a:solidFill>
              </a:rPr>
              <a:t>  листовки с призывом не разжигать костры из опавших листьев.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b="1" i="1" u="sng" dirty="0" smtClean="0">
                <a:solidFill>
                  <a:schemeClr val="accent3">
                    <a:lumMod val="50000"/>
                  </a:schemeClr>
                </a:solidFill>
              </a:rPr>
              <a:t>Что можешь сделать ты</a:t>
            </a:r>
            <a:r>
              <a:rPr lang="ru-RU" sz="2800" b="1" dirty="0" smtClean="0">
                <a:solidFill>
                  <a:schemeClr val="bg2">
                    <a:lumMod val="10000"/>
                  </a:schemeClr>
                </a:solidFill>
              </a:rPr>
              <a:t>, чтобы не допустить сжигание листвы?</a:t>
            </a:r>
          </a:p>
          <a:p>
            <a:pPr marL="514350" indent="-514350">
              <a:buFont typeface="+mj-lt"/>
              <a:buAutoNum type="arabicPeriod"/>
            </a:pPr>
            <a:endParaRPr lang="ru-RU" sz="2800" b="1" dirty="0" smtClean="0">
              <a:solidFill>
                <a:schemeClr val="bg2">
                  <a:lumMod val="10000"/>
                </a:schemeClr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ru-RU" sz="2800" b="1" dirty="0" smtClean="0">
              <a:solidFill>
                <a:schemeClr val="bg2">
                  <a:lumMod val="10000"/>
                </a:schemeClr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ru-RU" sz="2800" b="1" dirty="0" smtClean="0">
              <a:solidFill>
                <a:schemeClr val="bg2">
                  <a:lumMod val="10000"/>
                </a:schemeClr>
              </a:solidFill>
            </a:endParaRPr>
          </a:p>
          <a:p>
            <a:endParaRPr lang="ru-RU" sz="2800" b="1" dirty="0" smtClean="0">
              <a:solidFill>
                <a:schemeClr val="bg2">
                  <a:lumMod val="10000"/>
                </a:schemeClr>
              </a:solidFill>
            </a:endParaRPr>
          </a:p>
          <a:p>
            <a:endParaRPr lang="ru-RU" sz="2800" b="1" i="1" u="sng" dirty="0" smtClean="0">
              <a:solidFill>
                <a:schemeClr val="accent3">
                  <a:lumMod val="50000"/>
                </a:schemeClr>
              </a:solidFill>
            </a:endParaRPr>
          </a:p>
          <a:p>
            <a:endParaRPr lang="ru-RU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5073911" y="6488668"/>
            <a:ext cx="40700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bg2">
                    <a:lumMod val="10000"/>
                  </a:schemeClr>
                </a:solidFill>
              </a:rPr>
              <a:t>Подготовила</a:t>
            </a:r>
            <a:r>
              <a:rPr lang="ru-RU" b="1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US" b="1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ru-RU" b="1" dirty="0" smtClean="0">
                <a:solidFill>
                  <a:schemeClr val="bg2">
                    <a:lumMod val="10000"/>
                  </a:schemeClr>
                </a:solidFill>
              </a:rPr>
              <a:t>Сёмина Елена Юрьевна</a:t>
            </a:r>
            <a:endParaRPr lang="ru-RU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40000"/>
              <a:lumOff val="60000"/>
            </a:schemeClr>
          </a:solidFill>
          <a:ln w="38100">
            <a:solidFill>
              <a:srgbClr val="FFFF00"/>
            </a:solidFill>
          </a:ln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Можно ли использовать </a:t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>опавшую листву?</a:t>
            </a:r>
            <a:endParaRPr lang="ru-RU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00364" y="1571612"/>
            <a:ext cx="3143272" cy="571503"/>
          </a:xfrm>
          <a:solidFill>
            <a:schemeClr val="accent3">
              <a:lumMod val="40000"/>
              <a:lumOff val="60000"/>
            </a:schemeClr>
          </a:solidFill>
          <a:ln w="76200">
            <a:solidFill>
              <a:srgbClr val="FFC000"/>
            </a:solidFill>
          </a:ln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b="1" dirty="0" smtClean="0">
                <a:solidFill>
                  <a:schemeClr val="tx2"/>
                </a:solidFill>
              </a:rPr>
              <a:t>  Найди пользу!</a:t>
            </a:r>
            <a:endParaRPr lang="ru-RU" sz="2800" b="1" dirty="0">
              <a:solidFill>
                <a:schemeClr val="tx2"/>
              </a:solidFill>
            </a:endParaRPr>
          </a:p>
        </p:txBody>
      </p:sp>
      <p:sp>
        <p:nvSpPr>
          <p:cNvPr id="8" name="Горизонтальный свиток 7"/>
          <p:cNvSpPr/>
          <p:nvPr/>
        </p:nvSpPr>
        <p:spPr>
          <a:xfrm>
            <a:off x="3071802" y="3071810"/>
            <a:ext cx="2928958" cy="1428760"/>
          </a:xfrm>
          <a:prstGeom prst="horizontalScroll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7030A0"/>
                </a:solidFill>
              </a:rPr>
              <a:t>Живопись</a:t>
            </a:r>
            <a:endParaRPr lang="ru-RU" sz="3600" b="1" dirty="0">
              <a:solidFill>
                <a:srgbClr val="7030A0"/>
              </a:solidFill>
            </a:endParaRPr>
          </a:p>
        </p:txBody>
      </p:sp>
      <p:sp>
        <p:nvSpPr>
          <p:cNvPr id="9" name="Горизонтальный свиток 8"/>
          <p:cNvSpPr/>
          <p:nvPr/>
        </p:nvSpPr>
        <p:spPr>
          <a:xfrm>
            <a:off x="214282" y="2571744"/>
            <a:ext cx="2428892" cy="1500198"/>
          </a:xfrm>
          <a:prstGeom prst="horizontalScroll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C00000"/>
                </a:solidFill>
              </a:rPr>
              <a:t>Икебана</a:t>
            </a:r>
            <a:endParaRPr lang="ru-RU" sz="4000" b="1" dirty="0">
              <a:solidFill>
                <a:srgbClr val="C00000"/>
              </a:solidFill>
            </a:endParaRPr>
          </a:p>
        </p:txBody>
      </p:sp>
      <p:sp>
        <p:nvSpPr>
          <p:cNvPr id="10" name="Горизонтальный свиток 9"/>
          <p:cNvSpPr/>
          <p:nvPr/>
        </p:nvSpPr>
        <p:spPr>
          <a:xfrm>
            <a:off x="6429388" y="2428868"/>
            <a:ext cx="2143140" cy="1643074"/>
          </a:xfrm>
          <a:prstGeom prst="horizontalScroll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0070C0"/>
                </a:solidFill>
              </a:rPr>
              <a:t>Музыка</a:t>
            </a:r>
            <a:endParaRPr lang="ru-RU" sz="3600" b="1" dirty="0">
              <a:solidFill>
                <a:srgbClr val="0070C0"/>
              </a:solidFill>
            </a:endParaRPr>
          </a:p>
        </p:txBody>
      </p:sp>
      <p:sp>
        <p:nvSpPr>
          <p:cNvPr id="11" name="Горизонтальный свиток 10"/>
          <p:cNvSpPr/>
          <p:nvPr/>
        </p:nvSpPr>
        <p:spPr>
          <a:xfrm>
            <a:off x="2928926" y="5000636"/>
            <a:ext cx="3000396" cy="1643074"/>
          </a:xfrm>
          <a:prstGeom prst="horizontalScroll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err="1" smtClean="0">
                <a:solidFill>
                  <a:schemeClr val="accent2">
                    <a:lumMod val="50000"/>
                  </a:schemeClr>
                </a:solidFill>
              </a:rPr>
              <a:t>Биотопливо</a:t>
            </a:r>
            <a:endParaRPr lang="ru-RU" sz="36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2" name="Горизонтальный свиток 11"/>
          <p:cNvSpPr/>
          <p:nvPr/>
        </p:nvSpPr>
        <p:spPr>
          <a:xfrm>
            <a:off x="142844" y="4286256"/>
            <a:ext cx="2643206" cy="1571636"/>
          </a:xfrm>
          <a:prstGeom prst="horizontalScroll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</a:rPr>
              <a:t>Кулинария</a:t>
            </a:r>
            <a:endParaRPr lang="ru-RU" sz="36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3" name="Горизонтальный свиток 12"/>
          <p:cNvSpPr/>
          <p:nvPr/>
        </p:nvSpPr>
        <p:spPr>
          <a:xfrm>
            <a:off x="6000760" y="4214818"/>
            <a:ext cx="3000396" cy="1571636"/>
          </a:xfrm>
          <a:prstGeom prst="horizontalScroll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00B050"/>
                </a:solidFill>
              </a:rPr>
              <a:t>Предметы быта</a:t>
            </a:r>
            <a:endParaRPr lang="ru-RU" sz="3200" b="1" dirty="0">
              <a:solidFill>
                <a:srgbClr val="00B05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073911" y="6488668"/>
            <a:ext cx="40700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bg2">
                    <a:lumMod val="10000"/>
                  </a:schemeClr>
                </a:solidFill>
              </a:rPr>
              <a:t>Подготовила</a:t>
            </a:r>
            <a:r>
              <a:rPr lang="ru-RU" b="1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US" b="1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ru-RU" b="1" dirty="0" smtClean="0">
                <a:solidFill>
                  <a:schemeClr val="bg2">
                    <a:lumMod val="10000"/>
                  </a:schemeClr>
                </a:solidFill>
              </a:rPr>
              <a:t>Сёмина Елена Юрьевна</a:t>
            </a:r>
            <a:endParaRPr lang="ru-RU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6" name="Улыбающееся лицо 15"/>
          <p:cNvSpPr/>
          <p:nvPr/>
        </p:nvSpPr>
        <p:spPr>
          <a:xfrm>
            <a:off x="5572132" y="1714488"/>
            <a:ext cx="357190" cy="357190"/>
          </a:xfrm>
          <a:prstGeom prst="smileyFace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40000"/>
              <a:lumOff val="60000"/>
            </a:schemeClr>
          </a:solidFill>
          <a:ln w="38100">
            <a:solidFill>
              <a:srgbClr val="FFFF00"/>
            </a:solidFill>
          </a:ln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C00000"/>
                </a:solidFill>
              </a:rPr>
              <a:t>Использование опавших листьев</a:t>
            </a:r>
            <a:endParaRPr lang="ru-RU" sz="4000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29196"/>
          </a:xfrm>
          <a:solidFill>
            <a:schemeClr val="accent3">
              <a:lumMod val="40000"/>
              <a:lumOff val="60000"/>
            </a:schemeClr>
          </a:solidFill>
          <a:ln w="38100">
            <a:solidFill>
              <a:srgbClr val="FFFF00"/>
            </a:solidFill>
          </a:ln>
        </p:spPr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sz="2800" b="1" i="1" u="sng" dirty="0" smtClean="0">
                <a:solidFill>
                  <a:schemeClr val="accent3">
                    <a:lumMod val="50000"/>
                  </a:schemeClr>
                </a:solidFill>
              </a:rPr>
              <a:t>Составьте букет </a:t>
            </a:r>
            <a:r>
              <a:rPr lang="ru-RU" sz="2800" b="1" dirty="0" smtClean="0">
                <a:solidFill>
                  <a:schemeClr val="bg2">
                    <a:lumMod val="10000"/>
                  </a:schemeClr>
                </a:solidFill>
              </a:rPr>
              <a:t>из опавших листьев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b="1" i="1" u="sng" dirty="0" smtClean="0">
                <a:solidFill>
                  <a:schemeClr val="accent3">
                    <a:lumMod val="50000"/>
                  </a:schemeClr>
                </a:solidFill>
              </a:rPr>
              <a:t>Подберите картины художников  </a:t>
            </a:r>
            <a:r>
              <a:rPr lang="ru-RU" sz="2800" b="1" dirty="0" smtClean="0">
                <a:solidFill>
                  <a:schemeClr val="bg2">
                    <a:lumMod val="10000"/>
                  </a:schemeClr>
                </a:solidFill>
              </a:rPr>
              <a:t>(фотографии) с изображением опавшей листвы 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b="1" i="1" u="sng" dirty="0" smtClean="0">
                <a:solidFill>
                  <a:schemeClr val="accent3">
                    <a:lumMod val="50000"/>
                  </a:schemeClr>
                </a:solidFill>
              </a:rPr>
              <a:t>Подберите музыкальные произведения </a:t>
            </a:r>
            <a:r>
              <a:rPr lang="ru-RU" sz="2800" b="1" dirty="0" smtClean="0">
                <a:solidFill>
                  <a:schemeClr val="bg2">
                    <a:lumMod val="10000"/>
                  </a:schemeClr>
                </a:solidFill>
              </a:rPr>
              <a:t>на эту тему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b="1" i="1" u="sng" dirty="0" smtClean="0">
                <a:solidFill>
                  <a:schemeClr val="accent3">
                    <a:lumMod val="50000"/>
                  </a:schemeClr>
                </a:solidFill>
              </a:rPr>
              <a:t>Найдите кулинарные рецепты </a:t>
            </a:r>
            <a:r>
              <a:rPr lang="ru-RU" sz="2800" b="1" dirty="0" smtClean="0">
                <a:solidFill>
                  <a:schemeClr val="bg2">
                    <a:lumMod val="10000"/>
                  </a:schemeClr>
                </a:solidFill>
              </a:rPr>
              <a:t>с названием: «Опавшие листья»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b="1" i="1" u="sng" dirty="0" smtClean="0">
                <a:solidFill>
                  <a:schemeClr val="accent3">
                    <a:lumMod val="50000"/>
                  </a:schemeClr>
                </a:solidFill>
              </a:rPr>
              <a:t>Найдите информацию</a:t>
            </a:r>
            <a:r>
              <a:rPr lang="ru-RU" sz="2800" b="1" dirty="0" smtClean="0">
                <a:solidFill>
                  <a:schemeClr val="bg2">
                    <a:lumMod val="10000"/>
                  </a:schemeClr>
                </a:solidFill>
              </a:rPr>
              <a:t>, используют ли опавшие листья для обогрева жилища?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b="1" i="1" u="sng" dirty="0" smtClean="0">
                <a:solidFill>
                  <a:schemeClr val="accent3">
                    <a:lumMod val="50000"/>
                  </a:schemeClr>
                </a:solidFill>
              </a:rPr>
              <a:t>Найдите информацию</a:t>
            </a:r>
            <a:r>
              <a:rPr lang="ru-RU" sz="2800" b="1" dirty="0" smtClean="0">
                <a:solidFill>
                  <a:schemeClr val="bg2">
                    <a:lumMod val="10000"/>
                  </a:schemeClr>
                </a:solidFill>
              </a:rPr>
              <a:t>, можно ли переработать листья и сделать из них полезные предметы для дома?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73911" y="6488668"/>
            <a:ext cx="40700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bg2">
                    <a:lumMod val="10000"/>
                  </a:schemeClr>
                </a:solidFill>
              </a:rPr>
              <a:t>Подготовила</a:t>
            </a:r>
            <a:r>
              <a:rPr lang="ru-RU" b="1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US" b="1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ru-RU" b="1" dirty="0" smtClean="0">
                <a:solidFill>
                  <a:schemeClr val="bg2">
                    <a:lumMod val="10000"/>
                  </a:schemeClr>
                </a:solidFill>
              </a:rPr>
              <a:t>Сёмина Елена Юрьевна</a:t>
            </a:r>
            <a:endParaRPr lang="ru-RU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285728"/>
            <a:ext cx="8229600" cy="1143000"/>
          </a:xfrm>
          <a:ln w="38100">
            <a:solidFill>
              <a:srgbClr val="FFFF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4900" b="1" dirty="0" smtClean="0">
                <a:solidFill>
                  <a:srgbClr val="C00000"/>
                </a:solidFill>
              </a:rPr>
              <a:t/>
            </a:r>
            <a:br>
              <a:rPr lang="ru-RU" sz="4900" b="1" dirty="0" smtClean="0">
                <a:solidFill>
                  <a:srgbClr val="C00000"/>
                </a:solidFill>
              </a:rPr>
            </a:br>
            <a:r>
              <a:rPr lang="ru-RU" sz="4900" b="1" dirty="0" smtClean="0">
                <a:solidFill>
                  <a:srgbClr val="FF0000"/>
                </a:solidFill>
              </a:rPr>
              <a:t>Желаю творческого настроения!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57786" y="6572272"/>
            <a:ext cx="3786214" cy="285728"/>
          </a:xfrm>
          <a:noFill/>
          <a:ln w="38100">
            <a:noFill/>
          </a:ln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sz="1600" b="1" i="1" dirty="0" smtClean="0">
                <a:solidFill>
                  <a:schemeClr val="bg2">
                    <a:lumMod val="10000"/>
                  </a:schemeClr>
                </a:solidFill>
              </a:rPr>
              <a:t>         Подготовила</a:t>
            </a:r>
            <a:r>
              <a:rPr lang="ru-RU" sz="1600" b="1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US" sz="1600" b="1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ru-RU" sz="1600" b="1" dirty="0" smtClean="0">
                <a:solidFill>
                  <a:schemeClr val="bg2">
                    <a:lumMod val="10000"/>
                  </a:schemeClr>
                </a:solidFill>
              </a:rPr>
              <a:t>Сёмина Елена Юрьевна</a:t>
            </a:r>
            <a:endParaRPr lang="ru-RU" sz="1600" dirty="0" smtClean="0">
              <a:solidFill>
                <a:schemeClr val="bg2">
                  <a:lumMod val="10000"/>
                </a:schemeClr>
              </a:solidFill>
            </a:endParaRPr>
          </a:p>
          <a:p>
            <a:pPr>
              <a:buNone/>
            </a:pPr>
            <a:endParaRPr lang="ru-RU" sz="4400" dirty="0" smtClean="0"/>
          </a:p>
        </p:txBody>
      </p:sp>
      <p:sp>
        <p:nvSpPr>
          <p:cNvPr id="4" name="Вертикальный свиток 3"/>
          <p:cNvSpPr/>
          <p:nvPr/>
        </p:nvSpPr>
        <p:spPr>
          <a:xfrm>
            <a:off x="6500826" y="1714488"/>
            <a:ext cx="2428892" cy="2928958"/>
          </a:xfrm>
          <a:prstGeom prst="verticalScroll">
            <a:avLst/>
          </a:prstGeom>
          <a:solidFill>
            <a:schemeClr val="tx2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dirty="0" smtClean="0"/>
          </a:p>
          <a:p>
            <a:pPr algn="ctr"/>
            <a:r>
              <a:rPr lang="ru-RU" sz="3200" b="1" dirty="0" smtClean="0">
                <a:solidFill>
                  <a:srgbClr val="FFFF00"/>
                </a:solidFill>
              </a:rPr>
              <a:t>Учить не мыслям, а мыслить</a:t>
            </a:r>
            <a:r>
              <a:rPr lang="ru-RU" sz="2400" b="1" dirty="0" smtClean="0">
                <a:solidFill>
                  <a:srgbClr val="FFFF00"/>
                </a:solidFill>
              </a:rPr>
              <a:t>                               </a:t>
            </a:r>
            <a:r>
              <a:rPr lang="ru-RU" sz="2400" b="1" dirty="0" smtClean="0">
                <a:solidFill>
                  <a:schemeClr val="bg1"/>
                </a:solidFill>
              </a:rPr>
              <a:t>И. Кант </a:t>
            </a:r>
          </a:p>
          <a:p>
            <a:pPr algn="ctr"/>
            <a:endParaRPr lang="ru-RU" dirty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9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ahoma" pitchFamily="34" charset="0"/>
              </a:rPr>
              <a:t>Учить не мыслям, а мыслить. </a:t>
            </a:r>
            <a:br>
              <a:rPr kumimoji="0" lang="ru-RU" sz="9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ahoma" pitchFamily="34" charset="0"/>
              </a:rPr>
            </a:br>
            <a:r>
              <a:rPr kumimoji="0" lang="ru-RU" sz="7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ahoma" pitchFamily="34" charset="0"/>
              </a:rPr>
              <a:t>Иммануил Кант (1724</a:t>
            </a:r>
            <a:r>
              <a:rPr kumimoji="0" lang="ru-RU" sz="7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ahoma" pitchFamily="34" charset="0"/>
              </a:rPr>
              <a:t> —</a:t>
            </a:r>
            <a:r>
              <a:rPr kumimoji="0" lang="ru-RU" sz="7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ahoma" pitchFamily="34" charset="0"/>
              </a:rPr>
              <a:t> 1804)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9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ahoma" pitchFamily="34" charset="0"/>
              </a:rPr>
              <a:t>Учить не мыслям, а мыслить. </a:t>
            </a:r>
            <a:br>
              <a:rPr kumimoji="0" lang="ru-RU" sz="9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ahoma" pitchFamily="34" charset="0"/>
              </a:rPr>
            </a:br>
            <a:r>
              <a:rPr kumimoji="0" lang="ru-RU" sz="7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ahoma" pitchFamily="34" charset="0"/>
              </a:rPr>
              <a:t>Иммануил Кант (1724</a:t>
            </a:r>
            <a:r>
              <a:rPr kumimoji="0" lang="ru-RU" sz="7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ahoma" pitchFamily="34" charset="0"/>
              </a:rPr>
              <a:t> —</a:t>
            </a:r>
            <a:r>
              <a:rPr kumimoji="0" lang="ru-RU" sz="7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ahoma" pitchFamily="34" charset="0"/>
              </a:rPr>
              <a:t> 1804)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8" name="Горизонтальный свиток 7"/>
          <p:cNvSpPr/>
          <p:nvPr/>
        </p:nvSpPr>
        <p:spPr>
          <a:xfrm>
            <a:off x="214282" y="1285860"/>
            <a:ext cx="5857908" cy="3929090"/>
          </a:xfrm>
          <a:prstGeom prst="horizontalScroll">
            <a:avLst/>
          </a:prstGeom>
          <a:solidFill>
            <a:schemeClr val="tx2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3600" dirty="0" smtClean="0"/>
          </a:p>
          <a:p>
            <a:r>
              <a:rPr lang="ru-RU" sz="3600" b="1" dirty="0" smtClean="0">
                <a:solidFill>
                  <a:srgbClr val="FFFF00"/>
                </a:solidFill>
              </a:rPr>
              <a:t>Творчество! Вот великое спасение от страданий, великое облегчение жизни!</a:t>
            </a:r>
            <a:r>
              <a:rPr lang="ru-RU" sz="3600" dirty="0" smtClean="0">
                <a:solidFill>
                  <a:srgbClr val="FFFF00"/>
                </a:solidFill>
              </a:rPr>
              <a:t/>
            </a:r>
            <a:br>
              <a:rPr lang="ru-RU" sz="3600" dirty="0" smtClean="0">
                <a:solidFill>
                  <a:srgbClr val="FFFF00"/>
                </a:solidFill>
              </a:rPr>
            </a:br>
            <a:r>
              <a:rPr lang="ru-RU" sz="2400" b="1" dirty="0" smtClean="0">
                <a:solidFill>
                  <a:srgbClr val="FFFF00"/>
                </a:solidFill>
              </a:rPr>
              <a:t>                                                    </a:t>
            </a:r>
            <a:r>
              <a:rPr lang="ru-RU" sz="2400" b="1" dirty="0" smtClean="0">
                <a:solidFill>
                  <a:schemeClr val="bg1"/>
                </a:solidFill>
              </a:rPr>
              <a:t>Ф. Ницше</a:t>
            </a:r>
          </a:p>
          <a:p>
            <a:pPr algn="ctr"/>
            <a:endParaRPr lang="ru-RU" dirty="0"/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900" b="0" i="0" u="none" strike="noStrike" cap="none" normalizeH="0" baseline="0" smtClean="0">
                <a:ln>
                  <a:noFill/>
                </a:ln>
                <a:solidFill>
                  <a:srgbClr val="333333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Творчество! Вот великое спасение от страданий, великое облегчение жизни!</a:t>
            </a:r>
            <a:br>
              <a:rPr kumimoji="0" lang="ru-RU" sz="900" b="0" i="0" u="none" strike="noStrike" cap="none" normalizeH="0" baseline="0" smtClean="0">
                <a:ln>
                  <a:noFill/>
                </a:ln>
                <a:solidFill>
                  <a:srgbClr val="333333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sz="900" b="0" i="0" u="none" strike="noStrike" cap="none" normalizeH="0" baseline="0" smtClean="0">
                <a:ln>
                  <a:noFill/>
                </a:ln>
                <a:solidFill>
                  <a:srgbClr val="333333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Ф. Ницше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900" b="0" i="0" u="none" strike="noStrike" cap="none" normalizeH="0" baseline="0" smtClean="0">
                <a:ln>
                  <a:noFill/>
                </a:ln>
                <a:solidFill>
                  <a:srgbClr val="333333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Творчество! Вот великое спасение от страданий, великое облегчение жизни!</a:t>
            </a:r>
            <a:br>
              <a:rPr kumimoji="0" lang="ru-RU" sz="900" b="0" i="0" u="none" strike="noStrike" cap="none" normalizeH="0" baseline="0" smtClean="0">
                <a:ln>
                  <a:noFill/>
                </a:ln>
                <a:solidFill>
                  <a:srgbClr val="333333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sz="900" b="0" i="0" u="none" strike="noStrike" cap="none" normalizeH="0" baseline="0" smtClean="0">
                <a:ln>
                  <a:noFill/>
                </a:ln>
                <a:solidFill>
                  <a:srgbClr val="333333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Ф. Ницше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1" name="Горизонтальный свиток 10"/>
          <p:cNvSpPr/>
          <p:nvPr/>
        </p:nvSpPr>
        <p:spPr>
          <a:xfrm>
            <a:off x="785786" y="4786322"/>
            <a:ext cx="7715304" cy="1890528"/>
          </a:xfrm>
          <a:prstGeom prst="horizontalScroll">
            <a:avLst/>
          </a:prstGeom>
          <a:solidFill>
            <a:schemeClr val="tx2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Где нет простора для проявления способностей, там нет и способности.</a:t>
            </a:r>
            <a:br>
              <a:rPr lang="ru-RU" sz="3200" b="1" dirty="0" smtClean="0">
                <a:solidFill>
                  <a:srgbClr val="FFFF00"/>
                </a:solidFill>
              </a:rPr>
            </a:br>
            <a:r>
              <a:rPr lang="ru-RU" sz="2400" b="1" dirty="0" smtClean="0">
                <a:solidFill>
                  <a:srgbClr val="FFFF00"/>
                </a:solidFill>
              </a:rPr>
              <a:t>                                                                               </a:t>
            </a:r>
            <a:r>
              <a:rPr lang="ru-RU" sz="2400" b="1" dirty="0" smtClean="0">
                <a:solidFill>
                  <a:schemeClr val="bg1"/>
                </a:solidFill>
              </a:rPr>
              <a:t>Л. Фейербах</a:t>
            </a:r>
            <a:endParaRPr lang="ru-RU" sz="2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829</TotalTime>
  <Words>565</Words>
  <Application>Microsoft Office PowerPoint</Application>
  <PresentationFormat>Экран (4:3)</PresentationFormat>
  <Paragraphs>97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Последовательность проектной работы</vt:lpstr>
      <vt:lpstr> Подготовка и планирование мини-проекта по природоведению в 5 классе </vt:lpstr>
      <vt:lpstr>Почему опадает листва?</vt:lpstr>
      <vt:lpstr>Где мы можем увидеть  опавшие листья?</vt:lpstr>
      <vt:lpstr>Листопад–  это проблема для человека?</vt:lpstr>
      <vt:lpstr>Что происходит с опавшими листьями?</vt:lpstr>
      <vt:lpstr>Перегнивание листьев –  вред или польза?</vt:lpstr>
      <vt:lpstr>Сжигание листьев –  вред или польза? </vt:lpstr>
      <vt:lpstr>Можно ли использовать  опавшую листву?</vt:lpstr>
      <vt:lpstr>Использование опавших листьев</vt:lpstr>
      <vt:lpstr> Желаю творческого настроения! 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Мини-проект Опавшие листья: вред или польза.</dc:title>
  <dc:creator>User</dc:creator>
  <cp:lastModifiedBy>User</cp:lastModifiedBy>
  <cp:revision>68</cp:revision>
  <dcterms:created xsi:type="dcterms:W3CDTF">2013-09-21T08:42:48Z</dcterms:created>
  <dcterms:modified xsi:type="dcterms:W3CDTF">2013-09-26T07:31:52Z</dcterms:modified>
</cp:coreProperties>
</file>