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68" r:id="rId4"/>
    <p:sldId id="257" r:id="rId5"/>
    <p:sldId id="258" r:id="rId6"/>
    <p:sldId id="259" r:id="rId7"/>
    <p:sldId id="271" r:id="rId8"/>
    <p:sldId id="260" r:id="rId9"/>
    <p:sldId id="261" r:id="rId10"/>
    <p:sldId id="262" r:id="rId11"/>
    <p:sldId id="264" r:id="rId12"/>
    <p:sldId id="265" r:id="rId13"/>
    <p:sldId id="263" r:id="rId14"/>
    <p:sldId id="267" r:id="rId15"/>
    <p:sldId id="270" r:id="rId16"/>
    <p:sldId id="266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01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7EEAA-3828-4AF4-99D9-7B9F8F8FA011}" type="datetimeFigureOut">
              <a:rPr lang="ru-RU" smtClean="0"/>
              <a:pPr/>
              <a:t>24.02.2011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7C5FA-9D8C-483D-A74F-1C0A6DD004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0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7EEAA-3828-4AF4-99D9-7B9F8F8FA011}" type="datetimeFigureOut">
              <a:rPr lang="ru-RU" smtClean="0"/>
              <a:pPr/>
              <a:t>24.02.2011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7C5FA-9D8C-483D-A74F-1C0A6DD004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0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7EEAA-3828-4AF4-99D9-7B9F8F8FA011}" type="datetimeFigureOut">
              <a:rPr lang="ru-RU" smtClean="0"/>
              <a:pPr/>
              <a:t>24.02.2011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7C5FA-9D8C-483D-A74F-1C0A6DD004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0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7EEAA-3828-4AF4-99D9-7B9F8F8FA011}" type="datetimeFigureOut">
              <a:rPr lang="ru-RU" smtClean="0"/>
              <a:pPr/>
              <a:t>24.02.2011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7C5FA-9D8C-483D-A74F-1C0A6DD004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0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7EEAA-3828-4AF4-99D9-7B9F8F8FA011}" type="datetimeFigureOut">
              <a:rPr lang="ru-RU" smtClean="0"/>
              <a:pPr/>
              <a:t>24.02.2011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7C5FA-9D8C-483D-A74F-1C0A6DD004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0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7EEAA-3828-4AF4-99D9-7B9F8F8FA011}" type="datetimeFigureOut">
              <a:rPr lang="ru-RU" smtClean="0"/>
              <a:pPr/>
              <a:t>24.02.2011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7C5FA-9D8C-483D-A74F-1C0A6DD004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0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7EEAA-3828-4AF4-99D9-7B9F8F8FA011}" type="datetimeFigureOut">
              <a:rPr lang="ru-RU" smtClean="0"/>
              <a:pPr/>
              <a:t>24.02.2011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7C5FA-9D8C-483D-A74F-1C0A6DD004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0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7EEAA-3828-4AF4-99D9-7B9F8F8FA011}" type="datetimeFigureOut">
              <a:rPr lang="ru-RU" smtClean="0"/>
              <a:pPr/>
              <a:t>24.02.2011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7C5FA-9D8C-483D-A74F-1C0A6DD004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0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7EEAA-3828-4AF4-99D9-7B9F8F8FA011}" type="datetimeFigureOut">
              <a:rPr lang="ru-RU" smtClean="0"/>
              <a:pPr/>
              <a:t>24.02.2011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7C5FA-9D8C-483D-A74F-1C0A6DD004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0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7EEAA-3828-4AF4-99D9-7B9F8F8FA011}" type="datetimeFigureOut">
              <a:rPr lang="ru-RU" smtClean="0"/>
              <a:pPr/>
              <a:t>24.02.2011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7C5FA-9D8C-483D-A74F-1C0A6DD004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0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7EEAA-3828-4AF4-99D9-7B9F8F8FA011}" type="datetimeFigureOut">
              <a:rPr lang="ru-RU" smtClean="0"/>
              <a:pPr/>
              <a:t>24.02.2011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7C5FA-9D8C-483D-A74F-1C0A6DD004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20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17EEAA-3828-4AF4-99D9-7B9F8F8FA011}" type="datetimeFigureOut">
              <a:rPr lang="ru-RU" smtClean="0"/>
              <a:pPr/>
              <a:t>24.02.2011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A7C5FA-9D8C-483D-A74F-1C0A6DD0041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Click="0" advTm="2000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E:\&#1052;&#1091;&#1079;&#1099;&#1082;&#1072;\&#1076;&#1080;&#1076;&#1102;&#1083;&#1103;\%234_Legenda%202004\%234_10_Osen-avgust.mp3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Documents%20and%20Settings\Admin\&#1056;&#1072;&#1073;&#1086;&#1095;&#1080;&#1081;%20&#1089;&#1090;&#1086;&#1083;\10%20-%20&#1054;&#1082;&#1090;&#1103;&#1073;&#1088;&#1100;%20-%20&#1054;&#1089;&#1077;&#1085;&#1085;&#1103;&#1103;%20&#1087;&#1077;&#1089;&#1085;&#1103;.mp3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4300" y="-142900"/>
            <a:ext cx="9238300" cy="7000900"/>
          </a:xfrm>
          <a:prstGeom prst="rect">
            <a:avLst/>
          </a:prstGeom>
        </p:spPr>
      </p:pic>
      <p:pic>
        <p:nvPicPr>
          <p:cNvPr id="5" name="Рисунок 4" descr="lesja-4-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72" y="571480"/>
            <a:ext cx="2987258" cy="43601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4500562" y="928670"/>
            <a:ext cx="3643338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Ж</a:t>
            </a:r>
            <a:r>
              <a:rPr lang="uk-UA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иттєві</a:t>
            </a:r>
            <a:r>
              <a:rPr lang="uk-UA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дороги Лесі Українки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71670" y="5143512"/>
            <a:ext cx="37080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(1871-1913)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#4_10_Osen-avgust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 flipH="1" flipV="1">
            <a:off x="8358214" y="6357958"/>
            <a:ext cx="449266" cy="449266"/>
          </a:xfrm>
          <a:prstGeom prst="rect">
            <a:avLst/>
          </a:prstGeom>
        </p:spPr>
      </p:pic>
    </p:spTree>
  </p:cSld>
  <p:clrMapOvr>
    <a:masterClrMapping/>
  </p:clrMapOvr>
  <p:transition spd="med"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3">
                <p:cTn id="2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4300" y="-142900"/>
            <a:ext cx="9238300" cy="70009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2910" y="714356"/>
            <a:ext cx="7841057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Хто</a:t>
            </a:r>
            <a:r>
              <a:rPr lang="ru-RU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вам </a:t>
            </a:r>
            <a:r>
              <a:rPr lang="ru-RU" sz="48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сказав,що</a:t>
            </a:r>
            <a:r>
              <a:rPr lang="ru-RU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я </a:t>
            </a:r>
            <a:r>
              <a:rPr lang="ru-RU" sz="48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слабка</a:t>
            </a:r>
            <a:r>
              <a:rPr lang="ru-RU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</a:t>
            </a:r>
          </a:p>
          <a:p>
            <a:pPr algn="ctr"/>
            <a:r>
              <a:rPr lang="ru-RU" sz="4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Що</a:t>
            </a:r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я </a:t>
            </a:r>
            <a:r>
              <a:rPr lang="ru-RU" sz="4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корюся</a:t>
            </a:r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дол</a:t>
            </a:r>
            <a:r>
              <a:rPr lang="uk-UA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і?</a:t>
            </a:r>
          </a:p>
          <a:p>
            <a:pPr algn="ctr"/>
            <a:r>
              <a:rPr lang="uk-UA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Хіба тремтить моя рука</a:t>
            </a:r>
          </a:p>
          <a:p>
            <a:pPr algn="ctr"/>
            <a:r>
              <a:rPr lang="uk-UA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Чи пісня й думка кволі?</a:t>
            </a:r>
          </a:p>
          <a:p>
            <a:pPr algn="ctr"/>
            <a:r>
              <a:rPr lang="uk-UA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 Леся Українка</a:t>
            </a:r>
            <a:endParaRPr lang="ru-RU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4300" y="0"/>
            <a:ext cx="9238300" cy="7000900"/>
          </a:xfrm>
          <a:prstGeom prst="rect">
            <a:avLst/>
          </a:prstGeom>
        </p:spPr>
      </p:pic>
      <p:pic>
        <p:nvPicPr>
          <p:cNvPr id="6" name="Рисунок 5" descr="0_1e9f5_6296bb9a_orig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357166"/>
            <a:ext cx="3429024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4786314" y="285728"/>
            <a:ext cx="4071966" cy="464347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Люди,як зорі,полишають свій слід</a:t>
            </a:r>
          </a:p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</a:t>
            </a:r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свідомості майбутніх поколінь,особливо люди</a:t>
            </a:r>
          </a:p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талановиті. Мовби крізь серпанок легендарності проступає до нас образ поетеси,образ ніжний і чистий.</a:t>
            </a:r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endParaRPr lang="ru-RU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167-20-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1670" y="2643182"/>
            <a:ext cx="2569192" cy="36996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0"/>
                            </p:stCondLst>
                            <p:childTnLst>
                              <p:par>
                                <p:cTn id="1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000"/>
                            </p:stCondLst>
                            <p:childTnLst>
                              <p:par>
                                <p:cTn id="22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0"/>
                            </p:stCondLst>
                            <p:childTnLst>
                              <p:par>
                                <p:cTn id="2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42900"/>
            <a:ext cx="9238300" cy="7000900"/>
          </a:xfrm>
          <a:prstGeom prst="rect">
            <a:avLst/>
          </a:prstGeom>
        </p:spPr>
      </p:pic>
      <p:pic>
        <p:nvPicPr>
          <p:cNvPr id="5" name="Рисунок 4" descr="447695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72" y="229520"/>
            <a:ext cx="2155518" cy="34626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535562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4480" y="3357562"/>
            <a:ext cx="3125379" cy="25003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2000232" y="6000768"/>
            <a:ext cx="335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Леся з мамою Ол</a:t>
            </a:r>
            <a:r>
              <a:rPr lang="uk-UA" b="1" dirty="0" smtClean="0"/>
              <a:t>ен</a:t>
            </a:r>
            <a:r>
              <a:rPr lang="uk-UA" dirty="0" smtClean="0"/>
              <a:t>ою  Пчілкою      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357554" y="357166"/>
            <a:ext cx="5572164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Леся </a:t>
            </a:r>
            <a:r>
              <a:rPr lang="ru-RU" sz="2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Укра</a:t>
            </a:r>
            <a:r>
              <a:rPr lang="uk-UA" sz="2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їнка</a:t>
            </a:r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(Лариса Петрівна Косач)</a:t>
            </a:r>
          </a:p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</a:t>
            </a:r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ародилася 25 лютого у Новограді-Волинському.</a:t>
            </a:r>
          </a:p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Мати і батько походили з дворянських родів.</a:t>
            </a:r>
          </a:p>
          <a:p>
            <a:pPr algn="ctr"/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Кожен з них був особистістю непересічною,яскраво обдарованою.</a:t>
            </a:r>
            <a:endParaRPr lang="ru-RU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19877" y="2967335"/>
            <a:ext cx="3481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1" name="10 - Октябрь - Осенняя песня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8899525" y="6357958"/>
            <a:ext cx="244475" cy="244475"/>
          </a:xfrm>
          <a:prstGeom prst="rect">
            <a:avLst/>
          </a:prstGeom>
        </p:spPr>
      </p:pic>
      <p:pic>
        <p:nvPicPr>
          <p:cNvPr id="12" name="Рисунок 11" descr="vol10-097-1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15206" y="3214686"/>
            <a:ext cx="1704275" cy="24260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TextBox 12"/>
          <p:cNvSpPr txBox="1"/>
          <p:nvPr/>
        </p:nvSpPr>
        <p:spPr>
          <a:xfrm>
            <a:off x="7429520" y="5786454"/>
            <a:ext cx="1302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Батько Лесі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714348" y="3786190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Леся</a:t>
            </a:r>
            <a:endParaRPr lang="ru-RU" dirty="0"/>
          </a:p>
        </p:txBody>
      </p:sp>
    </p:spTree>
  </p:cSld>
  <p:clrMapOvr>
    <a:masterClrMapping/>
  </p:clrMapOvr>
  <p:transition spd="med"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4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numSld="15">
                <p:cTn id="4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7" grpId="0"/>
      <p:bldP spid="8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4300" y="-142900"/>
            <a:ext cx="9238300" cy="7000900"/>
          </a:xfrm>
          <a:prstGeom prst="rect">
            <a:avLst/>
          </a:prstGeom>
        </p:spPr>
      </p:pic>
      <p:pic>
        <p:nvPicPr>
          <p:cNvPr id="5" name="Рисунок 4" descr="lesya_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1785926"/>
            <a:ext cx="2139557" cy="32173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lu_1896_bi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5140" y="142852"/>
            <a:ext cx="2186940" cy="304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6858016" y="3286124"/>
            <a:ext cx="1765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Леся з сестрами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0" y="5143512"/>
            <a:ext cx="3014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Леся з братом  Михайлом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571736" y="642918"/>
            <a:ext cx="385765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Росла і виховувалась у великій</a:t>
            </a:r>
          </a:p>
          <a:p>
            <a:pPr algn="ctr"/>
            <a:r>
              <a:rPr lang="uk-UA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</a:t>
            </a:r>
            <a:r>
              <a:rPr lang="uk-UA" sz="2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одині-</a:t>
            </a:r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мала трьох сестер і двох братів. </a:t>
            </a:r>
            <a:endParaRPr lang="ru-RU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357422" y="2285992"/>
            <a:ext cx="4429156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Читати почала в 4 роки. Леся </a:t>
            </a:r>
          </a:p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</a:t>
            </a:r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 допомогою гувернантки і матері</a:t>
            </a:r>
          </a:p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вивчила німецьку,французьку,</a:t>
            </a:r>
            <a:r>
              <a:rPr lang="uk-UA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російсь-ку</a:t>
            </a:r>
            <a:endParaRPr lang="uk-UA" sz="2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</a:t>
            </a:r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ови, а згодом - ще 9 іноземних мов.</a:t>
            </a:r>
            <a:endParaRPr lang="ru-RU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2900"/>
            <a:ext cx="9238300" cy="70009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929058" y="0"/>
            <a:ext cx="4995114" cy="489364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Вчилася гри на фортепіано.</a:t>
            </a:r>
          </a:p>
          <a:p>
            <a:pPr algn="ctr"/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Але хвороба(туберкульоз кісток)</a:t>
            </a:r>
          </a:p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змусила </a:t>
            </a:r>
            <a:r>
              <a:rPr lang="uk-UA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прервати</a:t>
            </a:r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це захоплення.</a:t>
            </a:r>
          </a:p>
          <a:p>
            <a:pPr algn="ctr"/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Проте музики зовсім не полишила.</a:t>
            </a:r>
          </a:p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 глибоке її розуміння,відчуття мелодії</a:t>
            </a:r>
          </a:p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</a:t>
            </a:r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ідлунюються у багатьох творах: </a:t>
            </a:r>
            <a:r>
              <a:rPr lang="uk-UA" sz="2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“Сім</a:t>
            </a:r>
            <a:endParaRPr lang="uk-UA" sz="2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uk-UA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струн”</a:t>
            </a:r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</a:t>
            </a:r>
            <a:r>
              <a:rPr lang="uk-UA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”Мелодії”</a:t>
            </a:r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</a:t>
            </a:r>
            <a:r>
              <a:rPr lang="uk-UA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”Ритми”</a:t>
            </a:r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</a:t>
            </a:r>
            <a:r>
              <a:rPr lang="uk-UA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“Пісні</a:t>
            </a:r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про </a:t>
            </a:r>
            <a:r>
              <a:rPr lang="uk-UA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волю”</a:t>
            </a:r>
            <a:endParaRPr lang="uk-UA" sz="2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uk-UA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“Лісова</a:t>
            </a:r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uk-UA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пісня”</a:t>
            </a:r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</a:t>
            </a:r>
            <a:r>
              <a:rPr lang="uk-UA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”До</a:t>
            </a:r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мого </a:t>
            </a:r>
            <a:r>
              <a:rPr lang="uk-UA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фортепіано”</a:t>
            </a:r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 </a:t>
            </a:r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Рисунок 5" descr="535562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1428736"/>
            <a:ext cx="3661198" cy="29289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000100" y="4643446"/>
            <a:ext cx="1874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Рояль Лесі  в Ялті</a:t>
            </a:r>
            <a:endParaRPr lang="ru-RU" dirty="0"/>
          </a:p>
        </p:txBody>
      </p:sp>
    </p:spTree>
  </p:cSld>
  <p:clrMapOvr>
    <a:masterClrMapping/>
  </p:clrMapOvr>
  <p:transition spd="med"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4300" y="-142900"/>
            <a:ext cx="9238300" cy="70009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000496" y="0"/>
            <a:ext cx="4857752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Терплячість,самостійність,витримка,</a:t>
            </a:r>
          </a:p>
          <a:p>
            <a:pPr algn="ctr"/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справді були потрібні Лесі в період </a:t>
            </a:r>
          </a:p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30-літньої війни з хворобою.</a:t>
            </a:r>
          </a:p>
          <a:p>
            <a:pPr algn="ctr"/>
            <a:r>
              <a:rPr lang="uk-UA" sz="2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“Щоб</a:t>
            </a:r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не </a:t>
            </a:r>
            <a:r>
              <a:rPr lang="uk-UA" sz="2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плакать</a:t>
            </a:r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,я </a:t>
            </a:r>
            <a:r>
              <a:rPr lang="uk-UA" sz="2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сміялась”</a:t>
            </a:r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</a:t>
            </a:r>
            <a:r>
              <a:rPr lang="uk-UA" sz="2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-скаже</a:t>
            </a:r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вона</a:t>
            </a:r>
          </a:p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одному з віршів.</a:t>
            </a:r>
            <a:endParaRPr lang="ru-RU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57686" y="3071810"/>
            <a:ext cx="4335096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 чи легко це було - тамувати</a:t>
            </a:r>
          </a:p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нелюдський біль? Та вона не </a:t>
            </a:r>
          </a:p>
          <a:p>
            <a:pPr algn="ctr"/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</a:t>
            </a:r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отіла</a:t>
            </a:r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</a:t>
            </a:r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щоб страждали через</a:t>
            </a:r>
          </a:p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неї інші ,тому,зціпивши </a:t>
            </a:r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зуби,</a:t>
            </a:r>
            <a:endParaRPr lang="uk-UA" sz="2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</a:t>
            </a:r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овчала.</a:t>
            </a:r>
            <a:endParaRPr lang="ru-RU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Рисунок 7" descr="photo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214290"/>
            <a:ext cx="2912635" cy="40736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 descr="1712913u8gduwqy88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852" y="3000372"/>
            <a:ext cx="2948940" cy="29489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4300" y="0"/>
            <a:ext cx="9238300" cy="7000900"/>
          </a:xfrm>
          <a:prstGeom prst="rect">
            <a:avLst/>
          </a:prstGeom>
        </p:spPr>
      </p:pic>
      <p:pic>
        <p:nvPicPr>
          <p:cNvPr id="5" name="Рисунок 4" descr="535564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214290"/>
            <a:ext cx="4533930" cy="4000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928662" y="4500570"/>
            <a:ext cx="2260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Сер</a:t>
            </a:r>
            <a:r>
              <a:rPr lang="uk-UA" dirty="0" err="1" smtClean="0"/>
              <a:t>гій</a:t>
            </a:r>
            <a:r>
              <a:rPr lang="uk-UA" dirty="0" smtClean="0"/>
              <a:t> </a:t>
            </a:r>
            <a:r>
              <a:rPr lang="uk-UA" dirty="0" err="1" smtClean="0"/>
              <a:t>Мержинський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000628" y="214290"/>
            <a:ext cx="3857653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Ще один штрих до характеру </a:t>
            </a:r>
            <a:r>
              <a:rPr lang="uk-UA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поетеси-</a:t>
            </a:r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це її</a:t>
            </a:r>
          </a:p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</a:t>
            </a:r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тосунки з </a:t>
            </a:r>
            <a:r>
              <a:rPr lang="uk-UA" sz="2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Мержинським.На</a:t>
            </a:r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таку любов здатна</a:t>
            </a:r>
          </a:p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лише людина шляхетної душі і глибоких почувань.</a:t>
            </a:r>
          </a:p>
          <a:p>
            <a:pPr algn="ctr"/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</a:t>
            </a:r>
            <a:endParaRPr lang="ru-RU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86314" y="2928934"/>
            <a:ext cx="4357686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Сергій не кохав Лесю,але саме вона поїхала</a:t>
            </a:r>
          </a:p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</a:t>
            </a:r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Мінськ до приреченого хворого,коли всі </a:t>
            </a:r>
          </a:p>
          <a:p>
            <a:pPr algn="ctr"/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залишили </a:t>
            </a:r>
            <a:r>
              <a:rPr lang="uk-UA" sz="2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його.Поїхала</a:t>
            </a:r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навіть переступивши</a:t>
            </a:r>
          </a:p>
          <a:p>
            <a:pPr algn="ctr"/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через заборону матері.</a:t>
            </a:r>
            <a:endParaRPr lang="ru-RU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4300" y="-142900"/>
            <a:ext cx="9238300" cy="7000900"/>
          </a:xfrm>
          <a:prstGeom prst="rect">
            <a:avLst/>
          </a:prstGeom>
        </p:spPr>
      </p:pic>
      <p:pic>
        <p:nvPicPr>
          <p:cNvPr id="5" name="Рисунок 4" descr="535565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285728"/>
            <a:ext cx="4929223" cy="39433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535564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1670" y="3643314"/>
            <a:ext cx="3125383" cy="2500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5572132" y="0"/>
            <a:ext cx="3357586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 ніч смерті коханого</a:t>
            </a:r>
          </a:p>
          <a:p>
            <a:pPr algn="ctr"/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Вона створила драму</a:t>
            </a:r>
          </a:p>
          <a:p>
            <a:pPr algn="ctr"/>
            <a:r>
              <a:rPr lang="uk-UA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“Одержима”</a:t>
            </a:r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і тому,як</a:t>
            </a:r>
          </a:p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</a:t>
            </a:r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апише згодом,пережила</a:t>
            </a:r>
          </a:p>
          <a:p>
            <a:pPr algn="ctr"/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цей немилосердний удар долі.</a:t>
            </a:r>
            <a:endParaRPr lang="ru-RU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643570" y="2786058"/>
            <a:ext cx="3286148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Ця сторінка життя відкрила</a:t>
            </a:r>
          </a:p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</a:t>
            </a:r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ам жінку люблячу,сильну</a:t>
            </a:r>
          </a:p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духом,саможертовну і </a:t>
            </a:r>
          </a:p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</a:t>
            </a:r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ероїчну.</a:t>
            </a:r>
            <a:endParaRPr lang="ru-RU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4300" y="-142900"/>
            <a:ext cx="9238300" cy="70009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929058" y="214290"/>
            <a:ext cx="4857784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Біль утрати Леся пробує угамувати</a:t>
            </a:r>
          </a:p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</a:t>
            </a:r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андрівкою на Буковину. Враження</a:t>
            </a:r>
          </a:p>
          <a:p>
            <a:pPr algn="ctr"/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від цієї подорожі знайшли відгомін у творах</a:t>
            </a:r>
          </a:p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письменниці.</a:t>
            </a:r>
          </a:p>
          <a:p>
            <a:pPr algn="ctr"/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Вона пише твори різних жанрів: драматичні</a:t>
            </a:r>
          </a:p>
          <a:p>
            <a:pPr algn="ctr"/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поеми </a:t>
            </a:r>
            <a:r>
              <a:rPr lang="uk-UA" sz="2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“Кассандра”</a:t>
            </a:r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</a:t>
            </a:r>
            <a:r>
              <a:rPr lang="uk-UA" sz="2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“Бояриня”</a:t>
            </a:r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</a:t>
            </a:r>
            <a:r>
              <a:rPr lang="uk-UA" sz="2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драма”Камінний</a:t>
            </a:r>
            <a:endParaRPr lang="uk-UA" sz="2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uk-UA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</a:t>
            </a:r>
            <a:r>
              <a:rPr lang="uk-UA" sz="2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осподар”</a:t>
            </a:r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,етюди та ін.</a:t>
            </a:r>
            <a:endParaRPr lang="ru-RU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Рисунок 5" descr="vol05-208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28" y="3214686"/>
            <a:ext cx="2425440" cy="30956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vol09-103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571480"/>
            <a:ext cx="2286000" cy="304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1928794" y="6286520"/>
            <a:ext cx="11948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 smtClean="0"/>
              <a:t>Автограф</a:t>
            </a:r>
            <a:endParaRPr lang="ru-RU" sz="2000" dirty="0"/>
          </a:p>
        </p:txBody>
      </p:sp>
    </p:spTree>
  </p:cSld>
  <p:clrMapOvr>
    <a:masterClrMapping/>
  </p:clrMapOvr>
  <p:transition spd="med"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38300" cy="70009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4071966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 1907 році Леся вийшла заміж за відомого </a:t>
            </a:r>
          </a:p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музикознавця-фольклориста Климентія Квітку.</a:t>
            </a:r>
          </a:p>
          <a:p>
            <a:pPr algn="ctr"/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Разом з чоловіком </a:t>
            </a:r>
            <a:r>
              <a:rPr lang="uk-UA" sz="24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збирала і записувала </a:t>
            </a:r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фольклор.</a:t>
            </a:r>
          </a:p>
          <a:p>
            <a:pPr algn="ctr"/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Мандрівниця не з власної волі</a:t>
            </a:r>
          </a:p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Леся Українка побувала в Криму.</a:t>
            </a:r>
          </a:p>
          <a:p>
            <a:pPr algn="ctr"/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Італії,Єгипті,Грузії</a:t>
            </a:r>
            <a:endParaRPr lang="ru-RU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Рисунок 5" descr="vol09-1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214290"/>
            <a:ext cx="2714644" cy="37667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357158" y="4143380"/>
            <a:ext cx="168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Климент Квітка</a:t>
            </a:r>
            <a:endParaRPr lang="ru-RU" dirty="0"/>
          </a:p>
        </p:txBody>
      </p:sp>
      <p:pic>
        <p:nvPicPr>
          <p:cNvPr id="8" name="Рисунок 7" descr="vol09-075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3108" y="3429000"/>
            <a:ext cx="2758440" cy="304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3214678" y="6488668"/>
            <a:ext cx="1094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Автограф</a:t>
            </a:r>
            <a:endParaRPr lang="ru-RU" dirty="0"/>
          </a:p>
        </p:txBody>
      </p:sp>
    </p:spTree>
  </p:cSld>
  <p:clrMapOvr>
    <a:masterClrMapping/>
  </p:clrMapOvr>
  <p:transition spd="med"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4300" y="-142900"/>
            <a:ext cx="9238300" cy="70009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571868" y="428604"/>
            <a:ext cx="5214942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Останні роки Л.Косач-Квітки пройшли</a:t>
            </a:r>
          </a:p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подорожах. На звістку про важкий стан</a:t>
            </a:r>
          </a:p>
          <a:p>
            <a:pPr algn="ctr"/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Лариси Петрівни  в Грузію приїхала її мати.</a:t>
            </a:r>
          </a:p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Їй письменниця продиктувала проект своєї</a:t>
            </a:r>
          </a:p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</a:t>
            </a:r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ак і ненаписаної драми </a:t>
            </a:r>
            <a:r>
              <a:rPr lang="uk-UA" sz="2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”На</a:t>
            </a:r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берегах </a:t>
            </a:r>
            <a:r>
              <a:rPr lang="uk-UA" sz="2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Александрії”</a:t>
            </a:r>
            <a:endParaRPr lang="ru-RU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Рисунок 5" descr="1913lu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214290"/>
            <a:ext cx="3009908" cy="42940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214414" y="4643446"/>
            <a:ext cx="987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1913 рік</a:t>
            </a:r>
            <a:endParaRPr lang="ru-RU" dirty="0"/>
          </a:p>
        </p:txBody>
      </p:sp>
    </p:spTree>
  </p:cSld>
  <p:clrMapOvr>
    <a:masterClrMapping/>
  </p:clrMapOvr>
  <p:transition spd="med"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4300" y="-142900"/>
            <a:ext cx="9238300" cy="70009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071934" y="214290"/>
            <a:ext cx="4722021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Життя</a:t>
            </a:r>
            <a:r>
              <a:rPr lang="ru-RU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Лесі</a:t>
            </a:r>
            <a:r>
              <a:rPr lang="ru-RU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Українки</a:t>
            </a:r>
            <a:r>
              <a:rPr lang="ru-RU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обірвалося</a:t>
            </a:r>
            <a:endParaRPr lang="ru-RU" sz="2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 серпня 1913 року в грузинському</a:t>
            </a:r>
          </a:p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</a:t>
            </a:r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істі </a:t>
            </a:r>
            <a:r>
              <a:rPr lang="uk-UA" sz="2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Сурамі</a:t>
            </a:r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 </a:t>
            </a:r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Їй було 42 роки.</a:t>
            </a:r>
          </a:p>
          <a:p>
            <a:pPr algn="ctr"/>
            <a:r>
              <a:rPr lang="uk-UA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Поховано велику поетесу в Києві </a:t>
            </a:r>
          </a:p>
          <a:p>
            <a:pPr algn="ctr"/>
            <a:r>
              <a:rPr lang="uk-UA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 Байковому кладовищі.</a:t>
            </a:r>
            <a:endParaRPr lang="ru-RU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Рисунок 5" descr="2008-04-27-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214290"/>
            <a:ext cx="3268289" cy="43577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785786" y="4714884"/>
            <a:ext cx="2311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Могила Лесі Українки</a:t>
            </a:r>
            <a:endParaRPr lang="ru-RU" dirty="0"/>
          </a:p>
        </p:txBody>
      </p:sp>
    </p:spTree>
  </p:cSld>
  <p:clrMapOvr>
    <a:masterClrMapping/>
  </p:clrMapOvr>
  <p:transition spd="med"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4300" y="-142900"/>
            <a:ext cx="9238300" cy="70009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607480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Вшанування </a:t>
            </a:r>
            <a:r>
              <a:rPr lang="uk-UA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пам</a:t>
            </a:r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’</a:t>
            </a:r>
            <a:r>
              <a:rPr lang="uk-UA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яті поетеси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Рисунок 5" descr="clevelan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714356"/>
            <a:ext cx="3152775" cy="25241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e3cae036c4e2bea1fb8b65e8b2938a97_M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5984" y="2714620"/>
            <a:ext cx="2656013" cy="29765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toronto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2066" y="642918"/>
            <a:ext cx="1371600" cy="381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 descr="60a0e58e06d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2264" y="0"/>
            <a:ext cx="2255998" cy="33813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0" y="3357562"/>
            <a:ext cx="1867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Пам</a:t>
            </a:r>
            <a:r>
              <a:rPr lang="en-US" dirty="0" smtClean="0"/>
              <a:t>’</a:t>
            </a:r>
            <a:r>
              <a:rPr lang="ru-RU" dirty="0" err="1" smtClean="0"/>
              <a:t>ятник</a:t>
            </a:r>
            <a:r>
              <a:rPr lang="ru-RU" dirty="0" smtClean="0"/>
              <a:t> у США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072066" y="4500570"/>
            <a:ext cx="2009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err="1" smtClean="0"/>
              <a:t>Пам</a:t>
            </a:r>
            <a:r>
              <a:rPr lang="en-US" dirty="0" smtClean="0"/>
              <a:t>’</a:t>
            </a:r>
            <a:r>
              <a:rPr lang="uk-UA" dirty="0" err="1" smtClean="0"/>
              <a:t>ятник</a:t>
            </a:r>
            <a:r>
              <a:rPr lang="uk-UA" dirty="0" smtClean="0"/>
              <a:t> у Канаді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714480" y="5786454"/>
            <a:ext cx="3772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err="1" smtClean="0"/>
              <a:t>Пам</a:t>
            </a:r>
            <a:r>
              <a:rPr lang="en-US" dirty="0" smtClean="0"/>
              <a:t>’</a:t>
            </a:r>
            <a:r>
              <a:rPr lang="uk-UA" dirty="0" err="1" smtClean="0"/>
              <a:t>ятник</a:t>
            </a:r>
            <a:r>
              <a:rPr lang="uk-UA" dirty="0" smtClean="0"/>
              <a:t> у Новограді-Волинському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7500958" y="3429000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Київ</a:t>
            </a:r>
            <a:endParaRPr lang="ru-RU" dirty="0"/>
          </a:p>
        </p:txBody>
      </p:sp>
      <p:pic>
        <p:nvPicPr>
          <p:cNvPr id="17" name="Рисунок 16" descr="2007-07-18-142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538" y="1571612"/>
            <a:ext cx="2393155" cy="31908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17"/>
          <p:cNvSpPr txBox="1"/>
          <p:nvPr/>
        </p:nvSpPr>
        <p:spPr>
          <a:xfrm>
            <a:off x="357158" y="4857760"/>
            <a:ext cx="2387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Маріїнський парк Київ</a:t>
            </a:r>
            <a:endParaRPr lang="ru-RU" dirty="0"/>
          </a:p>
        </p:txBody>
      </p:sp>
      <p:pic>
        <p:nvPicPr>
          <p:cNvPr id="19" name="Рисунок 18" descr="2008-01-12-03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00694" y="1571612"/>
            <a:ext cx="2018644" cy="31915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TextBox 19"/>
          <p:cNvSpPr txBox="1"/>
          <p:nvPr/>
        </p:nvSpPr>
        <p:spPr>
          <a:xfrm>
            <a:off x="6143636" y="4857760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Львів</a:t>
            </a:r>
            <a:endParaRPr lang="ru-RU" dirty="0"/>
          </a:p>
        </p:txBody>
      </p:sp>
    </p:spTree>
  </p:cSld>
  <p:clrMapOvr>
    <a:masterClrMapping/>
  </p:clrMapOvr>
  <p:transition spd="med"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1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7000"/>
                            </p:stCondLst>
                            <p:childTnLst>
                              <p:par>
                                <p:cTn id="45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0"/>
                            </p:stCondLst>
                            <p:childTnLst>
                              <p:par>
                                <p:cTn id="52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20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40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6000"/>
                            </p:stCondLst>
                            <p:childTnLst>
                              <p:par>
                                <p:cTn id="69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8000"/>
                            </p:stCondLst>
                            <p:childTnLst>
                              <p:par>
                                <p:cTn id="76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0"/>
                            </p:stCondLst>
                            <p:childTnLst>
                              <p:par>
                                <p:cTn id="8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2000"/>
                            </p:stCondLst>
                            <p:childTnLst>
                              <p:par>
                                <p:cTn id="8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0"/>
      <p:bldP spid="13" grpId="1"/>
      <p:bldP spid="15" grpId="0"/>
      <p:bldP spid="15" grpId="1"/>
      <p:bldP spid="16" grpId="0"/>
      <p:bldP spid="16" grpId="1"/>
      <p:bldP spid="18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4300" y="-142900"/>
            <a:ext cx="9238300" cy="7000900"/>
          </a:xfrm>
          <a:prstGeom prst="rect">
            <a:avLst/>
          </a:prstGeom>
        </p:spPr>
      </p:pic>
      <p:pic>
        <p:nvPicPr>
          <p:cNvPr id="5" name="Рисунок 4" descr="53556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4346" y="-228600"/>
            <a:ext cx="9358346" cy="7086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 advClick="0" advTm="20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4300" y="-142900"/>
            <a:ext cx="9238300" cy="7000900"/>
          </a:xfrm>
          <a:prstGeom prst="rect">
            <a:avLst/>
          </a:prstGeom>
        </p:spPr>
      </p:pic>
      <p:pic>
        <p:nvPicPr>
          <p:cNvPr id="5" name="Рисунок 4" descr="фо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00" y="9500"/>
            <a:ext cx="9238300" cy="7000900"/>
          </a:xfrm>
          <a:prstGeom prst="rect">
            <a:avLst/>
          </a:prstGeom>
        </p:spPr>
      </p:pic>
    </p:spTree>
  </p:cSld>
  <p:clrMapOvr>
    <a:masterClrMapping/>
  </p:clrMapOvr>
  <p:transition spd="med" advClick="0" advTm="20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4F4F4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769</TotalTime>
  <Words>498</Words>
  <Application>Microsoft Office PowerPoint</Application>
  <PresentationFormat>Экран (4:3)</PresentationFormat>
  <Paragraphs>98</Paragraphs>
  <Slides>16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83</cp:revision>
  <dcterms:created xsi:type="dcterms:W3CDTF">2011-02-14T16:48:53Z</dcterms:created>
  <dcterms:modified xsi:type="dcterms:W3CDTF">2011-02-24T11:24:02Z</dcterms:modified>
</cp:coreProperties>
</file>