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65" r:id="rId2"/>
    <p:sldId id="256" r:id="rId3"/>
    <p:sldId id="266" r:id="rId4"/>
    <p:sldId id="257" r:id="rId5"/>
    <p:sldId id="267" r:id="rId6"/>
    <p:sldId id="258" r:id="rId7"/>
    <p:sldId id="285" r:id="rId8"/>
    <p:sldId id="286" r:id="rId9"/>
    <p:sldId id="287" r:id="rId10"/>
    <p:sldId id="259" r:id="rId11"/>
    <p:sldId id="260" r:id="rId12"/>
    <p:sldId id="262" r:id="rId13"/>
    <p:sldId id="297" r:id="rId14"/>
    <p:sldId id="288" r:id="rId15"/>
    <p:sldId id="264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83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636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1E8D6-0650-49B3-A7E2-5CFFE013CEE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AEF-C594-46D6-9C7F-BED7F1DAB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C2748E-7881-402A-A3C9-15F41AFC923B}" type="datetimeFigureOut">
              <a:rPr lang="ru-RU" smtClean="0"/>
              <a:pPr/>
              <a:t>21.10.2013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CDDDEA-4D7B-449A-B783-501FFB0047A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214422"/>
            <a:ext cx="813479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Тема.     </a:t>
            </a:r>
            <a:r>
              <a:rPr lang="ru-RU" sz="4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Правобережжя</a:t>
            </a:r>
            <a:endParaRPr lang="ru-RU" sz="40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в </a:t>
            </a:r>
            <a:r>
              <a:rPr lang="ru-RU" sz="4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другій</a:t>
            </a:r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4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половині</a:t>
            </a:r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Х</a:t>
            </a:r>
            <a:r>
              <a:rPr lang="en-US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V</a:t>
            </a:r>
            <a:r>
              <a:rPr lang="uk-UA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ІІІ ст.</a:t>
            </a:r>
            <a:endParaRPr lang="ru-RU" sz="4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365104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Вчитель: </a:t>
            </a:r>
            <a:r>
              <a:rPr lang="uk-UA" sz="3600" b="1" dirty="0" err="1" smtClean="0"/>
              <a:t>Яворська</a:t>
            </a:r>
            <a:r>
              <a:rPr lang="uk-UA" sz="3600" b="1" dirty="0" smtClean="0"/>
              <a:t> К.А.</a:t>
            </a:r>
            <a:endParaRPr lang="ru-RU" sz="3600" b="1" dirty="0"/>
          </a:p>
        </p:txBody>
      </p:sp>
      <p:pic>
        <p:nvPicPr>
          <p:cNvPr id="6" name="Picture 10" descr="s258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293096"/>
            <a:ext cx="3152775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683568" y="404664"/>
            <a:ext cx="7560840" cy="72008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Експрес контроль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1412776"/>
            <a:ext cx="756084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Коли востаннє було відновлено гетьманство?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Яке місто стало столицею Гетьманщини?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На скільки судових повітів було поділено Україну згідно із судовою реформою?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Хто став останнім гетьманом України?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Коли під владу гетьмана було передано Запорізьку січ?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Коли на Гетьманщині було проведено судову реформу?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Коли було проведено </a:t>
            </a:r>
            <a:r>
              <a:rPr lang="uk-UA" sz="2300" dirty="0" err="1" smtClean="0"/>
              <a:t>“Генеральний</a:t>
            </a:r>
            <a:r>
              <a:rPr lang="uk-UA" sz="2300" dirty="0" smtClean="0"/>
              <a:t> опис </a:t>
            </a:r>
            <a:r>
              <a:rPr lang="uk-UA" sz="2300" dirty="0" err="1" smtClean="0"/>
              <a:t>Малоросії”</a:t>
            </a:r>
            <a:r>
              <a:rPr lang="uk-UA" sz="2300" dirty="0" smtClean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Коли було впроваджено кріпосне право на Лівобережній Україні?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300" dirty="0" smtClean="0"/>
              <a:t>В якому році була утворена </a:t>
            </a:r>
            <a:r>
              <a:rPr lang="uk-UA" sz="2300" dirty="0" err="1" smtClean="0"/>
              <a:t>Слобідсько</a:t>
            </a:r>
            <a:r>
              <a:rPr lang="uk-UA" sz="2300" dirty="0" smtClean="0"/>
              <a:t> – Українська губернія?</a:t>
            </a:r>
            <a:endParaRPr lang="ru-RU" sz="2300" dirty="0"/>
          </a:p>
        </p:txBody>
      </p:sp>
      <p:pic>
        <p:nvPicPr>
          <p:cNvPr id="3074" name="Picture 2" descr="D:\наши документы\КАТЯ\Школа\s1150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949280"/>
            <a:ext cx="140970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548680"/>
            <a:ext cx="38239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сенкан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3554" name="Picture 2" descr="D:\наши документы\КАТЯ\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00808"/>
            <a:ext cx="4046503" cy="388843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91680" y="5661248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latin typeface="Monotype Corsiva" pitchFamily="66" charset="0"/>
              </a:rPr>
              <a:t>Кирило Розумовський</a:t>
            </a:r>
            <a:endParaRPr lang="ru-RU" sz="4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13479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Тема.     </a:t>
            </a:r>
            <a:r>
              <a:rPr lang="ru-RU" sz="4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Правобережжя</a:t>
            </a:r>
            <a:endParaRPr lang="ru-RU" sz="40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в </a:t>
            </a:r>
            <a:r>
              <a:rPr lang="ru-RU" sz="4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другій</a:t>
            </a:r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4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половині</a:t>
            </a:r>
            <a:r>
              <a:rPr lang="ru-RU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Х</a:t>
            </a:r>
            <a:r>
              <a:rPr lang="en-US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V</a:t>
            </a:r>
            <a:r>
              <a:rPr lang="uk-UA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ІІІ ст.</a:t>
            </a:r>
            <a:endParaRPr lang="ru-RU" sz="4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51520" y="1484784"/>
            <a:ext cx="8568952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44900" algn="ctr"/>
              </a:tabLst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Мета уроку: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644900" algn="ctr"/>
              </a:tabLst>
            </a:pPr>
            <a:r>
              <a:rPr lang="uk-UA" sz="2800" b="1" dirty="0" smtClean="0">
                <a:latin typeface="Monotype Corsiva" pitchFamily="66" charset="0"/>
                <a:ea typeface="Times New Roman" pitchFamily="18" charset="0"/>
              </a:rPr>
              <a:t>сформувати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знання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про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соціально-економічне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та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політичне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становище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українських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земель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під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владою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Польщі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в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другій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половині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XVIII ст.;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644900" algn="ctr"/>
              </a:tabLst>
            </a:pPr>
            <a:r>
              <a:rPr lang="ru-RU" sz="2800" b="1" dirty="0" err="1">
                <a:latin typeface="Monotype Corsiva" pitchFamily="66" charset="0"/>
                <a:ea typeface="Times New Roman" pitchFamily="18" charset="0"/>
              </a:rPr>
              <a:t>о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характеризувати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гайдамацький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рух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на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українських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землях;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644900" algn="ctr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розвивати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вміння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та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навички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роботи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з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історичними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документами.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644900" algn="ctr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аналізувати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та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систематизувати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матеріал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,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вміти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виділяти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головне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й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другорядне</a:t>
            </a:r>
            <a:r>
              <a:rPr lang="ru-RU" sz="2800" b="1" dirty="0" smtClean="0">
                <a:latin typeface="Monotype Corsiva" pitchFamily="66" charset="0"/>
                <a:ea typeface="Times New Roman" pitchFamily="18" charset="0"/>
              </a:rPr>
              <a:t>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644900" algn="ctr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висловлювати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свою точку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зору</a:t>
            </a:r>
            <a:endParaRPr lang="ru-RU" sz="2800" b="1" dirty="0">
              <a:latin typeface="Monotype Corsiva" pitchFamily="66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3644900" algn="ctr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ви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ховувати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 національно – патріотичні почуття.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2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628800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Перша письмова згадка про гайдамаків.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Походження терміну.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Причини гайдамацьких повстань.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Територія поширення повстання.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Соціальний склад повстанців.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Форми боротьби.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Основні події, дати.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Причини поразки.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Значення повстання.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548680"/>
            <a:ext cx="7458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Основні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питання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6" descr="j023468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1" y="4797152"/>
            <a:ext cx="268923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3501008"/>
            <a:ext cx="7308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Гайдамаками </a:t>
            </a:r>
            <a:r>
              <a:rPr lang="ru-RU" sz="4000" dirty="0" err="1" smtClean="0">
                <a:latin typeface="Monotype Corsiva" pitchFamily="66" charset="0"/>
              </a:rPr>
              <a:t>називали</a:t>
            </a:r>
            <a:r>
              <a:rPr lang="ru-RU" sz="4000" dirty="0" smtClean="0">
                <a:latin typeface="Monotype Corsiva" pitchFamily="66" charset="0"/>
              </a:rPr>
              <a:t> селян </a:t>
            </a:r>
            <a:r>
              <a:rPr lang="ru-RU" sz="4000" dirty="0" err="1" smtClean="0">
                <a:latin typeface="Monotype Corsiva" pitchFamily="66" charset="0"/>
              </a:rPr>
              <a:t>утікачів</a:t>
            </a:r>
            <a:r>
              <a:rPr lang="ru-RU" sz="4000" dirty="0" smtClean="0">
                <a:latin typeface="Monotype Corsiva" pitchFamily="66" charset="0"/>
              </a:rPr>
              <a:t>, </a:t>
            </a:r>
            <a:r>
              <a:rPr lang="ru-RU" sz="4000" dirty="0" err="1" smtClean="0">
                <a:latin typeface="Monotype Corsiva" pitchFamily="66" charset="0"/>
              </a:rPr>
              <a:t>що</a:t>
            </a:r>
            <a:r>
              <a:rPr lang="ru-RU" sz="4000" dirty="0" smtClean="0">
                <a:latin typeface="Monotype Corsiva" pitchFamily="66" charset="0"/>
              </a:rPr>
              <a:t> </a:t>
            </a:r>
            <a:r>
              <a:rPr lang="ru-RU" sz="4000" dirty="0" err="1" smtClean="0">
                <a:latin typeface="Monotype Corsiva" pitchFamily="66" charset="0"/>
              </a:rPr>
              <a:t>об’єднувалися</a:t>
            </a:r>
            <a:r>
              <a:rPr lang="ru-RU" sz="4000" dirty="0" smtClean="0">
                <a:latin typeface="Monotype Corsiva" pitchFamily="66" charset="0"/>
              </a:rPr>
              <a:t> у ватаги </a:t>
            </a:r>
            <a:r>
              <a:rPr lang="ru-RU" sz="4000" dirty="0" err="1" smtClean="0">
                <a:latin typeface="Monotype Corsiva" pitchFamily="66" charset="0"/>
              </a:rPr>
              <a:t>з</a:t>
            </a:r>
            <a:r>
              <a:rPr lang="ru-RU" sz="4000" dirty="0" smtClean="0">
                <a:latin typeface="Monotype Corsiva" pitchFamily="66" charset="0"/>
              </a:rPr>
              <a:t> метою </a:t>
            </a:r>
            <a:r>
              <a:rPr lang="ru-RU" sz="4000" dirty="0" err="1" smtClean="0">
                <a:latin typeface="Monotype Corsiva" pitchFamily="66" charset="0"/>
              </a:rPr>
              <a:t>помститися</a:t>
            </a:r>
            <a:r>
              <a:rPr lang="ru-RU" sz="4000" dirty="0" smtClean="0">
                <a:latin typeface="Monotype Corsiva" pitchFamily="66" charset="0"/>
              </a:rPr>
              <a:t> магнатам та </a:t>
            </a:r>
            <a:r>
              <a:rPr lang="ru-RU" sz="4000" dirty="0" err="1" smtClean="0">
                <a:latin typeface="Monotype Corsiva" pitchFamily="66" charset="0"/>
              </a:rPr>
              <a:t>шляхті</a:t>
            </a:r>
            <a:r>
              <a:rPr lang="ru-RU" sz="4000" dirty="0" smtClean="0">
                <a:latin typeface="Monotype Corsiva" pitchFamily="66" charset="0"/>
              </a:rPr>
              <a:t> за </a:t>
            </a:r>
            <a:r>
              <a:rPr lang="ru-RU" sz="4000" dirty="0" err="1" smtClean="0">
                <a:latin typeface="Monotype Corsiva" pitchFamily="66" charset="0"/>
              </a:rPr>
              <a:t>гноблення</a:t>
            </a:r>
            <a:r>
              <a:rPr lang="ru-RU" sz="4000" dirty="0" smtClean="0">
                <a:latin typeface="Monotype Corsiva" pitchFamily="66" charset="0"/>
              </a:rPr>
              <a:t>.</a:t>
            </a:r>
            <a:endParaRPr lang="ru-RU" sz="4000" dirty="0">
              <a:latin typeface="Monotype Corsiva" pitchFamily="66" charset="0"/>
            </a:endParaRPr>
          </a:p>
        </p:txBody>
      </p:sp>
      <p:pic>
        <p:nvPicPr>
          <p:cNvPr id="8193" name="Picture 1" descr="D:\наши документы\КАТЯ\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3228" y="764704"/>
            <a:ext cx="2662010" cy="2448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3568" y="1700808"/>
            <a:ext cx="4717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ГАЙдамаки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81000" y="533400"/>
            <a:ext cx="5055096" cy="838200"/>
          </a:xfrm>
          <a:prstGeom prst="cloudCallout">
            <a:avLst>
              <a:gd name="adj1" fmla="val -27579"/>
              <a:gd name="adj2" fmla="val -45644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800" b="1" dirty="0" smtClean="0">
                <a:solidFill>
                  <a:schemeClr val="tx2"/>
                </a:solidFill>
              </a:rPr>
              <a:t>Мозковий штурм</a:t>
            </a:r>
            <a:endParaRPr lang="ru-RU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2359" y="764704"/>
            <a:ext cx="818987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Причини </a:t>
            </a:r>
            <a:r>
              <a:rPr lang="ru-RU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національно</a:t>
            </a:r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– </a:t>
            </a:r>
            <a:r>
              <a:rPr lang="ru-RU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визвольних</a:t>
            </a:r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pPr algn="ctr"/>
            <a:r>
              <a:rPr lang="ru-RU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рухів</a:t>
            </a:r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на </a:t>
            </a:r>
            <a:r>
              <a:rPr lang="ru-RU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Правобережній</a:t>
            </a:r>
            <a:r>
              <a:rPr lang="ru-RU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україні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1520" y="2060848"/>
            <a:ext cx="864096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На Правобережній Україні відновлена влада польської шляхти.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Збільшення панщини до 250 – 300 днів на рік.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Збільшення натуральної і грошової ренти.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Скорочення селянського землеволодіння.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Полонізація.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</a:rPr>
              <a:t>Насадження католицизму та уніатства.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pic>
        <p:nvPicPr>
          <p:cNvPr id="5122" name="Picture 2" descr="D:\наши документы\КАТЯ\Дети\detia-70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517232"/>
            <a:ext cx="100012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92088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1734 – 1738 </a:t>
            </a:r>
            <a:r>
              <a:rPr lang="ru-RU" sz="4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Повстання</a:t>
            </a: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верлана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D:\наши документы\КАТЯ\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492896"/>
            <a:ext cx="4057495" cy="38884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1844824"/>
            <a:ext cx="396044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uk-UA" dirty="0" smtClean="0"/>
          </a:p>
          <a:p>
            <a:pPr marL="342900" indent="-342900" algn="ctr"/>
            <a:r>
              <a:rPr lang="uk-UA" sz="2200" b="1" dirty="0" smtClean="0"/>
              <a:t>Хід подій повстання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Повсталі захопили Вінницю.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На заклик </a:t>
            </a:r>
            <a:r>
              <a:rPr lang="uk-UA" sz="2200" dirty="0" err="1" smtClean="0"/>
              <a:t>Верлана</a:t>
            </a:r>
            <a:r>
              <a:rPr lang="uk-UA" sz="2200" dirty="0" smtClean="0"/>
              <a:t> відгукнулися загони Гриви, Моторного та ін.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Повстанці захопили міста Жванець, Кременець, Броди та ін.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Польські та російські війська розгромили загони повсталих.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Придушення повстання.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53971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Гайдамацьке</a:t>
            </a:r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4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повстання</a:t>
            </a:r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pPr algn="ctr"/>
            <a:r>
              <a:rPr lang="ru-RU" sz="4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1750 року</a:t>
            </a:r>
            <a:endParaRPr lang="ru-RU" sz="4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наши документы\КАТЯ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708920"/>
            <a:ext cx="4192483" cy="285030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9552" y="1844824"/>
            <a:ext cx="396044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uk-UA" dirty="0" smtClean="0"/>
          </a:p>
          <a:p>
            <a:pPr marL="342900" indent="-342900" algn="ctr"/>
            <a:r>
              <a:rPr lang="uk-UA" sz="2200" b="1" dirty="0" smtClean="0"/>
              <a:t>Хід подій повстання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Повсталі захопили Вінницю та Умань.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Поширення повстання на Київщину, Брацлавщину і Волинь.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Шляхта залишала маєтки і рятувалася втечею.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Польща та Росія та домовилися про спільні дії проти повсталих.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2200" dirty="0" smtClean="0"/>
              <a:t>Придушення повстання.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наши документы\КАТЯ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852936"/>
            <a:ext cx="3688168" cy="353449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71600" y="1484784"/>
            <a:ext cx="72578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Максим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залізняк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074" name="Picture 2" descr="D:\наши документы\КАТЯ\Залызня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924944"/>
            <a:ext cx="2638425" cy="33718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404664"/>
            <a:ext cx="7925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Коліївщина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1768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рік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D:\наши документы\КАТЯ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9" y="2669916"/>
            <a:ext cx="4032448" cy="386443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11760" y="1484784"/>
            <a:ext cx="4461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Іван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гонта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098" name="Picture 2" descr="D:\наши документы\КАТЯ\гон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36912"/>
            <a:ext cx="3439994" cy="39540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404664"/>
            <a:ext cx="7925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Коліївщина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1768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рік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925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Коліївщина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1768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рік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340768"/>
            <a:ext cx="78488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uk-UA" b="1" dirty="0" smtClean="0"/>
              <a:t>Хід подій повстання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/>
              <a:t>Повстання розпочинається поблизу Чигирина, його очолив запорізький козак Максим Залізняк.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/>
              <a:t>Повстанці вигнали шляхту з Київщини, захопили місто Умань.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/>
              <a:t>На бік повсталих перейшли козаки, які обороняли Умань, очолив їх Іван Гонта.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/>
              <a:t>На захоплених землях повсталі ліквідували польські органи влади, роздавали землю селянам.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/>
              <a:t>Війська Польщі та Росії придушили повстання.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uk-UA" dirty="0" smtClean="0"/>
              <a:t>Розправа над учасниками повстання в місті Кодня. М. Залізняк був засланий до Сибіру, І. Гонта та його соратники страчені.</a:t>
            </a:r>
          </a:p>
          <a:p>
            <a:pPr marL="342900" indent="-342900" algn="just">
              <a:buFont typeface="+mj-lt"/>
              <a:buAutoNum type="arabicPeriod"/>
            </a:pPr>
            <a:endParaRPr lang="uk-UA" dirty="0" smtClean="0"/>
          </a:p>
          <a:p>
            <a:endParaRPr lang="ru-RU" dirty="0"/>
          </a:p>
        </p:txBody>
      </p:sp>
      <p:pic>
        <p:nvPicPr>
          <p:cNvPr id="5122" name="Picture 2" descr="D:\наши документы\КАТЯ\3.jpg"/>
          <p:cNvPicPr>
            <a:picLocks noChangeAspect="1" noChangeArrowheads="1"/>
          </p:cNvPicPr>
          <p:nvPr/>
        </p:nvPicPr>
        <p:blipFill>
          <a:blip r:embed="rId2" cstate="print"/>
          <a:srcRect t="2835" b="20787"/>
          <a:stretch>
            <a:fillRect/>
          </a:stretch>
        </p:blipFill>
        <p:spPr bwMode="auto">
          <a:xfrm>
            <a:off x="1907704" y="4437112"/>
            <a:ext cx="4968552" cy="2296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628800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Перша письмова згадка про гайдамаків.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Походження терміну.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Причини гайдамацьких повстань.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Територія поширення повстання.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Соціальний склад повстанців.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Форми боротьби.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Основні події, дати.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Причини поразки.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dirty="0" smtClean="0"/>
              <a:t>Значення повстання.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548680"/>
            <a:ext cx="7458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Основні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питання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6" descr="j023468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1" y="4797152"/>
            <a:ext cx="268923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5990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5990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5990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5990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 Правобережній Україні відновлена влада польської шляхти.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панщини до 250 – 300 днів на рік.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натуральної і грошової ренти.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Скорочення селянського землеволодіння.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Полонізація.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Насадження католицизму та уніатства.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5990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 Правобережній Україні відновлена влада польської шляхти.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панщини до 250 – 300 днів на рік.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натуральної і грошової ренти.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Скорочення селянського землеволодіння.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Полонізація.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Насадження католицизму та уніатства.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Брацлавщина, Поділля, Волинь, Уманщина, Київщина.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5990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 Правобережній Україні відновлена влада польської шляхти.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панщини до 250 – 300 днів на рік.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натуральної і грошової ренти.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Скорочення селянського землеволодіння.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Полонізація.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Насадження католицизму та уніатства.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Брацлавщина, Поділля, Волинь, Уманщина, Київщина.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Селяни, козаки, наймити, міщани, дрібна шляхта, керували загонами запорізькі козаки.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8535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 Правобережній Україні відновлена влада польської шляхти.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панщини до 250 – 300 днів на рік.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натуральної і грошової ренти.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Скорочення селянського землеволодіння.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Полонізація.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Насадження католицизму та уніатства.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Брацлавщина, Поділля, Волинь, Уманщина, Київщина.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Селяни, козаки, наймити, міщани, дрібна шляхта, керували загонами запорізькі козаки.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Грабували панські маєтки. Знищували шляхту й католицьке духовенство, лихварів та орендарів. Награбоване ділили між собою та роздавали бідноті.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8535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 Правобережній Україні відновлена влада польської шляхти.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панщини до 250 – 300 днів на рік.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натуральної і грошової ренти.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Скорочення селянського землеволодіння.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Полонізація.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Насадження католицизму та уніатства.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Брацлавщина, Поділля, Волинь, Уманщина, Київщина.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Селяни, козаки, наймити, міщани, дрібна шляхта, керували загонами запорізькі козаки.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Грабували панські маєтки. Знищували шляхту й католицьке духовенство, лихварів та орендарів. Награбоване ділили між собою та роздавали бідноті.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1734 – 1738 рр. – повстання </a:t>
                      </a:r>
                      <a:r>
                        <a:rPr lang="uk-UA" sz="1400" dirty="0" err="1">
                          <a:latin typeface="Times New Roman"/>
                          <a:ea typeface="Times New Roman"/>
                        </a:rPr>
                        <a:t>Верлана</a:t>
                      </a: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/>
                          <a:ea typeface="Times New Roman"/>
                        </a:rPr>
                        <a:t>1750 </a:t>
                      </a: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р. – повстання О. Ляха, М. Сухого, М. Мамая та ін..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1768 р. – Коліївщина – повстання М. Залізняка та І. Гонти.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8535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 Правобережній Україні відновлена влада польської шляхти.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панщини до 250 – 300 днів на рік.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натуральної і грошової ренти.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Скорочення селянського землеволодіння.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Полонізація.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Насадження католицизму та уніатства.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Брацлавщина, Поділля, Волинь, Уманщина, Київщина.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Селяни, козаки, наймити, міщани, дрібна шляхта, керували загонами запорізькі козаки.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Грабували панські маєтки. Знищували шляхту й католицьке духовенство, лихварів та орендарів. Награбоване ділили між собою та роздавали бідноті.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1734 – 1738 рр. – повстання </a:t>
                      </a:r>
                      <a:r>
                        <a:rPr lang="uk-UA" sz="1400" dirty="0" err="1">
                          <a:latin typeface="Times New Roman"/>
                          <a:ea typeface="Times New Roman"/>
                        </a:rPr>
                        <a:t>Верлана</a:t>
                      </a: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/>
                          <a:ea typeface="Times New Roman"/>
                        </a:rPr>
                        <a:t>1750 </a:t>
                      </a: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р. – повстання О. Ляха, М. Сухого, М. Мамая та ін..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1768 р. – Коліївщина – повстання М. Залізняка та І. Гонти.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Повстанці не мали чіткої програми дій.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Стихійність, роз’єднаність дії повстанців.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Повстання мали локальний характер.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Погане озброєння повстанців.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>
            <a:spLocks noChangeArrowheads="1"/>
          </p:cNvSpPr>
          <p:nvPr/>
        </p:nvSpPr>
        <p:spPr>
          <a:xfrm>
            <a:off x="1763688" y="0"/>
            <a:ext cx="5688632" cy="764704"/>
          </a:xfrm>
          <a:prstGeom prst="cloudCallout">
            <a:avLst>
              <a:gd name="adj1" fmla="val -27583"/>
              <a:gd name="adj2" fmla="val -24542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ПЕРЕВІР СЕБЕ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836712"/>
          <a:ext cx="8496944" cy="5938535"/>
        </p:xfrm>
        <a:graphic>
          <a:graphicData uri="http://schemas.openxmlformats.org/drawingml/2006/table">
            <a:tbl>
              <a:tblPr/>
              <a:tblGrid>
                <a:gridCol w="3093495"/>
                <a:gridCol w="5403449"/>
              </a:tblGrid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Перша письмова згадка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1717 рік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latin typeface="Times New Roman"/>
                          <a:ea typeface="Times New Roman"/>
                        </a:rPr>
                        <a:t>Походження терміну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«Гайдамака» - від турецького – розбійник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повстань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 Правобережній Україні відновлена влада польської шляхти.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панщини до 250 – 300 днів на рік.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Збільшення натуральної і грошової ренти.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Скорочення селянського землеволодіння.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Полонізація.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Насадження католицизму та уніатства.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Територія поширення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Брацлавщина, Поділля, Волинь, Уманщина, Київщина.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latin typeface="Times New Roman"/>
                          <a:ea typeface="Times New Roman"/>
                        </a:rPr>
                        <a:t>Склад повстанців</a:t>
                      </a:r>
                      <a:endParaRPr lang="ru-RU" sz="1800" b="1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Селяни, козаки, наймити, міщани, дрібна шляхта, керували загонами запорізькі козаки.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Форми боротьби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Грабували панські маєтки. Знищували шляхту й католицьке духовенство, лихварів та орендарів. Награбоване ділили між собою та роздавали бідноті.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Основні події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1734 – 1738 рр. – повстання </a:t>
                      </a:r>
                      <a:r>
                        <a:rPr lang="uk-UA" sz="1400" dirty="0" err="1">
                          <a:latin typeface="Times New Roman"/>
                          <a:ea typeface="Times New Roman"/>
                        </a:rPr>
                        <a:t>Верлана</a:t>
                      </a: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/>
                          <a:ea typeface="Times New Roman"/>
                        </a:rPr>
                        <a:t>1750 </a:t>
                      </a: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р. – повстання О. Ляха, М. Сухого, М. Мамая та ін..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1768 р. – Коліївщина – повстання М. Залізняка та І. Гонти.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Причини поразки: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Повстанці не мали чіткої програми дій.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Стихійність, роз’єднаність дії повстанців.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Повстання мали локальний характер.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Погане озброєння повстанців.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Times New Roman"/>
                        </a:rPr>
                        <a:t>Значення повстання</a:t>
                      </a: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</a:rPr>
                        <a:t>Одна із форм національно – визвольної боротьби, послаблення позицій польської влади і мали народну підтримку.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757" marR="60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281264"/>
          </a:xfrm>
          <a:noFill/>
        </p:spPr>
        <p:txBody>
          <a:bodyPr>
            <a:normAutofit/>
          </a:bodyPr>
          <a:lstStyle/>
          <a:p>
            <a:pPr lvl="0"/>
            <a:r>
              <a:rPr lang="ru-RU" dirty="0" err="1" smtClean="0"/>
              <a:t>Національно</a:t>
            </a:r>
            <a:r>
              <a:rPr lang="ru-RU" dirty="0" smtClean="0"/>
              <a:t> – </a:t>
            </a:r>
            <a:r>
              <a:rPr lang="ru-RU" dirty="0" err="1" smtClean="0"/>
              <a:t>визвольні</a:t>
            </a:r>
            <a:r>
              <a:rPr lang="ru-RU" dirty="0" smtClean="0"/>
              <a:t> </a:t>
            </a:r>
            <a:r>
              <a:rPr lang="ru-RU" dirty="0" err="1" smtClean="0"/>
              <a:t>повстання</a:t>
            </a:r>
            <a:r>
              <a:rPr lang="ru-RU" dirty="0" smtClean="0"/>
              <a:t> </a:t>
            </a:r>
            <a:r>
              <a:rPr lang="ru-RU" dirty="0" err="1" smtClean="0"/>
              <a:t>мали</a:t>
            </a:r>
            <a:r>
              <a:rPr lang="ru-RU" dirty="0" smtClean="0"/>
              <a:t> </a:t>
            </a:r>
            <a:r>
              <a:rPr lang="ru-RU" dirty="0" err="1" smtClean="0"/>
              <a:t>яскраво</a:t>
            </a:r>
            <a:r>
              <a:rPr lang="ru-RU" dirty="0" smtClean="0"/>
              <a:t> </a:t>
            </a:r>
            <a:r>
              <a:rPr lang="ru-RU" dirty="0" err="1" smtClean="0"/>
              <a:t>виражене</a:t>
            </a:r>
            <a:r>
              <a:rPr lang="ru-RU" dirty="0" smtClean="0"/>
              <a:t> </a:t>
            </a:r>
            <a:r>
              <a:rPr lang="ru-RU" dirty="0" err="1" smtClean="0"/>
              <a:t>соціальне</a:t>
            </a:r>
            <a:r>
              <a:rPr lang="ru-RU" dirty="0" smtClean="0"/>
              <a:t> </a:t>
            </a:r>
            <a:r>
              <a:rPr lang="ru-RU" dirty="0" err="1" smtClean="0"/>
              <a:t>забарвлення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спрямовані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err="1" smtClean="0"/>
              <a:t>проти</a:t>
            </a:r>
            <a:r>
              <a:rPr lang="ru-RU" dirty="0" smtClean="0"/>
              <a:t> </a:t>
            </a:r>
            <a:r>
              <a:rPr lang="ru-RU" dirty="0" err="1" smtClean="0"/>
              <a:t>польсько-шляхетського</a:t>
            </a:r>
            <a:r>
              <a:rPr lang="ru-RU" dirty="0" smtClean="0"/>
              <a:t> </a:t>
            </a:r>
            <a:r>
              <a:rPr lang="ru-RU" dirty="0" err="1" smtClean="0"/>
              <a:t>гніту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мали</a:t>
            </a:r>
            <a:r>
              <a:rPr lang="ru-RU" dirty="0" smtClean="0"/>
              <a:t> </a:t>
            </a:r>
            <a:r>
              <a:rPr lang="ru-RU" dirty="0" err="1" smtClean="0"/>
              <a:t>народну</a:t>
            </a:r>
            <a:r>
              <a:rPr lang="ru-RU" dirty="0" smtClean="0"/>
              <a:t> </a:t>
            </a:r>
            <a:r>
              <a:rPr lang="ru-RU" dirty="0" err="1" smtClean="0"/>
              <a:t>підтримку</a:t>
            </a:r>
            <a:r>
              <a:rPr lang="ru-RU" dirty="0" smtClean="0"/>
              <a:t>.</a:t>
            </a:r>
          </a:p>
          <a:p>
            <a:pPr lvl="0"/>
            <a:r>
              <a:rPr lang="uk-UA" dirty="0" smtClean="0"/>
              <a:t>Повстання зміцнили ідеї українського населення про соціальне та національне визволення.</a:t>
            </a:r>
          </a:p>
          <a:p>
            <a:pPr lvl="0"/>
            <a:r>
              <a:rPr lang="uk-UA" dirty="0" smtClean="0"/>
              <a:t>Всі повстання істотно вплинули на національно – визвольний рух в майбутньому.</a:t>
            </a:r>
            <a:r>
              <a:rPr lang="ru-RU" dirty="0" smtClean="0"/>
              <a:t> </a:t>
            </a:r>
          </a:p>
        </p:txBody>
      </p:sp>
      <p:pic>
        <p:nvPicPr>
          <p:cNvPr id="76804" name="Picture 4" descr="j023468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725144"/>
            <a:ext cx="3025775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548680"/>
            <a:ext cx="67569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Підсумок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уроку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2852936"/>
            <a:ext cx="8229600" cy="381642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609600" indent="-609600">
              <a:buClr>
                <a:schemeClr val="bg2"/>
              </a:buClr>
              <a:buSzTx/>
              <a:buFontTx/>
              <a:buAutoNum type="arabicPeriod"/>
            </a:pPr>
            <a:r>
              <a:rPr lang="uk-UA" sz="2800" b="1" dirty="0" smtClean="0">
                <a:solidFill>
                  <a:schemeClr val="bg2"/>
                </a:solidFill>
                <a:effectLst/>
              </a:rPr>
              <a:t>Опрацювати текст підручника </a:t>
            </a:r>
            <a:r>
              <a:rPr lang="en-US" sz="2800" b="1" dirty="0" smtClean="0">
                <a:solidFill>
                  <a:schemeClr val="bg2"/>
                </a:solidFill>
                <a:effectLst/>
                <a:cs typeface="Tahoma" pitchFamily="34" charset="0"/>
              </a:rPr>
              <a:t>§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 </a:t>
            </a:r>
            <a:r>
              <a:rPr lang="uk-UA" sz="2800" b="1" dirty="0" smtClean="0">
                <a:solidFill>
                  <a:schemeClr val="bg2"/>
                </a:solidFill>
                <a:effectLst/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(</a:t>
            </a:r>
            <a:r>
              <a:rPr lang="uk-UA" sz="2800" b="1" dirty="0" err="1" smtClean="0">
                <a:solidFill>
                  <a:schemeClr val="bg2"/>
                </a:solidFill>
                <a:effectLst/>
              </a:rPr>
              <a:t>стр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. </a:t>
            </a:r>
            <a:r>
              <a:rPr lang="uk-UA" sz="2800" b="1" dirty="0" smtClean="0">
                <a:solidFill>
                  <a:schemeClr val="bg2"/>
                </a:solidFill>
                <a:effectLst/>
                <a:latin typeface="Times New Roman" pitchFamily="18" charset="0"/>
                <a:cs typeface="Times New Roman" pitchFamily="18" charset="0"/>
              </a:rPr>
              <a:t>287-294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)</a:t>
            </a:r>
          </a:p>
          <a:p>
            <a:pPr marL="609600" indent="-609600">
              <a:buClr>
                <a:schemeClr val="bg2"/>
              </a:buClr>
              <a:buSzTx/>
              <a:buFontTx/>
              <a:buAutoNum type="arabicPeriod"/>
            </a:pPr>
            <a:r>
              <a:rPr lang="uk-UA" sz="2800" b="1" dirty="0" smtClean="0">
                <a:solidFill>
                  <a:schemeClr val="bg2"/>
                </a:solidFill>
                <a:effectLst/>
              </a:rPr>
              <a:t>Підготувати відповіді на різнорівневі запитання розміщені після відповідного тексту підручника. </a:t>
            </a:r>
          </a:p>
          <a:p>
            <a:pPr marL="609600" indent="-609600">
              <a:buClr>
                <a:schemeClr val="bg2"/>
              </a:buClr>
              <a:buSzTx/>
              <a:buFontTx/>
              <a:buAutoNum type="arabicPeriod"/>
            </a:pPr>
            <a:r>
              <a:rPr lang="uk-UA" sz="2800" b="1" dirty="0" smtClean="0">
                <a:solidFill>
                  <a:schemeClr val="bg2"/>
                </a:solidFill>
                <a:effectLst/>
              </a:rPr>
              <a:t>Підготуйте повідомлення на тему </a:t>
            </a:r>
            <a:r>
              <a:rPr lang="uk-UA" sz="2800" b="1" dirty="0" err="1" smtClean="0">
                <a:solidFill>
                  <a:schemeClr val="bg2"/>
                </a:solidFill>
                <a:effectLst/>
              </a:rPr>
              <a:t>“О.Довбуш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 – лідер </a:t>
            </a:r>
            <a:r>
              <a:rPr lang="uk-UA" sz="2800" b="1" dirty="0" err="1" smtClean="0">
                <a:solidFill>
                  <a:schemeClr val="bg2"/>
                </a:solidFill>
                <a:effectLst/>
              </a:rPr>
              <a:t>опришків”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 або </a:t>
            </a:r>
            <a:r>
              <a:rPr lang="uk-UA" sz="2800" b="1" dirty="0" err="1" smtClean="0">
                <a:solidFill>
                  <a:schemeClr val="bg2"/>
                </a:solidFill>
                <a:effectLst/>
              </a:rPr>
              <a:t>“Три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 поділи Речі </a:t>
            </a:r>
            <a:r>
              <a:rPr lang="uk-UA" sz="2800" b="1" dirty="0" err="1" smtClean="0">
                <a:solidFill>
                  <a:schemeClr val="bg2"/>
                </a:solidFill>
                <a:effectLst/>
              </a:rPr>
              <a:t>Посполитої”</a:t>
            </a:r>
            <a:r>
              <a:rPr lang="uk-UA" sz="2800" b="1" dirty="0" smtClean="0">
                <a:solidFill>
                  <a:schemeClr val="bg2"/>
                </a:solidFill>
                <a:effectLst/>
              </a:rPr>
              <a:t> (на вибір).</a:t>
            </a:r>
            <a:endParaRPr lang="ru-RU" sz="2800" b="1" dirty="0" smtClean="0">
              <a:solidFill>
                <a:schemeClr val="bg2"/>
              </a:solidFill>
              <a:effectLst/>
            </a:endParaRPr>
          </a:p>
        </p:txBody>
      </p:sp>
      <p:pic>
        <p:nvPicPr>
          <p:cNvPr id="18436" name="Picture 4" descr="857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556792"/>
            <a:ext cx="15843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3528" y="548680"/>
            <a:ext cx="8286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Домашнє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завдання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145" name="Picture 1" descr="D:\наши документы\КАТЯ\Школа\s1211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628800"/>
            <a:ext cx="969640" cy="11665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1" build="p" animBg="1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334</TotalTime>
  <Words>1515</Words>
  <Application>Microsoft Office PowerPoint</Application>
  <PresentationFormat>Экран (4:3)</PresentationFormat>
  <Paragraphs>285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Виталий</dc:creator>
  <cp:lastModifiedBy>User</cp:lastModifiedBy>
  <cp:revision>43</cp:revision>
  <dcterms:created xsi:type="dcterms:W3CDTF">2011-04-24T18:13:17Z</dcterms:created>
  <dcterms:modified xsi:type="dcterms:W3CDTF">2013-10-21T11:18:44Z</dcterms:modified>
</cp:coreProperties>
</file>