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56" r:id="rId2"/>
    <p:sldId id="259" r:id="rId3"/>
    <p:sldId id="258" r:id="rId4"/>
    <p:sldId id="257" r:id="rId5"/>
    <p:sldId id="260" r:id="rId6"/>
    <p:sldId id="261" r:id="rId7"/>
    <p:sldId id="263" r:id="rId8"/>
    <p:sldId id="262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5" autoAdjust="0"/>
    <p:restoredTop sz="94660"/>
  </p:normalViewPr>
  <p:slideViewPr>
    <p:cSldViewPr>
      <p:cViewPr varScale="1">
        <p:scale>
          <a:sx n="104" d="100"/>
          <a:sy n="104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FD60ED-A5CC-41F5-B69C-FC676461D94C}" type="datetimeFigureOut">
              <a:rPr lang="uk-UA" smtClean="0"/>
              <a:pPr/>
              <a:t>06.06.2012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86F24E-EB29-4BAC-BDE4-EF730BCDA3D4}" type="slidenum">
              <a:rPr lang="uk-UA" smtClean="0"/>
              <a:pPr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86F24E-EB29-4BAC-BDE4-EF730BCDA3D4}" type="slidenum">
              <a:rPr lang="uk-UA" smtClean="0"/>
              <a:pPr/>
              <a:t>14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кут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Округлений прямокут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і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uk-UA" smtClean="0"/>
              <a:t>Зразок підзаголовка</a:t>
            </a:r>
            <a:endParaRPr kumimoji="0" lang="en-US"/>
          </a:p>
        </p:txBody>
      </p:sp>
      <p:sp>
        <p:nvSpPr>
          <p:cNvPr id="28" name="Місце для дати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06.06.2012</a:t>
            </a:fld>
            <a:endParaRPr lang="uk-UA"/>
          </a:p>
        </p:txBody>
      </p:sp>
      <p:sp>
        <p:nvSpPr>
          <p:cNvPr id="17" name="Місце для нижнього колонтитула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29" name="Місце для номера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7" name="Прямокут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кут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кут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06.06.2012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8" name="Місце для вмісту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кут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Округлений прямокут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06.06.2012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uk-UA"/>
          </a:p>
        </p:txBody>
      </p:sp>
      <p:sp>
        <p:nvSpPr>
          <p:cNvPr id="7" name="Прямокут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кут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кут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06.06.2012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9" name="Місце для вмісту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11" name="Місце для вмісту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06.06.2012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11" name="Місце для вмісту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13" name="Місце для вмісту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06.06.2012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06.06.2012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Округлений прямокут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06.06.2012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11" name="Місце для вмісту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06.06.2012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11" name="Прямокут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кут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кут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uk-UA" smtClean="0"/>
              <a:t>Клацніть піктограму, щоб додати зображення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06.06.2012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uk-UA" smtClean="0"/>
              <a:t>Зразок тексту</a:t>
            </a:r>
          </a:p>
          <a:p>
            <a:pPr lvl="1" eaLnBrk="1" latinLnBrk="0" hangingPunct="1"/>
            <a:r>
              <a:rPr lang="uk-UA" smtClean="0"/>
              <a:t>Другий рівень</a:t>
            </a:r>
          </a:p>
          <a:p>
            <a:pPr lvl="2" eaLnBrk="1" latinLnBrk="0" hangingPunct="1"/>
            <a:r>
              <a:rPr lang="uk-UA" smtClean="0"/>
              <a:t>Третій рівень</a:t>
            </a:r>
          </a:p>
          <a:p>
            <a:pPr lvl="3" eaLnBrk="1" latinLnBrk="0" hangingPunct="1"/>
            <a:r>
              <a:rPr lang="uk-UA" smtClean="0"/>
              <a:t>Четвертий рівень</a:t>
            </a:r>
          </a:p>
          <a:p>
            <a:pPr lvl="4" eaLnBrk="1" latinLnBrk="0" hangingPunct="1"/>
            <a:r>
              <a:rPr lang="uk-UA" smtClean="0"/>
              <a:t>П'ятий рівень</a:t>
            </a:r>
            <a:endParaRPr kumimoji="0"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06.06.2012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Округлений прямокут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Місце для заголовка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uk-UA" smtClean="0"/>
              <a:t>Зразок заголовка</a:t>
            </a:r>
            <a:endParaRPr kumimoji="0" lang="en-US"/>
          </a:p>
        </p:txBody>
      </p:sp>
      <p:sp>
        <p:nvSpPr>
          <p:cNvPr id="13" name="Місце для тексту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uk-UA" smtClean="0"/>
              <a:t>Зразок тексту</a:t>
            </a:r>
          </a:p>
          <a:p>
            <a:pPr lvl="1" eaLnBrk="1" latinLnBrk="0" hangingPunct="1"/>
            <a:r>
              <a:rPr kumimoji="0" lang="uk-UA" smtClean="0"/>
              <a:t>Другий рівень</a:t>
            </a:r>
          </a:p>
          <a:p>
            <a:pPr lvl="2" eaLnBrk="1" latinLnBrk="0" hangingPunct="1"/>
            <a:r>
              <a:rPr kumimoji="0" lang="uk-UA" smtClean="0"/>
              <a:t>Третій рівень</a:t>
            </a:r>
          </a:p>
          <a:p>
            <a:pPr lvl="3" eaLnBrk="1" latinLnBrk="0" hangingPunct="1"/>
            <a:r>
              <a:rPr kumimoji="0" lang="uk-UA" smtClean="0"/>
              <a:t>Четвертий рівень</a:t>
            </a:r>
          </a:p>
          <a:p>
            <a:pPr lvl="4" eaLnBrk="1" latinLnBrk="0" hangingPunct="1"/>
            <a:r>
              <a:rPr kumimoji="0" lang="uk-UA" smtClean="0"/>
              <a:t>П'ятий рівень</a:t>
            </a:r>
            <a:endParaRPr kumimoji="0" lang="en-US"/>
          </a:p>
        </p:txBody>
      </p:sp>
      <p:sp>
        <p:nvSpPr>
          <p:cNvPr id="14" name="Місце для дати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93959E6-847B-4937-8C3D-49CDB5BA4EF3}" type="datetimeFigureOut">
              <a:rPr lang="uk-UA" smtClean="0"/>
              <a:pPr/>
              <a:t>06.06.2012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23" name="Місце для номера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 smtClean="0"/>
          </a:p>
          <a:p>
            <a:endParaRPr lang="uk-UA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Побудова графіків функцій ,що містять знак модуля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Побудова графіка функції </a:t>
            </a:r>
            <a:r>
              <a:rPr lang="en-US" dirty="0" smtClean="0"/>
              <a:t>y=|f(x)|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uk-UA" dirty="0" smtClean="0"/>
              <a:t> Для побудови графіка функції потрібно 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uk-UA" dirty="0" smtClean="0"/>
              <a:t>Побудувати графік функції </a:t>
            </a:r>
            <a:r>
              <a:rPr lang="en-US" dirty="0" smtClean="0"/>
              <a:t>y=f(x)</a:t>
            </a:r>
          </a:p>
          <a:p>
            <a:pPr>
              <a:buFontTx/>
              <a:buChar char="-"/>
            </a:pPr>
            <a:r>
              <a:rPr lang="uk-UA" dirty="0" smtClean="0"/>
              <a:t>Залишити без зміни частину графіка,</a:t>
            </a:r>
            <a:r>
              <a:rPr lang="en-US" dirty="0" smtClean="0"/>
              <a:t> </a:t>
            </a:r>
            <a:r>
              <a:rPr lang="uk-UA" dirty="0" smtClean="0"/>
              <a:t>де </a:t>
            </a:r>
            <a:r>
              <a:rPr lang="en-US" dirty="0" smtClean="0"/>
              <a:t>y&gt;0, </a:t>
            </a:r>
            <a:r>
              <a:rPr lang="uk-UA" dirty="0" smtClean="0"/>
              <a:t>а частину графіка , де у</a:t>
            </a:r>
            <a:r>
              <a:rPr lang="en-US" dirty="0" smtClean="0"/>
              <a:t>&lt;0 </a:t>
            </a:r>
            <a:r>
              <a:rPr lang="uk-UA" dirty="0" smtClean="0"/>
              <a:t>відобразити симетрично відносно осі </a:t>
            </a:r>
            <a:r>
              <a:rPr lang="en-US" dirty="0" smtClean="0"/>
              <a:t>OX</a:t>
            </a: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6900" y="1038225"/>
            <a:ext cx="5410200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42844" y="285728"/>
            <a:ext cx="9001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uk-UA" dirty="0" smtClean="0"/>
              <a:t>                                   Побудувати графік функції  </a:t>
            </a:r>
            <a:r>
              <a:rPr lang="en-US" dirty="0" smtClean="0"/>
              <a:t>Y=|X|</a:t>
            </a:r>
          </a:p>
          <a:p>
            <a:r>
              <a:rPr lang="en-US" dirty="0" smtClean="0"/>
              <a:t>                                             1. </a:t>
            </a:r>
            <a:r>
              <a:rPr lang="uk-UA" dirty="0" smtClean="0"/>
              <a:t>Побудуємо</a:t>
            </a:r>
            <a:r>
              <a:rPr lang="en-US" dirty="0" smtClean="0"/>
              <a:t> Y=X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6900" y="1038225"/>
            <a:ext cx="5410200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571472" y="357166"/>
            <a:ext cx="7858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                             </a:t>
            </a:r>
            <a:endParaRPr lang="uk-UA" dirty="0"/>
          </a:p>
        </p:txBody>
      </p:sp>
      <p:sp>
        <p:nvSpPr>
          <p:cNvPr id="4" name="TextBox 3"/>
          <p:cNvSpPr txBox="1"/>
          <p:nvPr/>
        </p:nvSpPr>
        <p:spPr>
          <a:xfrm>
            <a:off x="1500166" y="142852"/>
            <a:ext cx="60722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2.Частину графіка, де у </a:t>
            </a:r>
            <a:r>
              <a:rPr lang="en-US" dirty="0" smtClean="0"/>
              <a:t>&lt;0</a:t>
            </a:r>
            <a:r>
              <a:rPr lang="uk-UA" dirty="0" smtClean="0"/>
              <a:t>,</a:t>
            </a:r>
            <a:r>
              <a:rPr lang="en-US" dirty="0" smtClean="0"/>
              <a:t> </a:t>
            </a:r>
            <a:r>
              <a:rPr lang="uk-UA" dirty="0" smtClean="0"/>
              <a:t>симетрично відобразимо відносно осі ОХ</a:t>
            </a:r>
            <a:endParaRPr lang="en-US" dirty="0" smtClean="0"/>
          </a:p>
          <a:p>
            <a:r>
              <a:rPr lang="en-US" dirty="0" smtClean="0"/>
              <a:t>                                                  Y=|X|</a:t>
            </a:r>
            <a:endParaRPr lang="uk-UA" dirty="0" smtClean="0"/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214290"/>
            <a:ext cx="8572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Побудувати графік функції </a:t>
            </a:r>
            <a:r>
              <a:rPr lang="en-US" dirty="0" smtClean="0"/>
              <a:t>y= |x²-1|</a:t>
            </a:r>
          </a:p>
          <a:p>
            <a:r>
              <a:rPr lang="en-US" dirty="0" smtClean="0"/>
              <a:t>1. </a:t>
            </a:r>
            <a:r>
              <a:rPr lang="uk-UA" dirty="0" smtClean="0"/>
              <a:t>Побудуємо </a:t>
            </a:r>
            <a:r>
              <a:rPr lang="en-US" dirty="0" smtClean="0"/>
              <a:t>y=x²-1</a:t>
            </a:r>
            <a:endParaRPr lang="uk-U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6900" y="1038225"/>
            <a:ext cx="5410200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6900" y="1038225"/>
            <a:ext cx="5410200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0" y="142852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2.Частину </a:t>
            </a:r>
            <a:r>
              <a:rPr lang="uk-UA" dirty="0" smtClean="0"/>
              <a:t>графіка,</a:t>
            </a:r>
            <a:r>
              <a:rPr lang="en-US" dirty="0" smtClean="0"/>
              <a:t> </a:t>
            </a:r>
            <a:r>
              <a:rPr lang="uk-UA" dirty="0" smtClean="0"/>
              <a:t>де </a:t>
            </a:r>
            <a:r>
              <a:rPr lang="uk-UA" dirty="0" smtClean="0"/>
              <a:t>у </a:t>
            </a:r>
            <a:r>
              <a:rPr lang="en-US" dirty="0" smtClean="0"/>
              <a:t>&lt;0</a:t>
            </a:r>
            <a:r>
              <a:rPr lang="uk-UA" dirty="0" smtClean="0"/>
              <a:t> ,</a:t>
            </a:r>
            <a:r>
              <a:rPr lang="en-US" dirty="0" smtClean="0"/>
              <a:t> </a:t>
            </a:r>
            <a:r>
              <a:rPr lang="uk-UA" dirty="0" smtClean="0"/>
              <a:t>симетрично відобразимо відносно осі ОХ</a:t>
            </a:r>
            <a:endParaRPr lang="uk-UA" dirty="0"/>
          </a:p>
        </p:txBody>
      </p:sp>
      <p:sp>
        <p:nvSpPr>
          <p:cNvPr id="4" name="TextBox 3"/>
          <p:cNvSpPr txBox="1"/>
          <p:nvPr/>
        </p:nvSpPr>
        <p:spPr>
          <a:xfrm>
            <a:off x="1214414" y="571480"/>
            <a:ext cx="5286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          y=|x ²-1|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6900" y="1038225"/>
            <a:ext cx="5410200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0" y="18864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      1.</a:t>
            </a:r>
            <a:r>
              <a:rPr lang="uk-UA" dirty="0" smtClean="0"/>
              <a:t>Побудувати графік функції</a:t>
            </a:r>
            <a:r>
              <a:rPr lang="en-US" dirty="0" smtClean="0"/>
              <a:t> y</a:t>
            </a:r>
            <a:r>
              <a:rPr lang="uk-UA" dirty="0" smtClean="0"/>
              <a:t>=</a:t>
            </a:r>
            <a:r>
              <a:rPr lang="en-US" dirty="0" smtClean="0"/>
              <a:t>|</a:t>
            </a:r>
            <a:r>
              <a:rPr lang="en-US" dirty="0" err="1" smtClean="0"/>
              <a:t>lg</a:t>
            </a:r>
            <a:r>
              <a:rPr lang="en-US" dirty="0" smtClean="0"/>
              <a:t>(x</a:t>
            </a:r>
            <a:r>
              <a:rPr lang="en-US" dirty="0" smtClean="0"/>
              <a:t>)|</a:t>
            </a:r>
            <a:endParaRPr lang="uk-UA" dirty="0" smtClean="0"/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1428736"/>
            <a:ext cx="5991248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85720" y="357166"/>
            <a:ext cx="8858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</a:t>
            </a:r>
            <a:r>
              <a:rPr lang="uk-UA" dirty="0" smtClean="0"/>
              <a:t>Ту частину графіка , де у</a:t>
            </a:r>
            <a:r>
              <a:rPr lang="en-US" dirty="0" smtClean="0"/>
              <a:t>&lt;0 </a:t>
            </a:r>
            <a:r>
              <a:rPr lang="uk-UA" dirty="0" smtClean="0"/>
              <a:t>,</a:t>
            </a:r>
            <a:r>
              <a:rPr lang="en-US" dirty="0" smtClean="0"/>
              <a:t>c</a:t>
            </a:r>
            <a:r>
              <a:rPr lang="uk-UA" dirty="0" err="1" smtClean="0"/>
              <a:t>иметрично</a:t>
            </a:r>
            <a:r>
              <a:rPr lang="uk-UA" dirty="0" smtClean="0"/>
              <a:t> відобразимо</a:t>
            </a:r>
            <a:r>
              <a:rPr lang="en-US" dirty="0" smtClean="0"/>
              <a:t>  </a:t>
            </a:r>
            <a:r>
              <a:rPr lang="uk-UA" dirty="0" smtClean="0"/>
              <a:t>відносно осі ОХ</a:t>
            </a:r>
            <a:r>
              <a:rPr lang="en-US" dirty="0" smtClean="0"/>
              <a:t>                                                  </a:t>
            </a:r>
          </a:p>
          <a:p>
            <a:r>
              <a:rPr lang="uk-UA" dirty="0" smtClean="0"/>
              <a:t>                                                                     </a:t>
            </a:r>
            <a:r>
              <a:rPr lang="en-US" dirty="0" smtClean="0"/>
              <a:t>y</a:t>
            </a:r>
            <a:r>
              <a:rPr lang="uk-UA" dirty="0" smtClean="0"/>
              <a:t>=</a:t>
            </a:r>
            <a:r>
              <a:rPr lang="en-US" dirty="0" smtClean="0"/>
              <a:t>|</a:t>
            </a:r>
            <a:r>
              <a:rPr lang="en-US" dirty="0" err="1" smtClean="0"/>
              <a:t>lg</a:t>
            </a:r>
            <a:r>
              <a:rPr lang="en-US" dirty="0" smtClean="0"/>
              <a:t>(x)|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6900" y="1038225"/>
            <a:ext cx="5410200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071538" y="214290"/>
            <a:ext cx="6572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                                     Побудувати графік функції </a:t>
            </a:r>
            <a:r>
              <a:rPr lang="en-US" dirty="0" smtClean="0"/>
              <a:t>y=|sin(x)|</a:t>
            </a:r>
            <a:endParaRPr lang="uk-UA" dirty="0"/>
          </a:p>
        </p:txBody>
      </p:sp>
      <p:sp>
        <p:nvSpPr>
          <p:cNvPr id="4" name="TextBox 3"/>
          <p:cNvSpPr txBox="1"/>
          <p:nvPr/>
        </p:nvSpPr>
        <p:spPr>
          <a:xfrm>
            <a:off x="2357422" y="642918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                    Побудуємо </a:t>
            </a:r>
            <a:r>
              <a:rPr lang="en-US" dirty="0" smtClean="0"/>
              <a:t>y=sin(x)</a:t>
            </a:r>
            <a:endParaRPr lang="uk-U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6900" y="1038225"/>
            <a:ext cx="5410200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357422" y="214290"/>
            <a:ext cx="48577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Ту частину графіка, де у </a:t>
            </a:r>
            <a:r>
              <a:rPr lang="en-US" dirty="0" smtClean="0"/>
              <a:t>&lt; 0 </a:t>
            </a:r>
            <a:r>
              <a:rPr lang="uk-UA" dirty="0" smtClean="0"/>
              <a:t>, симетрично відобразимо відносно осі ОХ</a:t>
            </a:r>
            <a:r>
              <a:rPr lang="en-US" dirty="0" smtClean="0"/>
              <a:t>              </a:t>
            </a:r>
            <a:endParaRPr lang="uk-UA" dirty="0" smtClean="0"/>
          </a:p>
          <a:p>
            <a:r>
              <a:rPr lang="en-US" dirty="0" smtClean="0"/>
              <a:t> </a:t>
            </a:r>
            <a:r>
              <a:rPr lang="uk-UA" dirty="0" smtClean="0"/>
              <a:t>                                </a:t>
            </a:r>
            <a:r>
              <a:rPr lang="en-US" dirty="0" smtClean="0"/>
              <a:t>y=|sin(x)|</a:t>
            </a:r>
            <a:endParaRPr lang="uk-U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Побудова графіка функції </a:t>
            </a:r>
            <a:r>
              <a:rPr lang="en-US" dirty="0" smtClean="0"/>
              <a:t>y=f(|x|)	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dirty="0" smtClean="0"/>
              <a:t>Щоб побудувати графік функції </a:t>
            </a:r>
            <a:r>
              <a:rPr lang="en-US" dirty="0" smtClean="0"/>
              <a:t>y=f(|x|)	</a:t>
            </a:r>
            <a:r>
              <a:rPr lang="uk-UA" dirty="0" smtClean="0"/>
              <a:t>, потрібно:</a:t>
            </a:r>
          </a:p>
          <a:p>
            <a:pPr marL="514350" indent="-514350">
              <a:buAutoNum type="arabicPeriod"/>
            </a:pPr>
            <a:r>
              <a:rPr lang="uk-UA" dirty="0" smtClean="0"/>
              <a:t>Побудувати графік функції </a:t>
            </a:r>
            <a:r>
              <a:rPr lang="en-US" dirty="0" smtClean="0"/>
              <a:t>y=f(x</a:t>
            </a:r>
            <a:r>
              <a:rPr lang="uk-UA" dirty="0" smtClean="0"/>
              <a:t>), для </a:t>
            </a:r>
            <a:r>
              <a:rPr lang="en-US" dirty="0" smtClean="0"/>
              <a:t>x≥0</a:t>
            </a:r>
            <a:r>
              <a:rPr lang="uk-UA" dirty="0" smtClean="0"/>
              <a:t>.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uk-UA" dirty="0" smtClean="0"/>
              <a:t>Побудовану частину графіка  симетрично відобразити відносно осі ОУ.</a:t>
            </a:r>
          </a:p>
          <a:p>
            <a:pPr marL="514350" indent="-514350">
              <a:buNone/>
            </a:pPr>
            <a:r>
              <a:rPr lang="uk-UA" dirty="0" smtClean="0"/>
              <a:t>Ці дві частини дадуть в сукупності  графік функції </a:t>
            </a:r>
            <a:r>
              <a:rPr lang="en-US" dirty="0" smtClean="0"/>
              <a:t>y=f(|x|</a:t>
            </a:r>
            <a:r>
              <a:rPr lang="uk-UA" dirty="0" smtClean="0"/>
              <a:t>).</a:t>
            </a:r>
            <a:endParaRPr lang="uk-U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6900" y="1038225"/>
            <a:ext cx="5410200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071802" y="214290"/>
            <a:ext cx="4071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Побудувати графік функції </a:t>
            </a:r>
            <a:r>
              <a:rPr lang="en-US" dirty="0" smtClean="0"/>
              <a:t>y=sin</a:t>
            </a:r>
            <a:r>
              <a:rPr lang="uk-UA" dirty="0" smtClean="0"/>
              <a:t> </a:t>
            </a:r>
            <a:r>
              <a:rPr lang="en-US" dirty="0" smtClean="0"/>
              <a:t>|x|</a:t>
            </a:r>
          </a:p>
          <a:p>
            <a:r>
              <a:rPr lang="en-US" dirty="0" smtClean="0"/>
              <a:t>1.</a:t>
            </a:r>
            <a:r>
              <a:rPr lang="uk-UA" dirty="0" smtClean="0"/>
              <a:t>Побудуємо </a:t>
            </a:r>
            <a:r>
              <a:rPr lang="en-US" dirty="0" smtClean="0"/>
              <a:t>y=sin</a:t>
            </a:r>
            <a:r>
              <a:rPr lang="uk-UA" dirty="0" smtClean="0"/>
              <a:t> </a:t>
            </a:r>
            <a:r>
              <a:rPr lang="en-US" dirty="0" smtClean="0"/>
              <a:t>x</a:t>
            </a:r>
            <a:r>
              <a:rPr lang="uk-UA" dirty="0" smtClean="0"/>
              <a:t> </a:t>
            </a:r>
            <a:endParaRPr lang="uk-U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6900" y="1038225"/>
            <a:ext cx="5410200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643042" y="142852"/>
            <a:ext cx="6072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2.Побудовану  частину графіка симетрично відобразимо відносно осі ОУ . У = </a:t>
            </a:r>
            <a:r>
              <a:rPr lang="en-US" dirty="0" smtClean="0"/>
              <a:t>sin |x|.</a:t>
            </a:r>
            <a:endParaRPr lang="uk-U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66900" y="1038225"/>
            <a:ext cx="5410200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785918" y="214290"/>
            <a:ext cx="5357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                                               у= (</a:t>
            </a:r>
            <a:r>
              <a:rPr lang="en-US" dirty="0" smtClean="0"/>
              <a:t>½</a:t>
            </a:r>
            <a:r>
              <a:rPr lang="uk-UA" dirty="0" smtClean="0"/>
              <a:t>)</a:t>
            </a:r>
            <a:r>
              <a:rPr lang="en-US" baseline="30000" dirty="0" smtClean="0"/>
              <a:t>|x|</a:t>
            </a:r>
            <a:endParaRPr lang="uk-UA" dirty="0" smtClean="0"/>
          </a:p>
          <a:p>
            <a:r>
              <a:rPr lang="uk-UA" dirty="0" smtClean="0"/>
              <a:t>1.Побудуємо графік функції </a:t>
            </a:r>
            <a:r>
              <a:rPr lang="en-US" dirty="0" smtClean="0"/>
              <a:t>y=</a:t>
            </a:r>
            <a:r>
              <a:rPr lang="uk-UA" dirty="0" smtClean="0"/>
              <a:t>(</a:t>
            </a:r>
            <a:r>
              <a:rPr lang="en-US" dirty="0" smtClean="0"/>
              <a:t>½</a:t>
            </a:r>
            <a:r>
              <a:rPr lang="uk-UA" dirty="0" smtClean="0"/>
              <a:t>)</a:t>
            </a:r>
            <a:r>
              <a:rPr lang="uk-UA" baseline="30000" dirty="0" smtClean="0"/>
              <a:t>х</a:t>
            </a:r>
            <a:endParaRPr lang="uk-UA" baseline="30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6900" y="1038225"/>
            <a:ext cx="5410200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857356" y="0"/>
            <a:ext cx="6072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                               </a:t>
            </a:r>
            <a:endParaRPr lang="uk-UA" dirty="0"/>
          </a:p>
        </p:txBody>
      </p:sp>
      <p:sp>
        <p:nvSpPr>
          <p:cNvPr id="5" name="TextBox 4"/>
          <p:cNvSpPr txBox="1"/>
          <p:nvPr/>
        </p:nvSpPr>
        <p:spPr>
          <a:xfrm>
            <a:off x="1428728" y="142852"/>
            <a:ext cx="6500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2.Симетрично відобразимо побудовану частину графіка відносно осі ОУ. у= (</a:t>
            </a:r>
            <a:r>
              <a:rPr lang="en-US" dirty="0" smtClean="0"/>
              <a:t>½</a:t>
            </a:r>
            <a:r>
              <a:rPr lang="uk-UA" dirty="0" smtClean="0"/>
              <a:t>)</a:t>
            </a:r>
            <a:r>
              <a:rPr lang="en-US" baseline="30000" dirty="0" smtClean="0"/>
              <a:t>|x|</a:t>
            </a:r>
            <a:endParaRPr lang="uk-U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6900" y="1038225"/>
            <a:ext cx="5410200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1571604" y="142852"/>
            <a:ext cx="5715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         Y=2 </a:t>
            </a:r>
            <a:r>
              <a:rPr lang="en-US" baseline="30000" dirty="0" smtClean="0"/>
              <a:t>|x|</a:t>
            </a:r>
            <a:r>
              <a:rPr lang="en-US" dirty="0" smtClean="0"/>
              <a:t> </a:t>
            </a:r>
          </a:p>
          <a:p>
            <a:r>
              <a:rPr lang="en-US" dirty="0" smtClean="0"/>
              <a:t>1.</a:t>
            </a:r>
            <a:r>
              <a:rPr lang="uk-UA" dirty="0" smtClean="0"/>
              <a:t>Побудуємо графік</a:t>
            </a:r>
            <a:r>
              <a:rPr lang="en-US" dirty="0" smtClean="0"/>
              <a:t> </a:t>
            </a:r>
            <a:r>
              <a:rPr lang="uk-UA" dirty="0" smtClean="0"/>
              <a:t>функції </a:t>
            </a:r>
            <a:r>
              <a:rPr lang="en-US" dirty="0" smtClean="0"/>
              <a:t>y=2 </a:t>
            </a:r>
            <a:r>
              <a:rPr lang="en-US" baseline="30000" dirty="0" smtClean="0"/>
              <a:t>x</a:t>
            </a:r>
            <a:endParaRPr lang="uk-UA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6900" y="1038225"/>
            <a:ext cx="5410200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071670" y="142852"/>
            <a:ext cx="4929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Симетрично відобразимо </a:t>
            </a:r>
            <a:r>
              <a:rPr lang="en-US" dirty="0" smtClean="0"/>
              <a:t> </a:t>
            </a:r>
            <a:r>
              <a:rPr lang="uk-UA" dirty="0" smtClean="0"/>
              <a:t>побудовану частину графіка відносно осі ОУ. </a:t>
            </a:r>
            <a:r>
              <a:rPr lang="en-US" dirty="0" smtClean="0"/>
              <a:t>Y=2 </a:t>
            </a:r>
            <a:r>
              <a:rPr lang="en-US" baseline="30000" dirty="0" smtClean="0"/>
              <a:t>|x|</a:t>
            </a:r>
            <a:endParaRPr lang="uk-UA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142852"/>
            <a:ext cx="90011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                               Y= x²-5|x|+6                              </a:t>
            </a:r>
            <a:endParaRPr lang="uk-UA" dirty="0" smtClean="0"/>
          </a:p>
          <a:p>
            <a:r>
              <a:rPr lang="uk-UA" dirty="0" smtClean="0"/>
              <a:t>1</a:t>
            </a:r>
            <a:r>
              <a:rPr lang="en-US" dirty="0" smtClean="0"/>
              <a:t>)</a:t>
            </a:r>
            <a:r>
              <a:rPr lang="uk-UA" dirty="0" smtClean="0"/>
              <a:t>Побудуємо</a:t>
            </a:r>
            <a:r>
              <a:rPr lang="en-US" dirty="0" smtClean="0"/>
              <a:t>     </a:t>
            </a:r>
            <a:r>
              <a:rPr lang="uk-UA" dirty="0" smtClean="0"/>
              <a:t>графік функції </a:t>
            </a:r>
            <a:r>
              <a:rPr lang="en-US" dirty="0" smtClean="0"/>
              <a:t>    Y= x²-5x+6</a:t>
            </a:r>
          </a:p>
          <a:p>
            <a:r>
              <a:rPr lang="uk-UA" dirty="0" smtClean="0"/>
              <a:t>Графіком є парабола з вершиною в точці А(2,5;-0,25) </a:t>
            </a:r>
            <a:r>
              <a:rPr lang="uk-UA" dirty="0" err="1" smtClean="0"/>
              <a:t>А</a:t>
            </a:r>
            <a:r>
              <a:rPr lang="uk-UA" dirty="0" smtClean="0"/>
              <a:t> (2,5 ;-0,25)</a:t>
            </a:r>
            <a:endParaRPr lang="uk-UA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6900" y="1038225"/>
            <a:ext cx="5410200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6900" y="995363"/>
            <a:ext cx="5410200" cy="486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6900" y="995363"/>
            <a:ext cx="5410200" cy="486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6900" y="995363"/>
            <a:ext cx="5410200" cy="486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785786" y="214290"/>
            <a:ext cx="6143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r>
              <a:rPr lang="uk-UA" dirty="0" err="1" smtClean="0"/>
              <a:t>иметрично</a:t>
            </a:r>
            <a:r>
              <a:rPr lang="uk-UA" dirty="0" smtClean="0"/>
              <a:t> відобразимо побудовану частину графіка відносно осі ОУ.</a:t>
            </a:r>
            <a:r>
              <a:rPr lang="en-US" dirty="0" smtClean="0"/>
              <a:t> Y= x²-5|x|+6</a:t>
            </a:r>
            <a:endParaRPr lang="uk-UA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66900" y="995363"/>
            <a:ext cx="5410200" cy="486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285852" y="214290"/>
            <a:ext cx="6000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                                          </a:t>
            </a:r>
          </a:p>
          <a:p>
            <a:r>
              <a:rPr lang="uk-UA" dirty="0" smtClean="0"/>
              <a:t>1.Побудуємо графік </a:t>
            </a:r>
            <a:r>
              <a:rPr lang="uk-UA" dirty="0" smtClean="0"/>
              <a:t> </a:t>
            </a:r>
            <a:endParaRPr lang="uk-UA" dirty="0"/>
          </a:p>
        </p:txBody>
      </p:sp>
      <p:graphicFrame>
        <p:nvGraphicFramePr>
          <p:cNvPr id="4" name="Об'єкт 3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1027" name="Формула" r:id="rId4" imgW="0" imgH="0" progId="Equation.3">
              <p:embed/>
            </p:oleObj>
          </a:graphicData>
        </a:graphic>
      </p:graphicFrame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3995936" y="260648"/>
          <a:ext cx="730250" cy="294977"/>
        </p:xfrm>
        <a:graphic>
          <a:graphicData uri="http://schemas.openxmlformats.org/presentationml/2006/ole">
            <p:oleObj spid="_x0000_s1029" name="Формула" r:id="rId5" imgW="583920" imgH="253800" progId="Equation.3">
              <p:embed/>
            </p:oleObj>
          </a:graphicData>
        </a:graphic>
      </p:graphicFrame>
      <p:graphicFrame>
        <p:nvGraphicFramePr>
          <p:cNvPr id="1031" name="Object 7"/>
          <p:cNvGraphicFramePr>
            <a:graphicFrameLocks noChangeAspect="1"/>
          </p:cNvGraphicFramePr>
          <p:nvPr/>
        </p:nvGraphicFramePr>
        <p:xfrm>
          <a:off x="3419872" y="476672"/>
          <a:ext cx="720080" cy="360040"/>
        </p:xfrm>
        <a:graphic>
          <a:graphicData uri="http://schemas.openxmlformats.org/presentationml/2006/ole">
            <p:oleObj spid="_x0000_s1031" name="Формула" r:id="rId6" imgW="482400" imgH="241200" progId="Equation.3">
              <p:embed/>
            </p:oleObj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66900" y="995363"/>
            <a:ext cx="5410200" cy="486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1691680" y="116632"/>
            <a:ext cx="4786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r>
              <a:rPr lang="uk-UA" dirty="0" err="1" smtClean="0"/>
              <a:t>иметрично</a:t>
            </a:r>
            <a:r>
              <a:rPr lang="uk-UA" dirty="0" smtClean="0"/>
              <a:t> </a:t>
            </a:r>
            <a:r>
              <a:rPr lang="uk-UA" dirty="0" smtClean="0"/>
              <a:t>відобразимо побудовану частину графіка відносно осі ОУ.</a:t>
            </a:r>
            <a:r>
              <a:rPr lang="en-US" dirty="0" smtClean="0"/>
              <a:t> </a:t>
            </a:r>
            <a:endParaRPr lang="uk-UA" dirty="0"/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5220072" y="404664"/>
          <a:ext cx="972280" cy="359321"/>
        </p:xfrm>
        <a:graphic>
          <a:graphicData uri="http://schemas.openxmlformats.org/presentationml/2006/ole">
            <p:oleObj spid="_x0000_s2051" name="Формула" r:id="rId4" imgW="583920" imgH="253800" progId="Equation.3">
              <p:embed/>
            </p:oleObj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ість">
  <a:themeElements>
    <a:clrScheme name="Справедливі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і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і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135</TotalTime>
  <Words>334</Words>
  <Application>Microsoft Office PowerPoint</Application>
  <PresentationFormat>Екран (4:3)</PresentationFormat>
  <Paragraphs>44</Paragraphs>
  <Slides>21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Вбудовані сервери OLE</vt:lpstr>
      </vt:variant>
      <vt:variant>
        <vt:i4>2</vt:i4>
      </vt:variant>
      <vt:variant>
        <vt:lpstr>Заголовки слайдів</vt:lpstr>
      </vt:variant>
      <vt:variant>
        <vt:i4>21</vt:i4>
      </vt:variant>
    </vt:vector>
  </HeadingPairs>
  <TitlesOfParts>
    <vt:vector size="24" baseType="lpstr">
      <vt:lpstr>Справедливість</vt:lpstr>
      <vt:lpstr>Формула</vt:lpstr>
      <vt:lpstr>Microsoft Equation 3.0</vt:lpstr>
      <vt:lpstr>Побудова графіків функцій ,що містять знак модуля</vt:lpstr>
      <vt:lpstr>Побудова графіка функції y=|f(x)|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Побудова графіка функції y=f(|x|) 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Побудова графіків функцій ,що містять знак модуля</dc:title>
  <cp:lastModifiedBy>Юрій Мельник</cp:lastModifiedBy>
  <cp:revision>20</cp:revision>
  <dcterms:modified xsi:type="dcterms:W3CDTF">2012-06-06T11:00:35Z</dcterms:modified>
</cp:coreProperties>
</file>