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6" r:id="rId2"/>
    <p:sldId id="261" r:id="rId3"/>
    <p:sldId id="257" r:id="rId4"/>
    <p:sldId id="258" r:id="rId5"/>
    <p:sldId id="262" r:id="rId6"/>
    <p:sldId id="265" r:id="rId7"/>
    <p:sldId id="278" r:id="rId8"/>
    <p:sldId id="259" r:id="rId9"/>
    <p:sldId id="279" r:id="rId10"/>
    <p:sldId id="263" r:id="rId11"/>
    <p:sldId id="266" r:id="rId12"/>
    <p:sldId id="268" r:id="rId13"/>
    <p:sldId id="264" r:id="rId14"/>
    <p:sldId id="275" r:id="rId15"/>
    <p:sldId id="276" r:id="rId16"/>
    <p:sldId id="277" r:id="rId17"/>
    <p:sldId id="281" r:id="rId18"/>
    <p:sldId id="271" r:id="rId19"/>
    <p:sldId id="272" r:id="rId20"/>
    <p:sldId id="273" r:id="rId21"/>
    <p:sldId id="274" r:id="rId22"/>
    <p:sldId id="280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C1E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04" y="7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874F2FF-1B81-4AD4-B35B-769168C23B27}" type="datetimeFigureOut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97FDF5A-DD9E-4648-92C1-3385F7C5DA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46BCC-56FA-465C-ACFE-00D8A6F7651B}" type="datetime1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38DB1-E34B-4BA7-A41A-E0BEE4CFAB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3DC25-F23E-4DC4-BF19-FB058C2E4FE7}" type="datetime1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45BB0-AD89-40EC-A7EA-EBAD50653B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1D0A3-3C0B-42BC-97A8-BF255368A025}" type="datetime1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8DBC8-BBB1-4512-929C-983CA621C3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B4B47-7C3D-470A-B3DF-85906924E4DA}" type="datetime1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1A29E-383F-474B-AE98-CAE008F832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94337-2AFB-407B-BE8B-6636159E93F3}" type="datetime1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AD71E-45BD-4245-BDDE-BCF5B40B5A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5E691-69C5-4299-BD07-308CB8C79364}" type="datetime1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87368-B311-49B6-BBBD-82AC9A0B7D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B7339-118E-49BE-90A0-B6E1DCEF69B5}" type="datetime1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E29EC-2431-47F9-8712-0EC140FE62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FDC83-B029-4171-A1F7-C4B41D917A31}" type="datetime1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A9E6D-F28B-4C58-BC0F-E3DE5630ED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E5533-A25F-45AD-8344-34F8156F5636}" type="datetime1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C8667-38B4-4ED9-B8BB-E420C18528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2A866-3646-4B32-AAE5-9634299CE895}" type="datetime1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A9485-00AF-4DAA-BE91-1D5B0E9EA4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03FBD-1A07-499B-BB56-8B0FD9F82291}" type="datetime1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B586F-04CE-45E4-B536-5BD4221329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4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880433D-DA4F-4ADB-A409-3BC96F021CBD}" type="datetime1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05458EA-8A25-417F-889C-F35F27E78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://file.mobilmusic.ru/5b/72/d7/469429.jpg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photohost.ru/pictures/232771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http://www.photohost.ru/t/600/400/232771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reencorner-al.ru/img2/glavn4_1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http://www.museumkiev.org/photo/plecotus.jpg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http://dic.academic.ru/pictures/enc_biology/animals/guakharo.jpg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5800" y="857233"/>
            <a:ext cx="7772400" cy="2071702"/>
          </a:xfrm>
        </p:spPr>
        <p:txBody>
          <a:bodyPr/>
          <a:lstStyle/>
          <a:p>
            <a:r>
              <a:rPr lang="uk-UA" sz="6600" b="1" i="1" dirty="0" smtClean="0">
                <a:solidFill>
                  <a:schemeClr val="accent3">
                    <a:lumMod val="50000"/>
                  </a:schemeClr>
                </a:solidFill>
              </a:rPr>
              <a:t>Фізика в живій природі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83360" y="5643578"/>
            <a:ext cx="5760640" cy="1214422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000" dirty="0" smtClean="0">
                <a:solidFill>
                  <a:srgbClr val="FFFFFF"/>
                </a:solidFill>
              </a:rPr>
              <a:t>		 </a:t>
            </a:r>
            <a:endParaRPr lang="ru-RU" sz="2000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b="1" i="1" dirty="0" smtClean="0">
                <a:solidFill>
                  <a:schemeClr val="accent3">
                    <a:lumMod val="50000"/>
                  </a:schemeClr>
                </a:solidFill>
              </a:rPr>
              <a:t>План</a:t>
            </a:r>
            <a:endParaRPr lang="uk-UA" sz="48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Зір у комах, птахів, ссавців.</a:t>
            </a:r>
          </a:p>
          <a:p>
            <a:pPr marL="514350" indent="-514350">
              <a:buAutoNum type="arabicPeriod"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Біофізика звуку.</a:t>
            </a:r>
          </a:p>
          <a:p>
            <a:pPr marL="514350" indent="-514350">
              <a:buAutoNum type="arabicPeriod"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Живі електростанції.</a:t>
            </a:r>
          </a:p>
          <a:p>
            <a:pPr marL="514350" indent="-514350">
              <a:buAutoNum type="arabicPeriod"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Електричні явища в рослинах.</a:t>
            </a:r>
          </a:p>
          <a:p>
            <a:pPr marL="514350" indent="-514350">
              <a:buAutoNum type="arabicPeriod"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Біоакустика риб.</a:t>
            </a:r>
          </a:p>
          <a:p>
            <a:pPr marL="514350" indent="-514350">
              <a:buAutoNum type="arabicPeriod"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Природні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сонари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b="1" i="1" dirty="0" smtClean="0">
                <a:solidFill>
                  <a:schemeClr val="accent3">
                    <a:lumMod val="50000"/>
                  </a:schemeClr>
                </a:solidFill>
              </a:rPr>
              <a:t>Зір у комах, птахів, ссавців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0DE3B97-5424-4862-9237-E28BC326508F}" type="datetime1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A73EC0-886F-4D3B-AA9F-298BD5707B4C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3643306" y="1428736"/>
            <a:ext cx="514353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Очі птахів і ссавців - складні оптичні системи, що складаються з великих кришталиків, рогівки, райдужки й склоподібного тіла. </a:t>
            </a:r>
            <a:endParaRPr kumimoji="0" lang="uk-UA" sz="240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Calibri" pitchFamily="34" charset="0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3643306" y="2928934"/>
            <a:ext cx="521497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uk-UA" sz="240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вітло потрапляє в око крізь кришталик і падає на сітківку, яка містить палички і колбочки.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Палички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забезпечують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чорно-білий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зір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колбочки -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кольоровий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Calibri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2910" y="4786322"/>
            <a:ext cx="8215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Колірний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зір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ока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розрізняти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кольори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відчувати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відмінності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хвиль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видимих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випромінювань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1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3286149" cy="3439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429684" cy="1857388"/>
          </a:xfrm>
        </p:spPr>
        <p:txBody>
          <a:bodyPr/>
          <a:lstStyle/>
          <a:p>
            <a:pPr algn="just"/>
            <a:r>
              <a:rPr lang="uk-UA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того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бачити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певний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колір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око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комахи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повинно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сприймати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електромагнітні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хвилі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довжини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Комахи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добре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сприймають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ультракороткі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ультрадовгі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світлові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хвилі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кольори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спектру, видимого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людським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оком.</a:t>
            </a:r>
            <a:r>
              <a:rPr lang="uk-UA" sz="2400" dirty="0" smtClean="0"/>
              <a:t/>
            </a:r>
            <a:br>
              <a:rPr lang="uk-UA" sz="2400" dirty="0" smtClean="0"/>
            </a:br>
            <a:endParaRPr lang="uk-UA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6" y="1928803"/>
            <a:ext cx="4143404" cy="3071834"/>
          </a:xfrm>
        </p:spPr>
        <p:txBody>
          <a:bodyPr/>
          <a:lstStyle/>
          <a:p>
            <a:pPr algn="just">
              <a:buNone/>
            </a:pPr>
            <a:r>
              <a:rPr lang="uk-UA" sz="2400" dirty="0" smtClean="0"/>
              <a:t> 	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Відомо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бачить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кольори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червоного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фіолетового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око не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здатне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сприймати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ультрафіолетове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випромінювання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хвилі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довшими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червоні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коротшими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фіолетові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endParaRPr lang="uk-UA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857364"/>
            <a:ext cx="464347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428596" y="4929198"/>
            <a:ext cx="87154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Комахи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бачать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ультрафіолетове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світло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кольору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червоної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ділянки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спектру (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метелики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бачать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червоний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колір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endParaRPr lang="uk-UA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</p:spPr>
        <p:txBody>
          <a:bodyPr/>
          <a:lstStyle/>
          <a:p>
            <a:pPr algn="just"/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квітка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маку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сприймається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комахами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безбарвна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зате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квітах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очі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комахи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бачать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ультрафіолетові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візерунки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людині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важко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уявити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uk-UA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0DE3B97-5424-4862-9237-E28BC326508F}" type="datetime1">
              <a:rPr lang="ru-RU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A73EC0-886F-4D3B-AA9F-298BD5707B4C}" type="slidenum">
              <a:rPr lang="ru-RU"/>
              <a:pPr>
                <a:defRPr/>
              </a:pPr>
              <a:t>5</a:t>
            </a:fld>
            <a:endParaRPr lang="ru-RU"/>
          </a:p>
        </p:txBody>
      </p:sp>
      <p:pic>
        <p:nvPicPr>
          <p:cNvPr id="3080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357298"/>
            <a:ext cx="321471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3786182" y="1214422"/>
            <a:ext cx="500066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Комахи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орієнтуються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цими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візерунками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пошуках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нектару. На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крилах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метеликів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ультрафіолетові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малюнки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невидимі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3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uk-UA" sz="2300" dirty="0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3786182" y="2643183"/>
            <a:ext cx="5143536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Цікаво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що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нічні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метелики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орієнтуються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допомогою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зору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завжди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летять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джерела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світла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Азимут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їхніх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очей по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відношенню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місячного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світла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завжди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є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меншим</a:t>
            </a:r>
            <a:r>
              <a:rPr kumimoji="0" lang="ru-RU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 90°.</a:t>
            </a:r>
            <a:endParaRPr kumimoji="0" lang="ru-RU" sz="2300" b="0" i="0" u="none" strike="noStrike" cap="none" normalizeH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Calibri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4786322"/>
            <a:ext cx="857256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Комахи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здатні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орієнтуватися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поляризованого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проходженні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крізь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атмосферу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Землі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промінь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переломлюється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того,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поляризація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світла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ділянках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неба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довжина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хвиль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різною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навіть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коли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сонця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видно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з-за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хмар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комаха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точно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визначає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напрям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uk-UA" sz="22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pic>
        <p:nvPicPr>
          <p:cNvPr id="6" name="Содержимое 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364333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4071934" y="214290"/>
            <a:ext cx="478634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Креветки-богомоли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павичові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виявлені в районі Великого Бар'єрного рифу в Австралії, мають найскладнішу зорову систему в порівнянні з усіма іншими представниками світу тварин. 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Креветки-богомоли здатні сприймати і перетворювати поляризоване світло, чого люди робити не можуть.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428596" y="4071942"/>
            <a:ext cx="850112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Поляризація світла може бути лінійною або круговою.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відміну від інших істот, ця креветка не тільки бачить лінійно поляризоване світло, а також світло, поляризоване по колу, а й перетворює один в іншій, і навпаки. Завдяки таким властивостям, у цих креветок унікальні зорові можливості.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sz="240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6" name="Содержимое 5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571479"/>
            <a:ext cx="3643338" cy="314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143372" y="571480"/>
            <a:ext cx="4786346" cy="3118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Щоб обробити інформацію, DVD-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плейер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повинен перетворювати поляризоване світло, спрямоване на диск, у світ, поляризований по колу, а потім назад в лінійно поляризоване. Але креветка-богомол володіє ще більшими можливостями.  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3714752"/>
            <a:ext cx="8358246" cy="2659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Звичайний DVD- програвач перетворює тільки червоне світло (а програвачі з високою роздільною здатністю - синє), очі креветки перетворюють світло всіх кольорів у межах видимої частини спектру.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Вчені сподіваються, що, взявши очі креветки-богомола за зразок, вони зможуть розробити покоління більш досконалих DVD- програвачів.</a:t>
            </a:r>
          </a:p>
          <a:p>
            <a:pPr lvl="0"/>
            <a:endParaRPr lang="uk-UA" sz="2400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Зір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бджіл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відрізняється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зору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Людина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бачить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близько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60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кольорів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Бджоли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6: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жовтий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синьо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зелений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пурпуровий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фіолетовий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видимий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ультрафіолетовий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6" name="Содержимое 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14488"/>
            <a:ext cx="278608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286116" y="1571612"/>
            <a:ext cx="564360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Бджоли червоний колір не розрізняють. Вони бачать його як темно-сірий або чорний. Однак сприймають як колір ультрафіолетове проміння, тоді як для людини це тільки темрява.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86116" y="3500438"/>
            <a:ext cx="5429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квіти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поглинають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ультрафіолетову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частину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спектра,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тоді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жовті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сині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відбивають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Тому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квіти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ока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для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бджіл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синьо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зелені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uk-UA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725470"/>
          </a:xfrm>
        </p:spPr>
        <p:txBody>
          <a:bodyPr/>
          <a:lstStyle/>
          <a:p>
            <a:r>
              <a:rPr lang="uk-UA" sz="4800" b="1" i="1" dirty="0" smtClean="0">
                <a:solidFill>
                  <a:schemeClr val="accent3">
                    <a:lumMod val="50000"/>
                  </a:schemeClr>
                </a:solidFill>
              </a:rPr>
              <a:t>Біофізика звуку</a:t>
            </a:r>
            <a:endParaRPr lang="uk-UA" sz="48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8643998" cy="5340369"/>
          </a:xfrm>
        </p:spPr>
        <p:txBody>
          <a:bodyPr/>
          <a:lstStyle/>
          <a:p>
            <a:pPr>
              <a:buNone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Голосові апарати птахів і людини належать до типу духових «музичних» інструментів, звук у них утворюється за рахунок руху повітря, що видихається з легенів. Рухами тіла і завдяки натягу спеціальних м'язів птах може значною мірою змінювати форму цієї складної системи резонаторів і, таким чином, керувати висотою звуку та його тембром.</a:t>
            </a:r>
          </a:p>
          <a:p>
            <a:pPr>
              <a:buNone/>
            </a:pPr>
            <a:r>
              <a:rPr lang="uk-UA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На початку 60-х </a:t>
            </a:r>
            <a:r>
              <a:rPr lang="en-US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uk-UA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оків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голосах птахів були виявлені навіть ультразвукові обертони — до 50 000 Гц. Пісні деяких птахів цілком складаються з ультразвуку. Для утворення звуків багато птахів використовують й інші «музичні інструменти»: дзьоб, лапи, крила і навіть хвіст. Велике значення, надається вивченню звукового зв'язку у тваринному світі. Записуються звуки, що видають птахи, риби і комахи. Отримані дані,  вчені сподіваються використовувати для створення акустичних засобів, що відлякують птахів з посівів, аеродромів та інших місць.   </a:t>
            </a:r>
            <a:endParaRPr lang="uk-UA" sz="234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7686" y="357166"/>
            <a:ext cx="4429156" cy="1214446"/>
          </a:xfrm>
        </p:spPr>
        <p:txBody>
          <a:bodyPr/>
          <a:lstStyle/>
          <a:p>
            <a:r>
              <a:rPr lang="uk-UA" b="1" i="1" dirty="0" smtClean="0">
                <a:solidFill>
                  <a:schemeClr val="accent3">
                    <a:lumMod val="50000"/>
                  </a:schemeClr>
                </a:solidFill>
              </a:rPr>
              <a:t>Живі електростанції</a:t>
            </a:r>
            <a:endParaRPr lang="uk-UA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000504"/>
            <a:ext cx="8572560" cy="2500330"/>
          </a:xfrm>
        </p:spPr>
        <p:txBody>
          <a:bodyPr/>
          <a:lstStyle/>
          <a:p>
            <a:pPr algn="just">
              <a:buNone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57167"/>
            <a:ext cx="3786214" cy="1285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14282" y="1714488"/>
            <a:ext cx="87154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Люди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давно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спостерігали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електричних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сил у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живій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електричних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риб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особливий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орган,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котрий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виробляє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електрику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За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тварини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полюють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захищаються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пристосовуючись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водному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середовищі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Риби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зграях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дивовижну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здатність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узгоджувати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морській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мілині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бачити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зграйка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маленьких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рибок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діє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живий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організм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кидок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ліворуч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праворуч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назад.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Вирішальну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роль у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явищі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відіграє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електрика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Виявилось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риби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єдині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представники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тваринно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перше,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створювати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навколо себе електричні поля, а по друге, мають у своїх організмах спеціальні приймачі – рецептори, за допомогою яких чутливо реагують на зміни цих полів. </a:t>
            </a:r>
          </a:p>
          <a:p>
            <a:pPr algn="just"/>
            <a:endParaRPr lang="uk-UA" sz="2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285720" y="2071678"/>
            <a:ext cx="8501122" cy="4595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Електричний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орган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всіх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риб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сконструйовано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однаково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Елементарна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складова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ланка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його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електроцит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котрий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називають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живим генератором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електроенергії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Електроцити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відокремлено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один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одного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драглистою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масою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ізолятором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як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цього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вимагають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закони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електротехніки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Весь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електричний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орган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також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ізольований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тіла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контактує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лише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навколишнім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середовищем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Кожен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електроцит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виробляє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напругу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0,02-0,08 В.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Електроцити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зібрані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стовпчики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котрі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групуються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ряди.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конструкція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дозволяє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виробляти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напругу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скатові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порядку 400В, а 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електричного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вугра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понад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600В.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Потужність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таких «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електростанцій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час удару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сягає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1000 Вт.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il_fi" descr="http://file.mobilmusic.ru/5b/72/d7/469429.jpg"/>
          <p:cNvPicPr>
            <a:picLocks noGrp="1"/>
          </p:cNvPicPr>
          <p:nvPr>
            <p:ph idx="1"/>
          </p:nvPr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773641" y="428625"/>
            <a:ext cx="7596717" cy="1571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214282" y="2643182"/>
            <a:ext cx="8501122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Вже давно дізналися, що</a:t>
            </a:r>
            <a:r>
              <a:rPr kumimoji="0" lang="uk-UA" sz="23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скати, вугрі й деякі інші види 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риб  застосовують </a:t>
            </a:r>
            <a:r>
              <a:rPr kumimoji="0" lang="uk-UA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електричниі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заряди для нападу і захисту. 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Значна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частина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риб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випускає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слабкі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хоча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тривалі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електричні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заряди. У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результаті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численних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випромінювань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електричних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полів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цих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риб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було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виявлено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електричне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поле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них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майже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змінюється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Риби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здатні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навіть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руху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відчувати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найменш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зміни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свого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електричного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поля,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спричинені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наприклад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рухо</a:t>
            </a:r>
            <a:r>
              <a:rPr kumimoji="0" lang="uk-UA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іншої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риби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За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змінами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поля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риба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дізнатися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її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наближення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вирішити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нападати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противника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тікати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нього</a:t>
            </a:r>
            <a:r>
              <a:rPr kumimoji="0" lang="ru-RU" sz="23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3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il_fi" descr="9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28680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642918"/>
            <a:ext cx="407196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572000" y="571480"/>
            <a:ext cx="4286280" cy="5334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Вражаючим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електролокатором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володіє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риба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мормірус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хвоста у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риби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знаходиться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своєрідний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генератор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змінного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струму.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Розряджаючись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генератор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створює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морміруса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електромагнітне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поле. 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ньому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виявляється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який-небудь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предмет, поле «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спотворюється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»,  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негайно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відзначається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прийомним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пристроєм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розташованим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спині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риби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58204" cy="1060472"/>
          </a:xfrm>
        </p:spPr>
        <p:txBody>
          <a:bodyPr/>
          <a:lstStyle/>
          <a:p>
            <a:r>
              <a:rPr lang="uk-UA" sz="48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uk-UA" sz="48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uk-UA" sz="4800" b="1" i="1" dirty="0" smtClean="0">
                <a:solidFill>
                  <a:schemeClr val="accent3">
                    <a:lumMod val="50000"/>
                  </a:schemeClr>
                </a:solidFill>
              </a:rPr>
              <a:t>Електричні явища в рослинах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85860"/>
            <a:ext cx="8329642" cy="4840303"/>
          </a:xfrm>
        </p:spPr>
        <p:txBody>
          <a:bodyPr/>
          <a:lstStyle/>
          <a:p>
            <a:pPr algn="just">
              <a:buNone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	Перші докази існування електричних процесів у рослинних тканинах були отримані ще в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столітті. Здатність багатьох квітів і листя закриватись та розкриватись залежно від часу доби зумовлена електричними сигналами, що являють собою потенціал дії. Реакція багатьох квітів на механічне подразнення – виділення нектару. Під час механічного подразнення деяких частин квітки виникають електричні імпульси, що передаються по клітинах в провідні пучки і, досягаючи нектарника, стимулюють його діяльність</a:t>
            </a:r>
            <a:r>
              <a:rPr lang="uk-UA" sz="2400" dirty="0" smtClean="0"/>
              <a:t>. 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Такі струми були зафіксовані  в тканинах різних рослин, зокрема зріз стебла, листка, бульби завжди заряджений негативно по відношенню до неушкодженої частини рослини.  </a:t>
            </a:r>
            <a:endParaRPr lang="uk-UA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85728"/>
            <a:ext cx="4286280" cy="3071834"/>
          </a:xfrm>
        </p:spPr>
        <p:txBody>
          <a:bodyPr/>
          <a:lstStyle/>
          <a:p>
            <a:pPr algn="just"/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Опускання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мімози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дією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механічного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подразника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зумовлено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скороченням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співчленової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подушечки,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підтримує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живець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листка.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Здатністю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сприймати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подразнення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наділені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всі частини листка. </a:t>
            </a:r>
            <a:b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071810"/>
            <a:ext cx="8643998" cy="2697163"/>
          </a:xfrm>
        </p:spPr>
        <p:txBody>
          <a:bodyPr/>
          <a:lstStyle/>
          <a:p>
            <a:pPr algn="just">
              <a:buNone/>
            </a:pPr>
            <a:r>
              <a:rPr lang="uk-UA" sz="23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Крім потенціалу дії, в провідних шляхах мімози може поширюватись інший тип – так звана повільна хвиля, яка з`являється під час розрізів, ушкоджень, опіків, хімічних подразнень.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хвиля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пов`язана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поширенням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специфічних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виникають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тканині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ушкодження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Діставшись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стебла,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повільна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хвиля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спричиняє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виникненню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потенціалу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передається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вздовж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стебла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зумовлює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опускання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листя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6" name="Рисунок 5" descr="Мимоза">
            <a:hlinkClick r:id="rId2"/>
          </p:cNvPr>
          <p:cNvPicPr/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500034" y="285728"/>
            <a:ext cx="407196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6" name="Содержимое 5" descr="Фото Дионея, Венерина мухоловка.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214290"/>
            <a:ext cx="3857652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14810" y="142852"/>
            <a:ext cx="4643470" cy="331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778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33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кінець </a:t>
            </a:r>
            <a:r>
              <a:rPr kumimoji="0" lang="en-US" sz="233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XV</a:t>
            </a:r>
            <a:r>
              <a:rPr kumimoji="0" lang="uk-UA" sz="233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ІІІ століття науці було відомо кілька видів комахоїдних рослин. </a:t>
            </a:r>
            <a:r>
              <a:rPr kumimoji="0" lang="ru-RU" sz="233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Типовий</a:t>
            </a:r>
            <a:r>
              <a:rPr kumimoji="0" lang="ru-RU" sz="233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3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представник</a:t>
            </a:r>
            <a:r>
              <a:rPr kumimoji="0" lang="ru-RU" sz="233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Венерина мухоловка. </a:t>
            </a:r>
            <a:r>
              <a:rPr kumimoji="0" lang="uk-UA" sz="233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закриття її листа потрібно, щоб комаха двічі зачепила один і той самий волосок або послідовно два різних волоски з інтервалом не більше 20 с.  </a:t>
            </a:r>
            <a:endParaRPr kumimoji="0" lang="uk-UA" sz="2330" b="0" i="0" u="none" strike="noStrike" cap="none" normalizeH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3357562"/>
            <a:ext cx="8572560" cy="3347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677863" algn="just"/>
            <a:r>
              <a:rPr lang="uk-UA" sz="235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Якщо інтервал більше 20 с, то швидкість реакції листка знижується і він не закривається.</a:t>
            </a:r>
            <a:r>
              <a:rPr lang="uk-UA" sz="2350" dirty="0" smtClean="0"/>
              <a:t> </a:t>
            </a:r>
            <a:r>
              <a:rPr lang="ru-RU" sz="235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35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5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інтервал</a:t>
            </a:r>
            <a:r>
              <a:rPr lang="ru-RU" sz="235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5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35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5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подразненнями</a:t>
            </a:r>
            <a:r>
              <a:rPr lang="ru-RU" sz="235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5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більший</a:t>
            </a:r>
            <a:r>
              <a:rPr lang="ru-RU" sz="235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5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235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40 с - 50 с, лист </a:t>
            </a:r>
            <a:r>
              <a:rPr lang="ru-RU" sz="235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залишається</a:t>
            </a:r>
            <a:r>
              <a:rPr lang="ru-RU" sz="235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5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нерухомим</a:t>
            </a:r>
            <a:r>
              <a:rPr lang="ru-RU" sz="235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35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Отже,</a:t>
            </a:r>
            <a:r>
              <a:rPr lang="uk-UA" sz="235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виключаються зайві рухи листа під дією випадкових поштовхів. Виявилось, що під час подразнення в листі Венериної мухоловки спостерігаються електричні явища, що нагадують явища, які відбуваються під час поширення подразнень у нервово - м`язових структурах тварин.</a:t>
            </a:r>
            <a:r>
              <a:rPr lang="ru-RU" sz="235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35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Швидкість</a:t>
            </a:r>
            <a:r>
              <a:rPr lang="ru-RU" sz="235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35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235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35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потенціалу</a:t>
            </a:r>
            <a:r>
              <a:rPr lang="ru-RU" sz="235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35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lang="ru-RU" sz="235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листку мухоловки - 2 см / с.</a:t>
            </a:r>
            <a:endParaRPr lang="uk-UA" sz="235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F3445BB0-AD89-40EC-A7EA-EBAD50653BEC}" type="slidenum">
              <a:rPr lang="ru-RU" smtClean="0"/>
              <a:pPr algn="ctr">
                <a:defRPr/>
              </a:pPr>
              <a:t>17</a:t>
            </a:fld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2444" y="357166"/>
            <a:ext cx="2099292" cy="2345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85720" y="2571744"/>
            <a:ext cx="864399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Клейка речовина, вироблювана листами, містить алкалоїд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коніїн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що здійснює паралітичну дію на комах, а також містить травні ферменти. Після того, як комаха піймана, краї листа закриваються, охоплюючи його цілком. Швидкість згортання листа в деяких видів росичок досить значна. Такий спосіб споживання корисних для рослин речовин є результатом еволюції рослини в умовах збіднених ґрунтів. При переварюванні комахи росички засвоюють такі корисні для рослини речовини, як солі натрію, калію, магнію, фосфор та азот.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Швидкість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потенціалу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листі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мухоловки – </a:t>
            </a:r>
          </a:p>
          <a:p>
            <a:pPr algn="just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см/с, а в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листі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росички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приблизно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0,5 см/с. </a:t>
            </a:r>
            <a:endParaRPr lang="uk-UA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43174" y="285728"/>
            <a:ext cx="60722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Листя росички нагадують щітку. По всій її поверхні стирчать щетинки, що закінчуються кульками. На кінці кожної такої щетинки виділяється крапелька рідини. Саме тому рослину і назвали росичкою. Всі росички — комахоїдні рослини. </a:t>
            </a:r>
            <a:endParaRPr lang="uk-UA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329642" cy="1214422"/>
          </a:xfrm>
        </p:spPr>
        <p:txBody>
          <a:bodyPr/>
          <a:lstStyle/>
          <a:p>
            <a:r>
              <a:rPr lang="uk-UA" sz="4800" b="1" i="1" dirty="0" smtClean="0">
                <a:solidFill>
                  <a:schemeClr val="accent3">
                    <a:lumMod val="50000"/>
                  </a:schemeClr>
                </a:solidFill>
              </a:rPr>
              <a:t>Біоакустика риб </a:t>
            </a:r>
            <a:endParaRPr lang="uk-UA" sz="48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14356"/>
            <a:ext cx="8858280" cy="5857916"/>
          </a:xfrm>
        </p:spPr>
        <p:txBody>
          <a:bodyPr/>
          <a:lstStyle/>
          <a:p>
            <a:pPr algn="just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Рибам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властива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добре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розвинена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акустична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сигналізація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передачі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Акустичному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зв`язку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сприяють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звуку у воді. 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Звуки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риб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різноманітні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походженням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виникають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часу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руху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риб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зумовлені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</a:t>
            </a:r>
            <a:r>
              <a:rPr lang="uk-UA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дродинамічним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шумом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тертям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зчленувань кістяка. 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Звуки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пов`язані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газовим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обміном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Риби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регулюють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тиск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усередині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плавального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міхура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кишечника,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виштовхуючи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плавального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міхура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кишечник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кишечника через рот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анальний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отвір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Звук,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нагадує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тоненький писк.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Таке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пищання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чули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коропа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сома,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вусаня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в`юна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вугра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Виникають звуки і при захопленні і перетиранні їжі.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Видає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звуки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плавальний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міхур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такий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випромінювач</a:t>
            </a:r>
            <a:r>
              <a:rPr lang="ru-RU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зовнішньої сили (поштовх, удар, тиск) він починає коливатися, й у воду йдуть імпульси звукових </a:t>
            </a:r>
            <a:r>
              <a:rPr lang="uk-UA" sz="233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хвиль</a:t>
            </a:r>
            <a:r>
              <a:rPr lang="uk-UA" sz="233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uk-UA" sz="233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Частотний </a:t>
            </a:r>
            <a:r>
              <a:rPr lang="uk-UA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діапазон звуків, що видають різні риби, лежить у межах від 20 Гц-50 </a:t>
            </a:r>
            <a:r>
              <a:rPr lang="uk-UA" sz="233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Гц</a:t>
            </a:r>
            <a:r>
              <a:rPr lang="uk-UA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</a:t>
            </a:r>
          </a:p>
          <a:p>
            <a:pPr algn="just">
              <a:buNone/>
            </a:pPr>
            <a:r>
              <a:rPr lang="uk-UA" sz="233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10 кГц-12 кГц.</a:t>
            </a:r>
            <a:endParaRPr lang="uk-UA" sz="233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F3445BB0-AD89-40EC-A7EA-EBAD50653BEC}" type="slidenum">
              <a:rPr lang="ru-RU" smtClean="0"/>
              <a:pPr algn="ctr">
                <a:defRPr/>
              </a:pPr>
              <a:t>18</a:t>
            </a:fld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115328" cy="1071546"/>
          </a:xfrm>
        </p:spPr>
        <p:txBody>
          <a:bodyPr/>
          <a:lstStyle/>
          <a:p>
            <a:r>
              <a:rPr lang="uk-UA" sz="4800" b="1" i="1" dirty="0" smtClean="0">
                <a:solidFill>
                  <a:schemeClr val="accent3">
                    <a:lumMod val="50000"/>
                  </a:schemeClr>
                </a:solidFill>
              </a:rPr>
              <a:t>                      Природні </a:t>
            </a:r>
            <a:r>
              <a:rPr lang="uk-UA" sz="4800" b="1" i="1" dirty="0" err="1" smtClean="0">
                <a:solidFill>
                  <a:schemeClr val="accent3">
                    <a:lumMod val="50000"/>
                  </a:schemeClr>
                </a:solidFill>
              </a:rPr>
              <a:t>сонари</a:t>
            </a:r>
            <a:endParaRPr lang="uk-UA" sz="48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pic>
        <p:nvPicPr>
          <p:cNvPr id="6" name="il_fi" descr="http://www.museumkiev.org/photo/plecotus.jpg"/>
          <p:cNvPicPr>
            <a:picLocks noGrp="1"/>
          </p:cNvPicPr>
          <p:nvPr>
            <p:ph idx="1"/>
          </p:nvPr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214282" y="214290"/>
            <a:ext cx="3071834" cy="25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85720" y="2786058"/>
            <a:ext cx="857256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той час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миші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вуха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заліплені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воском,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стають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безпомічними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вони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втрачають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орієнтування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увесь час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наштовхуються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різні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перешкоди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Отже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кажани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орієнтуються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темряві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допомогою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слуху.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Вчений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припустив,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миші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видають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якісь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звуки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уловлюють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луну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перешкод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комах. По лунах – сигналах вони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орієнтуються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польоті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явище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називається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ехолокацією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кажанів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харчуються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дрібними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літаючими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комахами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випроміненню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ультразвуку 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миша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затратити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одного комара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менше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секунди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57554" y="928670"/>
            <a:ext cx="55007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Вчений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Ладзаро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Спаланці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встановив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кажани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позбавлені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зору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спокійно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літають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тісному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приміщенні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при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цьому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цілком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зберігають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здатність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полювати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комахами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uk-UA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pic>
        <p:nvPicPr>
          <p:cNvPr id="6" name="Содержимое 5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214290"/>
            <a:ext cx="328614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85720" y="1857364"/>
            <a:ext cx="8858280" cy="5334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Ехолокація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дельфінів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 як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кажанів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здійснюється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ультразвукових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частотах.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Дельфіни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здатні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сприймати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дуже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слабкі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луни –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сигнали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найсильнішому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шумі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Спостереження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показали,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гідролакаційний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апарат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дельфінів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перевершує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існуючі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гідролокатори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тільки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точністю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дальністю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дії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Дельфін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може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виявляти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риб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розрізняти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вид на </a:t>
            </a:r>
            <a:r>
              <a:rPr kumimoji="0" lang="ru-RU" sz="234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відстані</a:t>
            </a:r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3 км.</a:t>
            </a:r>
            <a:r>
              <a:rPr lang="uk-UA" sz="2340" dirty="0" smtClean="0"/>
              <a:t> </a:t>
            </a:r>
            <a:r>
              <a:rPr lang="uk-UA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Дельфіни використовують частоти від 8-10</a:t>
            </a:r>
            <a:r>
              <a:rPr lang="uk-UA" sz="2340" baseline="30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uk-UA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Гц до 10</a:t>
            </a:r>
            <a:r>
              <a:rPr lang="uk-UA" sz="2340" baseline="30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uk-UA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Гц.</a:t>
            </a:r>
          </a:p>
          <a:p>
            <a:r>
              <a:rPr kumimoji="0" lang="ru-RU" sz="234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Сонари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ряд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тварин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Вони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найближчих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родичів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дельфінів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кашалотів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Кашалоти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свої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сонари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пошуку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глибоководних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кальмарів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якими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живляться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Сонар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шалота –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своєрідна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далекобійна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гармата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“, яка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працювати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відстані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5 км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займає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майже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третину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тіла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4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тварини</a:t>
            </a:r>
            <a:r>
              <a:rPr lang="ru-RU" sz="234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34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Кашалот, фото кашалот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11309"/>
            <a:ext cx="3143272" cy="18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pic>
        <p:nvPicPr>
          <p:cNvPr id="6" name="il_fi" descr="http://dic.academic.ru/pictures/enc_biology/animals/guakharo.jpg"/>
          <p:cNvPicPr>
            <a:picLocks noGrp="1"/>
          </p:cNvPicPr>
          <p:nvPr>
            <p:ph idx="1"/>
          </p:nvPr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214283" y="214290"/>
            <a:ext cx="2786081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3143240" y="0"/>
            <a:ext cx="5786478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Ехолокація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виявлена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також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птахів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живуть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Америці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гуахаро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перекладі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іспанської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плачущий.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Вони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гніздяться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темних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печерах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хоча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мають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гарний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зір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пошуках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їжі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гуахаро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летять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десятки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кілометрів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неодмінно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темряві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світанку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всією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зграєю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повертаються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повній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темряві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птах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орієнтується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лунами – сигналами.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Їх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сонари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набагато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менш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досконалі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ніж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дельфінів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кажанів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тому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гуахаро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помічають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темряві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предмети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невеликі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розміром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Вони працюють на відносно низьких частотах, а саме — в інтервалі від 1500 Гц до 2500 Гц (ці частоти сприймаються людським слухом).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полохані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птахи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предмети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розміром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менші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20см.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800" b="1" dirty="0" smtClean="0">
                <a:solidFill>
                  <a:schemeClr val="accent3">
                    <a:lumMod val="50000"/>
                  </a:schemeClr>
                </a:solidFill>
              </a:rPr>
              <a:t>Література</a:t>
            </a:r>
            <a:endParaRPr lang="uk-UA" sz="4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AutoNum type="arabicPeriod"/>
            </a:pP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Кац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Ц. Б.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Биофизика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уроках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физики.—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М.: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Просвещение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1988.— 160 с.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Тарасов Л. В.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Физика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природе.—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М.: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Просвещение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1988.— 352 с.</a:t>
            </a:r>
          </a:p>
          <a:p>
            <a:pPr marL="514350" lvl="0" indent="-514350">
              <a:buFont typeface="Arial" charset="0"/>
              <a:buAutoNum type="arabicPeriod"/>
            </a:pP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Мєщанінов С. Звуки в нашому житті // </a:t>
            </a:r>
            <a:r>
              <a:rPr lang="uk-UA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Пульсар.—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2002.— № 7-8.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Arial" charset="0"/>
              <a:buAutoNum type="arabicPeriod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Чуйко О.В.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Фізика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живій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природі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.—Х.: Вид.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“Основа”, 2005</a:t>
            </a:r>
            <a:r>
              <a:rPr lang="uk-UA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None/>
            </a:pPr>
            <a:endParaRPr lang="uk-UA" dirty="0" smtClean="0"/>
          </a:p>
          <a:p>
            <a:pPr marL="514350" lvl="0" indent="-514350">
              <a:buAutoNum type="arabicPeriod"/>
            </a:pPr>
            <a:endParaRPr lang="uk-UA" dirty="0" smtClean="0"/>
          </a:p>
          <a:p>
            <a:pPr>
              <a:buNone/>
            </a:pP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DC25-F23E-4DC4-BF19-FB058C2E4FE7}" type="datetime1">
              <a:rPr lang="ru-RU" smtClean="0"/>
              <a:pPr>
                <a:defRPr/>
              </a:pPr>
              <a:t>09.12.2013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445BB0-AD89-40EC-A7EA-EBAD50653BEC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Экология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Экология 1</Template>
  <TotalTime>508</TotalTime>
  <Words>1914</Words>
  <Application>Microsoft Office PowerPoint</Application>
  <PresentationFormat>Экран (4:3)</PresentationFormat>
  <Paragraphs>103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Экология 1</vt:lpstr>
      <vt:lpstr>Фізика в живій природі</vt:lpstr>
      <vt:lpstr>План</vt:lpstr>
      <vt:lpstr>Зір у комах, птахів, ссавців</vt:lpstr>
      <vt:lpstr> Для того, щоб бачити певний колір, око комахи повинно сприймати електромагнітні хвилі певної довжини. Комахи добре сприймають як ультракороткі, так і ультрадовгі світлові хвилі і кольори спектру, видимого людським оком. </vt:lpstr>
      <vt:lpstr>Наприклад, квітка маку сприймається комахами як безбарвна, зате на інших квітах очі комахи бачать такі ультрафіолетові візерунки, що їх людині навіть важко уявити.    </vt:lpstr>
      <vt:lpstr>Слайд 6</vt:lpstr>
      <vt:lpstr>Слайд 7</vt:lpstr>
      <vt:lpstr>Зір бджіл відрізняється від зору людини. Людина бачить близько 60 окремих кольорів. Бджоли розрізняють тільки 6: жовтий, синьо - зелений, пурпуровий, фіолетовий і не видимий для людини ультрафіолетовий.</vt:lpstr>
      <vt:lpstr>Біофізика звуку</vt:lpstr>
      <vt:lpstr>Живі електростанції</vt:lpstr>
      <vt:lpstr>Слайд 11</vt:lpstr>
      <vt:lpstr>Слайд 12</vt:lpstr>
      <vt:lpstr>Слайд 13</vt:lpstr>
      <vt:lpstr> Електричні явища в рослинах </vt:lpstr>
      <vt:lpstr> Опускання листя мімози під дією механічного подразника зумовлено скороченням співчленової подушечки, що підтримує живець листка. Здатністю сприймати подразнення наділені всі частини листка.  </vt:lpstr>
      <vt:lpstr>Слайд 16</vt:lpstr>
      <vt:lpstr>Слайд 17</vt:lpstr>
      <vt:lpstr>Біоакустика риб </vt:lpstr>
      <vt:lpstr>                      Природні сонари</vt:lpstr>
      <vt:lpstr>Слайд 20</vt:lpstr>
      <vt:lpstr>Слайд 21</vt:lpstr>
      <vt:lpstr>Література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Фізика в живій природі</dc:title>
  <dc:creator>Дима</dc:creator>
  <dc:description>http://aida.ucoz.ru</dc:description>
  <cp:lastModifiedBy>Дима</cp:lastModifiedBy>
  <cp:revision>60</cp:revision>
  <dcterms:created xsi:type="dcterms:W3CDTF">2013-03-16T14:27:14Z</dcterms:created>
  <dcterms:modified xsi:type="dcterms:W3CDTF">2013-12-09T18:32:24Z</dcterms:modified>
  <cp:category>шаблоны к Powerpoint</cp:category>
</cp:coreProperties>
</file>