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3" r:id="rId12"/>
    <p:sldId id="266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FF66"/>
    <a:srgbClr val="FFC2A3"/>
    <a:srgbClr val="00FFCC"/>
    <a:srgbClr val="660066"/>
    <a:srgbClr val="FF9966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0"/>
    <p:restoredTop sz="94600"/>
  </p:normalViewPr>
  <p:slideViewPr>
    <p:cSldViewPr>
      <p:cViewPr>
        <p:scale>
          <a:sx n="100" d="100"/>
          <a:sy n="100" d="100"/>
        </p:scale>
        <p:origin x="-19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B9627A9-4EE7-43C8-85F5-A3606D41B6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84699-9B67-4868-AC86-1F1A128FFA7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2D97F-9EB9-46DD-91A4-933C01748B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B4645-491B-4F5F-94C2-D522207E00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71412-C2E1-4178-A8E1-0D2E40DB12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ADD95-0E89-4F2C-87A0-BEF1060E6DB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EC739-1FF9-4E24-9CA9-1154087630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37C27C-FD4C-4575-BC47-185FDB72A4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498548-D6CF-4C28-947F-3EB7AA2D17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CF147-BB6A-473D-B3C0-9F0D1649F52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33D1EF-44D7-4C26-A5AB-8EE7B43213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CDF058-C5B8-49E1-8FD8-76F34E0D7D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BF95C-99B2-4647-9176-D872189234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53DF60-3D3C-42CA-87F8-A9D725997D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E788F-559C-4031-AB24-FA912FFCFE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EF7CA-405D-47EB-A4DB-5856A86EEA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9571E-C8B9-40C4-808F-83FE2990FAF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C0EBAF-C155-4EB5-9F24-D22D2CEAF5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35B2E-50F4-453D-9D4E-A8B9FB1AFD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2C337-2588-4D36-9B7A-3650A34B88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1F665C-68BC-4408-88B0-A5EF56FFCD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B0F871-64DE-4C3E-9793-71D7D7BEF39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36AD5EA-10D9-49C5-BFD5-8D317704DC7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EB881EE-C0F8-4129-B17B-ADBE15588BE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gif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92.gif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 rot="19593242">
            <a:off x="613493" y="1343085"/>
            <a:ext cx="7773088" cy="274715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57158" y="357166"/>
            <a:ext cx="44291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ru-RU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Питання – </a:t>
            </a:r>
          </a:p>
          <a:p>
            <a:r>
              <a:rPr lang="ru-RU" sz="4000" dirty="0" smtClean="0">
                <a:latin typeface="Monotype Corsiva" pitchFamily="66" charset="0"/>
              </a:rPr>
              <a:t>        це ключі  </a:t>
            </a:r>
          </a:p>
          <a:p>
            <a:r>
              <a:rPr lang="ru-RU" sz="4000" dirty="0" smtClean="0">
                <a:latin typeface="Monotype Corsiva" pitchFamily="66" charset="0"/>
              </a:rPr>
              <a:t>              до  пізнання.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57818" y="2928934"/>
            <a:ext cx="3429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Чим більше ключів,</a:t>
            </a:r>
          </a:p>
          <a:p>
            <a:r>
              <a:rPr lang="ru-RU" sz="2800" dirty="0" smtClean="0">
                <a:latin typeface="Monotype Corsiva" pitchFamily="66" charset="0"/>
              </a:rPr>
              <a:t>тим больше відкритих </a:t>
            </a:r>
          </a:p>
          <a:p>
            <a:r>
              <a:rPr lang="ru-RU" sz="2800" dirty="0" smtClean="0">
                <a:latin typeface="Monotype Corsiva" pitchFamily="66" charset="0"/>
              </a:rPr>
              <a:t>              дверей.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17" name="Рисунок 16" descr="29.gif"/>
          <p:cNvPicPr>
            <a:picLocks noChangeAspect="1"/>
          </p:cNvPicPr>
          <p:nvPr/>
        </p:nvPicPr>
        <p:blipFill>
          <a:blip r:embed="rId3" cstate="print">
            <a:lum bright="-20000" contrast="30000"/>
          </a:blip>
          <a:stretch>
            <a:fillRect/>
          </a:stretch>
        </p:blipFill>
        <p:spPr>
          <a:xfrm>
            <a:off x="5286380" y="4357694"/>
            <a:ext cx="3215668" cy="213899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блако 24"/>
          <p:cNvSpPr/>
          <p:nvPr/>
        </p:nvSpPr>
        <p:spPr>
          <a:xfrm rot="20631778">
            <a:off x="149869" y="1105608"/>
            <a:ext cx="2504570" cy="1433494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7224" y="214290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 фізичні явища ми зараз вивчаємо?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Облако 13"/>
          <p:cNvSpPr/>
          <p:nvPr/>
        </p:nvSpPr>
        <p:spPr>
          <a:xfrm rot="21304522">
            <a:off x="2483407" y="2040605"/>
            <a:ext cx="2664338" cy="1385373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ко 14"/>
          <p:cNvSpPr/>
          <p:nvPr/>
        </p:nvSpPr>
        <p:spPr>
          <a:xfrm rot="21175338">
            <a:off x="6497404" y="5066381"/>
            <a:ext cx="2303806" cy="1246489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лако 15"/>
          <p:cNvSpPr/>
          <p:nvPr/>
        </p:nvSpPr>
        <p:spPr>
          <a:xfrm>
            <a:off x="683686" y="4652995"/>
            <a:ext cx="2689488" cy="1414683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/>
          <p:cNvSpPr/>
          <p:nvPr/>
        </p:nvSpPr>
        <p:spPr>
          <a:xfrm rot="1635626">
            <a:off x="5841382" y="1544500"/>
            <a:ext cx="2748105" cy="1530107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 rot="20346462">
            <a:off x="523446" y="1518749"/>
            <a:ext cx="1791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механічні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357290" y="5072074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теплові</a:t>
            </a:r>
            <a:endParaRPr lang="ru-RU" sz="2400" dirty="0"/>
          </a:p>
        </p:txBody>
      </p:sp>
      <p:sp>
        <p:nvSpPr>
          <p:cNvPr id="20" name="TextBox 19"/>
          <p:cNvSpPr txBox="1"/>
          <p:nvPr/>
        </p:nvSpPr>
        <p:spPr>
          <a:xfrm rot="20935743">
            <a:off x="3030066" y="2432592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світлові</a:t>
            </a:r>
            <a:endParaRPr lang="ru-RU" sz="2400" dirty="0"/>
          </a:p>
        </p:txBody>
      </p:sp>
      <p:sp>
        <p:nvSpPr>
          <p:cNvPr id="21" name="TextBox 20"/>
          <p:cNvSpPr txBox="1"/>
          <p:nvPr/>
        </p:nvSpPr>
        <p:spPr>
          <a:xfrm rot="1639033">
            <a:off x="6433339" y="2036971"/>
            <a:ext cx="1828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smtClean="0"/>
              <a:t>електричні</a:t>
            </a:r>
            <a:endParaRPr lang="ru-RU" sz="2400" dirty="0"/>
          </a:p>
        </p:txBody>
      </p:sp>
      <p:sp>
        <p:nvSpPr>
          <p:cNvPr id="22" name="TextBox 21"/>
          <p:cNvSpPr txBox="1"/>
          <p:nvPr/>
        </p:nvSpPr>
        <p:spPr>
          <a:xfrm rot="20886200">
            <a:off x="6962588" y="5348684"/>
            <a:ext cx="13455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магнітні</a:t>
            </a:r>
            <a:endParaRPr lang="ru-RU" sz="2400" dirty="0"/>
          </a:p>
        </p:txBody>
      </p:sp>
      <p:sp>
        <p:nvSpPr>
          <p:cNvPr id="23" name="Облако 22"/>
          <p:cNvSpPr/>
          <p:nvPr/>
        </p:nvSpPr>
        <p:spPr>
          <a:xfrm rot="20701203">
            <a:off x="4057382" y="4037423"/>
            <a:ext cx="2673420" cy="1344394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 rot="20448177">
            <a:off x="4755116" y="4341420"/>
            <a:ext cx="128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звукові</a:t>
            </a:r>
            <a:endParaRPr lang="ru-RU" sz="24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xit" presetSubtype="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6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56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-0.33333  E" pathEditMode="relative" ptsTypes="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лако 15"/>
          <p:cNvSpPr/>
          <p:nvPr/>
        </p:nvSpPr>
        <p:spPr>
          <a:xfrm>
            <a:off x="538198" y="1339968"/>
            <a:ext cx="2786383" cy="1267049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142852"/>
            <a:ext cx="8143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називаються науки, які вивчають теплові явища?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блако 8"/>
          <p:cNvSpPr/>
          <p:nvPr/>
        </p:nvSpPr>
        <p:spPr>
          <a:xfrm>
            <a:off x="5572132" y="5000636"/>
            <a:ext cx="2504570" cy="1302223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лако 9"/>
          <p:cNvSpPr/>
          <p:nvPr/>
        </p:nvSpPr>
        <p:spPr>
          <a:xfrm rot="468415">
            <a:off x="5213215" y="1247753"/>
            <a:ext cx="2676930" cy="1209075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лако 10"/>
          <p:cNvSpPr/>
          <p:nvPr/>
        </p:nvSpPr>
        <p:spPr>
          <a:xfrm rot="1270910">
            <a:off x="339364" y="4495936"/>
            <a:ext cx="3385512" cy="1325365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715150" y="1641817"/>
            <a:ext cx="2499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термодинаміка</a:t>
            </a:r>
            <a:endParaRPr lang="ru-RU" sz="2400" dirty="0"/>
          </a:p>
        </p:txBody>
      </p:sp>
      <p:sp>
        <p:nvSpPr>
          <p:cNvPr id="13" name="TextBox 12"/>
          <p:cNvSpPr txBox="1"/>
          <p:nvPr/>
        </p:nvSpPr>
        <p:spPr>
          <a:xfrm rot="275336">
            <a:off x="5587623" y="1573735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кінематика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5074" y="5357826"/>
            <a:ext cx="1214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МКТ</a:t>
            </a:r>
            <a:endParaRPr lang="ru-RU" sz="2800" dirty="0"/>
          </a:p>
        </p:txBody>
      </p:sp>
      <p:sp>
        <p:nvSpPr>
          <p:cNvPr id="15" name="TextBox 14"/>
          <p:cNvSpPr txBox="1"/>
          <p:nvPr/>
        </p:nvSpPr>
        <p:spPr>
          <a:xfrm rot="975693">
            <a:off x="801839" y="4831408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гідродинаміка</a:t>
            </a:r>
            <a:endParaRPr lang="ru-RU" sz="2400" dirty="0"/>
          </a:p>
        </p:txBody>
      </p:sp>
      <p:sp>
        <p:nvSpPr>
          <p:cNvPr id="17" name="Облако 16"/>
          <p:cNvSpPr/>
          <p:nvPr/>
        </p:nvSpPr>
        <p:spPr>
          <a:xfrm rot="21444899">
            <a:off x="3237632" y="3134096"/>
            <a:ext cx="2786383" cy="1080741"/>
          </a:xfrm>
          <a:prstGeom prst="cloud">
            <a:avLst/>
          </a:prstGeom>
          <a:solidFill>
            <a:srgbClr val="FF99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 rot="21207548">
            <a:off x="3807362" y="3374136"/>
            <a:ext cx="1571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акустика</a:t>
            </a:r>
            <a:endParaRPr lang="ru-RU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285720" y="0"/>
            <a:ext cx="842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якою з цих наук ми вже познайомились?  </a:t>
            </a:r>
          </a:p>
          <a:p>
            <a:pPr algn="ctr"/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чому її суть?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10" y="3071810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вивчає термодинаміка?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xit" presetSubtype="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8" presetClass="exit" presetSubtype="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48" presetClass="exit" presetSubtype="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747 -0.00833 L 0.50747 -0.0083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382 -0.00394 L 0.50382 -0.00394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7 -0.03009 L -0.56128 -0.53402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" y="-25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132 0.00602 L -0.52952 -0.54004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" y="-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3" presetClass="exit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7" grpId="0" animBg="1"/>
      <p:bldP spid="18" grpId="0"/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57290" y="0"/>
            <a:ext cx="60007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означають слова:</a:t>
            </a:r>
            <a:endParaRPr lang="ru-RU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910" y="1071546"/>
            <a:ext cx="2071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Термо     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5572132" y="107154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Динаміка   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714348" y="2500306"/>
            <a:ext cx="1643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тепло</a:t>
            </a:r>
            <a:endParaRPr lang="ru-RU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500306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000" dirty="0" smtClean="0">
                <a:solidFill>
                  <a:srgbClr val="008000"/>
                </a:solidFill>
              </a:rPr>
              <a:t>     рух</a:t>
            </a:r>
            <a:endParaRPr lang="ru-RU" sz="4000" dirty="0">
              <a:solidFill>
                <a:srgbClr val="008000"/>
              </a:solidFill>
            </a:endParaRPr>
          </a:p>
        </p:txBody>
      </p:sp>
      <p:pic>
        <p:nvPicPr>
          <p:cNvPr id="14" name="Рисунок 13" descr="5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07257" y="2035962"/>
            <a:ext cx="857256" cy="357190"/>
          </a:xfrm>
          <a:prstGeom prst="rect">
            <a:avLst/>
          </a:prstGeom>
        </p:spPr>
      </p:pic>
      <p:pic>
        <p:nvPicPr>
          <p:cNvPr id="15" name="Рисунок 14" descr="5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6465107" y="1964521"/>
            <a:ext cx="857256" cy="357190"/>
          </a:xfrm>
          <a:prstGeom prst="rect">
            <a:avLst/>
          </a:prstGeom>
        </p:spPr>
      </p:pic>
      <p:sp>
        <p:nvSpPr>
          <p:cNvPr id="49157" name="WordArt 5"/>
          <p:cNvSpPr>
            <a:spLocks noChangeArrowheads="1" noChangeShapeType="1" noTextEdit="1"/>
          </p:cNvSpPr>
          <p:nvPr/>
        </p:nvSpPr>
        <p:spPr bwMode="auto">
          <a:xfrm rot="16200000">
            <a:off x="4107653" y="107133"/>
            <a:ext cx="500066" cy="657229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/>
                <a:latin typeface="Times New Roman"/>
                <a:cs typeface="Times New Roman"/>
              </a:rPr>
              <a:t>{</a:t>
            </a:r>
            <a:endParaRPr lang="ru-RU" sz="3600" kern="10" spc="0" dirty="0">
              <a:ln w="9525">
                <a:noFill/>
                <a:round/>
                <a:headEnd/>
                <a:tailEnd/>
              </a:ln>
              <a:solidFill>
                <a:srgbClr val="336699"/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0034" y="3857628"/>
            <a:ext cx="47149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Термодинаміка – це наука про </a:t>
            </a:r>
          </a:p>
          <a:p>
            <a:r>
              <a:rPr lang="ru-RU" sz="2400" dirty="0" smtClean="0"/>
              <a:t>__________________ </a:t>
            </a:r>
          </a:p>
          <a:p>
            <a:r>
              <a:rPr lang="ru-RU" sz="2400" dirty="0" smtClean="0"/>
              <a:t>за </a:t>
            </a:r>
            <a:r>
              <a:rPr lang="ru-RU" sz="2400" dirty="0" err="1" smtClean="0"/>
              <a:t>рахунок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_________________</a:t>
            </a:r>
            <a:endParaRPr lang="ru-RU" sz="2400" dirty="0"/>
          </a:p>
        </p:txBody>
      </p:sp>
      <p:pic>
        <p:nvPicPr>
          <p:cNvPr id="21" name="Рисунок 20" descr="папен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3857628"/>
            <a:ext cx="2643206" cy="226691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2910" y="4214818"/>
            <a:ext cx="2357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008000"/>
                </a:solidFill>
              </a:rPr>
              <a:t>рух</a:t>
            </a:r>
            <a:endParaRPr lang="ru-RU" sz="2400" b="1" dirty="0">
              <a:solidFill>
                <a:srgbClr val="008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72" y="4929198"/>
            <a:ext cx="2428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тепла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9157" grpId="0"/>
      <p:bldP spid="20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214290"/>
            <a:ext cx="86439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Процес руху супроводжується виконанням _____________,</a:t>
            </a:r>
          </a:p>
          <a:p>
            <a:endParaRPr lang="ru-RU" sz="2000" dirty="0" smtClean="0"/>
          </a:p>
          <a:p>
            <a:r>
              <a:rPr lang="ru-RU" sz="2000" dirty="0" smtClean="0"/>
              <a:t>а для виконання роботи потрібна ______________. </a:t>
            </a:r>
            <a:endParaRPr lang="ru-RU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5643570" y="142852"/>
            <a:ext cx="1357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8000"/>
                </a:solidFill>
              </a:rPr>
              <a:t>роботы</a:t>
            </a:r>
            <a:endParaRPr lang="ru-RU" sz="2400" b="1" dirty="0">
              <a:solidFill>
                <a:srgbClr val="008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714356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енергія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24" y="1428736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Які види енергії вам </a:t>
            </a:r>
            <a:r>
              <a:rPr lang="ru-RU" sz="3200" dirty="0" err="1" smtClean="0"/>
              <a:t>відомі</a:t>
            </a:r>
            <a:r>
              <a:rPr lang="ru-RU" sz="3200" dirty="0" smtClean="0"/>
              <a:t>?</a:t>
            </a:r>
            <a:endParaRPr lang="ru-RU" sz="3200" dirty="0"/>
          </a:p>
        </p:txBody>
      </p:sp>
      <p:pic>
        <p:nvPicPr>
          <p:cNvPr id="7" name="Рисунок 6" descr="стрел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840098">
            <a:off x="2027761" y="2533311"/>
            <a:ext cx="1478089" cy="238125"/>
          </a:xfrm>
          <a:prstGeom prst="rect">
            <a:avLst/>
          </a:prstGeom>
        </p:spPr>
      </p:pic>
      <p:pic>
        <p:nvPicPr>
          <p:cNvPr id="8" name="Рисунок 7" descr="стрелк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4270188">
            <a:off x="5038400" y="2551906"/>
            <a:ext cx="1487065" cy="2381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8662" y="3286124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Кінетична енергія</a:t>
            </a:r>
            <a:endParaRPr lang="ru-RU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786314" y="3286124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Потенціальна енергія</a:t>
            </a:r>
            <a:endParaRPr lang="ru-RU" dirty="0"/>
          </a:p>
        </p:txBody>
      </p:sp>
      <p:pic>
        <p:nvPicPr>
          <p:cNvPr id="11" name="Рисунок 10" descr="64623512b87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5852" y="4000504"/>
            <a:ext cx="2143140" cy="2143140"/>
          </a:xfrm>
          <a:prstGeom prst="rect">
            <a:avLst/>
          </a:prstGeom>
        </p:spPr>
      </p:pic>
      <p:pic>
        <p:nvPicPr>
          <p:cNvPr id="12" name="Рисунок 11" descr="волны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4143380"/>
            <a:ext cx="2643497" cy="19764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85786" y="0"/>
            <a:ext cx="6429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Опишіть перетворення енергії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785786" y="6000768"/>
            <a:ext cx="2500330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43306" y="1643050"/>
            <a:ext cx="4572032" cy="39703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Яку енергію має м'ячик піднятий на певну висоту?</a:t>
            </a:r>
          </a:p>
          <a:p>
            <a:pPr marL="342900" indent="-342900">
              <a:buAutoNum type="arabicPeriod"/>
            </a:pPr>
            <a:r>
              <a:rPr lang="ru-RU" dirty="0" smtClean="0"/>
              <a:t>Як змінюється його енергія при падінні вниз?</a:t>
            </a:r>
          </a:p>
          <a:p>
            <a:pPr marL="342900" indent="-342900">
              <a:buAutoNum type="arabicPeriod"/>
            </a:pPr>
            <a:r>
              <a:rPr lang="ru-RU" dirty="0" smtClean="0"/>
              <a:t>Як змінюється його енергія при руху вгору?</a:t>
            </a:r>
          </a:p>
          <a:p>
            <a:pPr marL="342900" indent="-342900">
              <a:buAutoNum type="arabicPeriod"/>
            </a:pPr>
            <a:r>
              <a:rPr lang="ru-RU" dirty="0" smtClean="0"/>
              <a:t>Чи відбувається повне перетворення механічної енергії?</a:t>
            </a:r>
          </a:p>
          <a:p>
            <a:pPr marL="342900" indent="-342900">
              <a:buFontTx/>
              <a:buAutoNum type="arabicPeriod"/>
            </a:pPr>
            <a:r>
              <a:rPr lang="ru-RU" dirty="0" smtClean="0"/>
              <a:t>Куди поділася початкова енергія м'ячика? </a:t>
            </a:r>
          </a:p>
          <a:p>
            <a:pPr marL="342900" indent="-342900">
              <a:buAutoNum type="arabicPeriod"/>
            </a:pPr>
            <a:r>
              <a:rPr lang="ru-RU" dirty="0" smtClean="0"/>
              <a:t>Які змінення відбуваються з м'ячиком і з поверхнею?</a:t>
            </a:r>
          </a:p>
          <a:p>
            <a:pPr marL="342900" indent="-342900">
              <a:buAutoNum type="arabicPeriod"/>
            </a:pPr>
            <a:r>
              <a:rPr lang="ru-RU" dirty="0" smtClean="0"/>
              <a:t>Які зміни відбулися в руху і розташуванні молекул м'ячика?  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1643042" y="1000108"/>
            <a:ext cx="714380" cy="7143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-4.44444E-6 C 0.00625 0.0125 0.00313 0.03009 0.00208 0.04445 C 0.00417 0.0588 0.00451 0.07292 0.00521 0.0875 C 0.00451 0.11019 0.00347 0.13287 0.00313 0.15556 C 0.00243 0.2162 0.00365 0.27685 0.00208 0.3375 C 0.00191 0.34421 -0.00208 0.35695 -0.00208 0.35695 C -0.00139 0.38079 0.00087 0.40301 0.00313 0.42639 C 0.00104 0.45718 -0.00122 0.48565 0.00208 0.51667 C 0.00243 0.54908 0.00226 0.6463 0.00104 0.61389 C 0.00035 0.59398 0.0026 0.57408 0.00313 0.55417 C 0.00208 0.53357 0.00174 0.51759 -0.00104 0.49861 C -0.00035 0.48102 0.00174 0.46921 -0.00104 0.45278 C 0.00208 0.39884 -0.00278 0.48889 0.00104 0.36389 C 0.00139 0.35417 0.00313 0.33472 0.00313 0.33472 C 0.0026 0.30972 -0.00174 0.25278 0.00417 0.22917 C 0.00556 0.20787 0.00642 0.18658 0.00729 0.16528 C 0.0066 0.13056 0.00608 0.09583 0.00521 0.06111 C 0.00503 0.05278 0.00417 0.02778 0.00417 0.03611 C 0.00417 0.0713 0.00486 0.10648 0.00521 0.14167 C 0.00451 0.17384 0.00399 0.20139 -0.00104 0.23195 C 0.00226 0.33519 -0.00486 0.43889 0.00208 0.54167 C 0.00139 0.55509 2.77556E-17 0.56528 -0.00312 0.57778 C -0.00243 0.61019 -0.0026 0.65116 -0.00104 0.60278 C -0.00017 0.57454 0.00052 0.52755 0.00104 0.50139 C 0.00139 0.42176 0.00139 0.34213 0.00208 0.2625 C 0.00226 0.25185 0.00521 0.23056 0.00521 0.23056 C 0.00191 0.32639 0.00104 0.41065 2.77556E-17 0.51111 C 0.00278 0.54537 0.00069 0.57963 -0.00104 0.61389 C -0.00052 0.56065 -0.00122 0.50718 0.00313 0.45417 C 0.00226 0.49884 0.00938 0.54283 -0.00521 0.58195 C -0.00486 0.59583 -0.00417 0.62361 -0.00417 0.62361 " pathEditMode="relative" ptsTypes="ffffffffffffffffffffffffffffff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0813" y="-142900"/>
            <a:ext cx="65394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Внутрішня енергія</a:t>
            </a:r>
            <a:endParaRPr lang="ru-RU" sz="5400" b="1" cap="none" spc="0" dirty="0">
              <a:ln w="11430">
                <a:solidFill>
                  <a:srgbClr val="FF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" name="Рисунок 12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890949">
            <a:off x="1649492" y="1262365"/>
            <a:ext cx="1761793" cy="238125"/>
          </a:xfrm>
          <a:prstGeom prst="rect">
            <a:avLst/>
          </a:prstGeom>
        </p:spPr>
      </p:pic>
      <p:pic>
        <p:nvPicPr>
          <p:cNvPr id="14" name="Рисунок 13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209921">
            <a:off x="5320171" y="1284461"/>
            <a:ext cx="1716212" cy="2381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5786" y="1928802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 руху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1928802"/>
            <a:ext cx="3429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Енергія взаємодії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85786" y="2428868"/>
            <a:ext cx="2214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О Л Е К У Л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572132" y="2428868"/>
            <a:ext cx="2173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 О Л Е К У Л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4282" y="5715016"/>
            <a:ext cx="4357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Залежить від температури </a:t>
            </a:r>
            <a:r>
              <a:rPr lang="ru-RU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endParaRPr lang="ru-RU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14942" y="5715016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Залежить від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об‘</a:t>
            </a:r>
            <a:r>
              <a:rPr lang="uk-UA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єму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" name="Рисунок 27" descr="5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1157258" y="3343280"/>
            <a:ext cx="1357323" cy="385756"/>
          </a:xfrm>
          <a:prstGeom prst="rect">
            <a:avLst/>
          </a:prstGeom>
        </p:spPr>
      </p:pic>
      <p:pic>
        <p:nvPicPr>
          <p:cNvPr id="29" name="Рисунок 28" descr="5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086481" y="3343280"/>
            <a:ext cx="1357323" cy="385756"/>
          </a:xfrm>
          <a:prstGeom prst="rect">
            <a:avLst/>
          </a:prstGeom>
        </p:spPr>
      </p:pic>
      <p:pic>
        <p:nvPicPr>
          <p:cNvPr id="30" name="Рисунок 29" descr="адиабат.gif"/>
          <p:cNvPicPr>
            <a:picLocks noChangeAspect="1"/>
          </p:cNvPicPr>
          <p:nvPr/>
        </p:nvPicPr>
        <p:blipFill>
          <a:blip r:embed="rId4" cstate="print">
            <a:lum bright="-30000" contrast="40000"/>
          </a:blip>
          <a:stretch>
            <a:fillRect/>
          </a:stretch>
        </p:blipFill>
        <p:spPr>
          <a:xfrm>
            <a:off x="6072198" y="4214818"/>
            <a:ext cx="1643079" cy="1232310"/>
          </a:xfrm>
          <a:prstGeom prst="rect">
            <a:avLst/>
          </a:prstGeom>
        </p:spPr>
      </p:pic>
      <p:pic>
        <p:nvPicPr>
          <p:cNvPr id="31" name="Рисунок 30" descr="кипение.gif"/>
          <p:cNvPicPr>
            <a:picLocks noChangeAspect="1"/>
          </p:cNvPicPr>
          <p:nvPr/>
        </p:nvPicPr>
        <p:blipFill>
          <a:blip r:embed="rId5" cstate="print">
            <a:lum bright="-30000" contrast="40000"/>
          </a:blip>
          <a:stretch>
            <a:fillRect/>
          </a:stretch>
        </p:blipFill>
        <p:spPr>
          <a:xfrm>
            <a:off x="1214414" y="4214818"/>
            <a:ext cx="1357322" cy="1383937"/>
          </a:xfrm>
          <a:prstGeom prst="rect">
            <a:avLst/>
          </a:prstGeom>
        </p:spPr>
      </p:pic>
      <p:pic>
        <p:nvPicPr>
          <p:cNvPr id="32" name="Рисунок 31" descr="gals.gif"/>
          <p:cNvPicPr>
            <a:picLocks noChangeAspect="1"/>
          </p:cNvPicPr>
          <p:nvPr/>
        </p:nvPicPr>
        <p:blipFill>
          <a:blip r:embed="rId6" cstate="print">
            <a:lum bright="-20000" contrast="40000"/>
          </a:blip>
          <a:stretch>
            <a:fillRect/>
          </a:stretch>
        </p:blipFill>
        <p:spPr>
          <a:xfrm rot="5400000">
            <a:off x="3497752" y="2217232"/>
            <a:ext cx="1714514" cy="21377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143240" y="785794"/>
            <a:ext cx="25717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 = [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]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958343">
            <a:off x="5649324" y="858038"/>
            <a:ext cx="1112680" cy="2655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4348" y="1500174"/>
            <a:ext cx="314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660066"/>
                </a:solidFill>
              </a:rPr>
              <a:t>Т Е П Л О О Б М І Н</a:t>
            </a:r>
            <a:endParaRPr lang="ru-RU" sz="2400" b="1" dirty="0">
              <a:solidFill>
                <a:srgbClr val="66006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86380" y="1428736"/>
            <a:ext cx="33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660066"/>
                </a:solidFill>
              </a:rPr>
              <a:t>В И К О Н А Н </a:t>
            </a:r>
            <a:r>
              <a:rPr lang="uk-UA" sz="2400" b="1" dirty="0" err="1" smtClean="0">
                <a:solidFill>
                  <a:srgbClr val="660066"/>
                </a:solidFill>
              </a:rPr>
              <a:t>Н</a:t>
            </a:r>
            <a:r>
              <a:rPr lang="uk-UA" sz="2400" b="1" dirty="0" smtClean="0">
                <a:solidFill>
                  <a:srgbClr val="660066"/>
                </a:solidFill>
              </a:rPr>
              <a:t> Я</a:t>
            </a:r>
            <a:endParaRPr lang="ru-RU" sz="2400" b="1" dirty="0" smtClean="0">
              <a:solidFill>
                <a:srgbClr val="660066"/>
              </a:solidFill>
            </a:endParaRPr>
          </a:p>
          <a:p>
            <a:r>
              <a:rPr lang="ru-RU" sz="2400" b="1" dirty="0" smtClean="0">
                <a:solidFill>
                  <a:srgbClr val="660066"/>
                </a:solidFill>
              </a:rPr>
              <a:t>Р О Б О Т И </a:t>
            </a:r>
            <a:endParaRPr lang="ru-RU" sz="2400" b="1" dirty="0">
              <a:solidFill>
                <a:srgbClr val="660066"/>
              </a:solidFill>
            </a:endParaRPr>
          </a:p>
        </p:txBody>
      </p:sp>
      <p:pic>
        <p:nvPicPr>
          <p:cNvPr id="8" name="Рисунок 7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1561481" y="2296115"/>
            <a:ext cx="1143008" cy="265506"/>
          </a:xfrm>
          <a:prstGeom prst="rect">
            <a:avLst/>
          </a:prstGeom>
        </p:spPr>
      </p:pic>
      <p:pic>
        <p:nvPicPr>
          <p:cNvPr id="9" name="Рисунок 8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6312108" y="2474710"/>
            <a:ext cx="928694" cy="26550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596" y="3000372"/>
            <a:ext cx="3857652" cy="1323439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Передача частини внутрішньої енергії від більш нагрітого тіла до менш нагрітого при їхньому контакті.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86446" y="3071810"/>
            <a:ext cx="2214578" cy="707886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Тертя, </a:t>
            </a:r>
          </a:p>
          <a:p>
            <a:r>
              <a:rPr lang="ru-RU" sz="2000" dirty="0" smtClean="0"/>
              <a:t>деформація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214546" y="2000240"/>
            <a:ext cx="78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660066"/>
                </a:solidFill>
              </a:rPr>
              <a:t>Q</a:t>
            </a:r>
            <a:endParaRPr lang="ru-RU" sz="4000" dirty="0">
              <a:solidFill>
                <a:srgbClr val="6600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16" y="2214554"/>
            <a:ext cx="571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660066"/>
                </a:solidFill>
              </a:rPr>
              <a:t>A</a:t>
            </a:r>
            <a:endParaRPr lang="ru-RU" sz="4000" dirty="0">
              <a:solidFill>
                <a:srgbClr val="660066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8794" y="3143248"/>
            <a:ext cx="2000264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∆</a:t>
            </a:r>
            <a:r>
              <a:rPr lang="en-US" sz="4000" dirty="0" smtClean="0"/>
              <a:t>U = Q</a:t>
            </a:r>
            <a:endParaRPr lang="ru-RU" sz="4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86446" y="3214686"/>
            <a:ext cx="1767407" cy="70788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lvl="0"/>
            <a:r>
              <a:rPr lang="ru-RU" sz="4000" dirty="0" smtClean="0">
                <a:solidFill>
                  <a:srgbClr val="000000"/>
                </a:solidFill>
              </a:rPr>
              <a:t>∆</a:t>
            </a:r>
            <a:r>
              <a:rPr lang="en-US" sz="4000" dirty="0" smtClean="0">
                <a:solidFill>
                  <a:srgbClr val="000000"/>
                </a:solidFill>
              </a:rPr>
              <a:t>U = A</a:t>
            </a:r>
            <a:endParaRPr lang="ru-RU" sz="4000" dirty="0">
              <a:solidFill>
                <a:srgbClr val="000000"/>
              </a:solidFill>
            </a:endParaRPr>
          </a:p>
        </p:txBody>
      </p:sp>
      <p:pic>
        <p:nvPicPr>
          <p:cNvPr id="1026" name="Picture 2" descr="07c-i1"/>
          <p:cNvPicPr>
            <a:picLocks noChangeAspect="1" noChangeArrowheads="1"/>
          </p:cNvPicPr>
          <p:nvPr/>
        </p:nvPicPr>
        <p:blipFill>
          <a:blip r:embed="rId3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500034" y="3143248"/>
            <a:ext cx="112495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пил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2928934"/>
            <a:ext cx="118895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Рисунок 17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6964794">
            <a:off x="2037513" y="859708"/>
            <a:ext cx="1125597" cy="265506"/>
          </a:xfrm>
          <a:prstGeom prst="rect">
            <a:avLst/>
          </a:prstGeom>
        </p:spPr>
      </p:pic>
      <p:pic>
        <p:nvPicPr>
          <p:cNvPr id="21" name="Рисунок 20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325490">
            <a:off x="5214512" y="4314388"/>
            <a:ext cx="1396172" cy="265506"/>
          </a:xfrm>
          <a:prstGeom prst="rect">
            <a:avLst/>
          </a:prstGeom>
        </p:spPr>
      </p:pic>
      <p:pic>
        <p:nvPicPr>
          <p:cNvPr id="22" name="Рисунок 21" descr="стрелка.gif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3238017">
            <a:off x="2441526" y="4241188"/>
            <a:ext cx="1528402" cy="26550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143240" y="5000636"/>
            <a:ext cx="285752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∆</a:t>
            </a:r>
            <a:r>
              <a:rPr lang="en-US" sz="4000" dirty="0" smtClean="0"/>
              <a:t>U = Q + A</a:t>
            </a:r>
            <a:endParaRPr lang="ru-RU" sz="4000" dirty="0"/>
          </a:p>
        </p:txBody>
      </p:sp>
      <p:sp>
        <p:nvSpPr>
          <p:cNvPr id="24" name="TextBox 23"/>
          <p:cNvSpPr txBox="1"/>
          <p:nvPr/>
        </p:nvSpPr>
        <p:spPr>
          <a:xfrm>
            <a:off x="714348" y="0"/>
            <a:ext cx="735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Засоби змінення внутрішньої енергії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44" y="5572140"/>
            <a:ext cx="24349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змінення внутрішньої енергії</a:t>
            </a:r>
            <a:endParaRPr lang="ru-RU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714744" y="6286520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кількість теплоти </a:t>
            </a:r>
            <a:endParaRPr lang="ru-RU" sz="1600" dirty="0"/>
          </a:p>
        </p:txBody>
      </p:sp>
      <p:cxnSp>
        <p:nvCxnSpPr>
          <p:cNvPr id="29" name="Прямая со стрелкой 28"/>
          <p:cNvCxnSpPr/>
          <p:nvPr/>
        </p:nvCxnSpPr>
        <p:spPr>
          <a:xfrm flipV="1">
            <a:off x="2428860" y="5429264"/>
            <a:ext cx="785818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5400000" flipH="1" flipV="1">
            <a:off x="4250529" y="5965049"/>
            <a:ext cx="785818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215074" y="5929330"/>
            <a:ext cx="928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робота</a:t>
            </a:r>
            <a:endParaRPr lang="ru-RU" sz="1600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 rot="10800000">
            <a:off x="5786446" y="5500702"/>
            <a:ext cx="571504" cy="50006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  <p:bldP spid="10" grpId="1" animBg="1"/>
      <p:bldP spid="11" grpId="0" animBg="1"/>
      <p:bldP spid="11" grpId="1" animBg="1"/>
      <p:bldP spid="12" grpId="0"/>
      <p:bldP spid="13" grpId="0"/>
      <p:bldP spid="14" grpId="0" animBg="1"/>
      <p:bldP spid="16" grpId="0" animBg="1"/>
      <p:bldP spid="23" grpId="0" animBg="1"/>
      <p:bldP spid="20" grpId="0"/>
      <p:bldP spid="28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0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Розглянемо приклади</a:t>
            </a:r>
            <a:endParaRPr lang="ru-RU" sz="32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1" name="Picture 3" descr="heat_a"/>
          <p:cNvPicPr>
            <a:picLocks noChangeAspect="1" noChangeArrowheads="1"/>
          </p:cNvPicPr>
          <p:nvPr/>
        </p:nvPicPr>
        <p:blipFill>
          <a:blip r:embed="rId2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142844" y="714356"/>
            <a:ext cx="1158875" cy="114300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2052" name="Picture 4" descr="0af8d"/>
          <p:cNvPicPr>
            <a:picLocks noChangeAspect="1" noChangeArrowheads="1"/>
          </p:cNvPicPr>
          <p:nvPr/>
        </p:nvPicPr>
        <p:blipFill>
          <a:blip r:embed="rId3" cstate="print">
            <a:lum bright="-40000" contrast="60000"/>
          </a:blip>
          <a:srcRect/>
          <a:stretch>
            <a:fillRect/>
          </a:stretch>
        </p:blipFill>
        <p:spPr bwMode="auto">
          <a:xfrm>
            <a:off x="142844" y="2285992"/>
            <a:ext cx="1143008" cy="1500198"/>
          </a:xfrm>
          <a:prstGeom prst="rect">
            <a:avLst/>
          </a:prstGeom>
          <a:noFill/>
          <a:effectLst>
            <a:outerShdw dist="35921" dir="2700000" algn="ctr" rotWithShape="0">
              <a:srgbClr val="808080"/>
            </a:outerShdw>
          </a:effectLst>
        </p:spPr>
      </p:pic>
      <p:pic>
        <p:nvPicPr>
          <p:cNvPr id="2049" name="Picture 1" descr="105px-A13"/>
          <p:cNvPicPr>
            <a:picLocks noChangeAspect="1" noChangeArrowheads="1"/>
          </p:cNvPicPr>
          <p:nvPr/>
        </p:nvPicPr>
        <p:blipFill>
          <a:blip r:embed="rId4" cstate="print">
            <a:lum bright="-60000" contrast="80000"/>
          </a:blip>
          <a:srcRect/>
          <a:stretch>
            <a:fillRect/>
          </a:stretch>
        </p:blipFill>
        <p:spPr bwMode="auto">
          <a:xfrm>
            <a:off x="214282" y="4286256"/>
            <a:ext cx="1000132" cy="1662113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1866900" algn="l"/>
                <a:tab pos="3419475" algn="ctr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                                     </a:t>
            </a:r>
            <a:endParaRPr kumimoji="0" 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" algn="l"/>
                <a:tab pos="1866900" algn="l"/>
                <a:tab pos="3419475" algn="ct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7290" y="785794"/>
            <a:ext cx="7500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Кількість теплоти, яку отримав стрижень від свічки 200 Дж.</a:t>
            </a:r>
          </a:p>
          <a:p>
            <a:r>
              <a:rPr lang="ru-RU" dirty="0" smtClean="0"/>
              <a:t>Як і на скільки змінилася внутрішня енергія стрижня. Яким засобом ця  енергія отримана?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357290" y="2500306"/>
            <a:ext cx="7500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/>
              <a:t>При виштовхуванні корку пара спирту виконала роботу 150 Дж.</a:t>
            </a:r>
          </a:p>
          <a:p>
            <a:r>
              <a:rPr lang="ru-RU" dirty="0" smtClean="0"/>
              <a:t>Як і на скільки змінилася внутрішня енергія пари?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7290" y="4572008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Газ в судині нагріли за допомогою спиртівки. При цьому газ отримав </a:t>
            </a:r>
          </a:p>
          <a:p>
            <a:r>
              <a:rPr lang="ru-RU" dirty="0" smtClean="0"/>
              <a:t>300 Дж теплоти. Нагрітий газ штовхає  поршень і  виконує  роботу </a:t>
            </a:r>
          </a:p>
          <a:p>
            <a:r>
              <a:rPr lang="ru-RU" dirty="0" smtClean="0"/>
              <a:t>400 Дж. Як і на скільки змінилася внутрішня енергія газу?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357290" y="2500306"/>
            <a:ext cx="7143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</a:rPr>
              <a:t>Яким засобом пара спирту була нагріта?</a:t>
            </a:r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Прямоугольник 82"/>
          <p:cNvSpPr/>
          <p:nvPr/>
        </p:nvSpPr>
        <p:spPr>
          <a:xfrm>
            <a:off x="7072330" y="2285992"/>
            <a:ext cx="428628" cy="428628"/>
          </a:xfrm>
          <a:prstGeom prst="rect">
            <a:avLst/>
          </a:prstGeom>
          <a:solidFill>
            <a:srgbClr val="FFC2A3"/>
          </a:solidFill>
          <a:ln>
            <a:solidFill>
              <a:srgbClr val="FFC2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5857884" y="2285992"/>
            <a:ext cx="285752" cy="428628"/>
          </a:xfrm>
          <a:prstGeom prst="rect">
            <a:avLst/>
          </a:prstGeom>
          <a:solidFill>
            <a:srgbClr val="FFC2A3"/>
          </a:solidFill>
          <a:ln>
            <a:solidFill>
              <a:srgbClr val="FFC2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3929058" y="4429132"/>
            <a:ext cx="3214710" cy="1071570"/>
          </a:xfrm>
          <a:prstGeom prst="round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57158" y="0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Вивод формули внутрішньої енергії ідеального газу.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604" y="1214422"/>
            <a:ext cx="2000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 =    k∙T 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285984" y="1000108"/>
            <a:ext cx="42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3 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285984" y="1428736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2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71604" y="3143248"/>
            <a:ext cx="835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N =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285984" y="2928934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285984" y="335756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2786050" y="3143248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N</a:t>
            </a:r>
            <a:r>
              <a:rPr lang="en-US" sz="1600" dirty="0" smtClean="0">
                <a:solidFill>
                  <a:srgbClr val="000000"/>
                </a:solidFill>
              </a:rPr>
              <a:t>A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 rot="16200000" flipH="1">
            <a:off x="1464447" y="2750339"/>
            <a:ext cx="500066" cy="42862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V="1">
            <a:off x="928662" y="1714488"/>
            <a:ext cx="714380" cy="57150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2214554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 = E∙N</a:t>
            </a:r>
            <a:endParaRPr lang="ru-RU" sz="3200" dirty="0"/>
          </a:p>
        </p:txBody>
      </p:sp>
      <p:sp>
        <p:nvSpPr>
          <p:cNvPr id="36" name="TextBox 35"/>
          <p:cNvSpPr txBox="1"/>
          <p:nvPr/>
        </p:nvSpPr>
        <p:spPr>
          <a:xfrm>
            <a:off x="4500562" y="2214554"/>
            <a:ext cx="1000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 = </a:t>
            </a:r>
            <a:endParaRPr lang="ru-RU" sz="32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357818" y="2000240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3</a:t>
            </a:r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5357818" y="2428868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2</a:t>
            </a:r>
            <a:endParaRPr lang="ru-RU" sz="3200" dirty="0">
              <a:solidFill>
                <a:srgbClr val="000000"/>
              </a:solidFill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2285984" y="1500174"/>
            <a:ext cx="4286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5786446" y="2214554"/>
            <a:ext cx="75373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k∙T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6500826" y="2000240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500826" y="2428868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>
            <a:off x="2357422" y="3429000"/>
            <a:ext cx="500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>
            <a:off x="7000892" y="2214554"/>
            <a:ext cx="617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N</a:t>
            </a:r>
            <a:r>
              <a:rPr lang="en-US" sz="1600" dirty="0" smtClean="0">
                <a:solidFill>
                  <a:srgbClr val="000000"/>
                </a:solidFill>
              </a:rPr>
              <a:t>A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3357554" y="1571612"/>
            <a:ext cx="1143008" cy="7143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>
            <a:endCxn id="36" idx="1"/>
          </p:cNvCxnSpPr>
          <p:nvPr/>
        </p:nvCxnSpPr>
        <p:spPr>
          <a:xfrm flipV="1">
            <a:off x="3357554" y="2506942"/>
            <a:ext cx="1143008" cy="85062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357950" y="1000108"/>
            <a:ext cx="571504" cy="584775"/>
          </a:xfrm>
          <a:prstGeom prst="rect">
            <a:avLst/>
          </a:prstGeom>
          <a:solidFill>
            <a:srgbClr val="FFC2A3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</a:t>
            </a:r>
            <a:endParaRPr lang="ru-RU" sz="3200" dirty="0"/>
          </a:p>
        </p:txBody>
      </p:sp>
      <p:cxnSp>
        <p:nvCxnSpPr>
          <p:cNvPr id="62" name="Прямая со стрелкой 61"/>
          <p:cNvCxnSpPr/>
          <p:nvPr/>
        </p:nvCxnSpPr>
        <p:spPr>
          <a:xfrm rot="5400000" flipH="1" flipV="1">
            <a:off x="5822165" y="1678769"/>
            <a:ext cx="642942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 rot="16200000" flipV="1">
            <a:off x="6822297" y="1678769"/>
            <a:ext cx="571504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Стрелка вниз 65"/>
          <p:cNvSpPr/>
          <p:nvPr/>
        </p:nvSpPr>
        <p:spPr>
          <a:xfrm rot="1420076">
            <a:off x="5880106" y="2846223"/>
            <a:ext cx="254326" cy="154606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143372" y="4643446"/>
            <a:ext cx="8354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000000"/>
                </a:solidFill>
              </a:rPr>
              <a:t>U =</a:t>
            </a:r>
            <a:endParaRPr lang="ru-RU" dirty="0"/>
          </a:p>
        </p:txBody>
      </p:sp>
      <p:sp>
        <p:nvSpPr>
          <p:cNvPr id="72" name="Прямоугольник 71"/>
          <p:cNvSpPr/>
          <p:nvPr/>
        </p:nvSpPr>
        <p:spPr>
          <a:xfrm>
            <a:off x="4929190" y="4429132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3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73" name="Прямая соединительная линия 72"/>
          <p:cNvCxnSpPr/>
          <p:nvPr/>
        </p:nvCxnSpPr>
        <p:spPr>
          <a:xfrm>
            <a:off x="5357818" y="2500306"/>
            <a:ext cx="4286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4929190" y="4929198"/>
            <a:ext cx="42862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4929190" y="4857760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2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5429256" y="4429132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>
              <a:solidFill>
                <a:srgbClr val="000000"/>
              </a:solidFill>
            </a:endParaRPr>
          </a:p>
        </p:txBody>
      </p:sp>
      <p:cxnSp>
        <p:nvCxnSpPr>
          <p:cNvPr id="77" name="Прямая соединительная линия 76"/>
          <p:cNvCxnSpPr/>
          <p:nvPr/>
        </p:nvCxnSpPr>
        <p:spPr>
          <a:xfrm>
            <a:off x="6500826" y="2500306"/>
            <a:ext cx="500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5429256" y="4929198"/>
            <a:ext cx="50006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5429256" y="4857760"/>
            <a:ext cx="52610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3200" dirty="0" smtClean="0">
                <a:solidFill>
                  <a:srgbClr val="000000"/>
                </a:solidFill>
              </a:rPr>
              <a:t>M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929322" y="4643446"/>
            <a:ext cx="1785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∙R∙T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2" grpId="0" animBg="1"/>
      <p:bldP spid="81" grpId="0" animBg="1"/>
      <p:bldP spid="3" grpId="0"/>
      <p:bldP spid="4" grpId="0"/>
      <p:bldP spid="5" grpId="0"/>
      <p:bldP spid="12" grpId="0"/>
      <p:bldP spid="15" grpId="0"/>
      <p:bldP spid="16" grpId="0"/>
      <p:bldP spid="17" grpId="0"/>
      <p:bldP spid="22" grpId="0"/>
      <p:bldP spid="36" grpId="0"/>
      <p:bldP spid="42" grpId="0"/>
      <p:bldP spid="43" grpId="0"/>
      <p:bldP spid="46" grpId="0"/>
      <p:bldP spid="47" grpId="0"/>
      <p:bldP spid="48" grpId="0"/>
      <p:bldP spid="51" grpId="0"/>
      <p:bldP spid="58" grpId="0" animBg="1"/>
      <p:bldP spid="66" grpId="0" animBg="1"/>
      <p:bldP spid="71" grpId="0"/>
      <p:bldP spid="72" grpId="0"/>
      <p:bldP spid="75" grpId="0"/>
      <p:bldP spid="76" grpId="0"/>
      <p:bldP spid="79" grpId="0"/>
      <p:bldP spid="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Скругленный прямоугольник 82"/>
          <p:cNvSpPr/>
          <p:nvPr/>
        </p:nvSpPr>
        <p:spPr>
          <a:xfrm>
            <a:off x="1428728" y="4214818"/>
            <a:ext cx="6500858" cy="2000264"/>
          </a:xfrm>
          <a:prstGeom prst="round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215074" y="928670"/>
            <a:ext cx="2643206" cy="2214578"/>
          </a:xfrm>
          <a:prstGeom prst="roundRect">
            <a:avLst/>
          </a:prstGeom>
          <a:solidFill>
            <a:srgbClr val="FFC2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2844" y="2143116"/>
            <a:ext cx="5643602" cy="1857388"/>
          </a:xfrm>
          <a:prstGeom prst="round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142844" y="928670"/>
            <a:ext cx="5786478" cy="1071570"/>
          </a:xfrm>
          <a:prstGeom prst="roundRect">
            <a:avLst/>
          </a:prstGeom>
          <a:solidFill>
            <a:srgbClr val="00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214282" y="1000108"/>
            <a:ext cx="2000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Внутрішня енергія </a:t>
            </a:r>
          </a:p>
          <a:p>
            <a:endParaRPr lang="ru-RU" dirty="0"/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1500166" y="1142984"/>
            <a:ext cx="642942" cy="214314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1500166" y="1428736"/>
            <a:ext cx="571504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 flipV="1">
            <a:off x="1928794" y="2285992"/>
            <a:ext cx="785818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7608115" y="1250141"/>
            <a:ext cx="571504" cy="35719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85918" y="0"/>
            <a:ext cx="5286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Узагальнюємо знання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5984" y="928670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енергія руху молекул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14546" y="1500174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енергія взаємодії молекул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 rot="10800000" flipV="1">
            <a:off x="2714612" y="4572008"/>
            <a:ext cx="1714512" cy="71438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1928794" y="2643182"/>
            <a:ext cx="714380" cy="42862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86446" y="4572008"/>
            <a:ext cx="1000132" cy="71438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3964777" y="3250405"/>
            <a:ext cx="500066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16200000" flipH="1">
            <a:off x="4464843" y="3250405"/>
            <a:ext cx="500066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4429918" y="5214156"/>
            <a:ext cx="1285884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6929454" y="857232"/>
            <a:ext cx="12858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000000"/>
                </a:solidFill>
              </a:rPr>
              <a:t>залежить: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00826" y="2571744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r>
              <a:rPr lang="ru-RU" dirty="0" smtClean="0"/>
              <a:t>т </a:t>
            </a:r>
            <a:r>
              <a:rPr lang="en-US" dirty="0" smtClean="0"/>
              <a:t> </a:t>
            </a:r>
            <a:r>
              <a:rPr lang="ru-RU" dirty="0" smtClean="0"/>
              <a:t>Т</a:t>
            </a:r>
            <a:r>
              <a:rPr lang="en-US" dirty="0" smtClean="0"/>
              <a:t>       </a:t>
            </a:r>
            <a:r>
              <a:rPr lang="ru-RU" dirty="0" smtClean="0"/>
              <a:t>  от Т і </a:t>
            </a:r>
            <a:r>
              <a:rPr lang="en-US" dirty="0" smtClean="0"/>
              <a:t> V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2357430"/>
            <a:ext cx="1813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можна змінити </a:t>
            </a:r>
            <a:endParaRPr lang="ru-RU" dirty="0"/>
          </a:p>
        </p:txBody>
      </p:sp>
      <p:sp>
        <p:nvSpPr>
          <p:cNvPr id="36" name="TextBox 35"/>
          <p:cNvSpPr txBox="1"/>
          <p:nvPr/>
        </p:nvSpPr>
        <p:spPr>
          <a:xfrm>
            <a:off x="2786050" y="214311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теплообмін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714612" y="285749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виконання роботи</a:t>
            </a:r>
            <a:endParaRPr lang="ru-RU" dirty="0"/>
          </a:p>
        </p:txBody>
      </p:sp>
      <p:sp>
        <p:nvSpPr>
          <p:cNvPr id="40" name="TextBox 39"/>
          <p:cNvSpPr txBox="1"/>
          <p:nvPr/>
        </p:nvSpPr>
        <p:spPr>
          <a:xfrm>
            <a:off x="4643438" y="3571876"/>
            <a:ext cx="1071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тертя</a:t>
            </a:r>
            <a:endParaRPr lang="ru-RU" dirty="0"/>
          </a:p>
        </p:txBody>
      </p:sp>
      <p:sp>
        <p:nvSpPr>
          <p:cNvPr id="41" name="TextBox 40"/>
          <p:cNvSpPr txBox="1"/>
          <p:nvPr/>
        </p:nvSpPr>
        <p:spPr>
          <a:xfrm>
            <a:off x="3071802" y="3571876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деформація</a:t>
            </a:r>
            <a:endParaRPr lang="ru-RU" dirty="0"/>
          </a:p>
        </p:txBody>
      </p:sp>
      <p:sp>
        <p:nvSpPr>
          <p:cNvPr id="46" name="TextBox 45"/>
          <p:cNvSpPr txBox="1"/>
          <p:nvPr/>
        </p:nvSpPr>
        <p:spPr>
          <a:xfrm>
            <a:off x="4000496" y="421481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 е </a:t>
            </a:r>
            <a:r>
              <a:rPr lang="ru-RU" dirty="0" err="1" smtClean="0"/>
              <a:t>п</a:t>
            </a:r>
            <a:r>
              <a:rPr lang="ru-RU" dirty="0" smtClean="0"/>
              <a:t> л о </a:t>
            </a:r>
            <a:r>
              <a:rPr lang="ru-RU" dirty="0" err="1" smtClean="0"/>
              <a:t>о</a:t>
            </a:r>
            <a:r>
              <a:rPr lang="ru-RU" dirty="0" smtClean="0"/>
              <a:t> б м і </a:t>
            </a:r>
            <a:r>
              <a:rPr lang="ru-RU" dirty="0" err="1" smtClean="0"/>
              <a:t>н</a:t>
            </a:r>
            <a:endParaRPr lang="ru-RU" dirty="0"/>
          </a:p>
        </p:txBody>
      </p:sp>
      <p:sp>
        <p:nvSpPr>
          <p:cNvPr id="56" name="TextBox 55"/>
          <p:cNvSpPr txBox="1"/>
          <p:nvPr/>
        </p:nvSpPr>
        <p:spPr>
          <a:xfrm>
            <a:off x="1428728" y="5214950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теплопровідність</a:t>
            </a:r>
            <a:endParaRPr lang="ru-RU" dirty="0"/>
          </a:p>
        </p:txBody>
      </p:sp>
      <p:sp>
        <p:nvSpPr>
          <p:cNvPr id="57" name="TextBox 56"/>
          <p:cNvSpPr txBox="1"/>
          <p:nvPr/>
        </p:nvSpPr>
        <p:spPr>
          <a:xfrm>
            <a:off x="4429124" y="578645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конвекція</a:t>
            </a:r>
            <a:endParaRPr lang="ru-RU" dirty="0"/>
          </a:p>
        </p:txBody>
      </p:sp>
      <p:sp>
        <p:nvSpPr>
          <p:cNvPr id="59" name="TextBox 58"/>
          <p:cNvSpPr txBox="1"/>
          <p:nvPr/>
        </p:nvSpPr>
        <p:spPr>
          <a:xfrm>
            <a:off x="5786446" y="528638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випромінювання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6215074" y="1643050"/>
            <a:ext cx="2786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ідеальний       реальний</a:t>
            </a:r>
            <a:endParaRPr lang="ru-RU" sz="1600" dirty="0"/>
          </a:p>
        </p:txBody>
      </p:sp>
      <p:cxnSp>
        <p:nvCxnSpPr>
          <p:cNvPr id="75" name="Прямая со стрелкой 74"/>
          <p:cNvCxnSpPr/>
          <p:nvPr/>
        </p:nvCxnSpPr>
        <p:spPr>
          <a:xfrm rot="5400000">
            <a:off x="6715140" y="1285860"/>
            <a:ext cx="571504" cy="28575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rot="5400000">
            <a:off x="7751785" y="2249479"/>
            <a:ext cx="642942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rot="5400000">
            <a:off x="6537339" y="2249479"/>
            <a:ext cx="642942" cy="1588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ind_0011_slide">
  <a:themeElements>
    <a:clrScheme name="Тема Office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A9CFC0"/>
      </a:lt1>
      <a:dk2>
        <a:srgbClr val="000000"/>
      </a:dk2>
      <a:lt2>
        <a:srgbClr val="A8A8A8"/>
      </a:lt2>
      <a:accent1>
        <a:srgbClr val="596B2E"/>
      </a:accent1>
      <a:accent2>
        <a:srgbClr val="2E386B"/>
      </a:accent2>
      <a:accent3>
        <a:srgbClr val="D1E4DC"/>
      </a:accent3>
      <a:accent4>
        <a:srgbClr val="000000"/>
      </a:accent4>
      <a:accent5>
        <a:srgbClr val="B5BAAD"/>
      </a:accent5>
      <a:accent6>
        <a:srgbClr val="293260"/>
      </a:accent6>
      <a:hlink>
        <a:srgbClr val="2E6B53"/>
      </a:hlink>
      <a:folHlink>
        <a:srgbClr val="2E516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89C3B"/>
        </a:accent1>
        <a:accent2>
          <a:srgbClr val="4D806B"/>
        </a:accent2>
        <a:accent3>
          <a:srgbClr val="D1E4DC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596B2E"/>
        </a:accent1>
        <a:accent2>
          <a:srgbClr val="2E386B"/>
        </a:accent2>
        <a:accent3>
          <a:srgbClr val="D1E4DC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C5014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A9CFC0"/>
        </a:lt1>
        <a:dk2>
          <a:srgbClr val="000000"/>
        </a:dk2>
        <a:lt2>
          <a:srgbClr val="A8A8A8"/>
        </a:lt2>
        <a:accent1>
          <a:srgbClr val="6B652E"/>
        </a:accent1>
        <a:accent2>
          <a:srgbClr val="2E6B53"/>
        </a:accent2>
        <a:accent3>
          <a:srgbClr val="D1E4DC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89C3B"/>
        </a:accent1>
        <a:accent2>
          <a:srgbClr val="4D806B"/>
        </a:accent2>
        <a:accent3>
          <a:srgbClr val="FFFFFF"/>
        </a:accent3>
        <a:accent4>
          <a:srgbClr val="000000"/>
        </a:accent4>
        <a:accent5>
          <a:srgbClr val="B9CBAF"/>
        </a:accent5>
        <a:accent6>
          <a:srgbClr val="457360"/>
        </a:accent6>
        <a:hlink>
          <a:srgbClr val="436426"/>
        </a:hlink>
        <a:folHlink>
          <a:srgbClr val="26594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96B2E"/>
        </a:accent1>
        <a:accent2>
          <a:srgbClr val="2E386B"/>
        </a:accent2>
        <a:accent3>
          <a:srgbClr val="FFFFFF"/>
        </a:accent3>
        <a:accent4>
          <a:srgbClr val="000000"/>
        </a:accent4>
        <a:accent5>
          <a:srgbClr val="B5BAAD"/>
        </a:accent5>
        <a:accent6>
          <a:srgbClr val="293260"/>
        </a:accent6>
        <a:hlink>
          <a:srgbClr val="2E6B53"/>
        </a:hlink>
        <a:folHlink>
          <a:srgbClr val="2E516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C5014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3AA"/>
        </a:accent5>
        <a:accent6>
          <a:srgbClr val="29604A"/>
        </a:accent6>
        <a:hlink>
          <a:srgbClr val="6B4D2E"/>
        </a:hlink>
        <a:folHlink>
          <a:srgbClr val="6B2E4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6B652E"/>
        </a:accent1>
        <a:accent2>
          <a:srgbClr val="2E6B53"/>
        </a:accent2>
        <a:accent3>
          <a:srgbClr val="FFFFFF"/>
        </a:accent3>
        <a:accent4>
          <a:srgbClr val="000000"/>
        </a:accent4>
        <a:accent5>
          <a:srgbClr val="BAB8AD"/>
        </a:accent5>
        <a:accent6>
          <a:srgbClr val="29604A"/>
        </a:accent6>
        <a:hlink>
          <a:srgbClr val="6B3D2E"/>
        </a:hlink>
        <a:folHlink>
          <a:srgbClr val="432E6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ind_0011_slide</Template>
  <TotalTime>1059</TotalTime>
  <Words>451</Words>
  <Application>Microsoft Office PowerPoint</Application>
  <PresentationFormat>Экран (4:3)</PresentationFormat>
  <Paragraphs>123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ind_0011_slide</vt:lpstr>
      <vt:lpstr>1_Default Design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106</cp:revision>
  <dcterms:created xsi:type="dcterms:W3CDTF">2013-02-02T18:24:06Z</dcterms:created>
  <dcterms:modified xsi:type="dcterms:W3CDTF">2013-12-06T11:46:26Z</dcterms:modified>
</cp:coreProperties>
</file>