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3"/>
  </p:notesMasterIdLst>
  <p:sldIdLst>
    <p:sldId id="265" r:id="rId2"/>
    <p:sldId id="261" r:id="rId3"/>
    <p:sldId id="257" r:id="rId4"/>
    <p:sldId id="272" r:id="rId5"/>
    <p:sldId id="258" r:id="rId6"/>
    <p:sldId id="267" r:id="rId7"/>
    <p:sldId id="259" r:id="rId8"/>
    <p:sldId id="271" r:id="rId9"/>
    <p:sldId id="260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975EAC-1D21-47F4-BA58-A2F492D97CF1}" type="doc">
      <dgm:prSet loTypeId="urn:microsoft.com/office/officeart/2005/8/layout/orgChart1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70134F5-D090-4A26-9671-0EB925F05140}">
      <dgm:prSet phldrT="[Текст]"/>
      <dgm:spPr>
        <a:effectLst>
          <a:glow rad="70000">
            <a:srgbClr val="FFFF00">
              <a:alpha val="50000"/>
            </a:srgbClr>
          </a:glow>
        </a:effectLst>
      </dgm:spPr>
      <dgm:t>
        <a:bodyPr/>
        <a:lstStyle/>
        <a:p>
          <a:r>
            <a:rPr lang="uk-UA" b="1" dirty="0" smtClean="0">
              <a:solidFill>
                <a:srgbClr val="FFFF00"/>
              </a:solidFill>
            </a:rPr>
            <a:t> види теплообміну</a:t>
          </a:r>
          <a:endParaRPr lang="ru-RU" b="1" dirty="0">
            <a:solidFill>
              <a:srgbClr val="FFFF00"/>
            </a:solidFill>
          </a:endParaRPr>
        </a:p>
      </dgm:t>
    </dgm:pt>
    <dgm:pt modelId="{71BC488A-DD00-420B-B2F9-B1EFFCEEA343}" type="parTrans" cxnId="{19AC9B29-CC5D-4950-96E3-CA5EDE983410}">
      <dgm:prSet/>
      <dgm:spPr/>
      <dgm:t>
        <a:bodyPr/>
        <a:lstStyle/>
        <a:p>
          <a:endParaRPr lang="ru-RU"/>
        </a:p>
      </dgm:t>
    </dgm:pt>
    <dgm:pt modelId="{558CF67C-2C3F-4F0F-B85D-3460EE982676}" type="sibTrans" cxnId="{19AC9B29-CC5D-4950-96E3-CA5EDE983410}">
      <dgm:prSet/>
      <dgm:spPr/>
      <dgm:t>
        <a:bodyPr/>
        <a:lstStyle/>
        <a:p>
          <a:endParaRPr lang="ru-RU"/>
        </a:p>
      </dgm:t>
    </dgm:pt>
    <dgm:pt modelId="{EFD66FBF-9EE4-4041-B117-34680F5000A4}">
      <dgm:prSet phldrT="[Текст]"/>
      <dgm:spPr>
        <a:effectLst>
          <a:glow rad="101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теплопровідність</a:t>
          </a:r>
          <a:endParaRPr lang="ru-RU" b="1" dirty="0">
            <a:solidFill>
              <a:schemeClr val="tx1"/>
            </a:solidFill>
          </a:endParaRPr>
        </a:p>
      </dgm:t>
    </dgm:pt>
    <dgm:pt modelId="{6BDE2134-04F6-4E1A-8DF1-3920690C4102}" type="parTrans" cxnId="{436997C0-E48D-448A-BD3B-01D33AAEBFBB}">
      <dgm:prSet/>
      <dgm:spPr/>
      <dgm:t>
        <a:bodyPr/>
        <a:lstStyle/>
        <a:p>
          <a:endParaRPr lang="ru-RU" dirty="0"/>
        </a:p>
      </dgm:t>
    </dgm:pt>
    <dgm:pt modelId="{8261B41D-8465-4C98-8F35-1BC2CEECF324}" type="sibTrans" cxnId="{436997C0-E48D-448A-BD3B-01D33AAEBFBB}">
      <dgm:prSet/>
      <dgm:spPr/>
      <dgm:t>
        <a:bodyPr/>
        <a:lstStyle/>
        <a:p>
          <a:endParaRPr lang="ru-RU"/>
        </a:p>
      </dgm:t>
    </dgm:pt>
    <dgm:pt modelId="{3A883005-245D-4CD5-864F-40C1CAE2A5D7}">
      <dgm:prSet phldrT="[Текст]"/>
      <dgm:spPr>
        <a:effectLst>
          <a:glow rad="101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конвекція</a:t>
          </a:r>
          <a:endParaRPr lang="ru-RU" b="1" dirty="0">
            <a:solidFill>
              <a:schemeClr val="tx1"/>
            </a:solidFill>
          </a:endParaRPr>
        </a:p>
      </dgm:t>
    </dgm:pt>
    <dgm:pt modelId="{5E0541A4-4C1D-4E45-AC11-BDF62A9FDC29}" type="parTrans" cxnId="{1C93CBAE-18D4-44F0-9414-7EC006503FF0}">
      <dgm:prSet/>
      <dgm:spPr/>
      <dgm:t>
        <a:bodyPr/>
        <a:lstStyle/>
        <a:p>
          <a:endParaRPr lang="ru-RU" dirty="0"/>
        </a:p>
      </dgm:t>
    </dgm:pt>
    <dgm:pt modelId="{60406925-043C-4624-98E8-8451A02DE610}" type="sibTrans" cxnId="{1C93CBAE-18D4-44F0-9414-7EC006503FF0}">
      <dgm:prSet/>
      <dgm:spPr/>
      <dgm:t>
        <a:bodyPr/>
        <a:lstStyle/>
        <a:p>
          <a:endParaRPr lang="ru-RU"/>
        </a:p>
      </dgm:t>
    </dgm:pt>
    <dgm:pt modelId="{B2A14543-43B2-48FD-A7A4-E94EFD490F43}">
      <dgm:prSet phldrT="[Текст]"/>
      <dgm:spPr>
        <a:effectLst>
          <a:glow rad="101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uk-UA" b="1" dirty="0" smtClean="0">
              <a:solidFill>
                <a:schemeClr val="tx1"/>
              </a:solidFill>
            </a:rPr>
            <a:t>випромінювання</a:t>
          </a:r>
          <a:endParaRPr lang="ru-RU" b="1" dirty="0">
            <a:solidFill>
              <a:schemeClr val="tx1"/>
            </a:solidFill>
          </a:endParaRPr>
        </a:p>
      </dgm:t>
    </dgm:pt>
    <dgm:pt modelId="{3954DEA3-3DBA-4E36-9A05-BDF89946F366}" type="parTrans" cxnId="{8B494CD7-85A7-4280-9FB8-A1D0C0726D12}">
      <dgm:prSet/>
      <dgm:spPr/>
      <dgm:t>
        <a:bodyPr/>
        <a:lstStyle/>
        <a:p>
          <a:endParaRPr lang="ru-RU" dirty="0"/>
        </a:p>
      </dgm:t>
    </dgm:pt>
    <dgm:pt modelId="{2CAE939C-B0D2-45E2-BB79-89196B244F9E}" type="sibTrans" cxnId="{8B494CD7-85A7-4280-9FB8-A1D0C0726D12}">
      <dgm:prSet/>
      <dgm:spPr/>
      <dgm:t>
        <a:bodyPr/>
        <a:lstStyle/>
        <a:p>
          <a:endParaRPr lang="ru-RU"/>
        </a:p>
      </dgm:t>
    </dgm:pt>
    <dgm:pt modelId="{12556628-E5B2-43EF-9DCB-301DC4CF96CD}" type="pres">
      <dgm:prSet presAssocID="{88975EAC-1D21-47F4-BA58-A2F492D97CF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4C78E4F-7C9E-4AA4-9951-23D800348A6D}" type="pres">
      <dgm:prSet presAssocID="{670134F5-D090-4A26-9671-0EB925F05140}" presName="hierRoot1" presStyleCnt="0">
        <dgm:presLayoutVars>
          <dgm:hierBranch val="init"/>
        </dgm:presLayoutVars>
      </dgm:prSet>
      <dgm:spPr/>
    </dgm:pt>
    <dgm:pt modelId="{94228FC1-7586-4E8C-882D-32DD4A7B4FED}" type="pres">
      <dgm:prSet presAssocID="{670134F5-D090-4A26-9671-0EB925F05140}" presName="rootComposite1" presStyleCnt="0"/>
      <dgm:spPr/>
    </dgm:pt>
    <dgm:pt modelId="{6CEC0B9F-7DD3-4572-9671-29F811AD60C2}" type="pres">
      <dgm:prSet presAssocID="{670134F5-D090-4A26-9671-0EB925F05140}" presName="rootText1" presStyleLbl="node0" presStyleIdx="0" presStyleCnt="1" custLinFactY="-696" custLinFactNeighborX="-673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4C132B-F731-4FB7-BD08-59089E80D627}" type="pres">
      <dgm:prSet presAssocID="{670134F5-D090-4A26-9671-0EB925F0514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4DA3FF49-895E-4D0F-982A-D77CB3A8E5E1}" type="pres">
      <dgm:prSet presAssocID="{670134F5-D090-4A26-9671-0EB925F05140}" presName="hierChild2" presStyleCnt="0"/>
      <dgm:spPr/>
    </dgm:pt>
    <dgm:pt modelId="{3EAD7534-9EC4-4F71-8E16-5EB58AE210A6}" type="pres">
      <dgm:prSet presAssocID="{6BDE2134-04F6-4E1A-8DF1-3920690C4102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ACA1197-4245-4775-82BC-8013F6A0391F}" type="pres">
      <dgm:prSet presAssocID="{EFD66FBF-9EE4-4041-B117-34680F5000A4}" presName="hierRoot2" presStyleCnt="0">
        <dgm:presLayoutVars>
          <dgm:hierBranch val="init"/>
        </dgm:presLayoutVars>
      </dgm:prSet>
      <dgm:spPr/>
    </dgm:pt>
    <dgm:pt modelId="{96810F9F-BC6D-421C-BBA3-727EF09B320A}" type="pres">
      <dgm:prSet presAssocID="{EFD66FBF-9EE4-4041-B117-34680F5000A4}" presName="rootComposite" presStyleCnt="0"/>
      <dgm:spPr/>
    </dgm:pt>
    <dgm:pt modelId="{1CDA79A5-5D52-411C-B8C9-4BC4A06E6A8C}" type="pres">
      <dgm:prSet presAssocID="{EFD66FBF-9EE4-4041-B117-34680F5000A4}" presName="rootText" presStyleLbl="node2" presStyleIdx="0" presStyleCnt="3" custScaleX="116954" custScaleY="138005" custLinFactNeighborX="-9524" custLinFactNeighborY="-84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54B0DC-E14E-48B8-8951-B9376F55315E}" type="pres">
      <dgm:prSet presAssocID="{EFD66FBF-9EE4-4041-B117-34680F5000A4}" presName="rootConnector" presStyleLbl="node2" presStyleIdx="0" presStyleCnt="3"/>
      <dgm:spPr/>
      <dgm:t>
        <a:bodyPr/>
        <a:lstStyle/>
        <a:p>
          <a:endParaRPr lang="ru-RU"/>
        </a:p>
      </dgm:t>
    </dgm:pt>
    <dgm:pt modelId="{4CAEE791-3A2A-4328-AC91-0AAF56E2CF07}" type="pres">
      <dgm:prSet presAssocID="{EFD66FBF-9EE4-4041-B117-34680F5000A4}" presName="hierChild4" presStyleCnt="0"/>
      <dgm:spPr/>
    </dgm:pt>
    <dgm:pt modelId="{A8341215-CF2B-4EB3-903D-F00E4F7D75C8}" type="pres">
      <dgm:prSet presAssocID="{EFD66FBF-9EE4-4041-B117-34680F5000A4}" presName="hierChild5" presStyleCnt="0"/>
      <dgm:spPr/>
    </dgm:pt>
    <dgm:pt modelId="{0E6CB744-F900-4764-B815-1AA35DF61F9A}" type="pres">
      <dgm:prSet presAssocID="{5E0541A4-4C1D-4E45-AC11-BDF62A9FDC2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6FCC05B8-79C2-40B0-9753-E9FF36F7555E}" type="pres">
      <dgm:prSet presAssocID="{3A883005-245D-4CD5-864F-40C1CAE2A5D7}" presName="hierRoot2" presStyleCnt="0">
        <dgm:presLayoutVars>
          <dgm:hierBranch val="init"/>
        </dgm:presLayoutVars>
      </dgm:prSet>
      <dgm:spPr/>
    </dgm:pt>
    <dgm:pt modelId="{FF67BC39-7099-476F-AD91-305322F92993}" type="pres">
      <dgm:prSet presAssocID="{3A883005-245D-4CD5-864F-40C1CAE2A5D7}" presName="rootComposite" presStyleCnt="0"/>
      <dgm:spPr/>
    </dgm:pt>
    <dgm:pt modelId="{8B41CB3C-6DCA-47C4-BDED-834983072305}" type="pres">
      <dgm:prSet presAssocID="{3A883005-245D-4CD5-864F-40C1CAE2A5D7}" presName="rootText" presStyleLbl="node2" presStyleIdx="1" presStyleCnt="3" custScaleX="124160" custScaleY="140700" custLinFactNeighborX="-2432" custLinFactNeighborY="-813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937492-593A-40C6-9F90-367370546214}" type="pres">
      <dgm:prSet presAssocID="{3A883005-245D-4CD5-864F-40C1CAE2A5D7}" presName="rootConnector" presStyleLbl="node2" presStyleIdx="1" presStyleCnt="3"/>
      <dgm:spPr/>
      <dgm:t>
        <a:bodyPr/>
        <a:lstStyle/>
        <a:p>
          <a:endParaRPr lang="ru-RU"/>
        </a:p>
      </dgm:t>
    </dgm:pt>
    <dgm:pt modelId="{EEF23E98-72A6-49EF-8443-031545194389}" type="pres">
      <dgm:prSet presAssocID="{3A883005-245D-4CD5-864F-40C1CAE2A5D7}" presName="hierChild4" presStyleCnt="0"/>
      <dgm:spPr/>
    </dgm:pt>
    <dgm:pt modelId="{993E7BA6-09D1-4339-AD0C-28CB25F01F76}" type="pres">
      <dgm:prSet presAssocID="{3A883005-245D-4CD5-864F-40C1CAE2A5D7}" presName="hierChild5" presStyleCnt="0"/>
      <dgm:spPr/>
    </dgm:pt>
    <dgm:pt modelId="{878E3D24-FB38-4B77-9E1A-82B520A9DA29}" type="pres">
      <dgm:prSet presAssocID="{3954DEA3-3DBA-4E36-9A05-BDF89946F366}" presName="Name37" presStyleLbl="parChTrans1D2" presStyleIdx="2" presStyleCnt="3"/>
      <dgm:spPr/>
      <dgm:t>
        <a:bodyPr/>
        <a:lstStyle/>
        <a:p>
          <a:endParaRPr lang="ru-RU"/>
        </a:p>
      </dgm:t>
    </dgm:pt>
    <dgm:pt modelId="{4CD4F371-65F2-45CA-8DD4-76EB261DDB8A}" type="pres">
      <dgm:prSet presAssocID="{B2A14543-43B2-48FD-A7A4-E94EFD490F43}" presName="hierRoot2" presStyleCnt="0">
        <dgm:presLayoutVars>
          <dgm:hierBranch val="init"/>
        </dgm:presLayoutVars>
      </dgm:prSet>
      <dgm:spPr/>
    </dgm:pt>
    <dgm:pt modelId="{0629922F-EC78-4371-BDE2-327E6764C3DA}" type="pres">
      <dgm:prSet presAssocID="{B2A14543-43B2-48FD-A7A4-E94EFD490F43}" presName="rootComposite" presStyleCnt="0"/>
      <dgm:spPr/>
    </dgm:pt>
    <dgm:pt modelId="{9A36607D-8BEB-42CA-AF6A-7EC6C5B1787B}" type="pres">
      <dgm:prSet presAssocID="{B2A14543-43B2-48FD-A7A4-E94EFD490F43}" presName="rootText" presStyleLbl="node2" presStyleIdx="2" presStyleCnt="3" custScaleX="112668" custScaleY="140700" custLinFactNeighborX="-1324" custLinFactNeighborY="-8434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AF4036-68CB-4B40-885C-B196D9FFA7E6}" type="pres">
      <dgm:prSet presAssocID="{B2A14543-43B2-48FD-A7A4-E94EFD490F43}" presName="rootConnector" presStyleLbl="node2" presStyleIdx="2" presStyleCnt="3"/>
      <dgm:spPr/>
      <dgm:t>
        <a:bodyPr/>
        <a:lstStyle/>
        <a:p>
          <a:endParaRPr lang="ru-RU"/>
        </a:p>
      </dgm:t>
    </dgm:pt>
    <dgm:pt modelId="{5288CBC5-2CF4-4DDB-83DD-F29230862A6D}" type="pres">
      <dgm:prSet presAssocID="{B2A14543-43B2-48FD-A7A4-E94EFD490F43}" presName="hierChild4" presStyleCnt="0"/>
      <dgm:spPr/>
    </dgm:pt>
    <dgm:pt modelId="{C36D4240-719C-48AF-B0B9-C809E74F1B19}" type="pres">
      <dgm:prSet presAssocID="{B2A14543-43B2-48FD-A7A4-E94EFD490F43}" presName="hierChild5" presStyleCnt="0"/>
      <dgm:spPr/>
    </dgm:pt>
    <dgm:pt modelId="{ED435B62-DB3A-489C-8D46-CC9C5449F3A2}" type="pres">
      <dgm:prSet presAssocID="{670134F5-D090-4A26-9671-0EB925F05140}" presName="hierChild3" presStyleCnt="0"/>
      <dgm:spPr/>
    </dgm:pt>
  </dgm:ptLst>
  <dgm:cxnLst>
    <dgm:cxn modelId="{44A8E1F0-55EB-4FA5-99AF-7D9EEBBA4C41}" type="presOf" srcId="{EFD66FBF-9EE4-4041-B117-34680F5000A4}" destId="{C754B0DC-E14E-48B8-8951-B9376F55315E}" srcOrd="1" destOrd="0" presId="urn:microsoft.com/office/officeart/2005/8/layout/orgChart1"/>
    <dgm:cxn modelId="{36242461-106B-4752-AB75-00587CCDB50E}" type="presOf" srcId="{B2A14543-43B2-48FD-A7A4-E94EFD490F43}" destId="{9A36607D-8BEB-42CA-AF6A-7EC6C5B1787B}" srcOrd="0" destOrd="0" presId="urn:microsoft.com/office/officeart/2005/8/layout/orgChart1"/>
    <dgm:cxn modelId="{8B494CD7-85A7-4280-9FB8-A1D0C0726D12}" srcId="{670134F5-D090-4A26-9671-0EB925F05140}" destId="{B2A14543-43B2-48FD-A7A4-E94EFD490F43}" srcOrd="2" destOrd="0" parTransId="{3954DEA3-3DBA-4E36-9A05-BDF89946F366}" sibTransId="{2CAE939C-B0D2-45E2-BB79-89196B244F9E}"/>
    <dgm:cxn modelId="{19AC9B29-CC5D-4950-96E3-CA5EDE983410}" srcId="{88975EAC-1D21-47F4-BA58-A2F492D97CF1}" destId="{670134F5-D090-4A26-9671-0EB925F05140}" srcOrd="0" destOrd="0" parTransId="{71BC488A-DD00-420B-B2F9-B1EFFCEEA343}" sibTransId="{558CF67C-2C3F-4F0F-B85D-3460EE982676}"/>
    <dgm:cxn modelId="{F633DE40-1406-4B2E-A0D2-FDE9BF0B37E9}" type="presOf" srcId="{88975EAC-1D21-47F4-BA58-A2F492D97CF1}" destId="{12556628-E5B2-43EF-9DCB-301DC4CF96CD}" srcOrd="0" destOrd="0" presId="urn:microsoft.com/office/officeart/2005/8/layout/orgChart1"/>
    <dgm:cxn modelId="{1C93CBAE-18D4-44F0-9414-7EC006503FF0}" srcId="{670134F5-D090-4A26-9671-0EB925F05140}" destId="{3A883005-245D-4CD5-864F-40C1CAE2A5D7}" srcOrd="1" destOrd="0" parTransId="{5E0541A4-4C1D-4E45-AC11-BDF62A9FDC29}" sibTransId="{60406925-043C-4624-98E8-8451A02DE610}"/>
    <dgm:cxn modelId="{26564DF6-11F4-456D-AB32-CBB3208DCBF0}" type="presOf" srcId="{6BDE2134-04F6-4E1A-8DF1-3920690C4102}" destId="{3EAD7534-9EC4-4F71-8E16-5EB58AE210A6}" srcOrd="0" destOrd="0" presId="urn:microsoft.com/office/officeart/2005/8/layout/orgChart1"/>
    <dgm:cxn modelId="{5296AC49-A11C-47C6-B44B-2877E6D4D2F7}" type="presOf" srcId="{3954DEA3-3DBA-4E36-9A05-BDF89946F366}" destId="{878E3D24-FB38-4B77-9E1A-82B520A9DA29}" srcOrd="0" destOrd="0" presId="urn:microsoft.com/office/officeart/2005/8/layout/orgChart1"/>
    <dgm:cxn modelId="{BD5F192B-D689-48CE-9205-EBC66914D0F3}" type="presOf" srcId="{670134F5-D090-4A26-9671-0EB925F05140}" destId="{6CEC0B9F-7DD3-4572-9671-29F811AD60C2}" srcOrd="0" destOrd="0" presId="urn:microsoft.com/office/officeart/2005/8/layout/orgChart1"/>
    <dgm:cxn modelId="{B34490ED-0645-4FFB-B9CC-552D9DFBD5CA}" type="presOf" srcId="{670134F5-D090-4A26-9671-0EB925F05140}" destId="{A74C132B-F731-4FB7-BD08-59089E80D627}" srcOrd="1" destOrd="0" presId="urn:microsoft.com/office/officeart/2005/8/layout/orgChart1"/>
    <dgm:cxn modelId="{8DC0EC4A-EF13-4997-AE3E-D0E6A4A17385}" type="presOf" srcId="{3A883005-245D-4CD5-864F-40C1CAE2A5D7}" destId="{8B41CB3C-6DCA-47C4-BDED-834983072305}" srcOrd="0" destOrd="0" presId="urn:microsoft.com/office/officeart/2005/8/layout/orgChart1"/>
    <dgm:cxn modelId="{42ED4A23-DED0-4888-AD6D-8DBE47081C85}" type="presOf" srcId="{3A883005-245D-4CD5-864F-40C1CAE2A5D7}" destId="{03937492-593A-40C6-9F90-367370546214}" srcOrd="1" destOrd="0" presId="urn:microsoft.com/office/officeart/2005/8/layout/orgChart1"/>
    <dgm:cxn modelId="{436997C0-E48D-448A-BD3B-01D33AAEBFBB}" srcId="{670134F5-D090-4A26-9671-0EB925F05140}" destId="{EFD66FBF-9EE4-4041-B117-34680F5000A4}" srcOrd="0" destOrd="0" parTransId="{6BDE2134-04F6-4E1A-8DF1-3920690C4102}" sibTransId="{8261B41D-8465-4C98-8F35-1BC2CEECF324}"/>
    <dgm:cxn modelId="{0AE7CA08-DEFE-40A1-A009-85B12426E9D6}" type="presOf" srcId="{B2A14543-43B2-48FD-A7A4-E94EFD490F43}" destId="{01AF4036-68CB-4B40-885C-B196D9FFA7E6}" srcOrd="1" destOrd="0" presId="urn:microsoft.com/office/officeart/2005/8/layout/orgChart1"/>
    <dgm:cxn modelId="{940DB814-5A85-4175-B69E-2BB14D4F6CB2}" type="presOf" srcId="{EFD66FBF-9EE4-4041-B117-34680F5000A4}" destId="{1CDA79A5-5D52-411C-B8C9-4BC4A06E6A8C}" srcOrd="0" destOrd="0" presId="urn:microsoft.com/office/officeart/2005/8/layout/orgChart1"/>
    <dgm:cxn modelId="{1051768A-8AC6-41BC-B72E-3B150BE3F6D3}" type="presOf" srcId="{5E0541A4-4C1D-4E45-AC11-BDF62A9FDC29}" destId="{0E6CB744-F900-4764-B815-1AA35DF61F9A}" srcOrd="0" destOrd="0" presId="urn:microsoft.com/office/officeart/2005/8/layout/orgChart1"/>
    <dgm:cxn modelId="{9AE60030-C227-4251-9A89-AE8FA384B0B9}" type="presParOf" srcId="{12556628-E5B2-43EF-9DCB-301DC4CF96CD}" destId="{04C78E4F-7C9E-4AA4-9951-23D800348A6D}" srcOrd="0" destOrd="0" presId="urn:microsoft.com/office/officeart/2005/8/layout/orgChart1"/>
    <dgm:cxn modelId="{176578E4-7480-4B75-8EE5-DF5A2FEB370F}" type="presParOf" srcId="{04C78E4F-7C9E-4AA4-9951-23D800348A6D}" destId="{94228FC1-7586-4E8C-882D-32DD4A7B4FED}" srcOrd="0" destOrd="0" presId="urn:microsoft.com/office/officeart/2005/8/layout/orgChart1"/>
    <dgm:cxn modelId="{94E620E7-916B-49C4-815B-3E69A3DEAF6D}" type="presParOf" srcId="{94228FC1-7586-4E8C-882D-32DD4A7B4FED}" destId="{6CEC0B9F-7DD3-4572-9671-29F811AD60C2}" srcOrd="0" destOrd="0" presId="urn:microsoft.com/office/officeart/2005/8/layout/orgChart1"/>
    <dgm:cxn modelId="{178B1B80-DDB9-43AE-BC9F-13404D68E46D}" type="presParOf" srcId="{94228FC1-7586-4E8C-882D-32DD4A7B4FED}" destId="{A74C132B-F731-4FB7-BD08-59089E80D627}" srcOrd="1" destOrd="0" presId="urn:microsoft.com/office/officeart/2005/8/layout/orgChart1"/>
    <dgm:cxn modelId="{8B4EEFEE-FBD3-4480-AD7C-5B9391C1C76E}" type="presParOf" srcId="{04C78E4F-7C9E-4AA4-9951-23D800348A6D}" destId="{4DA3FF49-895E-4D0F-982A-D77CB3A8E5E1}" srcOrd="1" destOrd="0" presId="urn:microsoft.com/office/officeart/2005/8/layout/orgChart1"/>
    <dgm:cxn modelId="{58055A44-16E6-48C3-B283-E111A758A086}" type="presParOf" srcId="{4DA3FF49-895E-4D0F-982A-D77CB3A8E5E1}" destId="{3EAD7534-9EC4-4F71-8E16-5EB58AE210A6}" srcOrd="0" destOrd="0" presId="urn:microsoft.com/office/officeart/2005/8/layout/orgChart1"/>
    <dgm:cxn modelId="{A4BAA7A8-241E-45C5-9704-8D3FB0DFF1AE}" type="presParOf" srcId="{4DA3FF49-895E-4D0F-982A-D77CB3A8E5E1}" destId="{BACA1197-4245-4775-82BC-8013F6A0391F}" srcOrd="1" destOrd="0" presId="urn:microsoft.com/office/officeart/2005/8/layout/orgChart1"/>
    <dgm:cxn modelId="{41326CC3-852B-4F69-B194-3957C1E78B66}" type="presParOf" srcId="{BACA1197-4245-4775-82BC-8013F6A0391F}" destId="{96810F9F-BC6D-421C-BBA3-727EF09B320A}" srcOrd="0" destOrd="0" presId="urn:microsoft.com/office/officeart/2005/8/layout/orgChart1"/>
    <dgm:cxn modelId="{0F18B571-9A13-4525-906D-29FA3E96DF89}" type="presParOf" srcId="{96810F9F-BC6D-421C-BBA3-727EF09B320A}" destId="{1CDA79A5-5D52-411C-B8C9-4BC4A06E6A8C}" srcOrd="0" destOrd="0" presId="urn:microsoft.com/office/officeart/2005/8/layout/orgChart1"/>
    <dgm:cxn modelId="{B38D650B-BBD4-430C-BFEE-F3F22992D2AA}" type="presParOf" srcId="{96810F9F-BC6D-421C-BBA3-727EF09B320A}" destId="{C754B0DC-E14E-48B8-8951-B9376F55315E}" srcOrd="1" destOrd="0" presId="urn:microsoft.com/office/officeart/2005/8/layout/orgChart1"/>
    <dgm:cxn modelId="{6AA35243-AC8E-4CA1-8279-1CCD0FC3B5C4}" type="presParOf" srcId="{BACA1197-4245-4775-82BC-8013F6A0391F}" destId="{4CAEE791-3A2A-4328-AC91-0AAF56E2CF07}" srcOrd="1" destOrd="0" presId="urn:microsoft.com/office/officeart/2005/8/layout/orgChart1"/>
    <dgm:cxn modelId="{4684194F-B970-457C-B243-9D3B1205DBAE}" type="presParOf" srcId="{BACA1197-4245-4775-82BC-8013F6A0391F}" destId="{A8341215-CF2B-4EB3-903D-F00E4F7D75C8}" srcOrd="2" destOrd="0" presId="urn:microsoft.com/office/officeart/2005/8/layout/orgChart1"/>
    <dgm:cxn modelId="{B7F80586-3DDD-46BA-8867-AD3199F3F343}" type="presParOf" srcId="{4DA3FF49-895E-4D0F-982A-D77CB3A8E5E1}" destId="{0E6CB744-F900-4764-B815-1AA35DF61F9A}" srcOrd="2" destOrd="0" presId="urn:microsoft.com/office/officeart/2005/8/layout/orgChart1"/>
    <dgm:cxn modelId="{DA0B24CD-DC07-4857-BC81-395976D74CDA}" type="presParOf" srcId="{4DA3FF49-895E-4D0F-982A-D77CB3A8E5E1}" destId="{6FCC05B8-79C2-40B0-9753-E9FF36F7555E}" srcOrd="3" destOrd="0" presId="urn:microsoft.com/office/officeart/2005/8/layout/orgChart1"/>
    <dgm:cxn modelId="{0A19F261-BCCD-4B1E-B664-CF1448AE93BB}" type="presParOf" srcId="{6FCC05B8-79C2-40B0-9753-E9FF36F7555E}" destId="{FF67BC39-7099-476F-AD91-305322F92993}" srcOrd="0" destOrd="0" presId="urn:microsoft.com/office/officeart/2005/8/layout/orgChart1"/>
    <dgm:cxn modelId="{641E6CCA-26DD-47F6-AE3F-A08C13499410}" type="presParOf" srcId="{FF67BC39-7099-476F-AD91-305322F92993}" destId="{8B41CB3C-6DCA-47C4-BDED-834983072305}" srcOrd="0" destOrd="0" presId="urn:microsoft.com/office/officeart/2005/8/layout/orgChart1"/>
    <dgm:cxn modelId="{56008562-C07C-4ECF-BD12-92183481EFFB}" type="presParOf" srcId="{FF67BC39-7099-476F-AD91-305322F92993}" destId="{03937492-593A-40C6-9F90-367370546214}" srcOrd="1" destOrd="0" presId="urn:microsoft.com/office/officeart/2005/8/layout/orgChart1"/>
    <dgm:cxn modelId="{CA6902F6-032D-44A7-B032-BD0C4DB7DFAA}" type="presParOf" srcId="{6FCC05B8-79C2-40B0-9753-E9FF36F7555E}" destId="{EEF23E98-72A6-49EF-8443-031545194389}" srcOrd="1" destOrd="0" presId="urn:microsoft.com/office/officeart/2005/8/layout/orgChart1"/>
    <dgm:cxn modelId="{3FF15790-FC7C-41C7-B2DF-EF54988A7748}" type="presParOf" srcId="{6FCC05B8-79C2-40B0-9753-E9FF36F7555E}" destId="{993E7BA6-09D1-4339-AD0C-28CB25F01F76}" srcOrd="2" destOrd="0" presId="urn:microsoft.com/office/officeart/2005/8/layout/orgChart1"/>
    <dgm:cxn modelId="{0BB6719E-13AE-402F-AF20-63044874D724}" type="presParOf" srcId="{4DA3FF49-895E-4D0F-982A-D77CB3A8E5E1}" destId="{878E3D24-FB38-4B77-9E1A-82B520A9DA29}" srcOrd="4" destOrd="0" presId="urn:microsoft.com/office/officeart/2005/8/layout/orgChart1"/>
    <dgm:cxn modelId="{431CB875-0CAE-42B9-864B-6B558F9C8805}" type="presParOf" srcId="{4DA3FF49-895E-4D0F-982A-D77CB3A8E5E1}" destId="{4CD4F371-65F2-45CA-8DD4-76EB261DDB8A}" srcOrd="5" destOrd="0" presId="urn:microsoft.com/office/officeart/2005/8/layout/orgChart1"/>
    <dgm:cxn modelId="{3EB8FA02-FF4F-4628-BF35-B77C4FE27450}" type="presParOf" srcId="{4CD4F371-65F2-45CA-8DD4-76EB261DDB8A}" destId="{0629922F-EC78-4371-BDE2-327E6764C3DA}" srcOrd="0" destOrd="0" presId="urn:microsoft.com/office/officeart/2005/8/layout/orgChart1"/>
    <dgm:cxn modelId="{48E3AC1A-574A-4513-88BF-BB5CB8B8048E}" type="presParOf" srcId="{0629922F-EC78-4371-BDE2-327E6764C3DA}" destId="{9A36607D-8BEB-42CA-AF6A-7EC6C5B1787B}" srcOrd="0" destOrd="0" presId="urn:microsoft.com/office/officeart/2005/8/layout/orgChart1"/>
    <dgm:cxn modelId="{288EAC5F-9778-4EC3-9055-1AA8062AC30E}" type="presParOf" srcId="{0629922F-EC78-4371-BDE2-327E6764C3DA}" destId="{01AF4036-68CB-4B40-885C-B196D9FFA7E6}" srcOrd="1" destOrd="0" presId="urn:microsoft.com/office/officeart/2005/8/layout/orgChart1"/>
    <dgm:cxn modelId="{0F010BDE-F3AC-45F4-8FFC-22B09E9E255D}" type="presParOf" srcId="{4CD4F371-65F2-45CA-8DD4-76EB261DDB8A}" destId="{5288CBC5-2CF4-4DDB-83DD-F29230862A6D}" srcOrd="1" destOrd="0" presId="urn:microsoft.com/office/officeart/2005/8/layout/orgChart1"/>
    <dgm:cxn modelId="{1AC218B4-E77A-404D-A4A7-27FCED7AD4A7}" type="presParOf" srcId="{4CD4F371-65F2-45CA-8DD4-76EB261DDB8A}" destId="{C36D4240-719C-48AF-B0B9-C809E74F1B19}" srcOrd="2" destOrd="0" presId="urn:microsoft.com/office/officeart/2005/8/layout/orgChart1"/>
    <dgm:cxn modelId="{ED2EA98D-CECF-4D16-987C-7AF9B770C05F}" type="presParOf" srcId="{04C78E4F-7C9E-4AA4-9951-23D800348A6D}" destId="{ED435B62-DB3A-489C-8D46-CC9C5449F3A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8E3D24-FB38-4B77-9E1A-82B520A9DA29}">
      <dsp:nvSpPr>
        <dsp:cNvPr id="0" name=""/>
        <dsp:cNvSpPr/>
      </dsp:nvSpPr>
      <dsp:spPr>
        <a:xfrm>
          <a:off x="4236121" y="1762325"/>
          <a:ext cx="3023161" cy="625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718"/>
              </a:lnTo>
              <a:lnTo>
                <a:pt x="3023161" y="400718"/>
              </a:lnTo>
              <a:lnTo>
                <a:pt x="3023161" y="62599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6CB744-F900-4764-B815-1AA35DF61F9A}">
      <dsp:nvSpPr>
        <dsp:cNvPr id="0" name=""/>
        <dsp:cNvSpPr/>
      </dsp:nvSpPr>
      <dsp:spPr>
        <a:xfrm>
          <a:off x="4190401" y="1762325"/>
          <a:ext cx="91440" cy="65795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2675"/>
              </a:lnTo>
              <a:lnTo>
                <a:pt x="53958" y="432675"/>
              </a:lnTo>
              <a:lnTo>
                <a:pt x="53958" y="65795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AD7534-9EC4-4F71-8E16-5EB58AE210A6}">
      <dsp:nvSpPr>
        <dsp:cNvPr id="0" name=""/>
        <dsp:cNvSpPr/>
      </dsp:nvSpPr>
      <dsp:spPr>
        <a:xfrm>
          <a:off x="1254633" y="1762325"/>
          <a:ext cx="2981488" cy="625997"/>
        </a:xfrm>
        <a:custGeom>
          <a:avLst/>
          <a:gdLst/>
          <a:ahLst/>
          <a:cxnLst/>
          <a:rect l="0" t="0" r="0" b="0"/>
          <a:pathLst>
            <a:path>
              <a:moveTo>
                <a:pt x="2981488" y="0"/>
              </a:moveTo>
              <a:lnTo>
                <a:pt x="2981488" y="400718"/>
              </a:lnTo>
              <a:lnTo>
                <a:pt x="0" y="400718"/>
              </a:lnTo>
              <a:lnTo>
                <a:pt x="0" y="62599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C0B9F-7DD3-4572-9671-29F811AD60C2}">
      <dsp:nvSpPr>
        <dsp:cNvPr id="0" name=""/>
        <dsp:cNvSpPr/>
      </dsp:nvSpPr>
      <dsp:spPr>
        <a:xfrm>
          <a:off x="3163363" y="689567"/>
          <a:ext cx="2145516" cy="10727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1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70000">
            <a:srgbClr val="FFFF00">
              <a:alpha val="50000"/>
            </a:srgb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rgbClr val="FFFF00"/>
              </a:solidFill>
            </a:rPr>
            <a:t> види теплообміну</a:t>
          </a:r>
          <a:endParaRPr lang="ru-RU" sz="2400" b="1" kern="1200" dirty="0">
            <a:solidFill>
              <a:srgbClr val="FFFF00"/>
            </a:solidFill>
          </a:endParaRPr>
        </a:p>
      </dsp:txBody>
      <dsp:txXfrm>
        <a:off x="3163363" y="689567"/>
        <a:ext cx="2145516" cy="1072758"/>
      </dsp:txXfrm>
    </dsp:sp>
    <dsp:sp modelId="{1CDA79A5-5D52-411C-B8C9-4BC4A06E6A8C}">
      <dsp:nvSpPr>
        <dsp:cNvPr id="0" name=""/>
        <dsp:cNvSpPr/>
      </dsp:nvSpPr>
      <dsp:spPr>
        <a:xfrm>
          <a:off x="0" y="2388323"/>
          <a:ext cx="2509267" cy="148045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</a:rPr>
            <a:t>теплопровідність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0" y="2388323"/>
        <a:ext cx="2509267" cy="1480459"/>
      </dsp:txXfrm>
    </dsp:sp>
    <dsp:sp modelId="{8B41CB3C-6DCA-47C4-BDED-834983072305}">
      <dsp:nvSpPr>
        <dsp:cNvPr id="0" name=""/>
        <dsp:cNvSpPr/>
      </dsp:nvSpPr>
      <dsp:spPr>
        <a:xfrm>
          <a:off x="2912423" y="2420280"/>
          <a:ext cx="2663873" cy="150937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конвекція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2912423" y="2420280"/>
        <a:ext cx="2663873" cy="1509370"/>
      </dsp:txXfrm>
    </dsp:sp>
    <dsp:sp modelId="{9A36607D-8BEB-42CA-AF6A-7EC6C5B1787B}">
      <dsp:nvSpPr>
        <dsp:cNvPr id="0" name=""/>
        <dsp:cNvSpPr/>
      </dsp:nvSpPr>
      <dsp:spPr>
        <a:xfrm>
          <a:off x="6050627" y="2388323"/>
          <a:ext cx="2417310" cy="150937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3000"/>
                <a:satMod val="15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96000"/>
                <a:shade val="80000"/>
                <a:satMod val="105000"/>
              </a:schemeClr>
            </a:gs>
            <a:gs pos="38000">
              <a:schemeClr val="accent2">
                <a:hueOff val="0"/>
                <a:satOff val="0"/>
                <a:lumOff val="0"/>
                <a:alphaOff val="0"/>
                <a:tint val="96000"/>
                <a:shade val="59000"/>
                <a:satMod val="120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shade val="57000"/>
                <a:satMod val="12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56000"/>
                <a:satMod val="145000"/>
              </a:schemeClr>
            </a:gs>
            <a:gs pos="88000">
              <a:schemeClr val="accent2">
                <a:hueOff val="0"/>
                <a:satOff val="0"/>
                <a:lumOff val="0"/>
                <a:alphaOff val="0"/>
                <a:shade val="63000"/>
                <a:satMod val="1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9555"/>
                <a:satMod val="155000"/>
              </a:schemeClr>
            </a:gs>
          </a:gsLst>
          <a:lin ang="5400000" scaled="1"/>
        </a:gradFill>
        <a:ln>
          <a:noFill/>
        </a:ln>
        <a:effectLst>
          <a:glow rad="101600">
            <a:schemeClr val="accent4">
              <a:satMod val="175000"/>
              <a:alpha val="40000"/>
            </a:schemeClr>
          </a:glo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 smtClean="0">
              <a:solidFill>
                <a:schemeClr val="tx1"/>
              </a:solidFill>
            </a:rPr>
            <a:t>випромінювання</a:t>
          </a:r>
          <a:endParaRPr lang="ru-RU" sz="2400" b="1" kern="1200" dirty="0">
            <a:solidFill>
              <a:schemeClr val="tx1"/>
            </a:solidFill>
          </a:endParaRPr>
        </a:p>
      </dsp:txBody>
      <dsp:txXfrm>
        <a:off x="6050627" y="2388323"/>
        <a:ext cx="2417310" cy="1509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DF9B9-5B70-49E4-8F67-D6C5EF4D5BF0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47919-BAC9-4792-A71E-C780379C58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1B058-9F93-44A4-8144-04FC2B4C333C}" type="datetimeFigureOut">
              <a:rPr lang="ru-RU" smtClean="0"/>
              <a:pPr/>
              <a:t>12.12.2013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39656-F046-4651-A99D-803B644D11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>
    <p:wheel spokes="8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2;&#1086;&#1080;%20&#1076;&#1086;&#1082;&#1091;&#1084;&#1077;&#1085;&#1090;&#1099;\FF_video\teplo\&#1090;&#1077;&#1087;&#1083;_&#1103;&#1074;&#1083;\&#1058;&#1077;&#1087;&#1083;&#1086;&#1087;&#1088;&#1086;&#1074;%20&#1084;&#1077;&#1090;&#1072;&#1083;.av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&#1052;&#1086;&#1080;%20&#1076;&#1086;&#1082;&#1091;&#1084;&#1077;&#1085;&#1090;&#1099;\FF_video\teplo\&#1090;&#1077;&#1087;&#1083;_&#1103;&#1074;&#1083;\&#1082;&#1086;&#1085;&#1074;&#1077;&#1082;&#1094;&#1080;&#1103;.avi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642910" y="142852"/>
            <a:ext cx="8001056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rtl="0"/>
            <a:r>
              <a:rPr lang="ru-RU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Вид</a:t>
            </a:r>
            <a:r>
              <a:rPr lang="uk-UA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и</a:t>
            </a:r>
            <a:r>
              <a:rPr lang="ru-RU" sz="3600" b="1" kern="1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/>
              </a:rPr>
              <a:t> теплообміну</a:t>
            </a:r>
            <a:endParaRPr lang="ru-RU" sz="3600" b="1" kern="1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8926" y="1785926"/>
            <a:ext cx="5786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Monotype Corsiva" pitchFamily="66" charset="0"/>
              </a:rPr>
              <a:t>Підготували учні 10 – б класу: 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2132" y="2643182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Чуксіна Катерина</a:t>
            </a:r>
          </a:p>
          <a:p>
            <a:endParaRPr lang="ru-RU" sz="2400" dirty="0" smtClean="0"/>
          </a:p>
          <a:p>
            <a:r>
              <a:rPr lang="ru-RU" sz="2400" dirty="0" smtClean="0"/>
              <a:t>Чеботарь Надія</a:t>
            </a:r>
            <a:endParaRPr lang="ru-RU" sz="24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142852"/>
          <a:ext cx="8501122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-142900"/>
            <a:ext cx="630935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Теплопровідність</a:t>
            </a:r>
            <a:endParaRPr lang="ru-RU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" name="Заголовок 33"/>
          <p:cNvSpPr>
            <a:spLocks noGrp="1"/>
          </p:cNvSpPr>
          <p:nvPr>
            <p:ph type="title"/>
          </p:nvPr>
        </p:nvSpPr>
        <p:spPr>
          <a:xfrm>
            <a:off x="6357950" y="1857364"/>
            <a:ext cx="2286016" cy="642942"/>
          </a:xfrm>
        </p:spPr>
        <p:txBody>
          <a:bodyPr>
            <a:noAutofit/>
          </a:bodyPr>
          <a:lstStyle/>
          <a:p>
            <a:pPr algn="l"/>
            <a:r>
              <a:rPr lang="uk-UA" sz="1800" dirty="0" smtClean="0">
                <a:latin typeface="+mn-lt"/>
              </a:rPr>
              <a:t>Ложка нагрівається повністю.  Чому?  </a:t>
            </a:r>
            <a:endParaRPr lang="ru-RU" sz="1800" dirty="0">
              <a:latin typeface="+mn-lt"/>
            </a:endParaRPr>
          </a:p>
        </p:txBody>
      </p:sp>
      <p:sp>
        <p:nvSpPr>
          <p:cNvPr id="30" name="Текст 29"/>
          <p:cNvSpPr>
            <a:spLocks noGrp="1"/>
          </p:cNvSpPr>
          <p:nvPr>
            <p:ph type="body" sz="half" idx="4294967295"/>
          </p:nvPr>
        </p:nvSpPr>
        <p:spPr>
          <a:xfrm>
            <a:off x="357158" y="3143248"/>
            <a:ext cx="2571768" cy="71438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uk-UA" sz="1800" dirty="0" smtClean="0"/>
              <a:t> Стрижень нагрівається </a:t>
            </a:r>
          </a:p>
          <a:p>
            <a:pPr>
              <a:spcBef>
                <a:spcPts val="0"/>
              </a:spcBef>
              <a:buNone/>
            </a:pPr>
            <a:r>
              <a:rPr lang="uk-UA" sz="1800" dirty="0" smtClean="0"/>
              <a:t> повністю. Чому?</a:t>
            </a:r>
            <a:endParaRPr lang="ru-RU" sz="1800" dirty="0"/>
          </a:p>
        </p:txBody>
      </p:sp>
      <p:pic>
        <p:nvPicPr>
          <p:cNvPr id="31" name="Рисунок 30" descr="heat_a.gif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>
            <a:lum bright="-10000" contrast="30000"/>
          </a:blip>
          <a:srcRect t="7143" b="7143"/>
          <a:stretch>
            <a:fillRect/>
          </a:stretch>
        </p:blipFill>
        <p:spPr>
          <a:xfrm>
            <a:off x="285720" y="1214422"/>
            <a:ext cx="2667020" cy="2000264"/>
          </a:xfr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pic>
        <p:nvPicPr>
          <p:cNvPr id="33" name="Рисунок 32" descr="рррррр.png"/>
          <p:cNvPicPr>
            <a:picLocks noChangeAspect="1"/>
          </p:cNvPicPr>
          <p:nvPr/>
        </p:nvPicPr>
        <p:blipFill>
          <a:blip r:embed="rId3" cstate="print">
            <a:lum bright="-10000" contrast="20000"/>
          </a:blip>
          <a:stretch>
            <a:fillRect/>
          </a:stretch>
        </p:blipFill>
        <p:spPr>
          <a:xfrm>
            <a:off x="4714876" y="1142984"/>
            <a:ext cx="1518217" cy="2025496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36" name="TextBox 35"/>
          <p:cNvSpPr txBox="1"/>
          <p:nvPr/>
        </p:nvSpPr>
        <p:spPr>
          <a:xfrm>
            <a:off x="6000760" y="4429132"/>
            <a:ext cx="2928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Молекули передають одна одній енергію руху. </a:t>
            </a:r>
            <a:endParaRPr lang="ru-RU" dirty="0"/>
          </a:p>
        </p:txBody>
      </p:sp>
      <p:pic>
        <p:nvPicPr>
          <p:cNvPr id="37" name="Рисунок 36" descr="teploprovodnost.jpg"/>
          <p:cNvPicPr>
            <a:picLocks noChangeAspect="1"/>
          </p:cNvPicPr>
          <p:nvPr/>
        </p:nvPicPr>
        <p:blipFill>
          <a:blip r:embed="rId4" cstate="print">
            <a:lum bright="-20000" contrast="30000"/>
          </a:blip>
          <a:stretch>
            <a:fillRect/>
          </a:stretch>
        </p:blipFill>
        <p:spPr>
          <a:xfrm>
            <a:off x="2857488" y="3714752"/>
            <a:ext cx="2967804" cy="257605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Теплопров метал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57500" y="2143125"/>
            <a:ext cx="3429000" cy="257175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-06k-2.gif"/>
          <p:cNvPicPr>
            <a:picLocks noChangeAspect="1"/>
          </p:cNvPicPr>
          <p:nvPr/>
        </p:nvPicPr>
        <p:blipFill>
          <a:blip r:embed="rId2" cstate="print">
            <a:lum bright="-10000" contrast="30000"/>
          </a:blip>
          <a:stretch>
            <a:fillRect/>
          </a:stretch>
        </p:blipFill>
        <p:spPr>
          <a:xfrm>
            <a:off x="142844" y="857232"/>
            <a:ext cx="4253560" cy="1857388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500562" y="92867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У різних тіл теплопровідність різна.</a:t>
            </a:r>
            <a:endParaRPr lang="ru-RU" dirty="0"/>
          </a:p>
        </p:txBody>
      </p:sp>
      <p:pic>
        <p:nvPicPr>
          <p:cNvPr id="6" name="Рисунок 5" descr="persikk.jpg"/>
          <p:cNvPicPr>
            <a:picLocks noChangeAspect="1"/>
          </p:cNvPicPr>
          <p:nvPr/>
        </p:nvPicPr>
        <p:blipFill>
          <a:blip r:embed="rId3" cstate="print">
            <a:lum bright="-10000" contrast="30000"/>
          </a:blip>
          <a:stretch>
            <a:fillRect/>
          </a:stretch>
        </p:blipFill>
        <p:spPr>
          <a:xfrm>
            <a:off x="357158" y="3429000"/>
            <a:ext cx="4163814" cy="1943113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214414" y="557214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Навіщо цеглі дірки?</a:t>
            </a:r>
            <a:endParaRPr lang="ru-RU" dirty="0"/>
          </a:p>
        </p:txBody>
      </p:sp>
      <p:pic>
        <p:nvPicPr>
          <p:cNvPr id="8" name="Рисунок 7" descr="shuba-iz-chernoburki-01.jpg"/>
          <p:cNvPicPr>
            <a:picLocks noChangeAspect="1"/>
          </p:cNvPicPr>
          <p:nvPr/>
        </p:nvPicPr>
        <p:blipFill>
          <a:blip r:embed="rId4" cstate="print">
            <a:lum bright="-10000" contrast="30000"/>
          </a:blip>
          <a:stretch>
            <a:fillRect/>
          </a:stretch>
        </p:blipFill>
        <p:spPr>
          <a:xfrm>
            <a:off x="5572132" y="2071678"/>
            <a:ext cx="2571768" cy="3427198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</p:pic>
      <p:sp>
        <p:nvSpPr>
          <p:cNvPr id="9" name="TextBox 8"/>
          <p:cNvSpPr txBox="1"/>
          <p:nvPr/>
        </p:nvSpPr>
        <p:spPr>
          <a:xfrm>
            <a:off x="5929322" y="564357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Чому шуба гріє?</a:t>
            </a:r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500034" y="0"/>
            <a:ext cx="8001056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Теплопровідність у всіх різна</a:t>
            </a:r>
            <a:r>
              <a:rPr kumimoji="0" lang="uk-UA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500034" y="0"/>
            <a:ext cx="785818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Як зараз утеплюють домівки?</a:t>
            </a:r>
            <a:r>
              <a:rPr kumimoji="0" lang="uk-UA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 descr="чыцу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928670"/>
            <a:ext cx="5429288" cy="5429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8" y="2071678"/>
            <a:ext cx="3428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Зараз почали утеплювати домівки пенопластом, який має дуже низьку теплопровідність, але набагато дешевший </a:t>
            </a:r>
            <a:r>
              <a:rPr lang="ru-RU" dirty="0" err="1" smtClean="0"/>
              <a:t>і</a:t>
            </a:r>
            <a:r>
              <a:rPr lang="ru-RU" dirty="0" smtClean="0"/>
              <a:t> легший за цеглу. </a:t>
            </a:r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-142900"/>
            <a:ext cx="5429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Конвекція</a:t>
            </a:r>
            <a:endParaRPr lang="ru-RU" sz="6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heat_b.gif"/>
          <p:cNvPicPr>
            <a:picLocks noChangeAspect="1"/>
          </p:cNvPicPr>
          <p:nvPr/>
        </p:nvPicPr>
        <p:blipFill>
          <a:blip r:embed="rId2" cstate="print">
            <a:lum bright="-20000" contrast="40000"/>
          </a:blip>
          <a:stretch>
            <a:fillRect/>
          </a:stretch>
        </p:blipFill>
        <p:spPr>
          <a:xfrm>
            <a:off x="214282" y="1214422"/>
            <a:ext cx="1857388" cy="1925341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 descr="ппппппп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1285860"/>
            <a:ext cx="2301855" cy="18841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3108" y="1357298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 smtClean="0"/>
              <a:t>Шар рідини або повітря нагрівається  і підіймається вгору, а на його місце</a:t>
            </a:r>
          </a:p>
          <a:p>
            <a:r>
              <a:rPr lang="uk-UA" sz="2000" dirty="0" smtClean="0"/>
              <a:t>опускається  холодний шар  і т. д.   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000232" y="2714620"/>
            <a:ext cx="4357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</a:t>
            </a:r>
            <a:r>
              <a:rPr lang="uk-UA" sz="2800" b="1" dirty="0" smtClean="0">
                <a:solidFill>
                  <a:srgbClr val="008000"/>
                </a:solidFill>
              </a:rPr>
              <a:t>Йде перенос  речовини.</a:t>
            </a:r>
            <a:endParaRPr lang="ru-RU" sz="2800" b="1" dirty="0" smtClean="0">
              <a:solidFill>
                <a:srgbClr val="008000"/>
              </a:solidFill>
            </a:endParaRPr>
          </a:p>
          <a:p>
            <a:r>
              <a:rPr lang="uk-UA" sz="2800" b="1" dirty="0" smtClean="0">
                <a:solidFill>
                  <a:srgbClr val="008000"/>
                </a:solidFill>
              </a:rPr>
              <a:t> </a:t>
            </a:r>
          </a:p>
          <a:p>
            <a:r>
              <a:rPr lang="uk-UA" sz="2800" b="1" dirty="0" smtClean="0">
                <a:solidFill>
                  <a:srgbClr val="008000"/>
                </a:solidFill>
              </a:rPr>
              <a:t>              </a:t>
            </a:r>
            <a:endParaRPr lang="ru-RU" sz="2800" b="1" dirty="0">
              <a:solidFill>
                <a:srgbClr val="008000"/>
              </a:solidFill>
            </a:endParaRPr>
          </a:p>
        </p:txBody>
      </p:sp>
      <p:pic>
        <p:nvPicPr>
          <p:cNvPr id="9" name="Рисунок 8" descr="konv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714752"/>
            <a:ext cx="3287081" cy="26228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43702" y="328612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Природна конвекція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786182" y="4643446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Примусова конвекція.</a:t>
            </a:r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онвекция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895600" y="2057400"/>
            <a:ext cx="3352800" cy="2743200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7662" y="0"/>
            <a:ext cx="5303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dirty="0" err="1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Випрмінювання</a:t>
            </a:r>
            <a:endParaRPr lang="ru-RU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p-06k-1.gif"/>
          <p:cNvPicPr>
            <a:picLocks noChangeAspect="1"/>
          </p:cNvPicPr>
          <p:nvPr/>
        </p:nvPicPr>
        <p:blipFill>
          <a:blip r:embed="rId2" cstate="print">
            <a:lum bright="-20000" contrast="30000"/>
          </a:blip>
          <a:stretch>
            <a:fillRect/>
          </a:stretch>
        </p:blipFill>
        <p:spPr>
          <a:xfrm>
            <a:off x="4786314" y="1857364"/>
            <a:ext cx="3738034" cy="214314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7224" y="857232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Це електромагнітні хвилі, які ми сприймаємо шкірою, як тепло.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16" y="471488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Хлопчик в темній футболці не радіє сонечку?  Чому?</a:t>
            </a: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315288020.gif"/>
          <p:cNvPicPr>
            <a:picLocks noChangeAspect="1"/>
          </p:cNvPicPr>
          <p:nvPr/>
        </p:nvPicPr>
        <p:blipFill>
          <a:blip r:embed="rId3" cstate="print">
            <a:lum bright="-20000" contrast="30000"/>
          </a:blip>
          <a:stretch>
            <a:fillRect/>
          </a:stretch>
        </p:blipFill>
        <p:spPr>
          <a:xfrm>
            <a:off x="571472" y="1428736"/>
            <a:ext cx="2643206" cy="2161210"/>
          </a:xfrm>
          <a:prstGeom prst="rect">
            <a:avLst/>
          </a:prstGeom>
        </p:spPr>
      </p:pic>
      <p:pic>
        <p:nvPicPr>
          <p:cNvPr id="9" name="Рисунок 8" descr="p-06k-5а.GIF"/>
          <p:cNvPicPr>
            <a:picLocks noChangeAspect="1"/>
          </p:cNvPicPr>
          <p:nvPr/>
        </p:nvPicPr>
        <p:blipFill>
          <a:blip r:embed="rId4" cstate="print">
            <a:lum bright="-30000" contrast="40000"/>
          </a:blip>
          <a:stretch>
            <a:fillRect/>
          </a:stretch>
        </p:blipFill>
        <p:spPr>
          <a:xfrm>
            <a:off x="928662" y="4500570"/>
            <a:ext cx="2307701" cy="1449021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ікно1.JPG"/>
          <p:cNvPicPr>
            <a:picLocks noChangeAspect="1"/>
          </p:cNvPicPr>
          <p:nvPr/>
        </p:nvPicPr>
        <p:blipFill>
          <a:blip r:embed="rId2" cstate="print">
            <a:lum bright="-10000" contrast="30000"/>
          </a:blip>
          <a:stretch>
            <a:fillRect/>
          </a:stretch>
        </p:blipFill>
        <p:spPr>
          <a:xfrm>
            <a:off x="357157" y="1571612"/>
            <a:ext cx="3657625" cy="2928958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вікно2.JPG"/>
          <p:cNvPicPr>
            <a:picLocks noChangeAspect="1"/>
          </p:cNvPicPr>
          <p:nvPr/>
        </p:nvPicPr>
        <p:blipFill>
          <a:blip r:embed="rId3" cstate="print">
            <a:lum bright="-10000" contrast="30000"/>
          </a:blip>
          <a:stretch>
            <a:fillRect/>
          </a:stretch>
        </p:blipFill>
        <p:spPr>
          <a:xfrm>
            <a:off x="5051161" y="1571612"/>
            <a:ext cx="3387713" cy="3000396"/>
          </a:xfrm>
          <a:prstGeom prst="rect">
            <a:avLst/>
          </a:prstGeom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1472" y="0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Вікна – це теж стіни, тільки прозорі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2918"/>
            <a:ext cx="885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i="1" dirty="0" smtClean="0"/>
              <a:t>Є таке скло, яке з усіх випромінювань, відбиває теплове випромінювання і пропускає світло. Це скло з тонким металевим напиленням.</a:t>
            </a:r>
            <a:endParaRPr lang="ru-RU" i="1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4929198"/>
            <a:ext cx="3786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В теплу пору року енергозберігаюче  скло відбиває теплове  випромінювання Сонця, дозволяє  зберігати прохолоду  в приміщенні.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4929198"/>
            <a:ext cx="42148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В холодну пору року енергозберігаюче скло відбиває теплове випромінювання назад в приміщення, що дозволяє зберегти тепло і гроші.</a:t>
            </a:r>
            <a:endParaRPr lang="ru-RU" sz="16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500034" y="214290"/>
            <a:ext cx="7929618" cy="13335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Дякуємо</a:t>
            </a:r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за </a:t>
            </a:r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увагу</a:t>
            </a:r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Рисунок 4" descr="камин.gif"/>
          <p:cNvPicPr>
            <a:picLocks noChangeAspect="1"/>
          </p:cNvPicPr>
          <p:nvPr/>
        </p:nvPicPr>
        <p:blipFill>
          <a:blip r:embed="rId2" cstate="print">
            <a:lum bright="-20000" contrast="30000"/>
          </a:blip>
          <a:stretch>
            <a:fillRect/>
          </a:stretch>
        </p:blipFill>
        <p:spPr>
          <a:xfrm>
            <a:off x="2786050" y="2143116"/>
            <a:ext cx="3181821" cy="4048119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215</Words>
  <Application>Microsoft Office PowerPoint</Application>
  <PresentationFormat>Экран (4:3)</PresentationFormat>
  <Paragraphs>36</Paragraphs>
  <Slides>11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Ложка нагрівається повністю.  Чому?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70</cp:revision>
  <dcterms:created xsi:type="dcterms:W3CDTF">2012-02-24T19:55:47Z</dcterms:created>
  <dcterms:modified xsi:type="dcterms:W3CDTF">2013-12-12T13:48:49Z</dcterms:modified>
</cp:coreProperties>
</file>