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83" r:id="rId3"/>
    <p:sldId id="257" r:id="rId4"/>
    <p:sldId id="258" r:id="rId5"/>
    <p:sldId id="262" r:id="rId6"/>
    <p:sldId id="285" r:id="rId7"/>
    <p:sldId id="259" r:id="rId8"/>
    <p:sldId id="260" r:id="rId9"/>
    <p:sldId id="263" r:id="rId10"/>
    <p:sldId id="261" r:id="rId11"/>
    <p:sldId id="266" r:id="rId12"/>
    <p:sldId id="264" r:id="rId13"/>
    <p:sldId id="265" r:id="rId14"/>
    <p:sldId id="274" r:id="rId15"/>
    <p:sldId id="267" r:id="rId16"/>
    <p:sldId id="268" r:id="rId17"/>
    <p:sldId id="269" r:id="rId18"/>
    <p:sldId id="270" r:id="rId19"/>
    <p:sldId id="275" r:id="rId20"/>
    <p:sldId id="271" r:id="rId21"/>
    <p:sldId id="272" r:id="rId22"/>
    <p:sldId id="284" r:id="rId23"/>
    <p:sldId id="273" r:id="rId24"/>
    <p:sldId id="282" r:id="rId25"/>
    <p:sldId id="276" r:id="rId26"/>
    <p:sldId id="279" r:id="rId27"/>
    <p:sldId id="280" r:id="rId28"/>
    <p:sldId id="281" r:id="rId29"/>
    <p:sldId id="286" r:id="rId30"/>
    <p:sldId id="277" r:id="rId3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75" autoAdjust="0"/>
  </p:normalViewPr>
  <p:slideViewPr>
    <p:cSldViewPr>
      <p:cViewPr>
        <p:scale>
          <a:sx n="80" d="100"/>
          <a:sy n="80" d="100"/>
        </p:scale>
        <p:origin x="-306" y="-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BF9E-9521-47AA-847A-DB28750F0A31}" type="datetimeFigureOut">
              <a:rPr lang="uk-UA" smtClean="0"/>
              <a:pPr/>
              <a:t>07.03.2010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83B0-C754-4938-A750-E8FBD13D363E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BF9E-9521-47AA-847A-DB28750F0A31}" type="datetimeFigureOut">
              <a:rPr lang="uk-UA" smtClean="0"/>
              <a:pPr/>
              <a:t>07.03.2010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83B0-C754-4938-A750-E8FBD13D363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BF9E-9521-47AA-847A-DB28750F0A31}" type="datetimeFigureOut">
              <a:rPr lang="uk-UA" smtClean="0"/>
              <a:pPr/>
              <a:t>07.03.2010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FBD83B0-C754-4938-A750-E8FBD13D363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BF9E-9521-47AA-847A-DB28750F0A31}" type="datetimeFigureOut">
              <a:rPr lang="uk-UA" smtClean="0"/>
              <a:pPr/>
              <a:t>07.03.2010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83B0-C754-4938-A750-E8FBD13D363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BF9E-9521-47AA-847A-DB28750F0A31}" type="datetimeFigureOut">
              <a:rPr lang="uk-UA" smtClean="0"/>
              <a:pPr/>
              <a:t>07.03.2010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83B0-C754-4938-A750-E8FBD13D363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BF9E-9521-47AA-847A-DB28750F0A31}" type="datetimeFigureOut">
              <a:rPr lang="uk-UA" smtClean="0"/>
              <a:pPr/>
              <a:t>07.03.2010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83B0-C754-4938-A750-E8FBD13D363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BF9E-9521-47AA-847A-DB28750F0A31}" type="datetimeFigureOut">
              <a:rPr lang="uk-UA" smtClean="0"/>
              <a:pPr/>
              <a:t>07.03.2010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83B0-C754-4938-A750-E8FBD13D363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BF9E-9521-47AA-847A-DB28750F0A31}" type="datetimeFigureOut">
              <a:rPr lang="uk-UA" smtClean="0"/>
              <a:pPr/>
              <a:t>07.03.2010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83B0-C754-4938-A750-E8FBD13D363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BF9E-9521-47AA-847A-DB28750F0A31}" type="datetimeFigureOut">
              <a:rPr lang="uk-UA" smtClean="0"/>
              <a:pPr/>
              <a:t>07.03.2010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83B0-C754-4938-A750-E8FBD13D363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BF9E-9521-47AA-847A-DB28750F0A31}" type="datetimeFigureOut">
              <a:rPr lang="uk-UA" smtClean="0"/>
              <a:pPr/>
              <a:t>07.03.2010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83B0-C754-4938-A750-E8FBD13D363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ABF9E-9521-47AA-847A-DB28750F0A31}" type="datetimeFigureOut">
              <a:rPr lang="uk-UA" smtClean="0"/>
              <a:pPr/>
              <a:t>07.03.2010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83B0-C754-4938-A750-E8FBD13D363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FE889F5-C5C7-4E9F-85E4-0D989E5D2FB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  <p:sndAc>
      <p:endSnd/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/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85800" y="616585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16585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16585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6B86291-B338-4B94-A859-1AB39DAB5B2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3AABF9E-9521-47AA-847A-DB28750F0A31}" type="datetimeFigureOut">
              <a:rPr lang="uk-UA" smtClean="0"/>
              <a:pPr/>
              <a:t>07.03.2010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BD83B0-C754-4938-A750-E8FBD13D363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D:\&#1050;&#1086;&#1083;&#1100;&#1095;&#1077;&#1085;&#1082;&#1086;\&#1072;&#1090;&#1084;.%20&#1076;&#1072;&#1074;&#1083;&#1077;&#1085;&#1080;&#1077;%207.files\Image574.gi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2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F:\Music\World\Instrument\Ennio%20Morricone%20-%20The%20Very%20Best%20of\E%20M2\Track%2001%20-%20Ennio%20Morricone%20-%20A%20Fistful%20Of%20Dollars.mp3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1" Type="http://schemas.openxmlformats.org/officeDocument/2006/relationships/audio" Target="file:///F:\Music\World\Instrument\Ennio%20Morricone%20-%20The%20Very%20Best%20of\E%20M2\Track%2001%20-%20Ennio%20Morricone%20-%20A%20Fistful%20Of%20Dollars.mp3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6600" dirty="0" smtClean="0"/>
              <a:t>Радіоактивність</a:t>
            </a:r>
            <a:endParaRPr lang="uk-UA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uk-UA" sz="5400" b="1" cap="all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Альфа-</a:t>
            </a:r>
            <a:r>
              <a:rPr lang="uk-UA" sz="54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, </a:t>
            </a:r>
            <a:r>
              <a:rPr lang="uk-UA" sz="5400" b="1" cap="all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бета-</a:t>
            </a:r>
            <a:r>
              <a:rPr lang="uk-UA" sz="5400" b="1" cap="all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, гама-проміння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470060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Епіграф:</a:t>
            </a:r>
            <a:br>
              <a:rPr lang="uk-UA" dirty="0" smtClean="0">
                <a:solidFill>
                  <a:srgbClr val="C00000"/>
                </a:solidFill>
              </a:rPr>
            </a:br>
            <a:r>
              <a:rPr lang="uk-UA" dirty="0" smtClean="0"/>
              <a:t> </a:t>
            </a:r>
            <a:r>
              <a:rPr lang="uk-UA" i="1" dirty="0" smtClean="0"/>
              <a:t>Фізика – це ємність слова!</a:t>
            </a:r>
            <a:br>
              <a:rPr lang="uk-UA" i="1" dirty="0" smtClean="0"/>
            </a:br>
            <a:r>
              <a:rPr lang="uk-UA" dirty="0" smtClean="0"/>
              <a:t>Фізика для нас – не просто звук!</a:t>
            </a:r>
            <a:br>
              <a:rPr lang="uk-UA" dirty="0" smtClean="0"/>
            </a:br>
            <a:r>
              <a:rPr lang="uk-UA" dirty="0" smtClean="0"/>
              <a:t>Фізика – опора і основа</a:t>
            </a:r>
            <a:br>
              <a:rPr lang="uk-UA" dirty="0" smtClean="0"/>
            </a:br>
            <a:r>
              <a:rPr lang="uk-UA" dirty="0" smtClean="0"/>
              <a:t>Всіх без виключення наук.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6357958"/>
            <a:ext cx="6400800" cy="323840"/>
          </a:xfrm>
        </p:spPr>
        <p:txBody>
          <a:bodyPr>
            <a:normAutofit fontScale="40000" lnSpcReduction="20000"/>
          </a:bodyPr>
          <a:lstStyle/>
          <a:p>
            <a:endParaRPr lang="uk-UA" sz="44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dirty="0" smtClean="0"/>
              <a:t>Девіз уроку</a:t>
            </a:r>
            <a:endParaRPr lang="uk-UA" sz="6000" dirty="0"/>
          </a:p>
        </p:txBody>
      </p:sp>
      <p:pic>
        <p:nvPicPr>
          <p:cNvPr id="15364" name="Picture 4" descr="D:\Кольченко\атм. давление 7.files\Image574.gif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r:link="rId3" cstate="print"/>
          <a:srcRect/>
          <a:stretch>
            <a:fillRect/>
          </a:stretch>
        </p:blipFill>
        <p:spPr>
          <a:xfrm>
            <a:off x="857224" y="3071810"/>
            <a:ext cx="1160463" cy="1506537"/>
          </a:xfrm>
          <a:noFill/>
          <a:ln/>
        </p:spPr>
      </p:pic>
      <p:pic>
        <p:nvPicPr>
          <p:cNvPr id="15365" name="Picture 5" descr="D:\Кольченко\атм. давление 7.files\Image574.gif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6011863" y="2349500"/>
            <a:ext cx="2065337" cy="2447925"/>
          </a:xfrm>
          <a:prstGeom prst="rect">
            <a:avLst/>
          </a:prstGeom>
          <a:noFill/>
        </p:spPr>
      </p:pic>
      <p:pic>
        <p:nvPicPr>
          <p:cNvPr id="15366" name="Picture 6" descr="D:\Кольченко\атм. давление 7.files\Image574.gif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3635375" y="2924175"/>
            <a:ext cx="1458913" cy="172878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85786" y="4857760"/>
            <a:ext cx="71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dirty="0" smtClean="0">
                <a:solidFill>
                  <a:srgbClr val="C00000"/>
                </a:solidFill>
              </a:rPr>
              <a:t>Знання збираються по краплині, як вода в долині</a:t>
            </a:r>
            <a:endParaRPr lang="uk-UA" sz="4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68610"/>
          </a:xfrm>
        </p:spPr>
        <p:txBody>
          <a:bodyPr>
            <a:normAutofit fontScale="90000"/>
          </a:bodyPr>
          <a:lstStyle/>
          <a:p>
            <a:r>
              <a:rPr lang="uk-UA" sz="4400" dirty="0" err="1" smtClean="0">
                <a:solidFill>
                  <a:srgbClr val="002060"/>
                </a:solidFill>
              </a:rPr>
              <a:t>Радіоактивність</a:t>
            </a:r>
            <a:r>
              <a:rPr lang="uk-UA" sz="4400" dirty="0" err="1" smtClean="0"/>
              <a:t>-</a:t>
            </a:r>
            <a:r>
              <a:rPr lang="uk-UA" sz="4400" dirty="0" smtClean="0"/>
              <a:t> спонтанне перетворення ядер хімічних елементів, яке </a:t>
            </a:r>
            <a:r>
              <a:rPr lang="uk-UA" sz="4400" dirty="0" err="1" smtClean="0"/>
              <a:t>супроводиться</a:t>
            </a:r>
            <a:r>
              <a:rPr lang="uk-UA" sz="4400" dirty="0" smtClean="0"/>
              <a:t> випусканням елементарних </a:t>
            </a:r>
            <a:r>
              <a:rPr lang="uk-UA" sz="4400" dirty="0" smtClean="0"/>
              <a:t>частинок з ядра атома </a:t>
            </a:r>
            <a:endParaRPr lang="uk-UA" dirty="0"/>
          </a:p>
        </p:txBody>
      </p:sp>
      <p:pic>
        <p:nvPicPr>
          <p:cNvPr id="4" name="Picture 18" descr="gamma_emissio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429000"/>
            <a:ext cx="8229600" cy="32586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dirty="0" smtClean="0"/>
              <a:t>Будова</a:t>
            </a:r>
            <a:r>
              <a:rPr lang="ru-RU" sz="6000" dirty="0" smtClean="0"/>
              <a:t> </a:t>
            </a:r>
            <a:r>
              <a:rPr lang="ru-RU" sz="6000" dirty="0"/>
              <a:t>атома </a:t>
            </a:r>
          </a:p>
        </p:txBody>
      </p:sp>
      <p:pic>
        <p:nvPicPr>
          <p:cNvPr id="27653" name="Picture 5" descr="атом Томсо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844675"/>
            <a:ext cx="24479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6" descr="строение атом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5175" y="1341438"/>
            <a:ext cx="4064000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500034" y="5084763"/>
            <a:ext cx="795975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ru-RU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«</a:t>
            </a:r>
            <a:r>
              <a:rPr lang="ru-RU" sz="2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Кексова</a:t>
            </a:r>
            <a:r>
              <a:rPr lang="ru-RU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модель»</a:t>
            </a:r>
            <a:endParaRPr lang="ru-RU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endParaRPr lang="ru-RU" b="1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  <a:p>
            <a:r>
              <a:rPr lang="ru-RU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           </a:t>
            </a:r>
            <a:r>
              <a:rPr lang="ru-RU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                                   </a:t>
            </a:r>
            <a:r>
              <a:rPr lang="ru-RU" sz="2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Планетарна</a:t>
            </a:r>
            <a:r>
              <a:rPr lang="ru-RU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модель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 smtClean="0"/>
              <a:t>Будова </a:t>
            </a:r>
            <a:r>
              <a:rPr lang="ru-RU" dirty="0" smtClean="0"/>
              <a:t>атомного ядра.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857224" y="1643050"/>
          <a:ext cx="835025" cy="1266825"/>
        </p:xfrm>
        <a:graphic>
          <a:graphicData uri="http://schemas.openxmlformats.org/presentationml/2006/ole">
            <p:oleObj spid="_x0000_s27650" name="Формула" r:id="rId3" imgW="368280" imgH="558720" progId="Equation.3">
              <p:embed/>
            </p:oleObj>
          </a:graphicData>
        </a:graphic>
      </p:graphicFrame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2357422" y="1357299"/>
            <a:ext cx="5957887" cy="272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66FFFF"/>
                </a:solidFill>
                <a:latin typeface="Tahoma" pitchFamily="34" charset="0"/>
              </a:rPr>
              <a:t>      </a:t>
            </a:r>
            <a:r>
              <a:rPr lang="ru-RU" b="1" dirty="0" smtClean="0">
                <a:solidFill>
                  <a:srgbClr val="66FFFF"/>
                </a:solidFill>
                <a:latin typeface="Tahoma" pitchFamily="34" charset="0"/>
              </a:rPr>
              <a:t> </a:t>
            </a:r>
            <a:r>
              <a:rPr lang="en-US" sz="2800" b="1" dirty="0" smtClean="0">
                <a:solidFill>
                  <a:srgbClr val="66FFFF"/>
                </a:solidFill>
                <a:latin typeface="Tahoma" pitchFamily="34" charset="0"/>
              </a:rPr>
              <a:t>Z</a:t>
            </a:r>
            <a:r>
              <a:rPr lang="uk-UA" sz="2800" b="1" dirty="0" smtClean="0">
                <a:solidFill>
                  <a:srgbClr val="66FFFF"/>
                </a:solidFill>
                <a:latin typeface="Tahoma" pitchFamily="34" charset="0"/>
              </a:rPr>
              <a:t> </a:t>
            </a:r>
            <a:r>
              <a:rPr lang="ru-RU" sz="2000" dirty="0" smtClean="0">
                <a:latin typeface="Tahoma" pitchFamily="34" charset="0"/>
              </a:rPr>
              <a:t>- </a:t>
            </a:r>
            <a:r>
              <a:rPr lang="ru-RU" sz="2000" dirty="0" err="1" smtClean="0">
                <a:latin typeface="Tahoma" pitchFamily="34" charset="0"/>
              </a:rPr>
              <a:t>зарядове</a:t>
            </a:r>
            <a:r>
              <a:rPr lang="ru-RU" sz="2000" dirty="0" smtClean="0">
                <a:latin typeface="Tahoma" pitchFamily="34" charset="0"/>
              </a:rPr>
              <a:t> </a:t>
            </a:r>
            <a:r>
              <a:rPr lang="ru-RU" sz="2000" dirty="0">
                <a:latin typeface="Tahoma" pitchFamily="34" charset="0"/>
              </a:rPr>
              <a:t>число - </a:t>
            </a:r>
            <a:r>
              <a:rPr lang="ru-RU" sz="2000" dirty="0" err="1" smtClean="0">
                <a:latin typeface="Tahoma" pitchFamily="34" charset="0"/>
              </a:rPr>
              <a:t>порядковий</a:t>
            </a:r>
            <a:r>
              <a:rPr lang="ru-RU" sz="2000" dirty="0" smtClean="0">
                <a:latin typeface="Tahoma" pitchFamily="34" charset="0"/>
              </a:rPr>
              <a:t> </a:t>
            </a:r>
            <a:r>
              <a:rPr lang="ru-RU" sz="2000" dirty="0">
                <a:latin typeface="Tahoma" pitchFamily="34" charset="0"/>
              </a:rPr>
              <a:t>номер, заряд ядра, </a:t>
            </a:r>
            <a:r>
              <a:rPr lang="ru-RU" sz="2000" dirty="0" err="1" smtClean="0">
                <a:latin typeface="Tahoma" pitchFamily="34" charset="0"/>
              </a:rPr>
              <a:t>кількість</a:t>
            </a:r>
            <a:r>
              <a:rPr lang="ru-RU" sz="2000" dirty="0" smtClean="0">
                <a:latin typeface="Tahoma" pitchFamily="34" charset="0"/>
              </a:rPr>
              <a:t> </a:t>
            </a:r>
            <a:r>
              <a:rPr lang="ru-RU" sz="2000" dirty="0" err="1" smtClean="0">
                <a:latin typeface="Tahoma" pitchFamily="34" charset="0"/>
              </a:rPr>
              <a:t>протонів</a:t>
            </a:r>
            <a:r>
              <a:rPr lang="ru-RU" sz="2000" dirty="0" smtClean="0">
                <a:latin typeface="Tahoma" pitchFamily="34" charset="0"/>
              </a:rPr>
              <a:t>, </a:t>
            </a:r>
            <a:r>
              <a:rPr lang="ru-RU" sz="2000" dirty="0" err="1" smtClean="0">
                <a:latin typeface="Tahoma" pitchFamily="34" charset="0"/>
              </a:rPr>
              <a:t>кількість</a:t>
            </a:r>
            <a:r>
              <a:rPr lang="ru-RU" sz="2000" dirty="0" smtClean="0">
                <a:latin typeface="Tahoma" pitchFamily="34" charset="0"/>
              </a:rPr>
              <a:t> </a:t>
            </a:r>
            <a:r>
              <a:rPr lang="ru-RU" sz="2000" dirty="0" err="1" smtClean="0">
                <a:latin typeface="Tahoma" pitchFamily="34" charset="0"/>
              </a:rPr>
              <a:t>електронів</a:t>
            </a:r>
            <a:r>
              <a:rPr lang="ru-RU" sz="2000" dirty="0">
                <a:latin typeface="Tahoma" pitchFamily="34" charset="0"/>
              </a:rPr>
              <a:t>.</a:t>
            </a:r>
          </a:p>
          <a:p>
            <a:r>
              <a:rPr lang="ru-RU" dirty="0" smtClean="0">
                <a:latin typeface="Tahoma" pitchFamily="34" charset="0"/>
              </a:rPr>
              <a:t>       </a:t>
            </a:r>
            <a:r>
              <a:rPr lang="ru-RU" sz="2800" b="1" dirty="0" smtClean="0">
                <a:solidFill>
                  <a:srgbClr val="66FFFF"/>
                </a:solidFill>
                <a:latin typeface="Tahoma" pitchFamily="34" charset="0"/>
              </a:rPr>
              <a:t>А</a:t>
            </a:r>
            <a:r>
              <a:rPr lang="ru-RU" sz="2800" b="1" dirty="0" smtClean="0">
                <a:solidFill>
                  <a:srgbClr val="66FFFF"/>
                </a:solidFill>
                <a:latin typeface="Tahoma" pitchFamily="34" charset="0"/>
              </a:rPr>
              <a:t> - </a:t>
            </a:r>
            <a:r>
              <a:rPr lang="ru-RU" sz="2000" dirty="0" err="1" smtClean="0">
                <a:latin typeface="Tahoma" pitchFamily="34" charset="0"/>
              </a:rPr>
              <a:t>масове</a:t>
            </a:r>
            <a:r>
              <a:rPr lang="ru-RU" sz="2000" dirty="0" smtClean="0">
                <a:latin typeface="Tahoma" pitchFamily="34" charset="0"/>
              </a:rPr>
              <a:t> </a:t>
            </a:r>
            <a:r>
              <a:rPr lang="ru-RU" sz="2000" dirty="0">
                <a:latin typeface="Tahoma" pitchFamily="34" charset="0"/>
              </a:rPr>
              <a:t>число - </a:t>
            </a:r>
            <a:r>
              <a:rPr lang="ru-RU" sz="2000" dirty="0" err="1" smtClean="0">
                <a:latin typeface="Tahoma" pitchFamily="34" charset="0"/>
              </a:rPr>
              <a:t>маса</a:t>
            </a:r>
            <a:r>
              <a:rPr lang="ru-RU" sz="2000" dirty="0" smtClean="0">
                <a:latin typeface="Tahoma" pitchFamily="34" charset="0"/>
              </a:rPr>
              <a:t> </a:t>
            </a:r>
            <a:r>
              <a:rPr lang="ru-RU" sz="2000" dirty="0">
                <a:latin typeface="Tahoma" pitchFamily="34" charset="0"/>
              </a:rPr>
              <a:t>ядра, число </a:t>
            </a:r>
            <a:r>
              <a:rPr lang="ru-RU" sz="2000" dirty="0" err="1" smtClean="0">
                <a:latin typeface="Tahoma" pitchFamily="34" charset="0"/>
              </a:rPr>
              <a:t>нуклонів</a:t>
            </a:r>
            <a:r>
              <a:rPr lang="ru-RU" sz="2000" dirty="0" smtClean="0">
                <a:latin typeface="Tahoma" pitchFamily="34" charset="0"/>
              </a:rPr>
              <a:t>.</a:t>
            </a:r>
          </a:p>
          <a:p>
            <a:r>
              <a:rPr lang="ru-RU" dirty="0" smtClean="0">
                <a:latin typeface="Tahoma" pitchFamily="34" charset="0"/>
              </a:rPr>
              <a:t>       </a:t>
            </a:r>
            <a:r>
              <a:rPr lang="ru-RU" sz="2800" b="1" dirty="0" smtClean="0">
                <a:solidFill>
                  <a:srgbClr val="66FFFF"/>
                </a:solidFill>
                <a:latin typeface="Tahoma" pitchFamily="34" charset="0"/>
              </a:rPr>
              <a:t>А-</a:t>
            </a:r>
            <a:r>
              <a:rPr lang="en-US" sz="2800" b="1" dirty="0" smtClean="0">
                <a:solidFill>
                  <a:srgbClr val="66FFFF"/>
                </a:solidFill>
                <a:latin typeface="Tahoma" pitchFamily="34" charset="0"/>
              </a:rPr>
              <a:t>Z</a:t>
            </a:r>
            <a:r>
              <a:rPr lang="uk-UA" dirty="0" smtClean="0">
                <a:latin typeface="Tahoma" pitchFamily="34" charset="0"/>
              </a:rPr>
              <a:t> </a:t>
            </a:r>
            <a:r>
              <a:rPr lang="uk-UA" sz="2000" dirty="0" smtClean="0">
                <a:latin typeface="Tahoma" pitchFamily="34" charset="0"/>
              </a:rPr>
              <a:t>-</a:t>
            </a:r>
            <a:r>
              <a:rPr lang="ru-RU" sz="2000" dirty="0" smtClean="0">
                <a:latin typeface="Tahoma" pitchFamily="34" charset="0"/>
              </a:rPr>
              <a:t> </a:t>
            </a:r>
            <a:r>
              <a:rPr lang="ru-RU" sz="2000" dirty="0" err="1" smtClean="0">
                <a:latin typeface="Tahoma" pitchFamily="34" charset="0"/>
              </a:rPr>
              <a:t>кількість</a:t>
            </a:r>
            <a:r>
              <a:rPr lang="ru-RU" sz="2000" dirty="0" smtClean="0">
                <a:latin typeface="Tahoma" pitchFamily="34" charset="0"/>
              </a:rPr>
              <a:t> нейтронов.</a:t>
            </a:r>
            <a:endParaRPr lang="ru-RU" sz="2000" dirty="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428992" y="3500438"/>
            <a:ext cx="21589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800" dirty="0" smtClean="0">
                <a:solidFill>
                  <a:srgbClr val="C00000"/>
                </a:solidFill>
              </a:rPr>
              <a:t>Ізотопи</a:t>
            </a:r>
            <a:endParaRPr lang="uk-UA" sz="48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4429132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</a:rPr>
              <a:t>Атоми з однаковим зарядом , але з різною кількістю нейтронів, що мають однакові хімічні властивості, різну масу та неоднакові ядерні властивості. </a:t>
            </a:r>
            <a:endParaRPr lang="uk-UA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Autofit/>
          </a:bodyPr>
          <a:lstStyle/>
          <a:p>
            <a:r>
              <a:rPr lang="uk-UA" sz="4800" dirty="0" smtClean="0"/>
              <a:t>Історія відкриття радіоактивності</a:t>
            </a:r>
            <a:endParaRPr lang="uk-UA" sz="4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ru-RU" dirty="0"/>
              <a:t>Беккерель </a:t>
            </a:r>
            <a:r>
              <a:rPr lang="ru-RU" dirty="0" err="1"/>
              <a:t>Антуан</a:t>
            </a:r>
            <a:r>
              <a:rPr lang="ru-RU" dirty="0"/>
              <a:t> </a:t>
            </a:r>
            <a:r>
              <a:rPr lang="ru-RU" dirty="0" err="1" smtClean="0"/>
              <a:t>Анрі</a:t>
            </a:r>
            <a:r>
              <a:rPr lang="ru-RU" dirty="0" smtClean="0"/>
              <a:t>- </a:t>
            </a:r>
            <a:r>
              <a:rPr lang="ru-RU" sz="3600" dirty="0" smtClean="0"/>
              <a:t>1896р</a:t>
            </a:r>
            <a:endParaRPr lang="ru-RU" sz="3600" dirty="0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3714744" y="1357298"/>
            <a:ext cx="5429256" cy="5500702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3600" dirty="0" err="1" smtClean="0">
                <a:solidFill>
                  <a:srgbClr val="C00000"/>
                </a:solidFill>
              </a:rPr>
              <a:t>Властивості</a:t>
            </a:r>
            <a:r>
              <a:rPr lang="ru-RU" sz="3600" dirty="0" smtClean="0">
                <a:solidFill>
                  <a:srgbClr val="C00000"/>
                </a:solidFill>
              </a:rPr>
              <a:t> </a:t>
            </a:r>
            <a:r>
              <a:rPr lang="ru-RU" sz="3600" dirty="0" err="1" smtClean="0">
                <a:solidFill>
                  <a:srgbClr val="C00000"/>
                </a:solidFill>
              </a:rPr>
              <a:t>досліджуваного</a:t>
            </a:r>
            <a:r>
              <a:rPr lang="ru-RU" sz="3600" dirty="0" smtClean="0">
                <a:solidFill>
                  <a:srgbClr val="C00000"/>
                </a:solidFill>
              </a:rPr>
              <a:t> </a:t>
            </a:r>
            <a:r>
              <a:rPr lang="ru-RU" sz="3600" dirty="0" err="1" smtClean="0">
                <a:solidFill>
                  <a:srgbClr val="C00000"/>
                </a:solidFill>
              </a:rPr>
              <a:t>випромінювання</a:t>
            </a:r>
            <a:endParaRPr lang="ru-RU" sz="3600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800" dirty="0" smtClean="0"/>
              <a:t>Велика </a:t>
            </a:r>
            <a:r>
              <a:rPr lang="ru-RU" sz="2800" dirty="0" err="1" smtClean="0"/>
              <a:t>проникаюча</a:t>
            </a:r>
            <a:r>
              <a:rPr lang="ru-RU" sz="2800" dirty="0" smtClean="0"/>
              <a:t> </a:t>
            </a:r>
            <a:r>
              <a:rPr lang="ru-RU" sz="2800" dirty="0" err="1" smtClean="0"/>
              <a:t>здатність</a:t>
            </a:r>
            <a:endParaRPr lang="ru-RU" sz="2800" dirty="0" smtClean="0"/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Інтенсивність</a:t>
            </a:r>
            <a:r>
              <a:rPr lang="ru-RU" dirty="0" smtClean="0"/>
              <a:t> </a:t>
            </a:r>
            <a:r>
              <a:rPr lang="ru-RU" dirty="0" err="1" smtClean="0"/>
              <a:t>пропорційна</a:t>
            </a:r>
            <a:r>
              <a:rPr lang="ru-RU" dirty="0" smtClean="0"/>
              <a:t> </a:t>
            </a:r>
            <a:r>
              <a:rPr lang="ru-RU" dirty="0" err="1" smtClean="0"/>
              <a:t>концентрації</a:t>
            </a:r>
            <a:r>
              <a:rPr lang="ru-RU" dirty="0" smtClean="0"/>
              <a:t> урану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err="1" smtClean="0"/>
              <a:t>Дія</a:t>
            </a:r>
            <a:r>
              <a:rPr lang="ru-RU" sz="2800" dirty="0" smtClean="0"/>
              <a:t> </a:t>
            </a:r>
            <a:r>
              <a:rPr lang="ru-RU" sz="2800" dirty="0"/>
              <a:t>солей </a:t>
            </a:r>
            <a:r>
              <a:rPr lang="ru-RU" sz="2800" dirty="0" smtClean="0"/>
              <a:t>урану </a:t>
            </a:r>
            <a:r>
              <a:rPr lang="ru-RU" sz="2800" dirty="0"/>
              <a:t>на </a:t>
            </a:r>
            <a:r>
              <a:rPr lang="ru-RU" sz="2800" dirty="0" smtClean="0"/>
              <a:t>фотопластинку, </a:t>
            </a:r>
            <a:r>
              <a:rPr lang="ru-RU" sz="2800" dirty="0" err="1" smtClean="0"/>
              <a:t>свічення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речовини</a:t>
            </a:r>
            <a:r>
              <a:rPr lang="ru-RU" sz="2800" dirty="0" smtClean="0"/>
              <a:t>, </a:t>
            </a:r>
            <a:r>
              <a:rPr lang="ru-RU" sz="2800" dirty="0" err="1" smtClean="0"/>
              <a:t>іонізація</a:t>
            </a:r>
            <a:r>
              <a:rPr lang="ru-RU" sz="2800" dirty="0" smtClean="0"/>
              <a:t> </a:t>
            </a:r>
            <a:r>
              <a:rPr lang="ru-RU" sz="2800" dirty="0" err="1" smtClean="0"/>
              <a:t>повітря</a:t>
            </a:r>
            <a:endParaRPr lang="ru-RU" sz="2800" dirty="0" smtClean="0"/>
          </a:p>
          <a:p>
            <a:pPr>
              <a:buFont typeface="Wingdings" pitchFamily="2" charset="2"/>
              <a:buChar char="Ø"/>
            </a:pPr>
            <a:r>
              <a:rPr lang="ru-RU" dirty="0" err="1" smtClean="0"/>
              <a:t>Незалежність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зовнішніх</a:t>
            </a:r>
            <a:r>
              <a:rPr lang="ru-RU" dirty="0" smtClean="0"/>
              <a:t> умов</a:t>
            </a:r>
            <a:endParaRPr lang="ru-RU" sz="2800" dirty="0" smtClean="0"/>
          </a:p>
          <a:p>
            <a:pPr>
              <a:buFont typeface="Wingdings" pitchFamily="2" charset="2"/>
              <a:buChar char="Ø"/>
            </a:pPr>
            <a:endParaRPr lang="ru-RU" sz="2800" dirty="0"/>
          </a:p>
          <a:p>
            <a:pPr>
              <a:buFont typeface="Wingdings" pitchFamily="2" charset="2"/>
              <a:buNone/>
            </a:pPr>
            <a:endParaRPr lang="ru-RU" sz="2800" dirty="0"/>
          </a:p>
        </p:txBody>
      </p:sp>
      <p:pic>
        <p:nvPicPr>
          <p:cNvPr id="19460" name="Picture 4" descr="Беккерель Антуан Анр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528763"/>
            <a:ext cx="3363912" cy="532923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4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4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4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4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4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4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Эксперименти</a:t>
            </a:r>
            <a:r>
              <a:rPr lang="ru-RU" dirty="0" smtClean="0"/>
              <a:t> </a:t>
            </a:r>
            <a:r>
              <a:rPr lang="ru-RU" dirty="0"/>
              <a:t>Беккереля	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pPr algn="ctr">
              <a:buFontTx/>
              <a:buNone/>
            </a:pPr>
            <a:r>
              <a:rPr lang="ru-RU" dirty="0"/>
              <a:t>   </a:t>
            </a:r>
            <a:r>
              <a:rPr lang="ru-RU" dirty="0" smtClean="0"/>
              <a:t>Цей </a:t>
            </a:r>
            <a:r>
              <a:rPr lang="ru-RU" dirty="0" err="1" smtClean="0"/>
              <a:t>вчений</a:t>
            </a:r>
            <a:r>
              <a:rPr lang="ru-RU" dirty="0" smtClean="0"/>
              <a:t> </a:t>
            </a:r>
            <a:r>
              <a:rPr lang="ru-RU" dirty="0" err="1" smtClean="0"/>
              <a:t>експериментував</a:t>
            </a:r>
            <a:r>
              <a:rPr lang="ru-RU" dirty="0" smtClean="0"/>
              <a:t> </a:t>
            </a:r>
            <a:r>
              <a:rPr lang="ru-RU" dirty="0"/>
              <a:t>с солями </a:t>
            </a:r>
            <a:r>
              <a:rPr lang="ru-RU" dirty="0" smtClean="0"/>
              <a:t>урану. </a:t>
            </a:r>
            <a:r>
              <a:rPr lang="ru-RU" dirty="0"/>
              <a:t>Беккерель </a:t>
            </a:r>
            <a:r>
              <a:rPr lang="ru-RU" dirty="0" err="1" smtClean="0"/>
              <a:t>обгортав</a:t>
            </a:r>
            <a:r>
              <a:rPr lang="ru-RU" dirty="0" smtClean="0"/>
              <a:t> </a:t>
            </a:r>
            <a:r>
              <a:rPr lang="ru-RU" dirty="0" err="1" smtClean="0"/>
              <a:t>папером</a:t>
            </a:r>
            <a:r>
              <a:rPr lang="ru-RU" dirty="0" smtClean="0"/>
              <a:t> </a:t>
            </a:r>
            <a:r>
              <a:rPr lang="ru-RU" dirty="0"/>
              <a:t>фотопластинку. </a:t>
            </a:r>
            <a:r>
              <a:rPr lang="ru-RU" dirty="0" smtClean="0"/>
              <a:t>Клав </a:t>
            </a:r>
            <a:r>
              <a:rPr lang="ru-RU" dirty="0"/>
              <a:t>на </a:t>
            </a:r>
            <a:r>
              <a:rPr lang="ru-RU" dirty="0" err="1" smtClean="0"/>
              <a:t>неї</a:t>
            </a:r>
            <a:r>
              <a:rPr lang="ru-RU" dirty="0" smtClean="0"/>
              <a:t> </a:t>
            </a:r>
            <a:r>
              <a:rPr lang="ru-RU" dirty="0"/>
              <a:t>крупинки </a:t>
            </a:r>
            <a:r>
              <a:rPr lang="ru-RU" dirty="0" err="1" smtClean="0"/>
              <a:t>уранової</a:t>
            </a:r>
            <a:r>
              <a:rPr lang="ru-RU" dirty="0" smtClean="0"/>
              <a:t> </a:t>
            </a:r>
            <a:r>
              <a:rPr lang="ru-RU" dirty="0" err="1" smtClean="0"/>
              <a:t>солі</a:t>
            </a:r>
            <a:r>
              <a:rPr lang="ru-RU" dirty="0" smtClean="0"/>
              <a:t>. </a:t>
            </a:r>
            <a:r>
              <a:rPr lang="ru-RU" dirty="0" err="1" smtClean="0"/>
              <a:t>Після</a:t>
            </a:r>
            <a:r>
              <a:rPr lang="ru-RU" dirty="0" smtClean="0"/>
              <a:t> проявки </a:t>
            </a:r>
            <a:r>
              <a:rPr lang="ru-RU" dirty="0"/>
              <a:t>пластинки затемнялись </a:t>
            </a:r>
            <a:r>
              <a:rPr lang="ru-RU" dirty="0" err="1" smtClean="0"/>
              <a:t>ті</a:t>
            </a:r>
            <a:r>
              <a:rPr lang="ru-RU" dirty="0" smtClean="0"/>
              <a:t> </a:t>
            </a:r>
            <a:r>
              <a:rPr lang="ru-RU" dirty="0" err="1" smtClean="0"/>
              <a:t>місця</a:t>
            </a:r>
            <a:r>
              <a:rPr lang="ru-RU" dirty="0" smtClean="0"/>
              <a:t>, де </a:t>
            </a:r>
            <a:r>
              <a:rPr lang="ru-RU" dirty="0"/>
              <a:t>лежала </a:t>
            </a:r>
            <a:r>
              <a:rPr lang="ru-RU" dirty="0" err="1" smtClean="0"/>
              <a:t>сіль</a:t>
            </a:r>
            <a:r>
              <a:rPr lang="ru-RU" dirty="0"/>
              <a:t>.</a:t>
            </a:r>
          </a:p>
          <a:p>
            <a:pPr>
              <a:buFontTx/>
              <a:buNone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dirty="0" smtClean="0"/>
              <a:t>Види радіоактивності</a:t>
            </a:r>
            <a:endParaRPr lang="uk-UA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3200" dirty="0" smtClean="0">
                <a:solidFill>
                  <a:srgbClr val="7030A0"/>
                </a:solidFill>
              </a:rPr>
              <a:t>  Природна – </a:t>
            </a:r>
            <a:r>
              <a:rPr lang="uk-UA" dirty="0" smtClean="0"/>
              <a:t>спостерігається </a:t>
            </a:r>
            <a:r>
              <a:rPr lang="uk-UA" dirty="0" err="1" smtClean="0"/>
              <a:t>вприродних</a:t>
            </a:r>
            <a:r>
              <a:rPr lang="uk-UA" dirty="0" smtClean="0"/>
              <a:t> умовах.</a:t>
            </a:r>
          </a:p>
          <a:p>
            <a:pPr>
              <a:buNone/>
            </a:pPr>
            <a:r>
              <a:rPr lang="uk-UA" dirty="0" smtClean="0"/>
              <a:t>Випромінюють атоми заряд ядра яких</a:t>
            </a:r>
            <a:endParaRPr lang="en-US" dirty="0" smtClean="0"/>
          </a:p>
          <a:p>
            <a:pPr algn="ctr">
              <a:buNone/>
            </a:pP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&gt; 83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   </a:t>
            </a:r>
            <a:r>
              <a:rPr lang="uk-UA" sz="3200" dirty="0" smtClean="0">
                <a:solidFill>
                  <a:srgbClr val="7030A0"/>
                </a:solidFill>
              </a:rPr>
              <a:t>Штучна </a:t>
            </a:r>
            <a:r>
              <a:rPr lang="uk-UA" dirty="0" err="1" smtClean="0">
                <a:solidFill>
                  <a:srgbClr val="7030A0"/>
                </a:solidFill>
              </a:rPr>
              <a:t>-</a:t>
            </a:r>
            <a:r>
              <a:rPr lang="uk-UA" dirty="0" err="1" smtClean="0"/>
              <a:t>радіоактивність</a:t>
            </a:r>
            <a:r>
              <a:rPr lang="uk-UA" dirty="0" smtClean="0"/>
              <a:t> ядер, утворених за допомогою ядерних реакцій</a:t>
            </a:r>
            <a:endParaRPr lang="uk-UA" dirty="0"/>
          </a:p>
        </p:txBody>
      </p:sp>
    </p:spTree>
  </p:cSld>
  <p:clrMapOvr>
    <a:masterClrMapping/>
  </p:clrMapOvr>
  <p:transition spd="slow">
    <p:fade/>
    <p:sndAc>
      <p:endSnd/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384300"/>
          </a:xfrm>
        </p:spPr>
        <p:txBody>
          <a:bodyPr/>
          <a:lstStyle/>
          <a:p>
            <a:r>
              <a:rPr lang="ru-RU" dirty="0" err="1" smtClean="0"/>
              <a:t>Ернест</a:t>
            </a:r>
            <a:r>
              <a:rPr lang="ru-RU" dirty="0" smtClean="0"/>
              <a:t> Резерфорд</a:t>
            </a:r>
            <a:endParaRPr lang="ru-RU" sz="3200" dirty="0"/>
          </a:p>
        </p:txBody>
      </p:sp>
      <p:pic>
        <p:nvPicPr>
          <p:cNvPr id="25605" name="Picture 5" descr="Резерфорд Эрнес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341438"/>
            <a:ext cx="333851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6" descr="Схема опыта Резерфорда по рассеянию альфа-частиц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1628775"/>
            <a:ext cx="3241675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7" descr="резерфорд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3800" y="3902075"/>
            <a:ext cx="3097213" cy="23177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755650" y="142852"/>
            <a:ext cx="783431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Радіоактивність</a:t>
            </a:r>
            <a:r>
              <a:rPr lang="ru-RU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ru-RU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- </a:t>
            </a:r>
            <a:r>
              <a:rPr lang="ru-RU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доказ</a:t>
            </a:r>
            <a:r>
              <a:rPr lang="ru-RU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ru-RU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складної</a:t>
            </a:r>
            <a:r>
              <a:rPr lang="ru-RU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ru-RU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будови</a:t>
            </a:r>
            <a:r>
              <a:rPr lang="ru-RU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ru-RU" sz="4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атомів</a:t>
            </a:r>
            <a:r>
              <a:rPr lang="ru-RU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/>
            </a:r>
            <a:br>
              <a:rPr lang="ru-RU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endParaRPr lang="ru-RU" sz="4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1142976" y="2071678"/>
            <a:ext cx="69268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</a:pPr>
            <a:r>
              <a:rPr lang="ru-RU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Дослід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Ернеста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Резерфорда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24582" name="Picture 6" descr="сканирование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3930650"/>
            <a:ext cx="1674812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7" descr="сканирование0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3860800"/>
            <a:ext cx="1576388" cy="218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8" descr="17a-i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725" y="3860800"/>
            <a:ext cx="331787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14282" y="0"/>
            <a:ext cx="892971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8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Марія</a:t>
            </a:r>
            <a:r>
              <a:rPr lang="ru-RU" sz="48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48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Склодовська-Кюрі</a:t>
            </a:r>
            <a:r>
              <a:rPr lang="ru-RU" sz="48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48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і</a:t>
            </a:r>
            <a:r>
              <a:rPr lang="ru-RU" sz="48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   </a:t>
            </a:r>
            <a:r>
              <a:rPr lang="ru-RU" sz="48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Пьєр</a:t>
            </a:r>
            <a:r>
              <a:rPr lang="ru-RU" sz="48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48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Кюрі</a:t>
            </a:r>
            <a:r>
              <a:rPr lang="ru-RU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.</a:t>
            </a:r>
            <a:endParaRPr lang="ru-RU" sz="44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22533" name="Picture 5" descr="Кюри Пьер и Мар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500174"/>
            <a:ext cx="3317875" cy="507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643438" y="1628775"/>
            <a:ext cx="38242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FF0000"/>
              </a:buClr>
              <a:buSzPct val="80000"/>
              <a:buFont typeface="Wingdings" pitchFamily="2" charset="2"/>
              <a:buBlip>
                <a:blip r:embed="rId4"/>
              </a:buBlip>
            </a:pP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</a:t>
            </a:r>
            <a:r>
              <a:rPr lang="ru-RU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Полоній</a:t>
            </a:r>
            <a:r>
              <a:rPr lang="ru-RU" sz="3600" dirty="0" smtClean="0">
                <a:solidFill>
                  <a:srgbClr val="C00000"/>
                </a:solidFill>
                <a:latin typeface="Tahoma" pitchFamily="34" charset="0"/>
              </a:rPr>
              <a:t> </a:t>
            </a:r>
            <a:endParaRPr lang="ru-RU" sz="3600" dirty="0">
              <a:solidFill>
                <a:srgbClr val="C00000"/>
              </a:solidFill>
              <a:latin typeface="Tahoma" pitchFamily="34" charset="0"/>
            </a:endParaRPr>
          </a:p>
        </p:txBody>
      </p:sp>
      <p:graphicFrame>
        <p:nvGraphicFramePr>
          <p:cNvPr id="22539" name="Object 11"/>
          <p:cNvGraphicFramePr>
            <a:graphicFrameLocks noChangeAspect="1"/>
          </p:cNvGraphicFramePr>
          <p:nvPr/>
        </p:nvGraphicFramePr>
        <p:xfrm>
          <a:off x="5651500" y="2276475"/>
          <a:ext cx="2087563" cy="1341438"/>
        </p:xfrm>
        <a:graphic>
          <a:graphicData uri="http://schemas.openxmlformats.org/presentationml/2006/ole">
            <p:oleObj spid="_x0000_s1026" name="Формула" r:id="rId5" imgW="533160" imgH="342720" progId="Equation.3">
              <p:embed/>
            </p:oleObj>
          </a:graphicData>
        </a:graphic>
      </p:graphicFrame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3786182" y="4000504"/>
            <a:ext cx="53578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rgbClr val="FF0000"/>
              </a:buClr>
              <a:buSzPct val="80000"/>
              <a:buBlip>
                <a:blip r:embed="rId4"/>
              </a:buBlip>
            </a:pPr>
            <a:r>
              <a:rPr lang="ru-RU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</a:t>
            </a:r>
            <a:r>
              <a:rPr lang="ru-RU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Радій</a:t>
            </a:r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(</a:t>
            </a:r>
            <a:r>
              <a:rPr lang="ru-RU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променистий</a:t>
            </a:r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)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graphicFrame>
        <p:nvGraphicFramePr>
          <p:cNvPr id="22541" name="Object 13"/>
          <p:cNvGraphicFramePr>
            <a:graphicFrameLocks noChangeAspect="1"/>
          </p:cNvGraphicFramePr>
          <p:nvPr/>
        </p:nvGraphicFramePr>
        <p:xfrm>
          <a:off x="5795963" y="4868863"/>
          <a:ext cx="2036762" cy="1290637"/>
        </p:xfrm>
        <a:graphic>
          <a:graphicData uri="http://schemas.openxmlformats.org/presentationml/2006/ole">
            <p:oleObj spid="_x0000_s1027" name="Формула" r:id="rId6" imgW="380880" imgH="2412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Продовження</a:t>
            </a:r>
            <a:r>
              <a:rPr lang="ru-RU" dirty="0" smtClean="0"/>
              <a:t> </a:t>
            </a:r>
            <a:r>
              <a:rPr lang="ru-RU" dirty="0" err="1" smtClean="0"/>
              <a:t>досліду</a:t>
            </a:r>
            <a:endParaRPr lang="ru-RU" dirty="0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810000" cy="48006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dirty="0"/>
              <a:t>    </a:t>
            </a:r>
            <a:r>
              <a:rPr lang="ru-RU" sz="2400" dirty="0" err="1" smtClean="0"/>
              <a:t>Це</a:t>
            </a:r>
            <a:r>
              <a:rPr lang="ru-RU" sz="2400" dirty="0" smtClean="0"/>
              <a:t> </a:t>
            </a:r>
            <a:r>
              <a:rPr lang="ru-RU" sz="2400" dirty="0" err="1" smtClean="0"/>
              <a:t>вказувало</a:t>
            </a:r>
            <a:r>
              <a:rPr lang="ru-RU" sz="2400" dirty="0" smtClean="0"/>
              <a:t> </a:t>
            </a:r>
            <a:r>
              <a:rPr lang="ru-RU" sz="2400" dirty="0"/>
              <a:t>на </a:t>
            </a:r>
            <a:r>
              <a:rPr lang="ru-RU" sz="2400" dirty="0" err="1" smtClean="0"/>
              <a:t>наявність</a:t>
            </a:r>
            <a:r>
              <a:rPr lang="ru-RU" sz="2400" dirty="0" smtClean="0"/>
              <a:t> </a:t>
            </a:r>
            <a:r>
              <a:rPr lang="ru-RU" sz="2400" dirty="0"/>
              <a:t>у </a:t>
            </a:r>
            <a:r>
              <a:rPr lang="ru-RU" sz="2400" dirty="0" err="1" smtClean="0"/>
              <a:t>цих</a:t>
            </a:r>
            <a:r>
              <a:rPr lang="ru-RU" sz="2400" dirty="0" smtClean="0"/>
              <a:t>  </a:t>
            </a:r>
            <a:r>
              <a:rPr lang="ru-RU" sz="2400" dirty="0" err="1" smtClean="0"/>
              <a:t>випромінювань</a:t>
            </a:r>
            <a:r>
              <a:rPr lang="ru-RU" sz="2400" dirty="0" smtClean="0"/>
              <a:t> </a:t>
            </a:r>
            <a:r>
              <a:rPr lang="ru-RU" sz="2400" dirty="0" err="1" smtClean="0"/>
              <a:t>електричних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зарядів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протилежних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знаків</a:t>
            </a:r>
            <a:r>
              <a:rPr lang="ru-RU" sz="2400" dirty="0"/>
              <a:t>. При </a:t>
            </a:r>
            <a:r>
              <a:rPr lang="ru-RU" sz="2400" dirty="0" err="1" smtClean="0"/>
              <a:t>цьому</a:t>
            </a:r>
            <a:r>
              <a:rPr lang="ru-RU" sz="2400" dirty="0" smtClean="0"/>
              <a:t> негативна </a:t>
            </a:r>
            <a:r>
              <a:rPr lang="ru-RU" sz="2400" dirty="0" err="1" smtClean="0"/>
              <a:t>складова</a:t>
            </a:r>
            <a:r>
              <a:rPr lang="ru-RU" sz="2400" dirty="0" smtClean="0"/>
              <a:t> </a:t>
            </a:r>
            <a:r>
              <a:rPr lang="ru-RU" sz="2400" dirty="0" err="1" smtClean="0"/>
              <a:t>випромінювання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відхилялася</a:t>
            </a:r>
            <a:r>
              <a:rPr lang="ru-RU" sz="2400" dirty="0" smtClean="0"/>
              <a:t> </a:t>
            </a:r>
            <a:r>
              <a:rPr lang="ru-RU" sz="2400" dirty="0" err="1" smtClean="0"/>
              <a:t>набагато</a:t>
            </a:r>
            <a:r>
              <a:rPr lang="ru-RU" sz="2400" dirty="0" smtClean="0"/>
              <a:t> </a:t>
            </a:r>
            <a:r>
              <a:rPr lang="ru-RU" sz="2400" dirty="0" err="1" smtClean="0"/>
              <a:t>сильніше</a:t>
            </a:r>
            <a:r>
              <a:rPr lang="ru-RU" sz="2400" dirty="0" smtClean="0"/>
              <a:t> , </a:t>
            </a:r>
            <a:r>
              <a:rPr lang="ru-RU" sz="2400" dirty="0" err="1" smtClean="0"/>
              <a:t>ніж</a:t>
            </a:r>
            <a:r>
              <a:rPr lang="ru-RU" sz="2400" dirty="0" smtClean="0"/>
              <a:t> позитивна. </a:t>
            </a:r>
            <a:r>
              <a:rPr lang="ru-RU" sz="2400" dirty="0" err="1" smtClean="0"/>
              <a:t>Третя</a:t>
            </a:r>
            <a:r>
              <a:rPr lang="ru-RU" sz="2400" dirty="0" smtClean="0"/>
              <a:t> </a:t>
            </a:r>
            <a:r>
              <a:rPr lang="ru-RU" sz="2400" dirty="0" err="1" smtClean="0"/>
              <a:t>складова</a:t>
            </a:r>
            <a:r>
              <a:rPr lang="ru-RU" sz="2400" dirty="0" smtClean="0"/>
              <a:t> </a:t>
            </a:r>
            <a:r>
              <a:rPr lang="ru-RU" sz="2400" dirty="0"/>
              <a:t>не </a:t>
            </a:r>
            <a:r>
              <a:rPr lang="ru-RU" sz="2400" dirty="0" err="1" smtClean="0"/>
              <a:t>відхилялась</a:t>
            </a:r>
            <a:r>
              <a:rPr lang="ru-RU" sz="2400" dirty="0" smtClean="0"/>
              <a:t> </a:t>
            </a:r>
            <a:r>
              <a:rPr lang="ru-RU" sz="2400" dirty="0" err="1" smtClean="0"/>
              <a:t>магнітним</a:t>
            </a:r>
            <a:r>
              <a:rPr lang="ru-RU" sz="2400" dirty="0" smtClean="0"/>
              <a:t> </a:t>
            </a:r>
            <a:r>
              <a:rPr lang="ru-RU" sz="2400" dirty="0"/>
              <a:t>полем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81000" y="3505200"/>
            <a:ext cx="1295400" cy="6858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S</a:t>
            </a:r>
            <a:endParaRPr lang="ru-RU"/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3200400" y="3505200"/>
            <a:ext cx="12954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N</a:t>
            </a:r>
            <a:endParaRPr lang="ru-RU"/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1905000" y="5181600"/>
            <a:ext cx="1066800" cy="10668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2286000" y="6096000"/>
            <a:ext cx="3048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609600" y="2362200"/>
            <a:ext cx="3810000" cy="762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>
            <a:off x="1676400" y="35814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uk-UA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 flipH="1">
            <a:off x="1676400" y="3810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uk-UA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 flipH="1">
            <a:off x="1676400" y="40386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uk-UA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 flipV="1">
            <a:off x="2438400" y="4038600"/>
            <a:ext cx="0" cy="2057400"/>
          </a:xfrm>
          <a:prstGeom prst="line">
            <a:avLst/>
          </a:prstGeom>
          <a:noFill/>
          <a:ln w="38100">
            <a:solidFill>
              <a:schemeClr val="hlink"/>
            </a:solidFill>
            <a:prstDash val="lgDash"/>
            <a:round/>
            <a:headEnd/>
            <a:tailEnd/>
          </a:ln>
          <a:effectLst/>
        </p:spPr>
        <p:txBody>
          <a:bodyPr wrap="none"/>
          <a:lstStyle/>
          <a:p>
            <a:endParaRPr lang="uk-UA"/>
          </a:p>
        </p:txBody>
      </p:sp>
      <p:sp>
        <p:nvSpPr>
          <p:cNvPr id="32783" name="Oval 15"/>
          <p:cNvSpPr>
            <a:spLocks noChangeArrowheads="1"/>
          </p:cNvSpPr>
          <p:nvPr/>
        </p:nvSpPr>
        <p:spPr bwMode="auto">
          <a:xfrm>
            <a:off x="2286000" y="2362200"/>
            <a:ext cx="304800" cy="76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 flipV="1">
            <a:off x="2438400" y="2438400"/>
            <a:ext cx="0" cy="1600200"/>
          </a:xfrm>
          <a:prstGeom prst="line">
            <a:avLst/>
          </a:pr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uk-UA"/>
          </a:p>
        </p:txBody>
      </p:sp>
      <p:sp>
        <p:nvSpPr>
          <p:cNvPr id="32785" name="Oval 17"/>
          <p:cNvSpPr>
            <a:spLocks noChangeArrowheads="1"/>
          </p:cNvSpPr>
          <p:nvPr/>
        </p:nvSpPr>
        <p:spPr bwMode="auto">
          <a:xfrm>
            <a:off x="1828800" y="2362200"/>
            <a:ext cx="228600" cy="76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 flipH="1" flipV="1">
            <a:off x="1905000" y="2362200"/>
            <a:ext cx="533400" cy="1600200"/>
          </a:xfrm>
          <a:prstGeom prst="line">
            <a:avLst/>
          </a:pr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uk-UA"/>
          </a:p>
        </p:txBody>
      </p:sp>
      <p:sp>
        <p:nvSpPr>
          <p:cNvPr id="32787" name="Oval 19"/>
          <p:cNvSpPr>
            <a:spLocks noChangeArrowheads="1"/>
          </p:cNvSpPr>
          <p:nvPr/>
        </p:nvSpPr>
        <p:spPr bwMode="auto">
          <a:xfrm>
            <a:off x="3352800" y="2362200"/>
            <a:ext cx="304800" cy="76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uk-UA"/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 flipV="1">
            <a:off x="2438400" y="2438400"/>
            <a:ext cx="1066800" cy="1600200"/>
          </a:xfrm>
          <a:prstGeom prst="line">
            <a:avLst/>
          </a:prstGeom>
          <a:noFill/>
          <a:ln w="28575">
            <a:solidFill>
              <a:schemeClr val="hlink"/>
            </a:solidFill>
            <a:prstDash val="sysDot"/>
            <a:round/>
            <a:headEnd/>
            <a:tailEnd/>
          </a:ln>
          <a:effectLst/>
        </p:spPr>
        <p:txBody>
          <a:bodyPr wrap="none"/>
          <a:lstStyle/>
          <a:p>
            <a:endParaRPr lang="uk-UA"/>
          </a:p>
        </p:txBody>
      </p:sp>
      <p:sp>
        <p:nvSpPr>
          <p:cNvPr id="32789" name="Text Box 21"/>
          <p:cNvSpPr txBox="1">
            <a:spLocks noChangeArrowheads="1"/>
          </p:cNvSpPr>
          <p:nvPr/>
        </p:nvSpPr>
        <p:spPr bwMode="auto">
          <a:xfrm>
            <a:off x="1812925" y="2632075"/>
            <a:ext cx="24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chemeClr val="tx2"/>
                </a:solidFill>
                <a:cs typeface="Times New Roman" pitchFamily="18" charset="0"/>
              </a:rPr>
              <a:t>α</a:t>
            </a:r>
            <a:endParaRPr lang="ru-RU">
              <a:solidFill>
                <a:schemeClr val="tx2"/>
              </a:solidFill>
            </a:endParaRPr>
          </a:p>
        </p:txBody>
      </p:sp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2422525" y="2632075"/>
            <a:ext cx="31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  <a:cs typeface="Times New Roman" pitchFamily="18" charset="0"/>
              </a:rPr>
              <a:t>γ</a:t>
            </a:r>
            <a:endParaRPr lang="ru-RU">
              <a:solidFill>
                <a:schemeClr val="tx2"/>
              </a:solidFill>
            </a:endParaRPr>
          </a:p>
        </p:txBody>
      </p:sp>
      <p:sp>
        <p:nvSpPr>
          <p:cNvPr id="32791" name="Text Box 23"/>
          <p:cNvSpPr txBox="1">
            <a:spLocks noChangeArrowheads="1"/>
          </p:cNvSpPr>
          <p:nvPr/>
        </p:nvSpPr>
        <p:spPr bwMode="auto">
          <a:xfrm>
            <a:off x="3276600" y="2667000"/>
            <a:ext cx="339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  <a:cs typeface="Times New Roman" pitchFamily="18" charset="0"/>
              </a:rPr>
              <a:t>β</a:t>
            </a:r>
            <a:endParaRPr lang="ru-RU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20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20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20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0" dur="20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3" dur="20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6" dur="20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2" grpId="0" build="p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0" grpId="0" animBg="1"/>
      <p:bldP spid="32782" grpId="0" animBg="1"/>
      <p:bldP spid="32783" grpId="0" animBg="1"/>
      <p:bldP spid="32784" grpId="0" animBg="1"/>
      <p:bldP spid="32785" grpId="0" animBg="1"/>
      <p:bldP spid="32786" grpId="0" animBg="1"/>
      <p:bldP spid="32787" grpId="0" animBg="1"/>
      <p:bldP spid="32788" grpId="0" animBg="1"/>
      <p:bldP spid="32789" grpId="0"/>
      <p:bldP spid="32790" grpId="0"/>
      <p:bldP spid="3279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Властивості</a:t>
            </a:r>
            <a:r>
              <a:rPr lang="ru-RU" sz="4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випромінювання</a:t>
            </a:r>
            <a:endParaRPr lang="ru-RU" sz="4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600200"/>
            <a:ext cx="4449763" cy="45307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    В </a:t>
            </a:r>
            <a:r>
              <a:rPr lang="ru-RU" sz="2400" b="1" dirty="0">
                <a:solidFill>
                  <a:srgbClr val="C00000"/>
                </a:solidFill>
              </a:rPr>
              <a:t>1899 </a:t>
            </a:r>
            <a:r>
              <a:rPr lang="ru-RU" sz="2400" b="1" dirty="0" err="1" smtClean="0">
                <a:solidFill>
                  <a:srgbClr val="C00000"/>
                </a:solidFill>
              </a:rPr>
              <a:t>році</a:t>
            </a:r>
            <a:r>
              <a:rPr lang="ru-RU" sz="2400" b="1" dirty="0" smtClean="0">
                <a:solidFill>
                  <a:srgbClr val="C00000"/>
                </a:solidFill>
              </a:rPr>
              <a:t> Е. </a:t>
            </a:r>
            <a:r>
              <a:rPr lang="ru-RU" sz="2400" b="1" dirty="0">
                <a:solidFill>
                  <a:srgbClr val="C00000"/>
                </a:solidFill>
              </a:rPr>
              <a:t>Резерфорд </a:t>
            </a:r>
            <a:r>
              <a:rPr lang="ru-RU" sz="2400" b="1" dirty="0"/>
              <a:t>в </a:t>
            </a:r>
            <a:r>
              <a:rPr lang="ru-RU" sz="2400" b="1" dirty="0" err="1" smtClean="0"/>
              <a:t>результаті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експериментів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виявив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що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радіоактивне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випромінювання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неоднорідне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під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дією</a:t>
            </a:r>
            <a:r>
              <a:rPr lang="ru-RU" sz="2400" b="1" dirty="0" smtClean="0"/>
              <a:t> </a:t>
            </a:r>
            <a:r>
              <a:rPr lang="ru-RU" sz="2400" b="1" dirty="0"/>
              <a:t>сильного </a:t>
            </a:r>
            <a:r>
              <a:rPr lang="ru-RU" sz="2400" b="1" dirty="0" err="1" smtClean="0"/>
              <a:t>магнітного</a:t>
            </a:r>
            <a:r>
              <a:rPr lang="ru-RU" sz="2400" b="1" dirty="0" smtClean="0"/>
              <a:t> </a:t>
            </a:r>
            <a:r>
              <a:rPr lang="ru-RU" sz="2400" b="1" dirty="0"/>
              <a:t>поля </a:t>
            </a:r>
            <a:r>
              <a:rPr lang="ru-RU" sz="2400" b="1" dirty="0" err="1" smtClean="0"/>
              <a:t>розпадається</a:t>
            </a:r>
            <a:r>
              <a:rPr lang="ru-RU" sz="2400" b="1" dirty="0" smtClean="0"/>
              <a:t> </a:t>
            </a:r>
            <a:r>
              <a:rPr lang="ru-RU" sz="2400" b="1" dirty="0"/>
              <a:t>на </a:t>
            </a:r>
            <a:r>
              <a:rPr lang="ru-RU" sz="2400" b="1" dirty="0" err="1" smtClean="0"/>
              <a:t>дві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складові</a:t>
            </a:r>
            <a:r>
              <a:rPr lang="ru-RU" sz="2400" b="1" dirty="0" smtClean="0"/>
              <a:t>, </a:t>
            </a:r>
            <a:r>
              <a:rPr lang="ru-RU" sz="2400" b="1" dirty="0">
                <a:sym typeface="Symbol" pitchFamily="18" charset="2"/>
              </a:rPr>
              <a:t></a:t>
            </a:r>
            <a:r>
              <a:rPr lang="ru-RU" sz="2400" b="1" dirty="0"/>
              <a:t> - </a:t>
            </a:r>
            <a:r>
              <a:rPr lang="ru-RU" sz="2400" b="1" dirty="0" err="1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>
                <a:sym typeface="Symbol" pitchFamily="18" charset="2"/>
              </a:rPr>
              <a:t></a:t>
            </a:r>
            <a:r>
              <a:rPr lang="ru-RU" sz="2400" b="1" dirty="0"/>
              <a:t> </a:t>
            </a:r>
            <a:r>
              <a:rPr lang="ru-RU" sz="2400" b="1" dirty="0" smtClean="0"/>
              <a:t>-</a:t>
            </a:r>
            <a:r>
              <a:rPr lang="ru-RU" sz="2400" b="1" dirty="0" err="1" smtClean="0"/>
              <a:t>проміння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Третю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складову</a:t>
            </a:r>
            <a:r>
              <a:rPr lang="ru-RU" sz="2400" b="1" dirty="0" smtClean="0"/>
              <a:t>,</a:t>
            </a:r>
          </a:p>
          <a:p>
            <a:pPr>
              <a:lnSpc>
                <a:spcPct val="90000"/>
              </a:lnSpc>
              <a:buNone/>
            </a:pPr>
            <a:r>
              <a:rPr lang="ru-RU" sz="2400" b="1" dirty="0" smtClean="0"/>
              <a:t> </a:t>
            </a:r>
            <a:r>
              <a:rPr lang="ru-RU" sz="2400" b="1" dirty="0" smtClean="0"/>
              <a:t>   </a:t>
            </a:r>
            <a:r>
              <a:rPr lang="ru-RU" sz="2400" b="1" dirty="0" smtClean="0"/>
              <a:t> </a:t>
            </a:r>
            <a:r>
              <a:rPr lang="ru-RU" sz="2400" b="1" dirty="0">
                <a:sym typeface="Symbol" pitchFamily="18" charset="2"/>
              </a:rPr>
              <a:t> </a:t>
            </a:r>
            <a:r>
              <a:rPr lang="ru-RU" sz="2400" b="1" dirty="0" smtClean="0"/>
              <a:t>-</a:t>
            </a:r>
            <a:r>
              <a:rPr lang="ru-RU" sz="2400" b="1" dirty="0" err="1" smtClean="0"/>
              <a:t>проміння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виявив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французький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фізик</a:t>
            </a:r>
            <a:endParaRPr lang="ru-RU" sz="2400" b="1" dirty="0" smtClean="0"/>
          </a:p>
          <a:p>
            <a:pPr>
              <a:lnSpc>
                <a:spcPct val="90000"/>
              </a:lnSpc>
              <a:buNone/>
            </a:pPr>
            <a:r>
              <a:rPr lang="ru-RU" sz="2400" b="1" dirty="0" smtClean="0"/>
              <a:t>      </a:t>
            </a:r>
            <a:r>
              <a:rPr lang="ru-RU" sz="2400" b="1" dirty="0"/>
              <a:t>П. </a:t>
            </a:r>
            <a:r>
              <a:rPr lang="ru-RU" sz="2400" b="1" dirty="0" err="1" smtClean="0"/>
              <a:t>Вілард</a:t>
            </a:r>
            <a:r>
              <a:rPr lang="ru-RU" sz="2400" b="1" dirty="0" smtClean="0"/>
              <a:t> </a:t>
            </a:r>
            <a:r>
              <a:rPr lang="ru-RU" sz="2400" b="1" dirty="0"/>
              <a:t>в 1900 </a:t>
            </a:r>
            <a:r>
              <a:rPr lang="ru-RU" sz="2400" b="1" dirty="0" err="1" smtClean="0"/>
              <a:t>році</a:t>
            </a:r>
            <a:endParaRPr lang="ru-RU" sz="2400" b="1" dirty="0"/>
          </a:p>
        </p:txBody>
      </p:sp>
      <p:pic>
        <p:nvPicPr>
          <p:cNvPr id="274438" name="Picture 6" descr="BS00554_">
            <a:hlinkClick r:id="rId2" action="ppaction://hlinksldjump" tooltip="Содержание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4290"/>
            <a:ext cx="795338" cy="693737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785926"/>
            <a:ext cx="3609975" cy="4400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АЛЬФА 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 </a:t>
            </a:r>
            <a:r>
              <a:rPr lang="ru-RU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промені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5463" name="Rectangle 7"/>
          <p:cNvSpPr>
            <a:spLocks noChangeArrowheads="1"/>
          </p:cNvSpPr>
          <p:nvPr/>
        </p:nvSpPr>
        <p:spPr bwMode="auto">
          <a:xfrm>
            <a:off x="684213" y="1557338"/>
            <a:ext cx="504031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85000"/>
              <a:buFont typeface="Wingdings" pitchFamily="2" charset="2"/>
              <a:buChar char="Ø"/>
            </a:pPr>
            <a:r>
              <a:rPr lang="ru-RU" sz="2400" dirty="0">
                <a:solidFill>
                  <a:srgbClr val="C00000"/>
                </a:solidFill>
                <a:sym typeface="Symbol" pitchFamily="18" charset="2"/>
              </a:rPr>
              <a:t>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-</a:t>
            </a:r>
            <a:r>
              <a:rPr lang="ru-RU" sz="2400" dirty="0" err="1" smtClean="0">
                <a:solidFill>
                  <a:srgbClr val="C00000"/>
                </a:solidFill>
              </a:rPr>
              <a:t>промені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>
                <a:solidFill>
                  <a:srgbClr val="0000FF"/>
                </a:solidFill>
              </a:rPr>
              <a:t>- </a:t>
            </a:r>
            <a:r>
              <a:rPr lang="ru-RU" sz="2400" dirty="0" err="1" smtClean="0">
                <a:solidFill>
                  <a:srgbClr val="0000FF"/>
                </a:solidFill>
              </a:rPr>
              <a:t>це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dirty="0">
                <a:solidFill>
                  <a:srgbClr val="0000FF"/>
                </a:solidFill>
              </a:rPr>
              <a:t>потоки </a:t>
            </a:r>
            <a:r>
              <a:rPr lang="ru-RU" sz="2400" dirty="0">
                <a:solidFill>
                  <a:srgbClr val="0000FF"/>
                </a:solidFill>
                <a:sym typeface="Symbol" pitchFamily="18" charset="2"/>
              </a:rPr>
              <a:t></a:t>
            </a:r>
            <a:r>
              <a:rPr lang="ru-RU" sz="2400" dirty="0">
                <a:solidFill>
                  <a:srgbClr val="0000FF"/>
                </a:solidFill>
              </a:rPr>
              <a:t> -</a:t>
            </a:r>
            <a:r>
              <a:rPr lang="ru-RU" sz="2400" dirty="0" err="1" smtClean="0">
                <a:solidFill>
                  <a:srgbClr val="0000FF"/>
                </a:solidFill>
              </a:rPr>
              <a:t>частинок</a:t>
            </a:r>
            <a:r>
              <a:rPr lang="ru-RU" sz="2400" dirty="0" smtClean="0">
                <a:solidFill>
                  <a:srgbClr val="0000FF"/>
                </a:solidFill>
              </a:rPr>
              <a:t>, </a:t>
            </a:r>
            <a:r>
              <a:rPr lang="ru-RU" sz="2400" dirty="0" err="1" smtClean="0">
                <a:solidFill>
                  <a:srgbClr val="0000FF"/>
                </a:solidFill>
              </a:rPr>
              <a:t>що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</a:rPr>
              <a:t>являють</a:t>
            </a:r>
            <a:r>
              <a:rPr lang="ru-RU" sz="2400" dirty="0" smtClean="0">
                <a:solidFill>
                  <a:srgbClr val="0000FF"/>
                </a:solidFill>
              </a:rPr>
              <a:t> собою </a:t>
            </a:r>
            <a:r>
              <a:rPr lang="ru-RU" sz="2400" dirty="0">
                <a:solidFill>
                  <a:srgbClr val="0000FF"/>
                </a:solidFill>
              </a:rPr>
              <a:t>ядра </a:t>
            </a:r>
            <a:r>
              <a:rPr lang="ru-RU" sz="2400" dirty="0" err="1" smtClean="0">
                <a:solidFill>
                  <a:srgbClr val="0000FF"/>
                </a:solidFill>
              </a:rPr>
              <a:t>атомів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</a:rPr>
              <a:t>гелію</a:t>
            </a:r>
            <a:r>
              <a:rPr lang="ru-RU" sz="2400" dirty="0" smtClean="0">
                <a:solidFill>
                  <a:srgbClr val="0000FF"/>
                </a:solidFill>
              </a:rPr>
              <a:t>. </a:t>
            </a:r>
          </a:p>
          <a:p>
            <a:pPr>
              <a:spcBef>
                <a:spcPct val="50000"/>
              </a:spcBef>
              <a:buSzPct val="85000"/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00FF"/>
                </a:solidFill>
              </a:rPr>
              <a:t>Вони </a:t>
            </a:r>
            <a:r>
              <a:rPr lang="ru-RU" sz="2400" dirty="0" err="1" smtClean="0">
                <a:solidFill>
                  <a:srgbClr val="0000FF"/>
                </a:solidFill>
              </a:rPr>
              <a:t>заряджені</a:t>
            </a:r>
            <a:r>
              <a:rPr lang="ru-RU" sz="2400" dirty="0" smtClean="0">
                <a:solidFill>
                  <a:srgbClr val="0000FF"/>
                </a:solidFill>
              </a:rPr>
              <a:t> позитивно (Заряд </a:t>
            </a:r>
            <a:r>
              <a:rPr lang="en-US" sz="2400" dirty="0" smtClean="0">
                <a:solidFill>
                  <a:srgbClr val="0000FF"/>
                </a:solidFill>
              </a:rPr>
              <a:t>q= 2</a:t>
            </a:r>
            <a:r>
              <a:rPr lang="uk-UA" sz="2400" dirty="0" smtClean="0">
                <a:solidFill>
                  <a:srgbClr val="0000FF"/>
                </a:solidFill>
              </a:rPr>
              <a:t>е</a:t>
            </a:r>
            <a:r>
              <a:rPr lang="ru-RU" sz="2400" dirty="0" smtClean="0">
                <a:solidFill>
                  <a:srgbClr val="0000FF"/>
                </a:solidFill>
              </a:rPr>
              <a:t>) </a:t>
            </a:r>
          </a:p>
          <a:p>
            <a:pPr>
              <a:spcBef>
                <a:spcPct val="50000"/>
              </a:spcBef>
              <a:buSzPct val="85000"/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C00000"/>
                </a:solidFill>
                <a:sym typeface="Symbol" pitchFamily="18" charset="2"/>
              </a:rPr>
              <a:t></a:t>
            </a:r>
            <a:r>
              <a:rPr lang="ru-RU" sz="2400" dirty="0" smtClean="0">
                <a:solidFill>
                  <a:srgbClr val="C00000"/>
                </a:solidFill>
              </a:rPr>
              <a:t> -</a:t>
            </a:r>
            <a:r>
              <a:rPr lang="ru-RU" sz="2400" dirty="0" err="1" smtClean="0">
                <a:solidFill>
                  <a:srgbClr val="C00000"/>
                </a:solidFill>
              </a:rPr>
              <a:t>промені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 err="1">
                <a:solidFill>
                  <a:srgbClr val="0000FF"/>
                </a:solidFill>
              </a:rPr>
              <a:t>мають</a:t>
            </a:r>
            <a:r>
              <a:rPr lang="ru-RU" sz="2400" dirty="0">
                <a:solidFill>
                  <a:srgbClr val="0000FF"/>
                </a:solidFill>
              </a:rPr>
              <a:t> малу проникну </a:t>
            </a:r>
            <a:r>
              <a:rPr lang="ru-RU" sz="2400" dirty="0" err="1" smtClean="0">
                <a:solidFill>
                  <a:srgbClr val="0000FF"/>
                </a:solidFill>
              </a:rPr>
              <a:t>здатність</a:t>
            </a:r>
            <a:r>
              <a:rPr lang="ru-RU" sz="2400" dirty="0" smtClean="0">
                <a:solidFill>
                  <a:srgbClr val="0000FF"/>
                </a:solidFill>
              </a:rPr>
              <a:t> (вони не </a:t>
            </a:r>
            <a:r>
              <a:rPr lang="ru-RU" sz="2400" dirty="0" err="1" smtClean="0">
                <a:solidFill>
                  <a:srgbClr val="0000FF"/>
                </a:solidFill>
              </a:rPr>
              <a:t>можуть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</a:rPr>
              <a:t>пробити</a:t>
            </a:r>
            <a:r>
              <a:rPr lang="ru-RU" sz="2400" dirty="0" smtClean="0">
                <a:solidFill>
                  <a:srgbClr val="0000FF"/>
                </a:solidFill>
              </a:rPr>
              <a:t> листок </a:t>
            </a:r>
            <a:r>
              <a:rPr lang="ru-RU" sz="2400" dirty="0" err="1" smtClean="0">
                <a:solidFill>
                  <a:srgbClr val="0000FF"/>
                </a:solidFill>
              </a:rPr>
              <a:t>паперу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</a:rPr>
              <a:t>товщиною</a:t>
            </a:r>
            <a:r>
              <a:rPr lang="ru-RU" sz="2400" dirty="0" smtClean="0">
                <a:solidFill>
                  <a:srgbClr val="0000FF"/>
                </a:solidFill>
              </a:rPr>
              <a:t> 0,1 мм)</a:t>
            </a:r>
          </a:p>
          <a:p>
            <a:pPr>
              <a:spcBef>
                <a:spcPct val="50000"/>
              </a:spcBef>
              <a:buSzPct val="85000"/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m=4</a:t>
            </a:r>
            <a:r>
              <a:rPr lang="uk-UA" sz="2400" dirty="0" err="1" smtClean="0">
                <a:solidFill>
                  <a:srgbClr val="C00000"/>
                </a:solidFill>
              </a:rPr>
              <a:t>а.о.м</a:t>
            </a:r>
            <a:r>
              <a:rPr lang="uk-UA" sz="2400" dirty="0" smtClean="0">
                <a:solidFill>
                  <a:srgbClr val="C00000"/>
                </a:solidFill>
              </a:rPr>
              <a:t>.</a:t>
            </a:r>
          </a:p>
          <a:p>
            <a:pPr>
              <a:spcBef>
                <a:spcPct val="50000"/>
              </a:spcBef>
              <a:buSzPct val="85000"/>
              <a:buFont typeface="Wingdings" pitchFamily="2" charset="2"/>
              <a:buChar char="Ø"/>
            </a:pPr>
            <a:r>
              <a:rPr lang="uk-UA" sz="2400" dirty="0" smtClean="0">
                <a:solidFill>
                  <a:srgbClr val="0000FF"/>
                </a:solidFill>
              </a:rPr>
              <a:t>Енергія всіх </a:t>
            </a:r>
            <a:r>
              <a:rPr lang="ru-RU" sz="2400" dirty="0" smtClean="0">
                <a:solidFill>
                  <a:srgbClr val="0000FF"/>
                </a:solidFill>
                <a:sym typeface="Symbol" pitchFamily="18" charset="2"/>
              </a:rPr>
              <a:t></a:t>
            </a:r>
            <a:r>
              <a:rPr lang="ru-RU" sz="2400" dirty="0" smtClean="0">
                <a:solidFill>
                  <a:srgbClr val="0000FF"/>
                </a:solidFill>
              </a:rPr>
              <a:t> -</a:t>
            </a:r>
            <a:r>
              <a:rPr lang="ru-RU" sz="2400" dirty="0" err="1" smtClean="0">
                <a:solidFill>
                  <a:srgbClr val="0000FF"/>
                </a:solidFill>
              </a:rPr>
              <a:t>частинок</a:t>
            </a:r>
            <a:r>
              <a:rPr lang="ru-RU" sz="2400" dirty="0" smtClean="0">
                <a:solidFill>
                  <a:srgbClr val="0000FF"/>
                </a:solidFill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</a:rPr>
              <a:t>однакова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275464" name="Picture 8" descr="BS00554_">
            <a:hlinkClick r:id="rId2" action="ppaction://hlinksldjump" tooltip="Содержание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8263"/>
            <a:ext cx="795338" cy="693737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1857364"/>
            <a:ext cx="2752725" cy="3676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9" name="Rectangle 5"/>
          <p:cNvSpPr>
            <a:spLocks noGrp="1" noChangeArrowheads="1"/>
          </p:cNvSpPr>
          <p:nvPr>
            <p:ph type="title"/>
          </p:nvPr>
        </p:nvSpPr>
        <p:spPr>
          <a:xfrm>
            <a:off x="827088" y="188913"/>
            <a:ext cx="7772400" cy="11430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БЕТА - </a:t>
            </a:r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ПРОМЕНІ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7511" name="Rectangle 7"/>
          <p:cNvSpPr>
            <a:spLocks noChangeArrowheads="1"/>
          </p:cNvSpPr>
          <p:nvPr/>
        </p:nvSpPr>
        <p:spPr bwMode="auto">
          <a:xfrm>
            <a:off x="1042988" y="1557338"/>
            <a:ext cx="4537075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85000"/>
              <a:buFont typeface="Wingdings" pitchFamily="2" charset="2"/>
              <a:buChar char="Ø"/>
            </a:pPr>
            <a:r>
              <a:rPr lang="ru-RU" sz="2400" dirty="0">
                <a:solidFill>
                  <a:srgbClr val="C00000"/>
                </a:solidFill>
                <a:sym typeface="Symbol" pitchFamily="18" charset="2"/>
              </a:rPr>
              <a:t> </a:t>
            </a:r>
            <a:r>
              <a:rPr lang="ru-RU" sz="2400" dirty="0" smtClean="0">
                <a:solidFill>
                  <a:srgbClr val="C00000"/>
                </a:solidFill>
                <a:sym typeface="Symbol" pitchFamily="18" charset="2"/>
              </a:rPr>
              <a:t>-</a:t>
            </a:r>
            <a:r>
              <a:rPr lang="ru-RU" sz="2400" dirty="0" err="1" smtClean="0">
                <a:solidFill>
                  <a:srgbClr val="C00000"/>
                </a:solidFill>
                <a:sym typeface="Symbol" pitchFamily="18" charset="2"/>
              </a:rPr>
              <a:t>промені</a:t>
            </a:r>
            <a:r>
              <a:rPr lang="ru-RU" sz="2400" dirty="0" smtClean="0">
                <a:solidFill>
                  <a:srgbClr val="C00000"/>
                </a:solidFill>
                <a:sym typeface="Symbol" pitchFamily="18" charset="2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представляють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собою </a:t>
            </a:r>
            <a:r>
              <a:rPr lang="ru-RU" sz="2400" dirty="0">
                <a:solidFill>
                  <a:srgbClr val="002060"/>
                </a:solidFill>
                <a:sym typeface="Symbol" pitchFamily="18" charset="2"/>
              </a:rPr>
              <a:t>потоки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електронів</a:t>
            </a:r>
            <a:endParaRPr lang="ru-RU" sz="2400" dirty="0" smtClean="0">
              <a:solidFill>
                <a:srgbClr val="002060"/>
              </a:solidFill>
              <a:sym typeface="Symbol" pitchFamily="18" charset="2"/>
            </a:endParaRPr>
          </a:p>
          <a:p>
            <a:pPr>
              <a:spcBef>
                <a:spcPct val="50000"/>
              </a:spcBef>
              <a:buSzPct val="85000"/>
              <a:buFont typeface="Wingdings" pitchFamily="2" charset="2"/>
              <a:buChar char="Ø"/>
            </a:pPr>
            <a:r>
              <a:rPr lang="ru-RU" sz="2400" dirty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ru-RU" sz="2400" dirty="0" err="1">
                <a:solidFill>
                  <a:srgbClr val="002060"/>
                </a:solidFill>
                <a:sym typeface="Symbol" pitchFamily="18" charset="2"/>
              </a:rPr>
              <a:t>Їх</a:t>
            </a:r>
            <a:r>
              <a:rPr lang="ru-RU" sz="2400" dirty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швидкість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наближається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до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швидкості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світла</a:t>
            </a:r>
            <a:endParaRPr lang="ru-RU" sz="2400" dirty="0">
              <a:solidFill>
                <a:srgbClr val="002060"/>
              </a:solidFill>
              <a:sym typeface="Symbol" pitchFamily="18" charset="2"/>
            </a:endParaRPr>
          </a:p>
          <a:p>
            <a:pPr>
              <a:spcBef>
                <a:spcPct val="50000"/>
              </a:spcBef>
              <a:buSzPct val="85000"/>
              <a:buFont typeface="Wingdings" pitchFamily="2" charset="2"/>
              <a:buChar char="Ø"/>
            </a:pP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Проникаюча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здатність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більша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ніж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у </a:t>
            </a:r>
            <a:r>
              <a:rPr lang="ru-RU" sz="2400" dirty="0" smtClean="0">
                <a:solidFill>
                  <a:srgbClr val="C00000"/>
                </a:solidFill>
                <a:sym typeface="Symbol" pitchFamily="18" charset="2"/>
              </a:rPr>
              <a:t></a:t>
            </a:r>
            <a:r>
              <a:rPr lang="ru-RU" sz="2400" dirty="0" smtClean="0">
                <a:solidFill>
                  <a:srgbClr val="C00000"/>
                </a:solidFill>
              </a:rPr>
              <a:t> -</a:t>
            </a:r>
            <a:r>
              <a:rPr lang="ru-RU" sz="2400" dirty="0" err="1" smtClean="0">
                <a:solidFill>
                  <a:srgbClr val="C00000"/>
                </a:solidFill>
              </a:rPr>
              <a:t>променів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(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Захистом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від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sym typeface="Symbol" pitchFamily="18" charset="2"/>
              </a:rPr>
              <a:t> -</a:t>
            </a:r>
            <a:r>
              <a:rPr lang="ru-RU" sz="2400" dirty="0" err="1" smtClean="0">
                <a:solidFill>
                  <a:srgbClr val="C00000"/>
                </a:solidFill>
                <a:sym typeface="Symbol" pitchFamily="18" charset="2"/>
              </a:rPr>
              <a:t>променів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може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бути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алюмінієва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ru-RU" sz="2400" dirty="0">
                <a:solidFill>
                  <a:srgbClr val="002060"/>
                </a:solidFill>
                <a:sym typeface="Symbol" pitchFamily="18" charset="2"/>
              </a:rPr>
              <a:t>пластина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товщиною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в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кілька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sym typeface="Symbol" pitchFamily="18" charset="2"/>
              </a:rPr>
              <a:t>міліметрів</a:t>
            </a:r>
            <a:r>
              <a:rPr lang="ru-RU" sz="2400" dirty="0" smtClean="0">
                <a:solidFill>
                  <a:srgbClr val="002060"/>
                </a:solidFill>
                <a:sym typeface="Symbol" pitchFamily="18" charset="2"/>
              </a:rPr>
              <a:t>)</a:t>
            </a:r>
          </a:p>
          <a:p>
            <a:pPr>
              <a:spcBef>
                <a:spcPct val="50000"/>
              </a:spcBef>
              <a:buSzPct val="85000"/>
              <a:buFont typeface="Wingdings" pitchFamily="2" charset="2"/>
              <a:buChar char="Ø"/>
            </a:pPr>
            <a:r>
              <a:rPr lang="ru-RU" sz="3200" dirty="0" smtClean="0">
                <a:solidFill>
                  <a:srgbClr val="002060"/>
                </a:solidFill>
                <a:sym typeface="Symbol" pitchFamily="18" charset="2"/>
              </a:rPr>
              <a:t> </a:t>
            </a:r>
            <a:r>
              <a:rPr lang="en-US" sz="3200" dirty="0" smtClean="0">
                <a:solidFill>
                  <a:srgbClr val="C00000"/>
                </a:solidFill>
                <a:sym typeface="Symbol" pitchFamily="18" charset="2"/>
              </a:rPr>
              <a:t>m=m</a:t>
            </a:r>
            <a:r>
              <a:rPr lang="ru-RU" sz="3200" dirty="0" smtClean="0">
                <a:solidFill>
                  <a:srgbClr val="C00000"/>
                </a:solidFill>
                <a:sym typeface="Symbol" pitchFamily="18" charset="2"/>
              </a:rPr>
              <a:t> </a:t>
            </a:r>
            <a:r>
              <a:rPr lang="en-US" sz="3200" baseline="-25000" dirty="0" smtClean="0">
                <a:solidFill>
                  <a:srgbClr val="C00000"/>
                </a:solidFill>
                <a:sym typeface="Symbol" pitchFamily="18" charset="2"/>
              </a:rPr>
              <a:t>e</a:t>
            </a:r>
          </a:p>
          <a:p>
            <a:pPr>
              <a:spcBef>
                <a:spcPct val="50000"/>
              </a:spcBef>
              <a:buSzPct val="85000"/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C00000"/>
                </a:solidFill>
                <a:sym typeface="Symbol" pitchFamily="18" charset="2"/>
              </a:rPr>
              <a:t>q=e</a:t>
            </a:r>
            <a:endParaRPr lang="ru-RU" sz="3200" dirty="0">
              <a:solidFill>
                <a:srgbClr val="C00000"/>
              </a:solidFill>
              <a:sym typeface="Symbol" pitchFamily="18" charset="2"/>
            </a:endParaRPr>
          </a:p>
          <a:p>
            <a:pPr>
              <a:spcBef>
                <a:spcPct val="50000"/>
              </a:spcBef>
              <a:buSzPct val="85000"/>
            </a:pP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277512" name="Picture 8" descr="BS00554_">
            <a:hlinkClick r:id="rId2" action="ppaction://hlinksldjump" tooltip="Содержание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8263"/>
            <a:ext cx="795338" cy="693737"/>
          </a:xfrm>
          <a:prstGeom prst="rect">
            <a:avLst/>
          </a:prstGeom>
          <a:noFill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1714488"/>
            <a:ext cx="3553668" cy="4143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4" dur="100" fill="hold"/>
                                        <p:tgtEl>
                                          <p:spTgt spid="277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5" dur="100" fill="hold"/>
                                        <p:tgtEl>
                                          <p:spTgt spid="277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100" fill="hold"/>
                                        <p:tgtEl>
                                          <p:spTgt spid="277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" fill="hold"/>
                                        <p:tgtEl>
                                          <p:spTgt spid="277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7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7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7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7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7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7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277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7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7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7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7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7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7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7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7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7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ГАМА 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- </a:t>
            </a:r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промені</a:t>
            </a: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1607" name="Rectangle 7"/>
          <p:cNvSpPr>
            <a:spLocks noChangeArrowheads="1"/>
          </p:cNvSpPr>
          <p:nvPr/>
        </p:nvSpPr>
        <p:spPr bwMode="auto">
          <a:xfrm>
            <a:off x="285720" y="1428736"/>
            <a:ext cx="5321307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>
                <a:solidFill>
                  <a:srgbClr val="C00000"/>
                </a:solidFill>
                <a:sym typeface="Symbol" pitchFamily="18" charset="2"/>
              </a:rPr>
              <a:t></a:t>
            </a:r>
            <a:r>
              <a:rPr lang="ru-RU" sz="2400" dirty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C00000"/>
                </a:solidFill>
              </a:rPr>
              <a:t>-</a:t>
            </a:r>
            <a:r>
              <a:rPr lang="ru-RU" sz="2400" dirty="0" err="1" smtClean="0">
                <a:solidFill>
                  <a:srgbClr val="C00000"/>
                </a:solidFill>
              </a:rPr>
              <a:t>випромінювання</a:t>
            </a:r>
            <a:r>
              <a:rPr lang="ru-RU" sz="2400" dirty="0" smtClean="0">
                <a:solidFill>
                  <a:srgbClr val="C00000"/>
                </a:solidFill>
              </a:rPr>
              <a:t>  </a:t>
            </a:r>
            <a:r>
              <a:rPr lang="ru-RU" sz="2400" dirty="0" err="1" smtClean="0">
                <a:solidFill>
                  <a:srgbClr val="002060"/>
                </a:solidFill>
              </a:rPr>
              <a:t>пов’язано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з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переходом ядра </a:t>
            </a:r>
            <a:r>
              <a:rPr lang="ru-RU" sz="2400" dirty="0" err="1" smtClean="0">
                <a:solidFill>
                  <a:srgbClr val="002060"/>
                </a:solidFill>
              </a:rPr>
              <a:t>із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збудженого</a:t>
            </a:r>
            <a:r>
              <a:rPr lang="ru-RU" sz="2400" dirty="0" smtClean="0">
                <a:solidFill>
                  <a:srgbClr val="002060"/>
                </a:solidFill>
              </a:rPr>
              <a:t> стану </a:t>
            </a:r>
            <a:r>
              <a:rPr lang="ru-RU" sz="2400" dirty="0" err="1" smtClean="0">
                <a:solidFill>
                  <a:srgbClr val="002060"/>
                </a:solidFill>
              </a:rPr>
              <a:t>з</a:t>
            </a:r>
            <a:r>
              <a:rPr lang="ru-RU" sz="2400" dirty="0" smtClean="0">
                <a:solidFill>
                  <a:srgbClr val="002060"/>
                </a:solidFill>
              </a:rPr>
              <a:t>  </a:t>
            </a:r>
            <a:r>
              <a:rPr lang="ru-RU" sz="2400" dirty="0" err="1" smtClean="0">
                <a:solidFill>
                  <a:srgbClr val="002060"/>
                </a:solidFill>
              </a:rPr>
              <a:t>високим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рівнем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енергії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на </a:t>
            </a:r>
            <a:r>
              <a:rPr lang="ru-RU" sz="2400" dirty="0" err="1" smtClean="0">
                <a:solidFill>
                  <a:srgbClr val="002060"/>
                </a:solidFill>
              </a:rPr>
              <a:t>більш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низький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рівень</a:t>
            </a:r>
            <a:endParaRPr lang="ru-RU" sz="24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i="1" dirty="0" smtClean="0">
                <a:solidFill>
                  <a:srgbClr val="C00000"/>
                </a:solidFill>
              </a:rPr>
              <a:t>v=c</a:t>
            </a:r>
          </a:p>
          <a:p>
            <a:pPr>
              <a:buFont typeface="Wingdings" pitchFamily="2" charset="2"/>
              <a:buChar char="Ø"/>
            </a:pPr>
            <a:r>
              <a:rPr lang="uk-UA" sz="2400" dirty="0" smtClean="0">
                <a:solidFill>
                  <a:srgbClr val="002060"/>
                </a:solidFill>
              </a:rPr>
              <a:t>Висока проникна здатність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err="1" smtClean="0">
                <a:solidFill>
                  <a:srgbClr val="002060"/>
                </a:solidFill>
              </a:rPr>
              <a:t>Довжина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хвилі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від</a:t>
            </a:r>
            <a:r>
              <a:rPr lang="ru-RU" sz="2400" dirty="0" smtClean="0">
                <a:solidFill>
                  <a:srgbClr val="002060"/>
                </a:solidFill>
              </a:rPr>
              <a:t> 10</a:t>
            </a:r>
            <a:r>
              <a:rPr lang="ru-RU" sz="2400" baseline="30000" dirty="0" smtClean="0">
                <a:solidFill>
                  <a:srgbClr val="002060"/>
                </a:solidFill>
              </a:rPr>
              <a:t>-8 </a:t>
            </a:r>
            <a:r>
              <a:rPr lang="ru-RU" sz="2400" dirty="0" smtClean="0">
                <a:solidFill>
                  <a:srgbClr val="002060"/>
                </a:solidFill>
              </a:rPr>
              <a:t>до 10</a:t>
            </a:r>
            <a:r>
              <a:rPr lang="ru-RU" sz="2400" baseline="30000" dirty="0" smtClean="0">
                <a:solidFill>
                  <a:srgbClr val="002060"/>
                </a:solidFill>
              </a:rPr>
              <a:t>-11</a:t>
            </a:r>
            <a:r>
              <a:rPr lang="ru-RU" sz="2400" dirty="0" smtClean="0">
                <a:solidFill>
                  <a:srgbClr val="002060"/>
                </a:solidFill>
              </a:rPr>
              <a:t> см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2060"/>
                </a:solidFill>
              </a:rPr>
              <a:t>Схоже до </a:t>
            </a:r>
            <a:r>
              <a:rPr lang="ru-RU" sz="2400" dirty="0" err="1" smtClean="0">
                <a:solidFill>
                  <a:srgbClr val="002060"/>
                </a:solidFill>
              </a:rPr>
              <a:t>рентгенівського</a:t>
            </a:r>
            <a:endParaRPr lang="ru-RU" sz="24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C00000"/>
                </a:solidFill>
                <a:sym typeface="Symbol" pitchFamily="18" charset="2"/>
              </a:rPr>
              <a:t></a:t>
            </a:r>
            <a:r>
              <a:rPr lang="ru-RU" sz="2400" dirty="0" smtClean="0">
                <a:solidFill>
                  <a:srgbClr val="C00000"/>
                </a:solidFill>
              </a:rPr>
              <a:t> -</a:t>
            </a:r>
            <a:r>
              <a:rPr lang="ru-RU" sz="2400" dirty="0" err="1" smtClean="0">
                <a:solidFill>
                  <a:srgbClr val="C00000"/>
                </a:solidFill>
              </a:rPr>
              <a:t>випромінювання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r>
              <a:rPr lang="ru-RU" sz="2400" dirty="0" smtClean="0">
                <a:solidFill>
                  <a:srgbClr val="002060"/>
                </a:solidFill>
              </a:rPr>
              <a:t>не </a:t>
            </a:r>
            <a:r>
              <a:rPr lang="ru-RU" sz="2400" dirty="0" err="1" smtClean="0">
                <a:solidFill>
                  <a:srgbClr val="002060"/>
                </a:solidFill>
              </a:rPr>
              <a:t>викликає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</a:rPr>
              <a:t>зміни</a:t>
            </a:r>
            <a:r>
              <a:rPr lang="ru-RU" sz="2400" dirty="0" smtClean="0">
                <a:solidFill>
                  <a:srgbClr val="002060"/>
                </a:solidFill>
              </a:rPr>
              <a:t> заряду, а </a:t>
            </a:r>
            <a:r>
              <a:rPr lang="ru-RU" sz="2400" dirty="0" err="1" smtClean="0">
                <a:solidFill>
                  <a:srgbClr val="002060"/>
                </a:solidFill>
              </a:rPr>
              <a:t>маса</a:t>
            </a:r>
            <a:r>
              <a:rPr lang="ru-RU" sz="2400" dirty="0" smtClean="0">
                <a:solidFill>
                  <a:srgbClr val="002060"/>
                </a:solidFill>
              </a:rPr>
              <a:t> ядра </a:t>
            </a:r>
            <a:r>
              <a:rPr lang="ru-RU" sz="2400" dirty="0" err="1" smtClean="0">
                <a:solidFill>
                  <a:srgbClr val="002060"/>
                </a:solidFill>
              </a:rPr>
              <a:t>змінюється</a:t>
            </a:r>
            <a:r>
              <a:rPr lang="ru-RU" sz="2400" dirty="0" smtClean="0">
                <a:solidFill>
                  <a:srgbClr val="002060"/>
                </a:solidFill>
              </a:rPr>
              <a:t> на </a:t>
            </a:r>
            <a:r>
              <a:rPr lang="ru-RU" sz="2400" dirty="0" err="1" smtClean="0">
                <a:solidFill>
                  <a:srgbClr val="002060"/>
                </a:solidFill>
              </a:rPr>
              <a:t>дуже</a:t>
            </a:r>
            <a:r>
              <a:rPr lang="ru-RU" sz="2400" dirty="0" smtClean="0">
                <a:solidFill>
                  <a:srgbClr val="002060"/>
                </a:solidFill>
              </a:rPr>
              <a:t> малу величину.</a:t>
            </a:r>
          </a:p>
        </p:txBody>
      </p:sp>
      <p:pic>
        <p:nvPicPr>
          <p:cNvPr id="281608" name="Picture 8" descr="BS00554_">
            <a:hlinkClick r:id="rId2" action="ppaction://hlinksldjump" tooltip="Содержание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8263"/>
            <a:ext cx="795338" cy="693737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1571612"/>
            <a:ext cx="3009900" cy="4057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dirty="0" err="1" smtClean="0"/>
              <a:t>Радіоактивні</a:t>
            </a:r>
            <a:r>
              <a:rPr lang="ru-RU" sz="4800" dirty="0" smtClean="0"/>
              <a:t> </a:t>
            </a:r>
            <a:r>
              <a:rPr lang="ru-RU" sz="4800" dirty="0" err="1" smtClean="0"/>
              <a:t>перетворення</a:t>
            </a:r>
            <a:endParaRPr lang="ru-RU" sz="4800" dirty="0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4143375" cy="4708525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    </a:t>
            </a:r>
            <a:r>
              <a:rPr lang="ru-RU" sz="2800" b="1" dirty="0" err="1" smtClean="0">
                <a:solidFill>
                  <a:srgbClr val="C00000"/>
                </a:solidFill>
              </a:rPr>
              <a:t>Фредерік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</a:rPr>
              <a:t>Содді</a:t>
            </a:r>
            <a:endParaRPr lang="ru-RU" sz="2800" dirty="0"/>
          </a:p>
          <a:p>
            <a:pPr algn="ctr">
              <a:lnSpc>
                <a:spcPct val="90000"/>
              </a:lnSpc>
              <a:buNone/>
            </a:pPr>
            <a:endParaRPr lang="ru-RU" sz="4000" dirty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  <a:buNone/>
            </a:pP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57686" y="1428736"/>
            <a:ext cx="4214842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Правила </a:t>
            </a:r>
            <a:r>
              <a:rPr lang="ru-RU" sz="4400" b="1" dirty="0" err="1" smtClean="0">
                <a:solidFill>
                  <a:srgbClr val="C00000"/>
                </a:solidFill>
                <a:latin typeface="Monotype Corsiva" pitchFamily="66" charset="0"/>
              </a:rPr>
              <a:t>зміщення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57620" y="2000240"/>
            <a:ext cx="492922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1903р. (до </a:t>
            </a:r>
            <a:r>
              <a:rPr lang="ru-RU" sz="2800" dirty="0" err="1" smtClean="0">
                <a:solidFill>
                  <a:srgbClr val="002060"/>
                </a:solidFill>
              </a:rPr>
              <a:t>відкриття</a:t>
            </a:r>
            <a:r>
              <a:rPr lang="ru-RU" sz="2800" dirty="0" smtClean="0">
                <a:solidFill>
                  <a:srgbClr val="002060"/>
                </a:solidFill>
              </a:rPr>
              <a:t> атомного ядра) </a:t>
            </a:r>
            <a:endParaRPr lang="ru-RU" sz="2800" dirty="0" smtClean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300" dirty="0" smtClean="0"/>
              <a:t>В </a:t>
            </a:r>
            <a:r>
              <a:rPr lang="ru-RU" sz="2300" dirty="0" err="1" smtClean="0"/>
              <a:t>результаті</a:t>
            </a:r>
            <a:r>
              <a:rPr lang="ru-RU" sz="2300" dirty="0" smtClean="0"/>
              <a:t> </a:t>
            </a:r>
            <a:r>
              <a:rPr lang="el-GR" sz="2300" dirty="0" smtClean="0"/>
              <a:t>α</a:t>
            </a:r>
            <a:r>
              <a:rPr lang="uk-UA" sz="2300" dirty="0" smtClean="0"/>
              <a:t> – розпаду елемент зміщується на дві клітинки до початку періодичної </a:t>
            </a:r>
            <a:r>
              <a:rPr lang="uk-UA" sz="2300" dirty="0" smtClean="0"/>
              <a:t>системи (втрачає позитивний заряд </a:t>
            </a:r>
            <a:r>
              <a:rPr lang="uk-UA" sz="2300" dirty="0" smtClean="0">
                <a:solidFill>
                  <a:srgbClr val="002060"/>
                </a:solidFill>
              </a:rPr>
              <a:t>2</a:t>
            </a:r>
            <a:r>
              <a:rPr lang="uk-UA" sz="2300" i="1" dirty="0" smtClean="0">
                <a:solidFill>
                  <a:srgbClr val="002060"/>
                </a:solidFill>
              </a:rPr>
              <a:t>е </a:t>
            </a:r>
            <a:r>
              <a:rPr lang="uk-UA" sz="2300" dirty="0" smtClean="0"/>
              <a:t>і маса зменшується на </a:t>
            </a:r>
            <a:r>
              <a:rPr lang="uk-UA" sz="2300" dirty="0" smtClean="0">
                <a:solidFill>
                  <a:srgbClr val="002060"/>
                </a:solidFill>
              </a:rPr>
              <a:t>4а. </a:t>
            </a:r>
            <a:r>
              <a:rPr lang="uk-UA" sz="2300" dirty="0" err="1" smtClean="0">
                <a:solidFill>
                  <a:srgbClr val="002060"/>
                </a:solidFill>
              </a:rPr>
              <a:t>о.м</a:t>
            </a:r>
            <a:r>
              <a:rPr lang="uk-UA" sz="2300" dirty="0" smtClean="0">
                <a:solidFill>
                  <a:srgbClr val="002060"/>
                </a:solidFill>
              </a:rPr>
              <a:t>.</a:t>
            </a:r>
            <a:r>
              <a:rPr lang="uk-UA" sz="2300" dirty="0" smtClean="0"/>
              <a:t>).</a:t>
            </a:r>
            <a:endParaRPr lang="uk-UA" sz="23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300" dirty="0" smtClean="0"/>
              <a:t>В </a:t>
            </a:r>
            <a:r>
              <a:rPr lang="ru-RU" sz="2300" dirty="0" err="1" smtClean="0"/>
              <a:t>результаті</a:t>
            </a:r>
            <a:r>
              <a:rPr lang="ru-RU" sz="2300" dirty="0" smtClean="0"/>
              <a:t> </a:t>
            </a:r>
            <a:r>
              <a:rPr lang="el-GR" sz="2300" dirty="0" smtClean="0"/>
              <a:t>β</a:t>
            </a:r>
            <a:r>
              <a:rPr lang="uk-UA" sz="2300" dirty="0" smtClean="0"/>
              <a:t> </a:t>
            </a:r>
            <a:r>
              <a:rPr lang="uk-UA" sz="2300" dirty="0" smtClean="0"/>
              <a:t>– розпаду елемент зміщується на </a:t>
            </a:r>
            <a:r>
              <a:rPr lang="uk-UA" sz="2300" dirty="0" smtClean="0"/>
              <a:t>одну клітинку </a:t>
            </a:r>
            <a:r>
              <a:rPr lang="uk-UA" sz="2300" dirty="0" smtClean="0"/>
              <a:t>до </a:t>
            </a:r>
            <a:r>
              <a:rPr lang="uk-UA" sz="2300" dirty="0" smtClean="0"/>
              <a:t>кінця </a:t>
            </a:r>
            <a:r>
              <a:rPr lang="uk-UA" sz="2300" dirty="0" smtClean="0"/>
              <a:t>періодичної </a:t>
            </a:r>
            <a:r>
              <a:rPr lang="uk-UA" sz="2300" dirty="0" smtClean="0"/>
              <a:t>системи ( маса майже </a:t>
            </a:r>
            <a:r>
              <a:rPr lang="uk-UA" sz="2300" dirty="0" smtClean="0">
                <a:solidFill>
                  <a:srgbClr val="002060"/>
                </a:solidFill>
              </a:rPr>
              <a:t>не змінюється, </a:t>
            </a:r>
            <a:r>
              <a:rPr lang="uk-UA" sz="2300" dirty="0" smtClean="0"/>
              <a:t>а заряд збільшується на </a:t>
            </a:r>
            <a:r>
              <a:rPr lang="uk-UA" sz="2300" dirty="0" smtClean="0">
                <a:solidFill>
                  <a:srgbClr val="002060"/>
                </a:solidFill>
              </a:rPr>
              <a:t>1</a:t>
            </a:r>
            <a:r>
              <a:rPr lang="uk-UA" sz="2300" i="1" dirty="0" smtClean="0">
                <a:solidFill>
                  <a:srgbClr val="002060"/>
                </a:solidFill>
              </a:rPr>
              <a:t>е</a:t>
            </a:r>
            <a:r>
              <a:rPr lang="uk-UA" sz="2300" dirty="0" smtClean="0"/>
              <a:t>).</a:t>
            </a:r>
            <a:endParaRPr lang="uk-UA" sz="2300" dirty="0" smtClean="0"/>
          </a:p>
          <a:p>
            <a:pPr marL="514350" indent="-514350"/>
            <a:endParaRPr lang="uk-UA" sz="20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214554"/>
            <a:ext cx="2928958" cy="4317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827088" y="0"/>
            <a:ext cx="793432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4800" b="1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α</a:t>
            </a:r>
            <a:r>
              <a:rPr lang="ru-RU" sz="48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(альфа) – </a:t>
            </a:r>
            <a:r>
              <a:rPr lang="ru-RU" sz="48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розпад</a:t>
            </a:r>
            <a:endParaRPr lang="ru-RU" sz="4800" b="1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spcBef>
                <a:spcPct val="50000"/>
              </a:spcBef>
            </a:pPr>
            <a:r>
              <a:rPr lang="ru-RU" sz="2400" b="0" dirty="0" err="1" smtClean="0">
                <a:solidFill>
                  <a:srgbClr val="0000FF"/>
                </a:solidFill>
                <a:latin typeface="Times New Roman" pitchFamily="18" charset="0"/>
              </a:rPr>
              <a:t>Перетворення</a:t>
            </a:r>
            <a:r>
              <a:rPr lang="ru-RU" sz="2400" b="0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rgbClr val="0000FF"/>
                </a:solidFill>
                <a:latin typeface="Times New Roman" pitchFamily="18" charset="0"/>
              </a:rPr>
              <a:t>атомних</a:t>
            </a:r>
            <a:r>
              <a:rPr lang="ru-RU" sz="2400" b="0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ru-RU" sz="2400" b="0" dirty="0">
                <a:solidFill>
                  <a:srgbClr val="0000FF"/>
                </a:solidFill>
                <a:latin typeface="Times New Roman" pitchFamily="18" charset="0"/>
              </a:rPr>
              <a:t>ядер, </a:t>
            </a:r>
            <a:r>
              <a:rPr lang="ru-RU" sz="2400" b="0" dirty="0" smtClean="0">
                <a:solidFill>
                  <a:srgbClr val="0000FF"/>
                </a:solidFill>
                <a:latin typeface="Times New Roman" pitchFamily="18" charset="0"/>
              </a:rPr>
              <a:t>яке </a:t>
            </a:r>
            <a:r>
              <a:rPr lang="ru-RU" sz="2400" b="0" dirty="0" err="1" smtClean="0">
                <a:solidFill>
                  <a:srgbClr val="0000FF"/>
                </a:solidFill>
                <a:latin typeface="Times New Roman" pitchFamily="18" charset="0"/>
              </a:rPr>
              <a:t>супроводжується</a:t>
            </a:r>
            <a:r>
              <a:rPr lang="ru-RU" sz="2400" b="0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rgbClr val="0000FF"/>
                </a:solidFill>
                <a:latin typeface="Times New Roman" pitchFamily="18" charset="0"/>
              </a:rPr>
              <a:t>випусканням</a:t>
            </a:r>
            <a:r>
              <a:rPr lang="ru-RU" sz="2400" b="0" dirty="0" smtClean="0"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</a:rPr>
              <a:t>-частинок</a:t>
            </a:r>
            <a:r>
              <a:rPr lang="ru-RU" sz="2400" b="0" dirty="0" err="1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400" b="0" dirty="0">
                <a:solidFill>
                  <a:srgbClr val="C00000"/>
                </a:solidFill>
                <a:latin typeface="Times New Roman" pitchFamily="18" charset="0"/>
              </a:rPr>
              <a:t>(ядро </a:t>
            </a:r>
            <a:r>
              <a:rPr lang="ru-RU" sz="2400" b="0" dirty="0" err="1" smtClean="0">
                <a:solidFill>
                  <a:srgbClr val="C00000"/>
                </a:solidFill>
                <a:latin typeface="Times New Roman" pitchFamily="18" charset="0"/>
              </a:rPr>
              <a:t>гелію</a:t>
            </a:r>
            <a:r>
              <a:rPr lang="ru-RU" sz="2400" b="0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400" b="0" baseline="30000" dirty="0">
                <a:solidFill>
                  <a:srgbClr val="C00000"/>
                </a:solidFill>
                <a:latin typeface="Times New Roman" pitchFamily="18" charset="0"/>
              </a:rPr>
              <a:t>4</a:t>
            </a:r>
            <a:r>
              <a:rPr lang="ru-RU" sz="2400" b="0" baseline="-25000" dirty="0">
                <a:solidFill>
                  <a:srgbClr val="C00000"/>
                </a:solidFill>
                <a:latin typeface="Times New Roman" pitchFamily="18" charset="0"/>
              </a:rPr>
              <a:t>2</a:t>
            </a:r>
            <a:r>
              <a:rPr lang="ru-RU" sz="2400" b="0" dirty="0">
                <a:solidFill>
                  <a:srgbClr val="C00000"/>
                </a:solidFill>
                <a:latin typeface="Times New Roman" pitchFamily="18" charset="0"/>
              </a:rPr>
              <a:t>Не) </a:t>
            </a:r>
            <a:r>
              <a:rPr lang="ru-RU" sz="2400" b="0" dirty="0" err="1" smtClean="0">
                <a:solidFill>
                  <a:srgbClr val="0000FF"/>
                </a:solidFill>
                <a:latin typeface="Times New Roman" pitchFamily="18" charset="0"/>
              </a:rPr>
              <a:t>називається</a:t>
            </a:r>
            <a:r>
              <a:rPr lang="ru-RU" sz="2400" b="0" dirty="0" smtClean="0">
                <a:latin typeface="Times New Roman" pitchFamily="18" charset="0"/>
              </a:rPr>
              <a:t>         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</a:rPr>
              <a:t>–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</a:rPr>
              <a:t>розпадом</a:t>
            </a:r>
            <a:r>
              <a:rPr lang="ru-RU" sz="2400" b="0" dirty="0" smtClean="0">
                <a:solidFill>
                  <a:srgbClr val="C00000"/>
                </a:solidFill>
                <a:latin typeface="Times New Roman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</a:rPr>
              <a:t>А</a:t>
            </a:r>
            <a:r>
              <a:rPr lang="ru-RU" sz="2400" b="0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400" b="0" dirty="0">
                <a:solidFill>
                  <a:srgbClr val="C00000"/>
                </a:solidFill>
                <a:latin typeface="Times New Roman" pitchFamily="18" charset="0"/>
              </a:rPr>
              <a:t>–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</a:rPr>
              <a:t>масове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</a:rPr>
              <a:t>число</a:t>
            </a:r>
            <a:r>
              <a:rPr lang="ru-RU" sz="2400" b="0" dirty="0">
                <a:latin typeface="Times New Roman" pitchFamily="18" charset="0"/>
              </a:rPr>
              <a:t>, </a:t>
            </a:r>
            <a:r>
              <a:rPr lang="en-US" sz="2400" dirty="0">
                <a:solidFill>
                  <a:srgbClr val="0000FF"/>
                </a:solidFill>
                <a:latin typeface="Times New Roman" pitchFamily="18" charset="0"/>
              </a:rPr>
              <a:t>Z</a:t>
            </a:r>
            <a:r>
              <a:rPr lang="en-US" sz="2400" b="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400" b="0" dirty="0">
                <a:solidFill>
                  <a:srgbClr val="C00000"/>
                </a:solidFill>
                <a:latin typeface="Times New Roman" pitchFamily="18" charset="0"/>
              </a:rPr>
              <a:t>–</a:t>
            </a:r>
            <a:r>
              <a:rPr lang="ru-RU" sz="2400" b="0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</a:rPr>
              <a:t>заряд</a:t>
            </a:r>
            <a:endParaRPr lang="ru-RU" sz="2400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7171" name="Oval 3"/>
          <p:cNvSpPr>
            <a:spLocks noChangeArrowheads="1"/>
          </p:cNvSpPr>
          <p:nvPr/>
        </p:nvSpPr>
        <p:spPr bwMode="auto">
          <a:xfrm>
            <a:off x="684213" y="2781300"/>
            <a:ext cx="1082675" cy="1066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aseline="30000">
                <a:latin typeface="Times New Roman" pitchFamily="18" charset="0"/>
              </a:rPr>
              <a:t>А</a:t>
            </a:r>
            <a:r>
              <a:rPr lang="en-US" sz="2800" baseline="-25000">
                <a:latin typeface="Times New Roman" pitchFamily="18" charset="0"/>
              </a:rPr>
              <a:t>Z</a:t>
            </a:r>
            <a:r>
              <a:rPr lang="en-US" sz="2800">
                <a:latin typeface="Times New Roman" pitchFamily="18" charset="0"/>
              </a:rPr>
              <a:t>X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3581400" y="2771775"/>
            <a:ext cx="1066800" cy="1066800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aseline="30000">
                <a:latin typeface="Times New Roman" pitchFamily="18" charset="0"/>
              </a:rPr>
              <a:t>А</a:t>
            </a:r>
            <a:r>
              <a:rPr lang="en-US" sz="2800" baseline="30000">
                <a:latin typeface="Times New Roman" pitchFamily="18" charset="0"/>
              </a:rPr>
              <a:t>-4</a:t>
            </a:r>
            <a:r>
              <a:rPr lang="en-US" sz="2800" baseline="-25000">
                <a:latin typeface="Times New Roman" pitchFamily="18" charset="0"/>
              </a:rPr>
              <a:t>Z-2</a:t>
            </a:r>
            <a:r>
              <a:rPr lang="en-US" sz="2800">
                <a:latin typeface="Times New Roman" pitchFamily="18" charset="0"/>
              </a:rPr>
              <a:t>Y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1828800" y="3276600"/>
            <a:ext cx="1600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7174" name="Oval 6"/>
          <p:cNvSpPr>
            <a:spLocks noChangeArrowheads="1"/>
          </p:cNvSpPr>
          <p:nvPr/>
        </p:nvSpPr>
        <p:spPr bwMode="auto">
          <a:xfrm>
            <a:off x="5435600" y="2781300"/>
            <a:ext cx="10668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aseline="30000" dirty="0">
                <a:solidFill>
                  <a:srgbClr val="FF0066"/>
                </a:solidFill>
                <a:latin typeface="Times New Roman" pitchFamily="18" charset="0"/>
              </a:rPr>
              <a:t>4</a:t>
            </a:r>
            <a:r>
              <a:rPr lang="en-US" sz="2800" baseline="-25000" dirty="0">
                <a:solidFill>
                  <a:srgbClr val="FF0066"/>
                </a:solidFill>
                <a:latin typeface="Times New Roman" pitchFamily="18" charset="0"/>
              </a:rPr>
              <a:t>2 </a:t>
            </a:r>
            <a:r>
              <a:rPr lang="en-US" sz="2400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He</a:t>
            </a:r>
            <a:endParaRPr lang="ru-RU" sz="2400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876800" y="3038475"/>
            <a:ext cx="838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+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6705600" y="3048000"/>
            <a:ext cx="838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+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7467600" y="3001963"/>
            <a:ext cx="838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  <a:cs typeface="Times New Roman" pitchFamily="18" charset="0"/>
              </a:rPr>
              <a:t>γ</a:t>
            </a:r>
            <a:endParaRPr lang="ru-RU" sz="3200">
              <a:latin typeface="Times New Roman" pitchFamily="18" charset="0"/>
            </a:endParaRPr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609600" y="3917950"/>
            <a:ext cx="2286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0" dirty="0">
                <a:solidFill>
                  <a:srgbClr val="C00000"/>
                </a:solidFill>
                <a:latin typeface="Tahoma" pitchFamily="34" charset="0"/>
              </a:rPr>
              <a:t>Символ «</a:t>
            </a:r>
            <a:r>
              <a:rPr lang="ru-RU" sz="2000" b="0" dirty="0" err="1" smtClean="0">
                <a:solidFill>
                  <a:srgbClr val="C00000"/>
                </a:solidFill>
                <a:latin typeface="Tahoma" pitchFamily="34" charset="0"/>
              </a:rPr>
              <a:t>материнського</a:t>
            </a:r>
            <a:r>
              <a:rPr lang="ru-RU" sz="2000" b="0" dirty="0">
                <a:solidFill>
                  <a:srgbClr val="C00000"/>
                </a:solidFill>
                <a:latin typeface="Tahoma" pitchFamily="34" charset="0"/>
              </a:rPr>
              <a:t>» ядра</a:t>
            </a:r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3505200" y="3917950"/>
            <a:ext cx="2286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0" dirty="0">
                <a:solidFill>
                  <a:srgbClr val="C00000"/>
                </a:solidFill>
                <a:latin typeface="Tahoma" pitchFamily="34" charset="0"/>
              </a:rPr>
              <a:t>Символ «</a:t>
            </a:r>
            <a:r>
              <a:rPr lang="ru-RU" sz="2000" b="0" dirty="0" err="1" smtClean="0">
                <a:solidFill>
                  <a:srgbClr val="C00000"/>
                </a:solidFill>
                <a:latin typeface="Tahoma" pitchFamily="34" charset="0"/>
              </a:rPr>
              <a:t>дочірнього</a:t>
            </a:r>
            <a:r>
              <a:rPr lang="ru-RU" sz="2000" b="0" dirty="0">
                <a:solidFill>
                  <a:srgbClr val="C00000"/>
                </a:solidFill>
                <a:latin typeface="Tahoma" pitchFamily="34" charset="0"/>
              </a:rPr>
              <a:t>» ядра</a:t>
            </a:r>
          </a:p>
        </p:txBody>
      </p: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5214942" y="3929066"/>
            <a:ext cx="2286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0" dirty="0">
                <a:solidFill>
                  <a:srgbClr val="C00000"/>
                </a:solidFill>
                <a:latin typeface="Tahoma" pitchFamily="34" charset="0"/>
              </a:rPr>
              <a:t>Ядро </a:t>
            </a:r>
            <a:r>
              <a:rPr lang="ru-RU" sz="2000" b="0" dirty="0" err="1" smtClean="0">
                <a:solidFill>
                  <a:srgbClr val="C00000"/>
                </a:solidFill>
                <a:latin typeface="Tahoma" pitchFamily="34" charset="0"/>
              </a:rPr>
              <a:t>гелію</a:t>
            </a:r>
            <a:endParaRPr lang="ru-RU" sz="2000" b="0" dirty="0">
              <a:solidFill>
                <a:srgbClr val="C00000"/>
              </a:solidFill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ru-RU" sz="2000" b="0" baseline="30000" dirty="0">
                <a:solidFill>
                  <a:srgbClr val="C00000"/>
                </a:solidFill>
                <a:latin typeface="Tahoma" pitchFamily="34" charset="0"/>
              </a:rPr>
              <a:t>4</a:t>
            </a:r>
            <a:r>
              <a:rPr lang="ru-RU" sz="2000" b="0" baseline="-25000" dirty="0">
                <a:solidFill>
                  <a:srgbClr val="C00000"/>
                </a:solidFill>
                <a:latin typeface="Tahoma" pitchFamily="34" charset="0"/>
              </a:rPr>
              <a:t>2</a:t>
            </a:r>
            <a:r>
              <a:rPr lang="ru-RU" sz="2000" b="0" dirty="0">
                <a:solidFill>
                  <a:srgbClr val="C00000"/>
                </a:solidFill>
                <a:latin typeface="Tahoma" pitchFamily="34" charset="0"/>
              </a:rPr>
              <a:t>Не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6858016" y="3919538"/>
            <a:ext cx="22859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err="1" smtClean="0">
                <a:solidFill>
                  <a:srgbClr val="C00000"/>
                </a:solidFill>
                <a:latin typeface="Tahoma" pitchFamily="34" charset="0"/>
              </a:rPr>
              <a:t>Е</a:t>
            </a:r>
            <a:r>
              <a:rPr lang="ru-RU" sz="2000" b="0" dirty="0" err="1" smtClean="0">
                <a:solidFill>
                  <a:srgbClr val="C00000"/>
                </a:solidFill>
                <a:latin typeface="Tahoma" pitchFamily="34" charset="0"/>
              </a:rPr>
              <a:t>лектро-магнітне</a:t>
            </a:r>
            <a:r>
              <a:rPr lang="ru-RU" sz="2000" b="0" dirty="0" smtClean="0">
                <a:solidFill>
                  <a:srgbClr val="C00000"/>
                </a:solidFill>
                <a:latin typeface="Tahoma" pitchFamily="34" charset="0"/>
              </a:rPr>
              <a:t> </a:t>
            </a:r>
            <a:r>
              <a:rPr lang="ru-RU" sz="2000" b="0" dirty="0" err="1" smtClean="0">
                <a:solidFill>
                  <a:srgbClr val="C00000"/>
                </a:solidFill>
                <a:latin typeface="Tahoma" pitchFamily="34" charset="0"/>
              </a:rPr>
              <a:t>випромінювання</a:t>
            </a:r>
            <a:endParaRPr lang="ru-RU" sz="2000" b="0" dirty="0">
              <a:solidFill>
                <a:srgbClr val="C00000"/>
              </a:solidFill>
              <a:latin typeface="Tahoma" pitchFamily="34" charset="0"/>
            </a:endParaRP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304800" y="541020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uk-UA" sz="2400" b="0">
              <a:latin typeface="Times New Roman" pitchFamily="18" charset="0"/>
            </a:endParaRP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609600" y="5426075"/>
            <a:ext cx="876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4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7185" name="Picture 17" descr="BS00554_">
            <a:hlinkClick r:id="rId2" action="ppaction://hlinksldjump" tooltip="Содержание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8263"/>
            <a:ext cx="795338" cy="693737"/>
          </a:xfrm>
          <a:prstGeom prst="rect">
            <a:avLst/>
          </a:prstGeom>
          <a:noFill/>
        </p:spPr>
      </p:pic>
      <p:pic>
        <p:nvPicPr>
          <p:cNvPr id="19" name="Picture 6" descr="alpha_dec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4786322"/>
            <a:ext cx="4500594" cy="2071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Стрелка вниз 17">
            <a:hlinkClick r:id="rId5" action="ppaction://hlinksldjump"/>
          </p:cNvPr>
          <p:cNvSpPr/>
          <p:nvPr/>
        </p:nvSpPr>
        <p:spPr>
          <a:xfrm>
            <a:off x="3643306" y="6357958"/>
            <a:ext cx="428628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 autoUpdateAnimBg="0"/>
      <p:bldP spid="7172" grpId="0" animBg="1" autoUpdateAnimBg="0"/>
      <p:bldP spid="7173" grpId="0" animBg="1"/>
      <p:bldP spid="7174" grpId="0" animBg="1" autoUpdateAnimBg="0"/>
      <p:bldP spid="7175" grpId="0" autoUpdateAnimBg="0"/>
      <p:bldP spid="7176" grpId="0" autoUpdateAnimBg="0"/>
      <p:bldP spid="7177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755650" y="0"/>
            <a:ext cx="80645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4800" b="1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β</a:t>
            </a:r>
            <a:r>
              <a:rPr lang="ru-RU" sz="48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(бета) – </a:t>
            </a:r>
            <a:r>
              <a:rPr lang="ru-RU" sz="4800" b="1" dirty="0" err="1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розпад</a:t>
            </a:r>
            <a:endParaRPr lang="ru-RU" sz="4800" b="1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spcBef>
                <a:spcPct val="50000"/>
              </a:spcBef>
            </a:pPr>
            <a:r>
              <a:rPr lang="ru-RU" sz="2400" b="0" dirty="0" err="1" smtClean="0">
                <a:solidFill>
                  <a:srgbClr val="0000FF"/>
                </a:solidFill>
                <a:latin typeface="Times New Roman" pitchFamily="18" charset="0"/>
              </a:rPr>
              <a:t>Перетворення</a:t>
            </a:r>
            <a:r>
              <a:rPr lang="ru-RU" sz="2400" b="0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rgbClr val="0000FF"/>
                </a:solidFill>
                <a:latin typeface="Times New Roman" pitchFamily="18" charset="0"/>
              </a:rPr>
              <a:t>атомних</a:t>
            </a:r>
            <a:r>
              <a:rPr lang="ru-RU" sz="2400" b="0" dirty="0" smtClean="0">
                <a:solidFill>
                  <a:srgbClr val="0000FF"/>
                </a:solidFill>
                <a:latin typeface="Times New Roman" pitchFamily="18" charset="0"/>
              </a:rPr>
              <a:t> ядер, яке </a:t>
            </a:r>
            <a:r>
              <a:rPr lang="ru-RU" sz="2400" b="0" dirty="0" err="1" smtClean="0">
                <a:solidFill>
                  <a:srgbClr val="0000FF"/>
                </a:solidFill>
                <a:latin typeface="Times New Roman" pitchFamily="18" charset="0"/>
              </a:rPr>
              <a:t>супроводжується</a:t>
            </a:r>
            <a:r>
              <a:rPr lang="ru-RU" sz="2400" b="0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ru-RU" sz="2400" b="0" dirty="0" err="1" smtClean="0">
                <a:solidFill>
                  <a:srgbClr val="0000FF"/>
                </a:solidFill>
                <a:latin typeface="Times New Roman" pitchFamily="18" charset="0"/>
              </a:rPr>
              <a:t>випусканням</a:t>
            </a:r>
            <a:r>
              <a:rPr lang="ru-RU" sz="2400" b="0" dirty="0" smtClean="0"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β</a:t>
            </a:r>
            <a:r>
              <a:rPr lang="ru-RU" sz="2400" dirty="0" err="1" smtClean="0">
                <a:solidFill>
                  <a:srgbClr val="CC0099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</a:rPr>
              <a:t>-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</a:rPr>
              <a:t>частинок</a:t>
            </a:r>
            <a:r>
              <a:rPr lang="ru-RU" sz="2400" b="0" dirty="0" smtClean="0">
                <a:solidFill>
                  <a:srgbClr val="C00000"/>
                </a:solidFill>
                <a:latin typeface="Times New Roman" pitchFamily="18" charset="0"/>
              </a:rPr>
              <a:t> (ядро </a:t>
            </a:r>
            <a:r>
              <a:rPr lang="ru-RU" sz="2400" b="0" dirty="0" err="1" smtClean="0">
                <a:solidFill>
                  <a:srgbClr val="C00000"/>
                </a:solidFill>
                <a:latin typeface="Times New Roman" pitchFamily="18" charset="0"/>
              </a:rPr>
              <a:t>гелію</a:t>
            </a:r>
            <a:r>
              <a:rPr lang="ru-RU" sz="2400" b="0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400" b="0" baseline="30000" dirty="0" smtClean="0">
                <a:solidFill>
                  <a:srgbClr val="C00000"/>
                </a:solidFill>
                <a:latin typeface="Times New Roman" pitchFamily="18" charset="0"/>
              </a:rPr>
              <a:t>4</a:t>
            </a:r>
            <a:r>
              <a:rPr lang="ru-RU" sz="2400" b="0" baseline="-25000" dirty="0" smtClean="0">
                <a:solidFill>
                  <a:srgbClr val="C00000"/>
                </a:solidFill>
                <a:latin typeface="Times New Roman" pitchFamily="18" charset="0"/>
              </a:rPr>
              <a:t>2</a:t>
            </a:r>
            <a:r>
              <a:rPr lang="ru-RU" sz="2400" b="0" dirty="0" smtClean="0">
                <a:solidFill>
                  <a:srgbClr val="C00000"/>
                </a:solidFill>
                <a:latin typeface="Times New Roman" pitchFamily="18" charset="0"/>
              </a:rPr>
              <a:t>Не) </a:t>
            </a:r>
            <a:r>
              <a:rPr lang="ru-RU" sz="2400" b="0" dirty="0" err="1" smtClean="0">
                <a:solidFill>
                  <a:srgbClr val="0000FF"/>
                </a:solidFill>
                <a:latin typeface="Times New Roman" pitchFamily="18" charset="0"/>
              </a:rPr>
              <a:t>називається</a:t>
            </a:r>
            <a:r>
              <a:rPr lang="ru-RU" sz="2400" b="0" dirty="0" smtClean="0">
                <a:solidFill>
                  <a:srgbClr val="0000FF"/>
                </a:solidFill>
                <a:latin typeface="Times New Roman" pitchFamily="18" charset="0"/>
              </a:rPr>
              <a:t>     </a:t>
            </a:r>
            <a:r>
              <a:rPr lang="ru-RU" sz="2400" b="0" dirty="0" smtClean="0">
                <a:latin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Century Gothic" pitchFamily="34" charset="0"/>
                <a:cs typeface="Times New Roman" pitchFamily="18" charset="0"/>
              </a:rPr>
              <a:t>β</a:t>
            </a:r>
            <a:r>
              <a:rPr lang="ru-RU" sz="2400" dirty="0" err="1" smtClean="0">
                <a:solidFill>
                  <a:srgbClr val="CC0099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</a:rPr>
              <a:t>– </a:t>
            </a:r>
            <a:r>
              <a:rPr lang="ru-RU" sz="2400" dirty="0" err="1" smtClean="0">
                <a:solidFill>
                  <a:srgbClr val="C00000"/>
                </a:solidFill>
                <a:latin typeface="Times New Roman" pitchFamily="18" charset="0"/>
              </a:rPr>
              <a:t>розпадом</a:t>
            </a:r>
            <a:r>
              <a:rPr lang="ru-RU" sz="2400" b="0" dirty="0" smtClean="0">
                <a:solidFill>
                  <a:srgbClr val="C00000"/>
                </a:solidFill>
                <a:latin typeface="Times New Roman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</a:rPr>
              <a:t>А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</a:rPr>
              <a:t>–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</a:rPr>
              <a:t>масове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</a:rPr>
              <a:t>число,</a:t>
            </a:r>
            <a:r>
              <a:rPr lang="ru-RU" sz="24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imes New Roman" pitchFamily="18" charset="0"/>
              </a:rPr>
              <a:t>Z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</a:rPr>
              <a:t>–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</a:rPr>
              <a:t>заряд</a:t>
            </a:r>
            <a:endParaRPr lang="ru-RU" sz="24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8195" name="Oval 3"/>
          <p:cNvSpPr>
            <a:spLocks noChangeArrowheads="1"/>
          </p:cNvSpPr>
          <p:nvPr/>
        </p:nvSpPr>
        <p:spPr bwMode="auto">
          <a:xfrm>
            <a:off x="609600" y="2819400"/>
            <a:ext cx="1066800" cy="10668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aseline="30000">
                <a:latin typeface="Times New Roman" pitchFamily="18" charset="0"/>
              </a:rPr>
              <a:t>А</a:t>
            </a:r>
            <a:r>
              <a:rPr lang="en-US" sz="2800" baseline="-25000">
                <a:latin typeface="Times New Roman" pitchFamily="18" charset="0"/>
              </a:rPr>
              <a:t>Z</a:t>
            </a:r>
            <a:r>
              <a:rPr lang="en-US" sz="2800">
                <a:latin typeface="Times New Roman" pitchFamily="18" charset="0"/>
              </a:rPr>
              <a:t>X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3581400" y="2771775"/>
            <a:ext cx="1066800" cy="1066800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aseline="30000">
                <a:latin typeface="Times New Roman" pitchFamily="18" charset="0"/>
              </a:rPr>
              <a:t>А</a:t>
            </a:r>
            <a:r>
              <a:rPr lang="en-US" sz="2800" baseline="-25000">
                <a:latin typeface="Times New Roman" pitchFamily="18" charset="0"/>
              </a:rPr>
              <a:t>Z</a:t>
            </a:r>
            <a:r>
              <a:rPr lang="ru-RU" sz="2800" baseline="-25000">
                <a:latin typeface="Times New Roman" pitchFamily="18" charset="0"/>
              </a:rPr>
              <a:t>+1</a:t>
            </a:r>
            <a:r>
              <a:rPr lang="en-US" sz="2800">
                <a:latin typeface="Times New Roman" pitchFamily="18" charset="0"/>
              </a:rPr>
              <a:t>Y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1828800" y="3276600"/>
            <a:ext cx="1600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8198" name="Oval 6"/>
          <p:cNvSpPr>
            <a:spLocks noChangeArrowheads="1"/>
          </p:cNvSpPr>
          <p:nvPr/>
        </p:nvSpPr>
        <p:spPr bwMode="auto">
          <a:xfrm>
            <a:off x="5410200" y="2771775"/>
            <a:ext cx="10668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aseline="30000">
                <a:latin typeface="Times New Roman" pitchFamily="18" charset="0"/>
              </a:rPr>
              <a:t>0</a:t>
            </a:r>
            <a:r>
              <a:rPr lang="ru-RU" sz="2800" baseline="-25000">
                <a:latin typeface="Times New Roman" pitchFamily="18" charset="0"/>
              </a:rPr>
              <a:t>-1</a:t>
            </a:r>
            <a:r>
              <a:rPr lang="en-US" sz="2800" baseline="-25000">
                <a:latin typeface="Times New Roman" pitchFamily="18" charset="0"/>
              </a:rPr>
              <a:t>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e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876800" y="3038475"/>
            <a:ext cx="838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+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6705600" y="3048000"/>
            <a:ext cx="838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+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7467600" y="3001963"/>
            <a:ext cx="838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  <a:cs typeface="Times New Roman" pitchFamily="18" charset="0"/>
              </a:rPr>
              <a:t>γ</a:t>
            </a:r>
            <a:endParaRPr lang="ru-RU" sz="3200">
              <a:latin typeface="Times New Roman" pitchFamily="18" charset="0"/>
            </a:endParaRP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539750" y="3860800"/>
            <a:ext cx="2286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0" dirty="0">
                <a:solidFill>
                  <a:srgbClr val="0066FF"/>
                </a:solidFill>
                <a:latin typeface="Tahoma" pitchFamily="34" charset="0"/>
              </a:rPr>
              <a:t>Символ «</a:t>
            </a:r>
            <a:r>
              <a:rPr lang="ru-RU" sz="2000" b="0" dirty="0" err="1" smtClean="0">
                <a:solidFill>
                  <a:srgbClr val="0066FF"/>
                </a:solidFill>
                <a:latin typeface="Tahoma" pitchFamily="34" charset="0"/>
              </a:rPr>
              <a:t>материнського</a:t>
            </a:r>
            <a:r>
              <a:rPr lang="ru-RU" sz="2000" b="0" dirty="0">
                <a:solidFill>
                  <a:srgbClr val="0066FF"/>
                </a:solidFill>
                <a:latin typeface="Tahoma" pitchFamily="34" charset="0"/>
              </a:rPr>
              <a:t>» ядра</a:t>
            </a: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3505200" y="3917950"/>
            <a:ext cx="2286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0" dirty="0">
                <a:solidFill>
                  <a:srgbClr val="002060"/>
                </a:solidFill>
                <a:latin typeface="Tahoma" pitchFamily="34" charset="0"/>
              </a:rPr>
              <a:t>Символ «</a:t>
            </a:r>
            <a:r>
              <a:rPr lang="ru-RU" sz="2000" b="0" dirty="0" err="1" smtClean="0">
                <a:solidFill>
                  <a:srgbClr val="002060"/>
                </a:solidFill>
                <a:latin typeface="Tahoma" pitchFamily="34" charset="0"/>
              </a:rPr>
              <a:t>дочірнього</a:t>
            </a:r>
            <a:r>
              <a:rPr lang="ru-RU" sz="2000" b="0" dirty="0">
                <a:solidFill>
                  <a:srgbClr val="002060"/>
                </a:solidFill>
                <a:latin typeface="Tahoma" pitchFamily="34" charset="0"/>
              </a:rPr>
              <a:t>» ядра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5257800" y="3917950"/>
            <a:ext cx="228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err="1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</a:rPr>
              <a:t>Е</a:t>
            </a:r>
            <a:r>
              <a:rPr lang="ru-RU" sz="2000" b="0" dirty="0" err="1" smtClean="0">
                <a:solidFill>
                  <a:schemeClr val="accent5">
                    <a:lumMod val="75000"/>
                  </a:schemeClr>
                </a:solidFill>
                <a:latin typeface="Tahoma" pitchFamily="34" charset="0"/>
              </a:rPr>
              <a:t>лектрон</a:t>
            </a:r>
            <a:endParaRPr lang="ru-RU" sz="2000" b="0" dirty="0">
              <a:solidFill>
                <a:schemeClr val="accent5">
                  <a:lumMod val="75000"/>
                </a:schemeClr>
              </a:solidFill>
              <a:latin typeface="Tahoma" pitchFamily="34" charset="0"/>
            </a:endParaRPr>
          </a:p>
        </p:txBody>
      </p:sp>
      <p:pic>
        <p:nvPicPr>
          <p:cNvPr id="8208" name="Picture 16" descr="BS00554_">
            <a:hlinkClick r:id="rId2" action="ppaction://hlinksldjump" tooltip="Содержание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8263"/>
            <a:ext cx="795338" cy="693737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6786578" y="4000504"/>
            <a:ext cx="26555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err="1" smtClean="0">
                <a:solidFill>
                  <a:srgbClr val="C00000"/>
                </a:solidFill>
                <a:latin typeface="Tahoma" pitchFamily="34" charset="0"/>
              </a:rPr>
              <a:t>Е</a:t>
            </a:r>
            <a:r>
              <a:rPr lang="ru-RU" b="0" dirty="0" err="1" smtClean="0">
                <a:solidFill>
                  <a:srgbClr val="C00000"/>
                </a:solidFill>
                <a:latin typeface="Tahoma" pitchFamily="34" charset="0"/>
              </a:rPr>
              <a:t>лектро-магнітне</a:t>
            </a:r>
            <a:r>
              <a:rPr lang="ru-RU" b="0" dirty="0" smtClean="0">
                <a:solidFill>
                  <a:srgbClr val="C00000"/>
                </a:solidFill>
                <a:latin typeface="Tahoma" pitchFamily="34" charset="0"/>
              </a:rPr>
              <a:t> </a:t>
            </a:r>
            <a:r>
              <a:rPr lang="ru-RU" b="0" dirty="0" err="1" smtClean="0">
                <a:solidFill>
                  <a:srgbClr val="C00000"/>
                </a:solidFill>
                <a:latin typeface="Tahoma" pitchFamily="34" charset="0"/>
              </a:rPr>
              <a:t>випромінювання</a:t>
            </a:r>
            <a:endParaRPr lang="ru-RU" b="0" dirty="0">
              <a:solidFill>
                <a:srgbClr val="C00000"/>
              </a:solidFill>
              <a:latin typeface="Tahoma" pitchFamily="34" charset="0"/>
            </a:endParaRPr>
          </a:p>
        </p:txBody>
      </p:sp>
      <p:pic>
        <p:nvPicPr>
          <p:cNvPr id="18" name="Picture 7" descr="beta_min_dec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4714884"/>
            <a:ext cx="4143404" cy="2143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Стрелка вниз 16"/>
          <p:cNvSpPr/>
          <p:nvPr/>
        </p:nvSpPr>
        <p:spPr>
          <a:xfrm>
            <a:off x="4143372" y="6143644"/>
            <a:ext cx="500066" cy="428604"/>
          </a:xfrm>
          <a:prstGeom prst="downArrow">
            <a:avLst>
              <a:gd name="adj1" fmla="val 4050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 autoUpdateAnimBg="0"/>
      <p:bldP spid="8196" grpId="0" animBg="1" autoUpdateAnimBg="0"/>
      <p:bldP spid="8197" grpId="0" animBg="1"/>
      <p:bldP spid="8198" grpId="0" animBg="1" autoUpdateAnimBg="0"/>
      <p:bldP spid="8199" grpId="0" autoUpdateAnimBg="0"/>
      <p:bldP spid="8200" grpId="0" autoUpdateAnimBg="0"/>
      <p:bldP spid="820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dirty="0" smtClean="0"/>
              <a:t>Розв’яжемо вправи</a:t>
            </a:r>
            <a:endParaRPr lang="uk-UA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Font typeface="+mj-lt"/>
              <a:buAutoNum type="arabicPeriod"/>
            </a:pPr>
            <a:r>
              <a:rPr lang="uk-UA" dirty="0" smtClean="0">
                <a:solidFill>
                  <a:srgbClr val="002060"/>
                </a:solidFill>
              </a:rPr>
              <a:t>Який ізотоп утвориться з ізотопу сурми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baseline="30000" dirty="0" smtClean="0">
                <a:solidFill>
                  <a:srgbClr val="002060"/>
                </a:solidFill>
              </a:rPr>
              <a:t>133</a:t>
            </a:r>
            <a:r>
              <a:rPr lang="en-US" baseline="-25000" dirty="0" smtClean="0">
                <a:solidFill>
                  <a:srgbClr val="002060"/>
                </a:solidFill>
              </a:rPr>
              <a:t>51</a:t>
            </a:r>
            <a:r>
              <a:rPr lang="en-US" dirty="0" smtClean="0">
                <a:solidFill>
                  <a:srgbClr val="002060"/>
                </a:solidFill>
              </a:rPr>
              <a:t>Sb </a:t>
            </a:r>
            <a:r>
              <a:rPr lang="uk-UA" dirty="0" smtClean="0">
                <a:solidFill>
                  <a:srgbClr val="002060"/>
                </a:solidFill>
              </a:rPr>
              <a:t>після  </a:t>
            </a:r>
            <a:r>
              <a:rPr lang="el-GR" dirty="0" smtClean="0">
                <a:solidFill>
                  <a:srgbClr val="002060"/>
                </a:solidFill>
              </a:rPr>
              <a:t>β</a:t>
            </a:r>
            <a:r>
              <a:rPr lang="uk-UA" dirty="0" smtClean="0">
                <a:solidFill>
                  <a:srgbClr val="002060"/>
                </a:solidFill>
              </a:rPr>
              <a:t> - розпаду?</a:t>
            </a:r>
          </a:p>
          <a:p>
            <a:pPr marL="651510" indent="-514350">
              <a:buFont typeface="+mj-lt"/>
              <a:buAutoNum type="arabicPeriod"/>
            </a:pPr>
            <a:r>
              <a:rPr lang="uk-UA" dirty="0" smtClean="0">
                <a:solidFill>
                  <a:srgbClr val="002060"/>
                </a:solidFill>
              </a:rPr>
              <a:t>Який ізотоп утвориться з ізотопу сурми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baseline="30000" dirty="0" smtClean="0">
                <a:solidFill>
                  <a:srgbClr val="002060"/>
                </a:solidFill>
              </a:rPr>
              <a:t>8</a:t>
            </a:r>
            <a:r>
              <a:rPr lang="en-US" baseline="-25000" dirty="0" smtClean="0">
                <a:solidFill>
                  <a:srgbClr val="002060"/>
                </a:solidFill>
              </a:rPr>
              <a:t>3</a:t>
            </a:r>
            <a:r>
              <a:rPr lang="en-US" dirty="0" smtClean="0">
                <a:solidFill>
                  <a:srgbClr val="002060"/>
                </a:solidFill>
              </a:rPr>
              <a:t>Li </a:t>
            </a:r>
            <a:r>
              <a:rPr lang="uk-UA" dirty="0" smtClean="0">
                <a:solidFill>
                  <a:srgbClr val="002060"/>
                </a:solidFill>
              </a:rPr>
              <a:t>після </a:t>
            </a:r>
            <a:r>
              <a:rPr lang="el-GR" dirty="0" smtClean="0">
                <a:solidFill>
                  <a:srgbClr val="002060"/>
                </a:solidFill>
              </a:rPr>
              <a:t>β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  <a:r>
              <a:rPr lang="uk-UA" dirty="0" smtClean="0">
                <a:solidFill>
                  <a:srgbClr val="002060"/>
                </a:solidFill>
              </a:rPr>
              <a:t>– розпаду і </a:t>
            </a:r>
            <a:r>
              <a:rPr lang="el-GR" dirty="0" smtClean="0">
                <a:solidFill>
                  <a:srgbClr val="002060"/>
                </a:solidFill>
              </a:rPr>
              <a:t>α</a:t>
            </a:r>
            <a:r>
              <a:rPr lang="uk-UA" dirty="0" smtClean="0">
                <a:solidFill>
                  <a:srgbClr val="002060"/>
                </a:solidFill>
              </a:rPr>
              <a:t> - розпаду?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  <a:endParaRPr lang="uk-UA" dirty="0" smtClean="0">
              <a:solidFill>
                <a:srgbClr val="002060"/>
              </a:solidFill>
            </a:endParaRPr>
          </a:p>
          <a:p>
            <a:pPr marL="651510" indent="-514350">
              <a:buNone/>
            </a:pPr>
            <a:endParaRPr lang="uk-UA" dirty="0" smtClean="0"/>
          </a:p>
          <a:p>
            <a:pPr marL="651510" indent="-514350">
              <a:buNone/>
            </a:pPr>
            <a:r>
              <a:rPr lang="uk-UA" sz="4000" dirty="0" smtClean="0">
                <a:solidFill>
                  <a:srgbClr val="C00000"/>
                </a:solidFill>
              </a:rPr>
              <a:t>Самостійне розв’язування вправи</a:t>
            </a:r>
            <a:endParaRPr lang="en-US" sz="4000" dirty="0" smtClean="0">
              <a:solidFill>
                <a:srgbClr val="C00000"/>
              </a:solidFill>
            </a:endParaRPr>
          </a:p>
          <a:p>
            <a:pPr marL="651510" indent="-514350">
              <a:buFont typeface="+mj-lt"/>
              <a:buAutoNum type="arabicPeriod"/>
            </a:pPr>
            <a:r>
              <a:rPr lang="uk-UA" dirty="0" smtClean="0">
                <a:solidFill>
                  <a:srgbClr val="002060"/>
                </a:solidFill>
              </a:rPr>
              <a:t>Який ізотоп утвориться з ізотопу сурми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baseline="30000" dirty="0" smtClean="0">
                <a:solidFill>
                  <a:srgbClr val="002060"/>
                </a:solidFill>
              </a:rPr>
              <a:t>235</a:t>
            </a:r>
            <a:r>
              <a:rPr lang="en-US" baseline="-25000" dirty="0" smtClean="0">
                <a:solidFill>
                  <a:srgbClr val="002060"/>
                </a:solidFill>
              </a:rPr>
              <a:t>92</a:t>
            </a:r>
            <a:r>
              <a:rPr lang="en-US" dirty="0" smtClean="0">
                <a:solidFill>
                  <a:srgbClr val="002060"/>
                </a:solidFill>
              </a:rPr>
              <a:t>U </a:t>
            </a:r>
            <a:r>
              <a:rPr lang="uk-UA" dirty="0" smtClean="0">
                <a:solidFill>
                  <a:srgbClr val="002060"/>
                </a:solidFill>
              </a:rPr>
              <a:t>після 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uk-UA" dirty="0" smtClean="0">
                <a:solidFill>
                  <a:srgbClr val="002060"/>
                </a:solidFill>
              </a:rPr>
              <a:t>кожного з двох </a:t>
            </a:r>
            <a:r>
              <a:rPr lang="el-GR" dirty="0" smtClean="0">
                <a:solidFill>
                  <a:srgbClr val="002060"/>
                </a:solidFill>
              </a:rPr>
              <a:t>α</a:t>
            </a:r>
            <a:r>
              <a:rPr lang="uk-UA" dirty="0" smtClean="0">
                <a:solidFill>
                  <a:srgbClr val="002060"/>
                </a:solidFill>
              </a:rPr>
              <a:t> - </a:t>
            </a:r>
            <a:r>
              <a:rPr lang="uk-UA" dirty="0" err="1" smtClean="0">
                <a:solidFill>
                  <a:srgbClr val="002060"/>
                </a:solidFill>
              </a:rPr>
              <a:t>розпадів</a:t>
            </a:r>
            <a:r>
              <a:rPr lang="uk-UA" dirty="0" smtClean="0">
                <a:solidFill>
                  <a:srgbClr val="002060"/>
                </a:solidFill>
              </a:rPr>
              <a:t> і двох             </a:t>
            </a:r>
            <a:r>
              <a:rPr lang="el-GR" dirty="0" smtClean="0">
                <a:solidFill>
                  <a:srgbClr val="002060"/>
                </a:solidFill>
              </a:rPr>
              <a:t>β</a:t>
            </a:r>
            <a:r>
              <a:rPr lang="uk-UA" dirty="0" smtClean="0">
                <a:solidFill>
                  <a:srgbClr val="002060"/>
                </a:solidFill>
              </a:rPr>
              <a:t> - </a:t>
            </a:r>
            <a:r>
              <a:rPr lang="uk-UA" dirty="0" err="1" smtClean="0">
                <a:solidFill>
                  <a:srgbClr val="002060"/>
                </a:solidFill>
              </a:rPr>
              <a:t>розпадів</a:t>
            </a:r>
            <a:r>
              <a:rPr lang="uk-UA" dirty="0" smtClean="0">
                <a:solidFill>
                  <a:srgbClr val="002060"/>
                </a:solidFill>
              </a:rPr>
              <a:t>?</a:t>
            </a:r>
          </a:p>
          <a:p>
            <a:pPr marL="651510" indent="-514350">
              <a:buFont typeface="+mj-lt"/>
              <a:buAutoNum type="arabicPeriod"/>
            </a:pPr>
            <a:endParaRPr lang="uk-UA" dirty="0"/>
          </a:p>
        </p:txBody>
      </p:sp>
      <p:sp>
        <p:nvSpPr>
          <p:cNvPr id="5" name="Штриховая стрелка вправо 4">
            <a:hlinkClick r:id="rId2" action="ppaction://hlinksldjump"/>
          </p:cNvPr>
          <p:cNvSpPr/>
          <p:nvPr/>
        </p:nvSpPr>
        <p:spPr>
          <a:xfrm>
            <a:off x="4071934" y="2071678"/>
            <a:ext cx="357190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Штриховая стрелка вправо 5">
            <a:hlinkClick r:id="rId3" action="ppaction://hlinksldjump"/>
          </p:cNvPr>
          <p:cNvSpPr/>
          <p:nvPr/>
        </p:nvSpPr>
        <p:spPr>
          <a:xfrm>
            <a:off x="5929322" y="3000372"/>
            <a:ext cx="357190" cy="4846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81000" y="381000"/>
            <a:ext cx="84582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48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ГИПОТЕЗА Э.ФЕРМИ</a:t>
            </a:r>
          </a:p>
          <a:p>
            <a:pPr>
              <a:spcBef>
                <a:spcPct val="50000"/>
              </a:spcBef>
            </a:pPr>
            <a:r>
              <a:rPr lang="ru-RU" sz="2400" b="0" dirty="0">
                <a:solidFill>
                  <a:srgbClr val="0000FF"/>
                </a:solidFill>
                <a:latin typeface="Times New Roman" pitchFamily="18" charset="0"/>
              </a:rPr>
              <a:t>В ядре возможно </a:t>
            </a:r>
            <a:r>
              <a:rPr lang="ru-RU" sz="2400" b="0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взаимные превращения нуклонов</a:t>
            </a:r>
            <a:r>
              <a:rPr lang="ru-RU" sz="2400" b="0" dirty="0">
                <a:solidFill>
                  <a:srgbClr val="0000FF"/>
                </a:solidFill>
                <a:latin typeface="Times New Roman" pitchFamily="18" charset="0"/>
              </a:rPr>
              <a:t>.                  В результате появляются </a:t>
            </a:r>
            <a:r>
              <a:rPr lang="ru-RU" sz="2400" b="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электроны</a:t>
            </a:r>
            <a:r>
              <a:rPr lang="ru-RU" sz="2400" b="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400" baseline="30000" dirty="0">
                <a:solidFill>
                  <a:srgbClr val="FF0000"/>
                </a:solidFill>
                <a:latin typeface="Times New Roman" pitchFamily="18" charset="0"/>
              </a:rPr>
              <a:t>0</a:t>
            </a:r>
            <a:r>
              <a:rPr lang="ru-RU" sz="2400" baseline="-25000" dirty="0">
                <a:solidFill>
                  <a:srgbClr val="FF0000"/>
                </a:solidFill>
                <a:latin typeface="Times New Roman" pitchFamily="18" charset="0"/>
              </a:rPr>
              <a:t>-1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</a:rPr>
              <a:t>е</a:t>
            </a:r>
            <a:r>
              <a:rPr lang="ru-RU" sz="2400" b="0" dirty="0">
                <a:solidFill>
                  <a:srgbClr val="FF0000"/>
                </a:solidFill>
                <a:latin typeface="Times New Roman" pitchFamily="18" charset="0"/>
              </a:rPr>
              <a:t> и </a:t>
            </a:r>
            <a:r>
              <a:rPr lang="ru-RU" sz="2400" b="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антинейтрино</a:t>
            </a:r>
            <a:r>
              <a:rPr lang="ru-RU" sz="2400" b="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ν</a:t>
            </a:r>
            <a:r>
              <a:rPr lang="ru-RU" sz="2400" b="0" dirty="0">
                <a:solidFill>
                  <a:srgbClr val="FF0000"/>
                </a:solidFill>
                <a:latin typeface="Times New Roman" pitchFamily="18" charset="0"/>
              </a:rPr>
              <a:t>.</a:t>
            </a:r>
            <a:r>
              <a:rPr lang="ru-RU" sz="2400" b="0" dirty="0">
                <a:solidFill>
                  <a:srgbClr val="0000FF"/>
                </a:solidFill>
                <a:latin typeface="Times New Roman" pitchFamily="18" charset="0"/>
              </a:rPr>
              <a:t> Антинейтрино не имеет массы покоя и электрического заряда.</a:t>
            </a:r>
          </a:p>
          <a:p>
            <a:pPr>
              <a:spcBef>
                <a:spcPct val="50000"/>
              </a:spcBef>
            </a:pPr>
            <a:r>
              <a:rPr lang="ru-RU" sz="2400" b="0" dirty="0">
                <a:solidFill>
                  <a:srgbClr val="0000FF"/>
                </a:solidFill>
                <a:latin typeface="Times New Roman" pitchFamily="18" charset="0"/>
              </a:rPr>
              <a:t>Такой процесс обусловлен </a:t>
            </a:r>
            <a:r>
              <a:rPr lang="ru-RU" sz="2400" b="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особым</a:t>
            </a:r>
            <a:r>
              <a:rPr lang="ru-RU" sz="2400" b="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sz="2400" b="0" dirty="0">
                <a:solidFill>
                  <a:srgbClr val="0000FF"/>
                </a:solidFill>
                <a:latin typeface="Times New Roman" pitchFamily="18" charset="0"/>
              </a:rPr>
              <a:t>типом взаимодействия</a:t>
            </a:r>
            <a:r>
              <a:rPr lang="ru-RU" sz="2400" b="0" dirty="0">
                <a:latin typeface="Times New Roman" pitchFamily="18" charset="0"/>
              </a:rPr>
              <a:t> – </a:t>
            </a:r>
            <a:r>
              <a:rPr lang="ru-RU" sz="2400" b="0" dirty="0">
                <a:solidFill>
                  <a:srgbClr val="FF0000"/>
                </a:solidFill>
                <a:latin typeface="Times New Roman" pitchFamily="18" charset="0"/>
              </a:rPr>
              <a:t>слабым взаимодействием: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001000" y="1160463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CC3300"/>
                </a:solidFill>
                <a:latin typeface="Times New Roman" pitchFamily="18" charset="0"/>
              </a:rPr>
              <a:t>~</a:t>
            </a:r>
            <a:endParaRPr lang="ru-RU" sz="2400">
              <a:solidFill>
                <a:srgbClr val="CC3300"/>
              </a:solidFill>
              <a:latin typeface="Times New Roman" pitchFamily="18" charset="0"/>
            </a:endParaRPr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611188" y="3500438"/>
            <a:ext cx="1082675" cy="1119187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0" baseline="30000">
                <a:latin typeface="Times New Roman" pitchFamily="18" charset="0"/>
              </a:rPr>
              <a:t>1</a:t>
            </a:r>
            <a:r>
              <a:rPr lang="ru-RU" sz="2800" b="0" baseline="-25000">
                <a:latin typeface="Times New Roman" pitchFamily="18" charset="0"/>
              </a:rPr>
              <a:t>0</a:t>
            </a:r>
            <a:r>
              <a:rPr lang="en-US" sz="2800" b="0">
                <a:latin typeface="Times New Roman" pitchFamily="18" charset="0"/>
              </a:rPr>
              <a:t>n</a:t>
            </a:r>
            <a:endParaRPr lang="ru-RU" sz="2800" b="0">
              <a:latin typeface="Times New Roman" pitchFamily="18" charset="0"/>
            </a:endParaRPr>
          </a:p>
        </p:txBody>
      </p:sp>
      <p:sp>
        <p:nvSpPr>
          <p:cNvPr id="9221" name="Oval 5"/>
          <p:cNvSpPr>
            <a:spLocks noChangeArrowheads="1"/>
          </p:cNvSpPr>
          <p:nvPr/>
        </p:nvSpPr>
        <p:spPr bwMode="auto">
          <a:xfrm>
            <a:off x="3581400" y="3505200"/>
            <a:ext cx="1066800" cy="10668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0" baseline="30000">
                <a:latin typeface="Times New Roman" pitchFamily="18" charset="0"/>
              </a:rPr>
              <a:t> </a:t>
            </a:r>
            <a:r>
              <a:rPr lang="en-US" sz="2800" b="0" baseline="30000">
                <a:latin typeface="Times New Roman" pitchFamily="18" charset="0"/>
              </a:rPr>
              <a:t>1</a:t>
            </a:r>
            <a:r>
              <a:rPr lang="ru-RU" sz="2800" b="0" baseline="-25000">
                <a:latin typeface="Times New Roman" pitchFamily="18" charset="0"/>
              </a:rPr>
              <a:t>1</a:t>
            </a:r>
            <a:r>
              <a:rPr lang="en-US" sz="2800" b="0">
                <a:latin typeface="Times New Roman" pitchFamily="18" charset="0"/>
              </a:rPr>
              <a:t>p</a:t>
            </a:r>
            <a:endParaRPr lang="ru-RU" sz="2800" b="0">
              <a:latin typeface="Times New Roman" pitchFamily="18" charset="0"/>
            </a:endParaRP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1828800" y="4010025"/>
            <a:ext cx="16002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uk-UA"/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5364163" y="3500438"/>
            <a:ext cx="1066800" cy="1066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0" baseline="30000">
                <a:latin typeface="Times New Roman" pitchFamily="18" charset="0"/>
              </a:rPr>
              <a:t>0</a:t>
            </a:r>
            <a:r>
              <a:rPr lang="ru-RU" sz="2800" b="0" baseline="-25000">
                <a:latin typeface="Times New Roman" pitchFamily="18" charset="0"/>
              </a:rPr>
              <a:t>-1</a:t>
            </a:r>
            <a:r>
              <a:rPr lang="en-US" sz="2800" b="0" baseline="-25000">
                <a:latin typeface="Times New Roman" pitchFamily="18" charset="0"/>
              </a:rPr>
              <a:t> </a:t>
            </a:r>
            <a:r>
              <a:rPr lang="en-US" sz="2400" b="0">
                <a:latin typeface="Times New Roman" pitchFamily="18" charset="0"/>
                <a:cs typeface="Times New Roman" pitchFamily="18" charset="0"/>
              </a:rPr>
              <a:t>e</a:t>
            </a:r>
            <a:endParaRPr lang="ru-RU" sz="2400" b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4876800" y="3771900"/>
            <a:ext cx="838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+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6705600" y="3781425"/>
            <a:ext cx="838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+</a:t>
            </a:r>
            <a:endParaRPr lang="ru-RU" sz="2800">
              <a:latin typeface="Times New Roman" pitchFamily="18" charset="0"/>
            </a:endParaRP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7391400" y="3652838"/>
            <a:ext cx="838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latin typeface="Times New Roman" pitchFamily="18" charset="0"/>
                <a:cs typeface="Times New Roman" pitchFamily="18" charset="0"/>
              </a:rPr>
              <a:t>ν</a:t>
            </a:r>
            <a:endParaRPr lang="ru-RU" sz="3200">
              <a:latin typeface="Times New Roman" pitchFamily="18" charset="0"/>
            </a:endParaRP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7405688" y="3571875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>
                <a:latin typeface="Times New Roman" pitchFamily="18" charset="0"/>
              </a:rPr>
              <a:t>~</a:t>
            </a:r>
            <a:endParaRPr lang="ru-RU" sz="2400" b="0">
              <a:latin typeface="Times New Roman" pitchFamily="18" charset="0"/>
            </a:endParaRP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609600" y="4800600"/>
            <a:ext cx="7924800" cy="19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rgbClr val="0000FF"/>
                </a:solidFill>
                <a:latin typeface="Times New Roman" pitchFamily="18" charset="0"/>
              </a:rPr>
              <a:t>По закону сохранения энергии это превращение сопровождается </a:t>
            </a:r>
            <a:r>
              <a:rPr lang="ru-RU" sz="2400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выделением энергии</a:t>
            </a:r>
            <a:r>
              <a:rPr lang="ru-RU" sz="2400">
                <a:solidFill>
                  <a:srgbClr val="0000FF"/>
                </a:solidFill>
                <a:latin typeface="Times New Roman" pitchFamily="18" charset="0"/>
              </a:rPr>
              <a:t>, т.к. масса нейтрона больше массы протона.</a:t>
            </a:r>
          </a:p>
          <a:p>
            <a:pPr algn="ctr">
              <a:spcBef>
                <a:spcPct val="50000"/>
              </a:spcBef>
            </a:pPr>
            <a:r>
              <a:rPr lang="ru-RU" sz="3200" i="1">
                <a:solidFill>
                  <a:srgbClr val="FF0000"/>
                </a:solidFill>
                <a:latin typeface="Times New Roman" pitchFamily="18" charset="0"/>
              </a:rPr>
              <a:t>Е = </a:t>
            </a:r>
            <a:r>
              <a:rPr lang="ru-RU" sz="32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3200" i="1">
                <a:solidFill>
                  <a:srgbClr val="FF0000"/>
                </a:solidFill>
                <a:latin typeface="Times New Roman" pitchFamily="18" charset="0"/>
              </a:rPr>
              <a:t>mc</a:t>
            </a:r>
            <a:r>
              <a:rPr lang="en-US" sz="3200" i="1" baseline="30000">
                <a:solidFill>
                  <a:srgbClr val="FF0000"/>
                </a:solidFill>
                <a:latin typeface="Times New Roman" pitchFamily="18" charset="0"/>
              </a:rPr>
              <a:t>2</a:t>
            </a:r>
            <a:endParaRPr lang="ru-RU" sz="3200" i="1" baseline="300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3657600" y="6061075"/>
            <a:ext cx="1752600" cy="609600"/>
          </a:xfrm>
          <a:prstGeom prst="rect">
            <a:avLst/>
          </a:prstGeom>
          <a:noFill/>
          <a:ln w="38100">
            <a:solidFill>
              <a:srgbClr val="6666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uk-UA" sz="2000"/>
          </a:p>
        </p:txBody>
      </p:sp>
      <p:pic>
        <p:nvPicPr>
          <p:cNvPr id="9231" name="Picture 15" descr="BS00554_">
            <a:hlinkClick r:id="rId2" action="ppaction://hlinksldjump" tooltip="Содержание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8263"/>
            <a:ext cx="795338" cy="69373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 autoUpdateAnimBg="0"/>
      <p:bldP spid="9221" grpId="0" animBg="1" autoUpdateAnimBg="0"/>
      <p:bldP spid="9222" grpId="0" animBg="1"/>
      <p:bldP spid="9223" grpId="0" animBg="1" autoUpdateAnimBg="0"/>
      <p:bldP spid="9224" grpId="0" autoUpdateAnimBg="0"/>
      <p:bldP spid="9225" grpId="0" autoUpdateAnimBg="0"/>
      <p:bldP spid="9226" grpId="0" autoUpdateAnimBg="0"/>
      <p:bldP spid="9227" grpId="0" autoUpdateAnimBg="0"/>
      <p:bldP spid="92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Використання радіоактивності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uk-UA" dirty="0" smtClean="0">
                <a:solidFill>
                  <a:srgbClr val="C00000"/>
                </a:solidFill>
              </a:rPr>
              <a:t>Джерело енергії</a:t>
            </a:r>
          </a:p>
          <a:p>
            <a:pPr>
              <a:buFont typeface="Wingdings" pitchFamily="2" charset="2"/>
              <a:buChar char="Ø"/>
            </a:pPr>
            <a:r>
              <a:rPr lang="uk-UA" dirty="0" smtClean="0">
                <a:solidFill>
                  <a:srgbClr val="C00000"/>
                </a:solidFill>
              </a:rPr>
              <a:t>Мічені атоми в:</a:t>
            </a:r>
          </a:p>
          <a:p>
            <a:pPr>
              <a:buNone/>
            </a:pPr>
            <a:r>
              <a:rPr lang="uk-UA" dirty="0" smtClean="0">
                <a:solidFill>
                  <a:srgbClr val="C00000"/>
                </a:solidFill>
              </a:rPr>
              <a:t>     медицині</a:t>
            </a:r>
          </a:p>
          <a:p>
            <a:pPr>
              <a:buNone/>
            </a:pPr>
            <a:r>
              <a:rPr lang="uk-UA" dirty="0" smtClean="0">
                <a:solidFill>
                  <a:srgbClr val="C00000"/>
                </a:solidFill>
              </a:rPr>
              <a:t>     сільському господарстві</a:t>
            </a:r>
          </a:p>
          <a:p>
            <a:pPr>
              <a:buNone/>
            </a:pPr>
            <a:r>
              <a:rPr lang="uk-UA" dirty="0" smtClean="0">
                <a:solidFill>
                  <a:srgbClr val="C00000"/>
                </a:solidFill>
              </a:rPr>
              <a:t>     археології</a:t>
            </a:r>
          </a:p>
          <a:p>
            <a:pPr>
              <a:buNone/>
            </a:pPr>
            <a:r>
              <a:rPr lang="uk-UA" dirty="0" smtClean="0">
                <a:solidFill>
                  <a:srgbClr val="C00000"/>
                </a:solidFill>
              </a:rPr>
              <a:t>     промисловості</a:t>
            </a:r>
          </a:p>
          <a:p>
            <a:pPr>
              <a:buFont typeface="Wingdings" pitchFamily="2" charset="2"/>
              <a:buChar char="Ø"/>
            </a:pPr>
            <a:r>
              <a:rPr lang="uk-UA" dirty="0" smtClean="0">
                <a:solidFill>
                  <a:srgbClr val="C00000"/>
                </a:solidFill>
              </a:rPr>
              <a:t>Атомні електростанції</a:t>
            </a:r>
          </a:p>
          <a:p>
            <a:pPr>
              <a:buFont typeface="Wingdings" pitchFamily="2" charset="2"/>
              <a:buChar char="Ø"/>
            </a:pPr>
            <a:r>
              <a:rPr lang="uk-UA" dirty="0" smtClean="0">
                <a:solidFill>
                  <a:srgbClr val="C00000"/>
                </a:solidFill>
              </a:rPr>
              <a:t>Ядерна зброя    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39975" y="188913"/>
            <a:ext cx="6553200" cy="5653087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4400" b="1" dirty="0" smtClean="0">
                <a:solidFill>
                  <a:srgbClr val="0000FF"/>
                </a:solidFill>
              </a:rPr>
              <a:t>   При </a:t>
            </a:r>
            <a:r>
              <a:rPr lang="ru-RU" sz="4400" b="1" dirty="0" err="1" smtClean="0">
                <a:solidFill>
                  <a:srgbClr val="0000FF"/>
                </a:solidFill>
              </a:rPr>
              <a:t>ядерних</a:t>
            </a:r>
            <a:r>
              <a:rPr lang="ru-RU" sz="4400" b="1" dirty="0" smtClean="0">
                <a:solidFill>
                  <a:srgbClr val="0000FF"/>
                </a:solidFill>
              </a:rPr>
              <a:t> </a:t>
            </a:r>
            <a:r>
              <a:rPr lang="ru-RU" sz="4400" b="1" dirty="0" err="1" smtClean="0">
                <a:solidFill>
                  <a:srgbClr val="0000FF"/>
                </a:solidFill>
              </a:rPr>
              <a:t>реакціях</a:t>
            </a:r>
            <a:r>
              <a:rPr lang="ru-RU" sz="4400" b="1" dirty="0" smtClean="0">
                <a:solidFill>
                  <a:srgbClr val="0000FF"/>
                </a:solidFill>
              </a:rPr>
              <a:t> </a:t>
            </a:r>
            <a:r>
              <a:rPr lang="ru-RU" sz="4400" b="1" dirty="0" err="1" smtClean="0">
                <a:solidFill>
                  <a:srgbClr val="0000FF"/>
                </a:solidFill>
              </a:rPr>
              <a:t>обов’язково</a:t>
            </a:r>
            <a:r>
              <a:rPr lang="ru-RU" sz="4400" b="1" dirty="0" smtClean="0">
                <a:solidFill>
                  <a:srgbClr val="0000FF"/>
                </a:solidFill>
              </a:rPr>
              <a:t> </a:t>
            </a:r>
            <a:r>
              <a:rPr lang="ru-RU" sz="4400" b="1" dirty="0" err="1" smtClean="0">
                <a:solidFill>
                  <a:srgbClr val="0000FF"/>
                </a:solidFill>
              </a:rPr>
              <a:t>виконуються</a:t>
            </a:r>
            <a:r>
              <a:rPr lang="ru-RU" sz="4400" b="1" dirty="0" smtClean="0">
                <a:solidFill>
                  <a:srgbClr val="0000FF"/>
                </a:solidFill>
              </a:rPr>
              <a:t> </a:t>
            </a:r>
            <a:r>
              <a:rPr lang="ru-RU" sz="4400" b="1" dirty="0" err="1" smtClean="0">
                <a:solidFill>
                  <a:srgbClr val="0000FF"/>
                </a:solidFill>
              </a:rPr>
              <a:t>закони</a:t>
            </a:r>
            <a:r>
              <a:rPr lang="ru-RU" sz="4400" b="1" dirty="0" smtClean="0">
                <a:solidFill>
                  <a:srgbClr val="0000FF"/>
                </a:solidFill>
              </a:rPr>
              <a:t> </a:t>
            </a:r>
            <a:r>
              <a:rPr lang="ru-RU" sz="4400" b="1" dirty="0" err="1" smtClean="0">
                <a:solidFill>
                  <a:srgbClr val="0000FF"/>
                </a:solidFill>
              </a:rPr>
              <a:t>збереження</a:t>
            </a:r>
            <a:r>
              <a:rPr lang="ru-RU" sz="4400" b="1" dirty="0" smtClean="0">
                <a:solidFill>
                  <a:srgbClr val="0000FF"/>
                </a:solidFill>
              </a:rPr>
              <a:t>: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C00000"/>
                </a:solidFill>
              </a:rPr>
              <a:t>електричного</a:t>
            </a:r>
            <a:r>
              <a:rPr lang="ru-RU" sz="4400" b="1" dirty="0" smtClean="0">
                <a:solidFill>
                  <a:srgbClr val="C00000"/>
                </a:solidFill>
              </a:rPr>
              <a:t> заряду, </a:t>
            </a:r>
            <a:r>
              <a:rPr lang="ru-RU" sz="4400" b="1" dirty="0">
                <a:solidFill>
                  <a:srgbClr val="C00000"/>
                </a:solidFill>
              </a:rPr>
              <a:t>числа </a:t>
            </a:r>
            <a:r>
              <a:rPr lang="ru-RU" sz="4400" b="1" dirty="0" err="1" smtClean="0">
                <a:solidFill>
                  <a:srgbClr val="C00000"/>
                </a:solidFill>
              </a:rPr>
              <a:t>нуклонів</a:t>
            </a:r>
            <a:r>
              <a:rPr lang="ru-RU" sz="4400" b="1" dirty="0">
                <a:solidFill>
                  <a:srgbClr val="C00000"/>
                </a:solidFill>
              </a:rPr>
              <a:t>, </a:t>
            </a:r>
            <a:r>
              <a:rPr lang="ru-RU" sz="4400" b="1" dirty="0" err="1" smtClean="0">
                <a:solidFill>
                  <a:srgbClr val="C00000"/>
                </a:solidFill>
              </a:rPr>
              <a:t>перетворення</a:t>
            </a:r>
            <a:r>
              <a:rPr lang="ru-RU" sz="4400" b="1" dirty="0" smtClean="0">
                <a:solidFill>
                  <a:srgbClr val="C00000"/>
                </a:solidFill>
              </a:rPr>
              <a:t> </a:t>
            </a:r>
            <a:r>
              <a:rPr lang="ru-RU" sz="4400" b="1" dirty="0" err="1" smtClean="0">
                <a:solidFill>
                  <a:srgbClr val="C00000"/>
                </a:solidFill>
              </a:rPr>
              <a:t>енергії</a:t>
            </a:r>
            <a:r>
              <a:rPr lang="ru-RU" sz="4400" b="1" dirty="0" smtClean="0">
                <a:solidFill>
                  <a:srgbClr val="C00000"/>
                </a:solidFill>
              </a:rPr>
              <a:t>, </a:t>
            </a:r>
            <a:r>
              <a:rPr lang="ru-RU" sz="4400" b="1" dirty="0" err="1" smtClean="0">
                <a:solidFill>
                  <a:srgbClr val="C00000"/>
                </a:solidFill>
              </a:rPr>
              <a:t>збереження</a:t>
            </a:r>
            <a:r>
              <a:rPr lang="ru-RU" sz="4400" b="1" dirty="0" smtClean="0">
                <a:solidFill>
                  <a:srgbClr val="C00000"/>
                </a:solidFill>
              </a:rPr>
              <a:t> </a:t>
            </a:r>
            <a:r>
              <a:rPr lang="ru-RU" sz="4400" b="1" dirty="0" err="1" smtClean="0">
                <a:solidFill>
                  <a:srgbClr val="C00000"/>
                </a:solidFill>
              </a:rPr>
              <a:t>імпульсу</a:t>
            </a:r>
            <a:r>
              <a:rPr lang="ru-RU" sz="4400" b="1" dirty="0" smtClean="0">
                <a:solidFill>
                  <a:srgbClr val="C00000"/>
                </a:solidFill>
              </a:rPr>
              <a:t>, </a:t>
            </a:r>
            <a:r>
              <a:rPr lang="ru-RU" sz="4400" b="1" dirty="0" err="1" smtClean="0">
                <a:solidFill>
                  <a:srgbClr val="C00000"/>
                </a:solidFill>
              </a:rPr>
              <a:t>збереження</a:t>
            </a:r>
            <a:r>
              <a:rPr lang="ru-RU" sz="4400" b="1" dirty="0" smtClean="0">
                <a:solidFill>
                  <a:srgbClr val="C00000"/>
                </a:solidFill>
              </a:rPr>
              <a:t> </a:t>
            </a:r>
            <a:r>
              <a:rPr lang="ru-RU" sz="4400" b="1" dirty="0" err="1" smtClean="0">
                <a:solidFill>
                  <a:srgbClr val="C00000"/>
                </a:solidFill>
              </a:rPr>
              <a:t>маси</a:t>
            </a:r>
            <a:r>
              <a:rPr lang="ru-RU" sz="4400" b="1" dirty="0" smtClean="0">
                <a:solidFill>
                  <a:srgbClr val="C00000"/>
                </a:solidFill>
              </a:rPr>
              <a:t>.</a:t>
            </a:r>
            <a:endParaRPr lang="ru-RU" sz="4400" b="1" dirty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17414" name="WordArt 6"/>
          <p:cNvSpPr>
            <a:spLocks noChangeArrowheads="1" noChangeShapeType="1" noTextEdit="1"/>
          </p:cNvSpPr>
          <p:nvPr/>
        </p:nvSpPr>
        <p:spPr bwMode="auto">
          <a:xfrm>
            <a:off x="214282" y="0"/>
            <a:ext cx="2428892" cy="328612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uk-UA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ВИСНОВОК:</a:t>
            </a:r>
            <a:endParaRPr lang="uk-UA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Перевір себе!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71406" y="1285860"/>
            <a:ext cx="3967194" cy="5429288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uk-UA" sz="5600" b="1" dirty="0" smtClean="0">
                <a:solidFill>
                  <a:srgbClr val="C00000"/>
                </a:solidFill>
              </a:rPr>
              <a:t>1 варіант</a:t>
            </a:r>
          </a:p>
          <a:p>
            <a:pPr algn="ctr">
              <a:buNone/>
            </a:pPr>
            <a:endParaRPr lang="uk-UA" sz="5600" dirty="0" smtClean="0"/>
          </a:p>
          <a:p>
            <a:pPr>
              <a:buNone/>
            </a:pPr>
            <a:r>
              <a:rPr lang="uk-UA" sz="4800" dirty="0" smtClean="0"/>
              <a:t>1. Хто відкрив явище радіоактивності?</a:t>
            </a:r>
          </a:p>
          <a:p>
            <a:pPr>
              <a:buNone/>
            </a:pPr>
            <a:r>
              <a:rPr lang="uk-UA" sz="4800" dirty="0" smtClean="0"/>
              <a:t>           А) М. Кюрі; </a:t>
            </a:r>
            <a:br>
              <a:rPr lang="uk-UA" sz="4800" dirty="0" smtClean="0"/>
            </a:br>
            <a:r>
              <a:rPr lang="uk-UA" sz="4800" dirty="0" smtClean="0"/>
              <a:t>Б) Дж. Томсон; </a:t>
            </a:r>
            <a:br>
              <a:rPr lang="uk-UA" sz="4800" dirty="0" smtClean="0"/>
            </a:br>
            <a:r>
              <a:rPr lang="uk-UA" sz="4800" dirty="0" smtClean="0"/>
              <a:t>В) Беккерель; </a:t>
            </a:r>
            <a:br>
              <a:rPr lang="uk-UA" sz="4800" dirty="0" smtClean="0"/>
            </a:br>
            <a:r>
              <a:rPr lang="uk-UA" sz="4800" dirty="0" smtClean="0"/>
              <a:t>Г) Е. Резерфорд</a:t>
            </a:r>
          </a:p>
          <a:p>
            <a:pPr>
              <a:buNone/>
            </a:pPr>
            <a:r>
              <a:rPr lang="uk-UA" sz="4800" dirty="0" smtClean="0"/>
              <a:t>2. Чи змінюється  атом в результаті радіоактивного розпаду?</a:t>
            </a:r>
          </a:p>
          <a:p>
            <a:pPr>
              <a:buNone/>
            </a:pPr>
            <a:r>
              <a:rPr lang="uk-UA" sz="4800" dirty="0" smtClean="0"/>
              <a:t>           А) не змінюється; </a:t>
            </a:r>
            <a:br>
              <a:rPr lang="uk-UA" sz="4800" dirty="0" smtClean="0"/>
            </a:br>
            <a:r>
              <a:rPr lang="uk-UA" sz="4800" dirty="0" smtClean="0"/>
              <a:t>Б) змінюється  запас енергії атома,але атом залишається того ж хімічного елемента; </a:t>
            </a:r>
            <a:br>
              <a:rPr lang="uk-UA" sz="4800" dirty="0" smtClean="0"/>
            </a:br>
            <a:r>
              <a:rPr lang="uk-UA" sz="4800" dirty="0" smtClean="0"/>
              <a:t>В) атом змінюється, перетворюється в атом другого хімічного елемента; </a:t>
            </a:r>
            <a:br>
              <a:rPr lang="uk-UA" sz="4800" dirty="0" smtClean="0"/>
            </a:br>
            <a:r>
              <a:rPr lang="uk-UA" sz="4800" dirty="0" smtClean="0"/>
              <a:t>Г) в результаті радіоактивного розпаду атом повністю зникає.</a:t>
            </a:r>
          </a:p>
          <a:p>
            <a:pPr>
              <a:buNone/>
            </a:pPr>
            <a:r>
              <a:rPr lang="uk-UA" sz="4800" dirty="0" smtClean="0"/>
              <a:t>3. Що таке </a:t>
            </a:r>
            <a:r>
              <a:rPr lang="el-GR" sz="4800" dirty="0" smtClean="0"/>
              <a:t>β</a:t>
            </a:r>
            <a:r>
              <a:rPr lang="uk-UA" sz="4800" dirty="0" smtClean="0"/>
              <a:t> - випромінювання?</a:t>
            </a:r>
          </a:p>
          <a:p>
            <a:pPr>
              <a:buNone/>
            </a:pPr>
            <a:r>
              <a:rPr lang="uk-UA" sz="4800" dirty="0" smtClean="0"/>
              <a:t>          А) потік швидких двохзарядних іонів гелію; </a:t>
            </a:r>
            <a:br>
              <a:rPr lang="uk-UA" sz="4800" dirty="0" smtClean="0"/>
            </a:br>
            <a:r>
              <a:rPr lang="uk-UA" sz="4800" dirty="0" smtClean="0"/>
              <a:t>Б) потік швидких електронів; </a:t>
            </a:r>
            <a:br>
              <a:rPr lang="uk-UA" sz="4800" dirty="0" smtClean="0"/>
            </a:br>
            <a:r>
              <a:rPr lang="uk-UA" sz="4800" dirty="0" smtClean="0"/>
              <a:t>В) потік квантів електромагнітного випромінювання високої енергії; </a:t>
            </a:r>
            <a:br>
              <a:rPr lang="uk-UA" sz="4800" dirty="0" smtClean="0"/>
            </a:br>
            <a:r>
              <a:rPr lang="uk-UA" sz="4800" dirty="0" smtClean="0"/>
              <a:t>Г) потік нейтральних частинок.</a:t>
            </a:r>
          </a:p>
          <a:p>
            <a:pPr>
              <a:buNone/>
            </a:pPr>
            <a:r>
              <a:rPr lang="uk-UA" sz="4800" dirty="0" smtClean="0"/>
              <a:t>4. В атомному ядрі є 25 протонів і 30 нейтронів. Який  позитивний заряд, виражений в елементарних електричних зарядах +е, має атомне ядро?</a:t>
            </a:r>
          </a:p>
          <a:p>
            <a:pPr>
              <a:buNone/>
            </a:pPr>
            <a:r>
              <a:rPr lang="uk-UA" sz="4800" dirty="0" smtClean="0"/>
              <a:t>          А) +5е; </a:t>
            </a:r>
            <a:br>
              <a:rPr lang="uk-UA" sz="4800" dirty="0" smtClean="0"/>
            </a:br>
            <a:r>
              <a:rPr lang="uk-UA" sz="4800" dirty="0" smtClean="0"/>
              <a:t>Б) +30е; </a:t>
            </a:r>
            <a:br>
              <a:rPr lang="uk-UA" sz="4800" dirty="0" smtClean="0"/>
            </a:br>
            <a:r>
              <a:rPr lang="uk-UA" sz="4800" dirty="0" smtClean="0"/>
              <a:t>В) +25е; </a:t>
            </a:r>
            <a:br>
              <a:rPr lang="uk-UA" sz="4800" dirty="0" smtClean="0"/>
            </a:br>
            <a:r>
              <a:rPr lang="uk-UA" sz="4800" dirty="0" smtClean="0"/>
              <a:t>Г) 0.</a:t>
            </a:r>
          </a:p>
          <a:p>
            <a:pPr>
              <a:buNone/>
            </a:pPr>
            <a:endParaRPr lang="uk-UA" sz="48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857620" y="1214422"/>
            <a:ext cx="4714908" cy="5643578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uk-UA" sz="5600" b="1" dirty="0" smtClean="0">
                <a:solidFill>
                  <a:srgbClr val="C00000"/>
                </a:solidFill>
              </a:rPr>
              <a:t>2 варіант</a:t>
            </a:r>
            <a:r>
              <a:rPr lang="uk-UA" sz="4400" b="1" dirty="0" smtClean="0">
                <a:solidFill>
                  <a:srgbClr val="C00000"/>
                </a:solidFill>
              </a:rPr>
              <a:t>.</a:t>
            </a:r>
          </a:p>
          <a:p>
            <a:pPr algn="ctr">
              <a:buNone/>
            </a:pPr>
            <a:endParaRPr lang="uk-UA" sz="44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uk-UA" sz="44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uk-UA" sz="4400" dirty="0" smtClean="0"/>
              <a:t>1</a:t>
            </a:r>
            <a:r>
              <a:rPr lang="uk-UA" sz="4800" dirty="0" smtClean="0"/>
              <a:t>.За якою  дією було відкрите явище радіоактивності?</a:t>
            </a:r>
          </a:p>
          <a:p>
            <a:pPr>
              <a:buNone/>
            </a:pPr>
            <a:r>
              <a:rPr lang="uk-UA" sz="4800" dirty="0" smtClean="0"/>
              <a:t>          А) за дією  на фотопластинку; </a:t>
            </a:r>
            <a:br>
              <a:rPr lang="uk-UA" sz="4800" dirty="0" smtClean="0"/>
            </a:br>
            <a:r>
              <a:rPr lang="uk-UA" sz="4800" dirty="0" smtClean="0"/>
              <a:t>Б) за іонізуючою дією; </a:t>
            </a:r>
            <a:br>
              <a:rPr lang="uk-UA" sz="4800" dirty="0" smtClean="0"/>
            </a:br>
            <a:r>
              <a:rPr lang="uk-UA" sz="4800" dirty="0" smtClean="0"/>
              <a:t>В) по слідами в камері Вільсона; </a:t>
            </a:r>
            <a:br>
              <a:rPr lang="uk-UA" sz="4800" dirty="0" smtClean="0"/>
            </a:br>
            <a:r>
              <a:rPr lang="uk-UA" sz="4800" dirty="0" smtClean="0"/>
              <a:t>Г) за спалахами світла, що виникають в кристалах після ударів частинок.</a:t>
            </a:r>
          </a:p>
          <a:p>
            <a:pPr>
              <a:buNone/>
            </a:pPr>
            <a:r>
              <a:rPr lang="uk-UA" sz="4800" dirty="0" smtClean="0"/>
              <a:t>2. Що таке </a:t>
            </a:r>
            <a:r>
              <a:rPr lang="el-GR" sz="4800" dirty="0" smtClean="0"/>
              <a:t> α</a:t>
            </a:r>
            <a:r>
              <a:rPr lang="uk-UA" sz="4800" dirty="0" smtClean="0"/>
              <a:t> – випромінювання ?</a:t>
            </a:r>
          </a:p>
          <a:p>
            <a:pPr>
              <a:buNone/>
            </a:pPr>
            <a:r>
              <a:rPr lang="uk-UA" sz="4800" dirty="0" smtClean="0"/>
              <a:t>          А) потік швидких двохзарядних іонів гелію; </a:t>
            </a:r>
            <a:br>
              <a:rPr lang="uk-UA" sz="4800" dirty="0" smtClean="0"/>
            </a:br>
            <a:r>
              <a:rPr lang="uk-UA" sz="4800" dirty="0" smtClean="0"/>
              <a:t>Б) потік швидких електронів; </a:t>
            </a:r>
            <a:br>
              <a:rPr lang="uk-UA" sz="4800" dirty="0" smtClean="0"/>
            </a:br>
            <a:r>
              <a:rPr lang="uk-UA" sz="4800" dirty="0" smtClean="0"/>
              <a:t>В) потік квантів електромагнітного випромінювання високої енергії; </a:t>
            </a:r>
            <a:br>
              <a:rPr lang="uk-UA" sz="4800" dirty="0" smtClean="0"/>
            </a:br>
            <a:r>
              <a:rPr lang="uk-UA" sz="4800" dirty="0" smtClean="0"/>
              <a:t>Г) потік нейтральних частинок.</a:t>
            </a:r>
          </a:p>
          <a:p>
            <a:pPr>
              <a:buNone/>
            </a:pPr>
            <a:r>
              <a:rPr lang="uk-UA" sz="4800" dirty="0" smtClean="0"/>
              <a:t>  3. Що таке  </a:t>
            </a:r>
            <a:r>
              <a:rPr lang="el-GR" sz="4800" dirty="0" smtClean="0"/>
              <a:t>γ</a:t>
            </a:r>
            <a:r>
              <a:rPr lang="uk-UA" sz="4800" dirty="0" smtClean="0"/>
              <a:t> – випромінювання ?</a:t>
            </a:r>
          </a:p>
          <a:p>
            <a:pPr>
              <a:buNone/>
            </a:pPr>
            <a:r>
              <a:rPr lang="uk-UA" sz="4800" dirty="0" smtClean="0"/>
              <a:t>          А) потік швидких двохзарядних іонів гелію; </a:t>
            </a:r>
            <a:br>
              <a:rPr lang="uk-UA" sz="4800" dirty="0" smtClean="0"/>
            </a:br>
            <a:r>
              <a:rPr lang="uk-UA" sz="4800" dirty="0" smtClean="0"/>
              <a:t>Б) потік швидких електронів; </a:t>
            </a:r>
            <a:br>
              <a:rPr lang="uk-UA" sz="4800" dirty="0" smtClean="0"/>
            </a:br>
            <a:r>
              <a:rPr lang="uk-UA" sz="4800" dirty="0" smtClean="0"/>
              <a:t>В) потік квантів електромагнітного випромінювання високої енергії; </a:t>
            </a:r>
            <a:br>
              <a:rPr lang="uk-UA" sz="4800" dirty="0" smtClean="0"/>
            </a:br>
            <a:r>
              <a:rPr lang="uk-UA" sz="4800" dirty="0" smtClean="0"/>
              <a:t>Г) потік нейтральних частинок</a:t>
            </a:r>
          </a:p>
          <a:p>
            <a:pPr>
              <a:buNone/>
            </a:pPr>
            <a:r>
              <a:rPr lang="uk-UA" sz="4800" dirty="0" smtClean="0"/>
              <a:t>4. Що однакове у атомів різних ізотопів одного хімічного елемента і що у них різне?</a:t>
            </a:r>
          </a:p>
          <a:p>
            <a:pPr>
              <a:buNone/>
            </a:pPr>
            <a:r>
              <a:rPr lang="uk-UA" sz="4800" dirty="0" smtClean="0"/>
              <a:t>          А) одинакові заряди і маси атомних ядер, різні хімічні властивості атомів; </a:t>
            </a:r>
            <a:br>
              <a:rPr lang="uk-UA" sz="4800" dirty="0" smtClean="0"/>
            </a:br>
            <a:r>
              <a:rPr lang="uk-UA" sz="4800" dirty="0" smtClean="0"/>
              <a:t>Б) одинакові заряди і маси атомних ядер і хімічні властивості атомів; </a:t>
            </a:r>
            <a:br>
              <a:rPr lang="uk-UA" sz="4800" dirty="0" smtClean="0"/>
            </a:br>
            <a:r>
              <a:rPr lang="uk-UA" sz="4800" dirty="0" smtClean="0"/>
              <a:t>В) одинакові заряди ядер і хімічні властивості атомів, різні маси ядер; </a:t>
            </a:r>
            <a:br>
              <a:rPr lang="uk-UA" sz="4800" dirty="0" smtClean="0"/>
            </a:br>
            <a:r>
              <a:rPr lang="uk-UA" sz="4800" dirty="0" smtClean="0"/>
              <a:t>Г) одинакові маси атомних ядер, різні хімічні властивості атомів і заряди ядер; </a:t>
            </a:r>
          </a:p>
        </p:txBody>
      </p:sp>
      <p:pic>
        <p:nvPicPr>
          <p:cNvPr id="9" name="Track 01 - Ennio Morricone - A Fistful Of Dollar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001024" y="107154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5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00100" y="1643050"/>
            <a:ext cx="3900486" cy="482919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uk-UA" sz="4800" dirty="0" smtClean="0"/>
              <a:t>5. З яких частинок складаються ядра атомів?</a:t>
            </a:r>
          </a:p>
          <a:p>
            <a:pPr>
              <a:buNone/>
            </a:pPr>
            <a:r>
              <a:rPr lang="uk-UA" sz="4800" dirty="0" smtClean="0"/>
              <a:t>           А) з протонів; </a:t>
            </a:r>
            <a:br>
              <a:rPr lang="uk-UA" sz="4800" dirty="0" smtClean="0"/>
            </a:br>
            <a:r>
              <a:rPr lang="uk-UA" sz="4800" dirty="0" smtClean="0"/>
              <a:t>Б) з нейтронів; </a:t>
            </a:r>
            <a:br>
              <a:rPr lang="uk-UA" sz="4800" dirty="0" smtClean="0"/>
            </a:br>
            <a:r>
              <a:rPr lang="uk-UA" sz="4800" dirty="0" smtClean="0"/>
              <a:t>В) з протонів, нейтронів і електронів; </a:t>
            </a:r>
            <a:br>
              <a:rPr lang="uk-UA" sz="4800" dirty="0" smtClean="0"/>
            </a:br>
            <a:r>
              <a:rPr lang="uk-UA" sz="4800" dirty="0" smtClean="0"/>
              <a:t>Г ) з протонів і нейтронів.</a:t>
            </a:r>
          </a:p>
          <a:p>
            <a:pPr>
              <a:buNone/>
            </a:pPr>
            <a:r>
              <a:rPr lang="uk-UA" sz="4800" dirty="0" smtClean="0"/>
              <a:t>6. Скільки електронів міститься в електронній оболонці нейтрального атома, у якого ядро складається з 6 протонів і 8 нейтронів?</a:t>
            </a:r>
          </a:p>
          <a:p>
            <a:pPr>
              <a:buNone/>
            </a:pPr>
            <a:r>
              <a:rPr lang="uk-UA" sz="4800" dirty="0" smtClean="0"/>
              <a:t>          А) 6; </a:t>
            </a:r>
            <a:br>
              <a:rPr lang="uk-UA" sz="4800" dirty="0" smtClean="0"/>
            </a:br>
            <a:r>
              <a:rPr lang="uk-UA" sz="4800" dirty="0" smtClean="0"/>
              <a:t>Б) 8; </a:t>
            </a:r>
            <a:br>
              <a:rPr lang="uk-UA" sz="4800" dirty="0" smtClean="0"/>
            </a:br>
            <a:r>
              <a:rPr lang="uk-UA" sz="4800" dirty="0" smtClean="0"/>
              <a:t>В) 2; </a:t>
            </a:r>
            <a:br>
              <a:rPr lang="uk-UA" sz="4800" dirty="0" smtClean="0"/>
            </a:br>
            <a:r>
              <a:rPr lang="uk-UA" sz="4800" dirty="0" smtClean="0"/>
              <a:t>Г) 14.</a:t>
            </a:r>
          </a:p>
          <a:p>
            <a:pPr>
              <a:buNone/>
            </a:pPr>
            <a:r>
              <a:rPr lang="uk-UA" sz="4800" dirty="0" smtClean="0"/>
              <a:t>7. Які частинки з </a:t>
            </a:r>
            <a:r>
              <a:rPr lang="uk-UA" sz="4800" dirty="0" err="1" smtClean="0"/>
              <a:t>перечислених</a:t>
            </a:r>
            <a:r>
              <a:rPr lang="uk-UA" sz="4800" dirty="0" smtClean="0"/>
              <a:t> нижче мають найбільшу проникну здатність?</a:t>
            </a:r>
          </a:p>
          <a:p>
            <a:pPr>
              <a:buNone/>
            </a:pPr>
            <a:r>
              <a:rPr lang="uk-UA" sz="4800" dirty="0" smtClean="0"/>
              <a:t>           А) електрони; </a:t>
            </a:r>
            <a:br>
              <a:rPr lang="uk-UA" sz="4800" dirty="0" smtClean="0"/>
            </a:br>
            <a:r>
              <a:rPr lang="uk-UA" sz="4800" dirty="0" smtClean="0"/>
              <a:t>Б) нейтрони; </a:t>
            </a:r>
            <a:br>
              <a:rPr lang="uk-UA" sz="4800" dirty="0" smtClean="0"/>
            </a:br>
            <a:r>
              <a:rPr lang="uk-UA" sz="4800" dirty="0" smtClean="0"/>
              <a:t>В) </a:t>
            </a:r>
            <a:r>
              <a:rPr lang="el-GR" sz="4800" dirty="0" smtClean="0"/>
              <a:t>α</a:t>
            </a:r>
            <a:r>
              <a:rPr lang="uk-UA" sz="4800" dirty="0" smtClean="0"/>
              <a:t> - частинки; </a:t>
            </a:r>
            <a:br>
              <a:rPr lang="uk-UA" sz="4800" dirty="0" smtClean="0"/>
            </a:br>
            <a:r>
              <a:rPr lang="uk-UA" sz="4800" dirty="0" smtClean="0"/>
              <a:t>Г) </a:t>
            </a:r>
            <a:r>
              <a:rPr lang="el-GR" sz="4800" dirty="0" smtClean="0"/>
              <a:t>γ</a:t>
            </a:r>
            <a:r>
              <a:rPr lang="uk-UA" sz="4800" dirty="0" smtClean="0"/>
              <a:t>-випромінювання.</a:t>
            </a:r>
          </a:p>
          <a:p>
            <a:pPr>
              <a:buNone/>
            </a:pPr>
            <a:r>
              <a:rPr lang="uk-UA" sz="4800" dirty="0" smtClean="0"/>
              <a:t>8. Яка частинка Х утворюється  в результаті </a:t>
            </a:r>
            <a:endParaRPr lang="en-US" sz="4800" dirty="0" smtClean="0"/>
          </a:p>
          <a:p>
            <a:pPr>
              <a:buNone/>
            </a:pPr>
            <a:r>
              <a:rPr lang="en-US" sz="4800" dirty="0" smtClean="0"/>
              <a:t>          </a:t>
            </a:r>
            <a:r>
              <a:rPr lang="el-GR" sz="4800" dirty="0" smtClean="0"/>
              <a:t>α</a:t>
            </a:r>
            <a:r>
              <a:rPr lang="uk-UA" sz="4800" dirty="0" smtClean="0"/>
              <a:t> – розпаду  ядра </a:t>
            </a:r>
            <a:r>
              <a:rPr lang="en-US" sz="4800" baseline="30000" dirty="0" smtClean="0"/>
              <a:t>232</a:t>
            </a:r>
            <a:r>
              <a:rPr lang="en-US" sz="4800" baseline="-25000" dirty="0" smtClean="0"/>
              <a:t>90</a:t>
            </a:r>
            <a:r>
              <a:rPr lang="en-US" sz="4800" dirty="0" smtClean="0"/>
              <a:t>Th</a:t>
            </a:r>
            <a:r>
              <a:rPr lang="uk-UA" sz="4800" dirty="0" smtClean="0"/>
              <a:t> ?</a:t>
            </a:r>
          </a:p>
          <a:p>
            <a:pPr>
              <a:buNone/>
            </a:pPr>
            <a:r>
              <a:rPr lang="en-US" sz="4800" dirty="0" smtClean="0"/>
              <a:t>          </a:t>
            </a:r>
            <a:r>
              <a:rPr lang="uk-UA" sz="4800" dirty="0" smtClean="0"/>
              <a:t>А)</a:t>
            </a:r>
            <a:r>
              <a:rPr lang="en-US" sz="4800" baseline="30000" dirty="0" smtClean="0"/>
              <a:t> 2</a:t>
            </a:r>
            <a:r>
              <a:rPr lang="uk-UA" sz="4800" baseline="30000" dirty="0" smtClean="0"/>
              <a:t>28</a:t>
            </a:r>
            <a:r>
              <a:rPr lang="uk-UA" sz="4800" baseline="-25000" dirty="0" smtClean="0"/>
              <a:t>88</a:t>
            </a:r>
            <a:r>
              <a:rPr lang="en-US" sz="4800" dirty="0" smtClean="0"/>
              <a:t>Ra</a:t>
            </a:r>
            <a:r>
              <a:rPr lang="uk-UA" sz="4800" dirty="0" smtClean="0"/>
              <a:t> ; </a:t>
            </a:r>
            <a:br>
              <a:rPr lang="uk-UA" sz="4800" dirty="0" smtClean="0"/>
            </a:br>
            <a:r>
              <a:rPr lang="uk-UA" sz="4800" dirty="0" smtClean="0"/>
              <a:t>Б)</a:t>
            </a:r>
            <a:r>
              <a:rPr lang="en-US" sz="4800" baseline="30000" dirty="0" smtClean="0"/>
              <a:t> 236</a:t>
            </a:r>
            <a:r>
              <a:rPr lang="en-US" sz="4800" baseline="-25000" dirty="0" smtClean="0"/>
              <a:t>92</a:t>
            </a:r>
            <a:r>
              <a:rPr lang="en-US" sz="4800" dirty="0" smtClean="0"/>
              <a:t>U</a:t>
            </a:r>
            <a:r>
              <a:rPr lang="uk-UA" sz="4800" dirty="0" smtClean="0"/>
              <a:t> ; </a:t>
            </a:r>
            <a:br>
              <a:rPr lang="uk-UA" sz="4800" dirty="0" smtClean="0"/>
            </a:br>
            <a:r>
              <a:rPr lang="uk-UA" sz="4800" dirty="0" smtClean="0"/>
              <a:t>В)</a:t>
            </a:r>
            <a:r>
              <a:rPr lang="en-US" sz="4800" baseline="30000" dirty="0" smtClean="0"/>
              <a:t> 231</a:t>
            </a:r>
            <a:r>
              <a:rPr lang="en-US" sz="4800" baseline="-25000" dirty="0" smtClean="0"/>
              <a:t>91</a:t>
            </a:r>
            <a:r>
              <a:rPr lang="en-US" sz="4800" dirty="0" smtClean="0"/>
              <a:t>Pa</a:t>
            </a:r>
            <a:r>
              <a:rPr lang="uk-UA" sz="4800" dirty="0" smtClean="0"/>
              <a:t> ; </a:t>
            </a:r>
            <a:br>
              <a:rPr lang="uk-UA" sz="4800" dirty="0" smtClean="0"/>
            </a:br>
            <a:r>
              <a:rPr lang="uk-UA" sz="4800" dirty="0" smtClean="0"/>
              <a:t>Г)</a:t>
            </a:r>
            <a:r>
              <a:rPr lang="en-US" sz="4800" baseline="30000" dirty="0" smtClean="0"/>
              <a:t> 234</a:t>
            </a:r>
            <a:r>
              <a:rPr lang="en-US" sz="4800" baseline="-25000" dirty="0" smtClean="0"/>
              <a:t>90</a:t>
            </a:r>
            <a:r>
              <a:rPr lang="en-US" sz="4800" dirty="0" smtClean="0"/>
              <a:t>Th</a:t>
            </a:r>
            <a:r>
              <a:rPr lang="uk-UA" sz="4800" dirty="0" smtClean="0"/>
              <a:t> .</a:t>
            </a:r>
          </a:p>
          <a:p>
            <a:pPr>
              <a:buNone/>
            </a:pPr>
            <a:r>
              <a:rPr lang="uk-UA" sz="4800" dirty="0" smtClean="0"/>
              <a:t>9. Масове число – це:</a:t>
            </a:r>
          </a:p>
          <a:p>
            <a:pPr>
              <a:buNone/>
            </a:pPr>
            <a:r>
              <a:rPr lang="uk-UA" sz="4800" dirty="0" smtClean="0"/>
              <a:t>           А) число протонів в ядрі; </a:t>
            </a:r>
            <a:br>
              <a:rPr lang="uk-UA" sz="4800" dirty="0" smtClean="0"/>
            </a:br>
            <a:r>
              <a:rPr lang="uk-UA" sz="4800" dirty="0" smtClean="0"/>
              <a:t>Б) число нейтронів в ядрі; </a:t>
            </a:r>
            <a:br>
              <a:rPr lang="uk-UA" sz="4800" dirty="0" smtClean="0"/>
            </a:br>
            <a:r>
              <a:rPr lang="uk-UA" sz="4800" dirty="0" smtClean="0"/>
              <a:t>В) число електронів в електронній оболонці; </a:t>
            </a:r>
            <a:br>
              <a:rPr lang="uk-UA" sz="4800" dirty="0" smtClean="0"/>
            </a:br>
            <a:r>
              <a:rPr lang="uk-UA" sz="4800" dirty="0" smtClean="0"/>
              <a:t>Г) число нуклонів в ядрі.</a:t>
            </a:r>
          </a:p>
          <a:p>
            <a:pPr>
              <a:buNone/>
            </a:pPr>
            <a:endParaRPr lang="uk-UA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29190" y="1643050"/>
            <a:ext cx="4038600" cy="452596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uk-UA" sz="4800" dirty="0" smtClean="0"/>
              <a:t>5. В атомному ядрі міститься Z протонів і N нейтронів. Чому рівне масове число М цього ядра?</a:t>
            </a:r>
          </a:p>
          <a:p>
            <a:pPr>
              <a:buNone/>
            </a:pPr>
            <a:r>
              <a:rPr lang="uk-UA" sz="4800" dirty="0" smtClean="0"/>
              <a:t>          А) Z; </a:t>
            </a:r>
            <a:br>
              <a:rPr lang="uk-UA" sz="4800" dirty="0" smtClean="0"/>
            </a:br>
            <a:r>
              <a:rPr lang="uk-UA" sz="4800" dirty="0" smtClean="0"/>
              <a:t>Б) N; </a:t>
            </a:r>
            <a:br>
              <a:rPr lang="uk-UA" sz="4800" dirty="0" smtClean="0"/>
            </a:br>
            <a:r>
              <a:rPr lang="uk-UA" sz="4800" dirty="0" smtClean="0"/>
              <a:t>В) Z-N; </a:t>
            </a:r>
            <a:br>
              <a:rPr lang="uk-UA" sz="4800" dirty="0" smtClean="0"/>
            </a:br>
            <a:r>
              <a:rPr lang="uk-UA" sz="4800" dirty="0" smtClean="0"/>
              <a:t>Г) Z+N.</a:t>
            </a:r>
          </a:p>
          <a:p>
            <a:pPr>
              <a:buNone/>
            </a:pPr>
            <a:r>
              <a:rPr lang="uk-UA" sz="4800" dirty="0" smtClean="0"/>
              <a:t>6. Які частинки з названих нижче мають найменшу проникну здатність?</a:t>
            </a:r>
          </a:p>
          <a:p>
            <a:pPr>
              <a:buNone/>
            </a:pPr>
            <a:r>
              <a:rPr lang="uk-UA" sz="4800" dirty="0" smtClean="0"/>
              <a:t>           А) електрони; </a:t>
            </a:r>
            <a:br>
              <a:rPr lang="uk-UA" sz="4800" dirty="0" smtClean="0"/>
            </a:br>
            <a:r>
              <a:rPr lang="uk-UA" sz="4800" dirty="0" smtClean="0"/>
              <a:t>Б) нейтрони; </a:t>
            </a:r>
            <a:br>
              <a:rPr lang="uk-UA" sz="4800" dirty="0" smtClean="0"/>
            </a:br>
            <a:r>
              <a:rPr lang="uk-UA" sz="4800" dirty="0" smtClean="0"/>
              <a:t>В) </a:t>
            </a:r>
            <a:r>
              <a:rPr lang="el-GR" sz="4800" dirty="0" smtClean="0"/>
              <a:t>α</a:t>
            </a:r>
            <a:r>
              <a:rPr lang="uk-UA" sz="4800" dirty="0" smtClean="0"/>
              <a:t> - частинки; </a:t>
            </a:r>
            <a:br>
              <a:rPr lang="uk-UA" sz="4800" dirty="0" smtClean="0"/>
            </a:br>
            <a:r>
              <a:rPr lang="uk-UA" sz="4800" dirty="0" smtClean="0"/>
              <a:t>Г) </a:t>
            </a:r>
            <a:r>
              <a:rPr lang="el-GR" sz="4800" dirty="0" smtClean="0"/>
              <a:t>γ</a:t>
            </a:r>
            <a:r>
              <a:rPr lang="uk-UA" sz="4800" dirty="0" smtClean="0"/>
              <a:t>-випромінювання.</a:t>
            </a:r>
          </a:p>
          <a:p>
            <a:pPr>
              <a:buNone/>
            </a:pPr>
            <a:r>
              <a:rPr lang="uk-UA" sz="4800" dirty="0" smtClean="0"/>
              <a:t>7. Яка частинка Х утворюється  в результаті </a:t>
            </a:r>
            <a:endParaRPr lang="en-US" sz="4800" dirty="0" smtClean="0"/>
          </a:p>
          <a:p>
            <a:pPr>
              <a:buNone/>
            </a:pPr>
            <a:r>
              <a:rPr lang="en-US" sz="4800" dirty="0" smtClean="0"/>
              <a:t>         </a:t>
            </a:r>
            <a:r>
              <a:rPr lang="el-GR" sz="4800" dirty="0" smtClean="0"/>
              <a:t>β</a:t>
            </a:r>
            <a:r>
              <a:rPr lang="uk-UA" sz="4800" dirty="0" smtClean="0"/>
              <a:t> – розпаду  ядра </a:t>
            </a:r>
            <a:r>
              <a:rPr lang="en-US" sz="4800" baseline="30000" dirty="0" smtClean="0"/>
              <a:t>232</a:t>
            </a:r>
            <a:r>
              <a:rPr lang="en-US" sz="4800" baseline="-25000" dirty="0" smtClean="0"/>
              <a:t>90</a:t>
            </a:r>
            <a:r>
              <a:rPr lang="en-US" sz="4800" dirty="0" smtClean="0"/>
              <a:t>Th</a:t>
            </a:r>
            <a:r>
              <a:rPr lang="uk-UA" sz="4800" dirty="0" smtClean="0"/>
              <a:t> ?</a:t>
            </a:r>
          </a:p>
          <a:p>
            <a:pPr>
              <a:buNone/>
            </a:pPr>
            <a:r>
              <a:rPr lang="en-US" sz="4800" dirty="0" smtClean="0"/>
              <a:t> </a:t>
            </a:r>
            <a:r>
              <a:rPr lang="uk-UA" sz="4800" dirty="0" smtClean="0"/>
              <a:t>         А)</a:t>
            </a:r>
            <a:r>
              <a:rPr lang="en-US" sz="4800" baseline="30000" dirty="0" smtClean="0"/>
              <a:t> 2</a:t>
            </a:r>
            <a:r>
              <a:rPr lang="uk-UA" sz="4800" baseline="30000" dirty="0" smtClean="0"/>
              <a:t>28</a:t>
            </a:r>
            <a:r>
              <a:rPr lang="uk-UA" sz="4800" baseline="-25000" dirty="0" smtClean="0"/>
              <a:t>88</a:t>
            </a:r>
            <a:r>
              <a:rPr lang="en-US" sz="4800" dirty="0" smtClean="0"/>
              <a:t>Ra</a:t>
            </a:r>
            <a:r>
              <a:rPr lang="uk-UA" sz="4800" dirty="0" smtClean="0"/>
              <a:t> ; </a:t>
            </a:r>
            <a:br>
              <a:rPr lang="uk-UA" sz="4800" dirty="0" smtClean="0"/>
            </a:br>
            <a:r>
              <a:rPr lang="uk-UA" sz="4800" dirty="0" smtClean="0"/>
              <a:t>Б)</a:t>
            </a:r>
            <a:r>
              <a:rPr lang="en-US" sz="4800" baseline="30000" dirty="0" smtClean="0"/>
              <a:t> 236</a:t>
            </a:r>
            <a:r>
              <a:rPr lang="en-US" sz="4800" baseline="-25000" dirty="0" smtClean="0"/>
              <a:t>92</a:t>
            </a:r>
            <a:r>
              <a:rPr lang="en-US" sz="4800" dirty="0" smtClean="0"/>
              <a:t>U</a:t>
            </a:r>
            <a:r>
              <a:rPr lang="uk-UA" sz="4800" dirty="0" smtClean="0"/>
              <a:t> ; </a:t>
            </a:r>
            <a:br>
              <a:rPr lang="uk-UA" sz="4800" dirty="0" smtClean="0"/>
            </a:br>
            <a:r>
              <a:rPr lang="uk-UA" sz="4800" dirty="0" smtClean="0"/>
              <a:t>В)</a:t>
            </a:r>
            <a:r>
              <a:rPr lang="en-US" sz="4800" baseline="30000" dirty="0" smtClean="0"/>
              <a:t> 23</a:t>
            </a:r>
            <a:r>
              <a:rPr lang="uk-UA" sz="4800" baseline="30000" dirty="0" smtClean="0"/>
              <a:t>2</a:t>
            </a:r>
            <a:r>
              <a:rPr lang="en-US" sz="4800" baseline="-25000" dirty="0" smtClean="0"/>
              <a:t>91</a:t>
            </a:r>
            <a:r>
              <a:rPr lang="en-US" sz="4800" dirty="0" smtClean="0"/>
              <a:t>Pa</a:t>
            </a:r>
            <a:r>
              <a:rPr lang="uk-UA" sz="4800" dirty="0" smtClean="0"/>
              <a:t> ; </a:t>
            </a:r>
            <a:br>
              <a:rPr lang="uk-UA" sz="4800" dirty="0" smtClean="0"/>
            </a:br>
            <a:r>
              <a:rPr lang="uk-UA" sz="4800" dirty="0" smtClean="0"/>
              <a:t>Г)</a:t>
            </a:r>
            <a:r>
              <a:rPr lang="en-US" sz="4800" baseline="30000" dirty="0" smtClean="0"/>
              <a:t> 234</a:t>
            </a:r>
            <a:r>
              <a:rPr lang="en-US" sz="4800" baseline="-25000" dirty="0" smtClean="0"/>
              <a:t>90</a:t>
            </a:r>
            <a:r>
              <a:rPr lang="en-US" sz="4800" dirty="0" smtClean="0"/>
              <a:t>Th</a:t>
            </a:r>
            <a:r>
              <a:rPr lang="uk-UA" sz="4800" dirty="0" smtClean="0"/>
              <a:t> .</a:t>
            </a:r>
          </a:p>
          <a:p>
            <a:pPr>
              <a:buNone/>
            </a:pPr>
            <a:r>
              <a:rPr lang="uk-UA" sz="4800" dirty="0" smtClean="0"/>
              <a:t>8. Ядро ізотопу </a:t>
            </a:r>
            <a:r>
              <a:rPr lang="en-US" sz="4800" baseline="30000" dirty="0" smtClean="0"/>
              <a:t> 7</a:t>
            </a:r>
            <a:r>
              <a:rPr lang="en-US" sz="4800" baseline="-25000" dirty="0" smtClean="0"/>
              <a:t>3</a:t>
            </a:r>
            <a:r>
              <a:rPr lang="uk-UA" sz="4800" baseline="-25000" dirty="0" smtClean="0"/>
              <a:t> </a:t>
            </a:r>
            <a:r>
              <a:rPr lang="en-US" sz="4800" dirty="0" smtClean="0"/>
              <a:t>Li</a:t>
            </a:r>
            <a:r>
              <a:rPr lang="uk-UA" sz="4800" dirty="0" smtClean="0"/>
              <a:t> містить:</a:t>
            </a:r>
          </a:p>
          <a:p>
            <a:pPr>
              <a:buNone/>
            </a:pPr>
            <a:r>
              <a:rPr lang="uk-UA" sz="4800" dirty="0" smtClean="0"/>
              <a:t>          А) 3р і 7n; </a:t>
            </a:r>
            <a:br>
              <a:rPr lang="uk-UA" sz="4800" dirty="0" smtClean="0"/>
            </a:br>
            <a:r>
              <a:rPr lang="uk-UA" sz="4800" dirty="0" smtClean="0"/>
              <a:t>Б) 3р і 4 n; </a:t>
            </a:r>
            <a:br>
              <a:rPr lang="uk-UA" sz="4800" dirty="0" smtClean="0"/>
            </a:br>
            <a:r>
              <a:rPr lang="uk-UA" sz="4800" dirty="0" smtClean="0"/>
              <a:t>В) 3р і 10n; </a:t>
            </a:r>
            <a:br>
              <a:rPr lang="uk-UA" sz="4800" dirty="0" smtClean="0"/>
            </a:br>
            <a:r>
              <a:rPr lang="uk-UA" sz="4800" dirty="0" smtClean="0"/>
              <a:t>Г) 7р і 3 n.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sz="4800" dirty="0" smtClean="0"/>
              <a:t>9. Визначити склад  атома </a:t>
            </a:r>
            <a:r>
              <a:rPr lang="en-US" sz="4800" baseline="30000" dirty="0" smtClean="0"/>
              <a:t>70</a:t>
            </a:r>
            <a:r>
              <a:rPr lang="en-US" sz="4800" baseline="-25000" dirty="0" smtClean="0"/>
              <a:t>31</a:t>
            </a:r>
            <a:r>
              <a:rPr lang="en-US" sz="4800" dirty="0" smtClean="0"/>
              <a:t>Ga</a:t>
            </a:r>
            <a:r>
              <a:rPr lang="uk-UA" sz="4800" dirty="0" smtClean="0"/>
              <a:t>.</a:t>
            </a:r>
          </a:p>
          <a:p>
            <a:pPr>
              <a:buNone/>
            </a:pPr>
            <a:r>
              <a:rPr lang="uk-UA" sz="4800" dirty="0" smtClean="0"/>
              <a:t>          А) 31р, 62е і 70n; </a:t>
            </a:r>
            <a:br>
              <a:rPr lang="uk-UA" sz="4800" dirty="0" smtClean="0"/>
            </a:br>
            <a:r>
              <a:rPr lang="uk-UA" sz="4800" dirty="0" smtClean="0"/>
              <a:t>Б) 31р, 31е і 39n; </a:t>
            </a:r>
            <a:br>
              <a:rPr lang="uk-UA" sz="4800" dirty="0" smtClean="0"/>
            </a:br>
            <a:r>
              <a:rPr lang="uk-UA" sz="4800" dirty="0" smtClean="0"/>
              <a:t>В) 39р, 31е і 70n; </a:t>
            </a:r>
            <a:br>
              <a:rPr lang="uk-UA" sz="4800" dirty="0" smtClean="0"/>
            </a:br>
            <a:r>
              <a:rPr lang="uk-UA" sz="4800" dirty="0" smtClean="0"/>
              <a:t>Г) 70р,70е і 31 n</a:t>
            </a:r>
            <a:endParaRPr lang="uk-UA" sz="4800" dirty="0"/>
          </a:p>
        </p:txBody>
      </p:sp>
      <p:pic>
        <p:nvPicPr>
          <p:cNvPr id="7" name="Track 01 - Ennio Morricone - A Fistful Of Dollar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929586" y="107154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54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42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357158" y="1142984"/>
            <a:ext cx="3600450" cy="5040313"/>
          </a:xfrm>
          <a:solidFill>
            <a:schemeClr val="tx1">
              <a:lumMod val="75000"/>
            </a:schemeClr>
          </a:solidFill>
          <a:ln>
            <a:solidFill>
              <a:srgbClr val="FFC000"/>
            </a:solidFill>
          </a:ln>
        </p:spPr>
        <p:txBody>
          <a:bodyPr/>
          <a:lstStyle/>
          <a:p>
            <a:pPr marL="457200" indent="-45720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варіант</a:t>
            </a:r>
            <a:endParaRPr lang="ru-RU" sz="24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</a:t>
            </a:r>
          </a:p>
          <a:p>
            <a:pPr marL="457200" indent="-4572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</a:t>
            </a:r>
          </a:p>
          <a:p>
            <a:pPr marL="457200" indent="-457200" eaLnBrk="1" hangingPunct="1">
              <a:lnSpc>
                <a:spcPct val="90000"/>
              </a:lnSpc>
              <a:buFontTx/>
              <a:buNone/>
              <a:defRPr/>
            </a:pPr>
            <a:endParaRPr lang="ru-RU" sz="2400" dirty="0" smtClean="0"/>
          </a:p>
        </p:txBody>
      </p:sp>
      <p:sp>
        <p:nvSpPr>
          <p:cNvPr id="69643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1142984"/>
            <a:ext cx="3598863" cy="5040313"/>
          </a:xfrm>
          <a:solidFill>
            <a:schemeClr val="tx1">
              <a:lumMod val="75000"/>
            </a:schemeClr>
          </a:solidFill>
        </p:spPr>
        <p:txBody>
          <a:bodyPr/>
          <a:lstStyle/>
          <a:p>
            <a:pPr marL="533400" indent="-53340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варіант</a:t>
            </a:r>
            <a:endParaRPr lang="ru-RU" sz="24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0"/>
            <a:ext cx="61727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Перевір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товариша</a:t>
            </a:r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!</a:t>
            </a:r>
            <a:endParaRPr lang="ru-RU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6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9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9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9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9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96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96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96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96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96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96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96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9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9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9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9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9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69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9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69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9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69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2" grpId="0" build="p" animBg="1"/>
      <p:bldP spid="69643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600" dirty="0" smtClean="0"/>
              <a:t>Домашнє завдання</a:t>
            </a:r>
            <a:endParaRPr lang="uk-UA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51510" indent="-514350">
              <a:buFont typeface="+mj-lt"/>
              <a:buAutoNum type="arabicPeriod"/>
            </a:pPr>
            <a:r>
              <a:rPr lang="uk-UA" sz="4000" dirty="0" smtClean="0">
                <a:solidFill>
                  <a:srgbClr val="002060"/>
                </a:solidFill>
              </a:rPr>
              <a:t>    Вивчити § </a:t>
            </a:r>
          </a:p>
          <a:p>
            <a:pPr marL="651510" indent="-514350">
              <a:buFont typeface="+mj-lt"/>
              <a:buAutoNum type="arabicPeriod"/>
            </a:pPr>
            <a:r>
              <a:rPr lang="uk-UA" sz="4000" dirty="0" smtClean="0">
                <a:solidFill>
                  <a:srgbClr val="002060"/>
                </a:solidFill>
              </a:rPr>
              <a:t>    Розв’язати вправу </a:t>
            </a:r>
          </a:p>
          <a:p>
            <a:pPr marL="651510" indent="-514350">
              <a:buFont typeface="+mj-lt"/>
              <a:buAutoNum type="arabicPeriod"/>
            </a:pPr>
            <a:r>
              <a:rPr lang="uk-UA" sz="4000" dirty="0" smtClean="0">
                <a:solidFill>
                  <a:srgbClr val="002060"/>
                </a:solidFill>
              </a:rPr>
              <a:t> </a:t>
            </a:r>
            <a:r>
              <a:rPr lang="uk-UA" sz="4000" dirty="0" smtClean="0">
                <a:solidFill>
                  <a:srgbClr val="002060"/>
                </a:solidFill>
              </a:rPr>
              <a:t>   Продумати шкідливість та корисність для суспільства відкриття радіоактивності.</a:t>
            </a:r>
            <a:endParaRPr lang="uk-UA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1067672" y="1868488"/>
            <a:ext cx="684514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7200" dirty="0" err="1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Спасибі</a:t>
            </a:r>
            <a:r>
              <a:rPr lang="ru-RU" sz="720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</a:t>
            </a:r>
            <a:endParaRPr lang="ru-RU" sz="7200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sz="720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за </a:t>
            </a:r>
            <a:r>
              <a:rPr lang="ru-RU" sz="720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роботу </a:t>
            </a:r>
            <a:r>
              <a:rPr lang="ru-RU" sz="720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на </a:t>
            </a:r>
            <a:r>
              <a:rPr lang="ru-RU" sz="7200" dirty="0" err="1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уроці</a:t>
            </a:r>
            <a:r>
              <a:rPr lang="ru-RU" sz="720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!</a:t>
            </a:r>
            <a:endParaRPr lang="ru-RU" sz="7200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1270</TotalTime>
  <Words>951</Words>
  <Application>Microsoft Office PowerPoint</Application>
  <PresentationFormat>Экран (4:3)</PresentationFormat>
  <Paragraphs>202</Paragraphs>
  <Slides>30</Slides>
  <Notes>0</Notes>
  <HiddenSlides>2</HiddenSlides>
  <MMClips>2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3" baseType="lpstr">
      <vt:lpstr>Апекс</vt:lpstr>
      <vt:lpstr>Формула</vt:lpstr>
      <vt:lpstr>Microsoft Equation 3.0</vt:lpstr>
      <vt:lpstr>Радіоактивність</vt:lpstr>
      <vt:lpstr>Епіграф:  Фізика – це ємність слова! Фізика для нас – не просто звук! Фізика – опора і основа Всіх без виключення наук. </vt:lpstr>
      <vt:lpstr>Девіз уроку</vt:lpstr>
      <vt:lpstr>Радіоактивність- спонтанне перетворення ядер хімічних елементів, яке супроводиться випусканням елементарних частинок з ядра атома </vt:lpstr>
      <vt:lpstr>Будова атома </vt:lpstr>
      <vt:lpstr>Будова атомного ядра.</vt:lpstr>
      <vt:lpstr>Історія відкриття радіоактивності</vt:lpstr>
      <vt:lpstr>Беккерель Антуан Анрі- 1896р</vt:lpstr>
      <vt:lpstr>Эксперименти Беккереля  </vt:lpstr>
      <vt:lpstr>Види радіоактивності</vt:lpstr>
      <vt:lpstr>Ернест Резерфорд</vt:lpstr>
      <vt:lpstr>Слайд 12</vt:lpstr>
      <vt:lpstr>Слайд 13</vt:lpstr>
      <vt:lpstr>Продовження досліду</vt:lpstr>
      <vt:lpstr>Властивості випромінювання</vt:lpstr>
      <vt:lpstr>АЛЬФА - промені</vt:lpstr>
      <vt:lpstr>БЕТА - ПРОМЕНІ</vt:lpstr>
      <vt:lpstr>ГАМА - промені</vt:lpstr>
      <vt:lpstr>Радіоактивні перетворення</vt:lpstr>
      <vt:lpstr>Слайд 20</vt:lpstr>
      <vt:lpstr>Слайд 21</vt:lpstr>
      <vt:lpstr>Розв’яжемо вправи</vt:lpstr>
      <vt:lpstr>Слайд 23</vt:lpstr>
      <vt:lpstr>Використання радіоактивності</vt:lpstr>
      <vt:lpstr>Слайд 25</vt:lpstr>
      <vt:lpstr>Перевір себе! </vt:lpstr>
      <vt:lpstr>Слайд 27</vt:lpstr>
      <vt:lpstr>Слайд 28</vt:lpstr>
      <vt:lpstr>Домашнє завдання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Радіоактивність</dc:title>
  <dc:creator>Ulia</dc:creator>
  <cp:lastModifiedBy>Ulia</cp:lastModifiedBy>
  <cp:revision>105</cp:revision>
  <dcterms:created xsi:type="dcterms:W3CDTF">2010-03-04T21:37:46Z</dcterms:created>
  <dcterms:modified xsi:type="dcterms:W3CDTF">2010-03-07T17:06:14Z</dcterms:modified>
</cp:coreProperties>
</file>