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notesMasterIdLst>
    <p:notesMasterId r:id="rId24"/>
  </p:notesMasterIdLst>
  <p:sldIdLst>
    <p:sldId id="256" r:id="rId2"/>
    <p:sldId id="257" r:id="rId3"/>
    <p:sldId id="258" r:id="rId4"/>
    <p:sldId id="262" r:id="rId5"/>
    <p:sldId id="268" r:id="rId6"/>
    <p:sldId id="267" r:id="rId7"/>
    <p:sldId id="269" r:id="rId8"/>
    <p:sldId id="270" r:id="rId9"/>
    <p:sldId id="271" r:id="rId10"/>
    <p:sldId id="274" r:id="rId11"/>
    <p:sldId id="259" r:id="rId12"/>
    <p:sldId id="277" r:id="rId13"/>
    <p:sldId id="276" r:id="rId14"/>
    <p:sldId id="281" r:id="rId15"/>
    <p:sldId id="279" r:id="rId16"/>
    <p:sldId id="280" r:id="rId17"/>
    <p:sldId id="282" r:id="rId18"/>
    <p:sldId id="283" r:id="rId19"/>
    <p:sldId id="284" r:id="rId20"/>
    <p:sldId id="285" r:id="rId21"/>
    <p:sldId id="287" r:id="rId22"/>
    <p:sldId id="28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3" autoAdjust="0"/>
  </p:normalViewPr>
  <p:slideViewPr>
    <p:cSldViewPr>
      <p:cViewPr varScale="1">
        <p:scale>
          <a:sx n="62" d="100"/>
          <a:sy n="62" d="100"/>
        </p:scale>
        <p:origin x="-8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6FD7E-26DE-492F-99CD-822F9A1AD1B2}" type="datetimeFigureOut">
              <a:rPr lang="ru-RU" smtClean="0"/>
              <a:t>24.12.2013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6706C-568D-4330-A719-A4AE5AD520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374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6706C-568D-4330-A719-A4AE5AD5200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966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24.12.2013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 spd="slow">
    <p:push dir="u"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climategroup.org.ua/images/prychyny/avvto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ru/imgres?imgurl=http://www.lvivkp.com.ua/pic/p5.jpg&amp;imgrefurl=http://www.lvivkp.com.ua/mak.html&amp;usg=__opdOGhEikD0dsZNpplHNa6cIQJA=&amp;h=150&amp;w=200&amp;sz=10&amp;hl=uk&amp;start=10&amp;itbs=1&amp;tbnid=dWMha6FEZJOQ3M:&amp;tbnh=78&amp;tbnw=104&amp;prev=/images?q=%D0%BF%D0%B0%D0%BF%D1%96%D1%80+-+%D0%BC%D0%B0%D0%BA%D1%83%D0%BB%D0%B0%D1%82%D1%83%D1%80%D0%B0&amp;hl=uk&amp;newwindow=1&amp;sa=G&amp;tbs=isch:1" TargetMode="External"/><Relationship Id="rId13" Type="http://schemas.openxmlformats.org/officeDocument/2006/relationships/hyperlink" Target="http://images.google.ru/imgres?imgurl=http://img0.liveinternet.ru/images/attach/c/0//48/212/48212221_987.jpg&amp;imgrefurl=http://sranuyostrov.org.ua/?p=279&amp;usg=__wlVidRD2YIdL3fhffre81jWL_xU=&amp;h=466&amp;w=699&amp;sz=105&amp;hl=uk&amp;start=13&amp;itbs=1&amp;tbnid=YMEncwh5gmvMoM:&amp;tbnh=93&amp;tbnw=139&amp;prev=/images?q=%D0%B7%D0%BB%D0%B0%D0%BC%D0%B0%D0%BD%D1%96+%D0%BC%D0%B5%D0%B1%D0%BB%D1%96&amp;hl=uk&amp;newwindow=1&amp;sa=G&amp;tbs=isch:1" TargetMode="External"/><Relationship Id="rId3" Type="http://schemas.openxmlformats.org/officeDocument/2006/relationships/image" Target="../media/image44.jpeg"/><Relationship Id="rId7" Type="http://schemas.openxmlformats.org/officeDocument/2006/relationships/image" Target="../media/image46.jpeg"/><Relationship Id="rId12" Type="http://schemas.openxmlformats.org/officeDocument/2006/relationships/image" Target="../media/image49.jpeg"/><Relationship Id="rId2" Type="http://schemas.openxmlformats.org/officeDocument/2006/relationships/hyperlink" Target="http://images.google.ru/imgres?imgurl=http://arda3.kiev.ua/i/200810271012322.obolon_soborne&amp;imgrefurl=http://arda3.kiev.ua/c/torgovi-marky-pyva&amp;usg=__j5kFyGWw7Z-tmyPwwGgYIjmb_CQ=&amp;h=400&amp;w=187&amp;sz=27&amp;hl=uk&amp;start=83&amp;itbs=1&amp;tbnid=bRDzCK56m6qqyM:&amp;tbnh=124&amp;tbnw=58&amp;prev=/images?q=%D1%81%D0%BA%D0%BB%D1%8F%D0%BD%D0%B0+%D1%82%D0%B0%D1%80%D0%B0&amp;start=72&amp;hl=uk&amp;newwindow=1&amp;sa=N&amp;ndsp=18&amp;tbs=isch:1" TargetMode="Externa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ru/imgres?imgurl=http://dvp.chelyabinsk.ru/_i/news/c/old/2003-09-29/13379/cul_1064831753_234.jpg&amp;imgrefurl=http://dvp.chelyabinsk.ru/news/13379.html&amp;usg=__Ni-WXeFQwoqe8Sy2CCHk-mrv7n4=&amp;h=193&amp;w=200&amp;sz=11&amp;hl=uk&amp;start=31&amp;itbs=1&amp;tbnid=AiIOjmKpVBU7EM:&amp;tbnh=100&amp;tbnw=104&amp;prev=/images?q=%D0%BF%D0%BE%D0%BB%D0%B8%D1%8D%D1%82%D0%B8%D0%BB%D0%B5%D0%BD+%D0%BE%D1%82%D1%85%D0%BE%D0%B4%D1%8B&amp;start=18&amp;hl=uk&amp;newwindow=1&amp;sa=N&amp;ndsp=18&amp;tbs=isch:1" TargetMode="External"/><Relationship Id="rId11" Type="http://schemas.openxmlformats.org/officeDocument/2006/relationships/image" Target="../media/image48.jpeg"/><Relationship Id="rId5" Type="http://schemas.openxmlformats.org/officeDocument/2006/relationships/image" Target="../media/image45.jpeg"/><Relationship Id="rId15" Type="http://schemas.openxmlformats.org/officeDocument/2006/relationships/hyperlink" Target="http://images.google.ru/imgres?imgurl=http://www.flooroof.ru/wp-content/themes/default/headers/header_4.jpg&amp;imgrefurl=http://www.flooroof.ru/?page_id=21&amp;usg=__rbqL1keV6xjT14qG9Gzah-Iddxk=&amp;h=180&amp;w=865&amp;sz=55&amp;hl=uk&amp;start=9&amp;itbs=1&amp;tbnid=PRefJ2RYTiGJSM:&amp;tbnh=30&amp;tbnw=145&amp;prev=/images?q=%D0%BC%D0%B5%D1%82%D0%B0%D0%BB%D0%B5%D0%B2%D1%96+%D0%B4%D0%B5%D1%82%D0%B0%D0%BB%D1%96&amp;hl=uk&amp;newwindow=1&amp;sa=G&amp;tbs=isch:1" TargetMode="External"/><Relationship Id="rId10" Type="http://schemas.openxmlformats.org/officeDocument/2006/relationships/hyperlink" Target="http://images.google.ru/imgres?imgurl=http://ekonom.hostsila.com/~ecolabel/assets/images/UA/Constanta/News/2009-10-01_200.jpg&amp;imgrefurl=http://www.ecolabel.org.ua/index.php?id=799&amp;usg=__e9ixRnnrK7NDSDq33kDs9OOX5is=&amp;h=200&amp;w=200&amp;sz=50&amp;hl=uk&amp;start=62&amp;itbs=1&amp;tbnid=DR9IvAqOMUJ_bM:&amp;tbnh=104&amp;tbnw=104&amp;prev=/images?q=%D1%85%D0%B0%D1%80%D1%87%D0%BE%D0%B2%D1%96+%D0%B2%D1%96%D0%B4%D1%85%D0%BE%D0%B4%D0%B8&amp;start=54&amp;hl=uk&amp;newwindow=1&amp;sa=N&amp;ndsp=18&amp;tbs=isch:1" TargetMode="External"/><Relationship Id="rId4" Type="http://schemas.openxmlformats.org/officeDocument/2006/relationships/hyperlink" Target="http://images.google.ru/imgres?imgurl=http://uznaika.com/uploads/posts/2009-05/1242295008_plastic_food_containers__spoons_and_fork.jpg&amp;imgrefurl=http://uznaika.com/kulinaria/740-pishhevojj-plastik-sobljudajjte.html&amp;usg=__3wfKbGEqYEnGnZ7HoctTALgr4AU=&amp;h=360&amp;w=360&amp;sz=30&amp;hl=uk&amp;start=182&amp;itbs=1&amp;tbnid=pWaGESGq7h_twM:&amp;tbnh=121&amp;tbnw=121&amp;prev=/images?q=%D0%BF%D0%BB%D0%B0%D1%81%D1%82%D0%B8%D0%BA&amp;start=180&amp;hl=uk&amp;newwindow=1&amp;sa=N&amp;ndsp=18&amp;tbs=isch:1" TargetMode="External"/><Relationship Id="rId9" Type="http://schemas.openxmlformats.org/officeDocument/2006/relationships/image" Target="../media/image47.jpeg"/><Relationship Id="rId1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jpg"/><Relationship Id="rId7" Type="http://schemas.microsoft.com/office/2007/relationships/hdphoto" Target="../media/hdphoto2.wdp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62.png"/><Relationship Id="rId4" Type="http://schemas.openxmlformats.org/officeDocument/2006/relationships/image" Target="../media/image59.png"/><Relationship Id="rId9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548" y="908720"/>
            <a:ext cx="7772400" cy="2190105"/>
          </a:xfrm>
        </p:spPr>
        <p:txBody>
          <a:bodyPr/>
          <a:lstStyle/>
          <a:p>
            <a:r>
              <a:rPr lang="uk-UA" sz="6600" dirty="0" smtClean="0"/>
              <a:t>Значення хімічних процесів у природі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9348" y="3284984"/>
            <a:ext cx="6400800" cy="1752600"/>
          </a:xfrm>
        </p:spPr>
        <p:txBody>
          <a:bodyPr/>
          <a:lstStyle/>
          <a:p>
            <a:r>
              <a:rPr lang="uk-UA" dirty="0" smtClean="0"/>
              <a:t>Спарений урок у 9 класі</a:t>
            </a:r>
          </a:p>
          <a:p>
            <a:r>
              <a:rPr lang="uk-UA" dirty="0" smtClean="0"/>
              <a:t>Рівень стандарту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5157192"/>
            <a:ext cx="867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Підготувала вчитель хімії </a:t>
            </a:r>
          </a:p>
          <a:p>
            <a:pPr algn="ctr"/>
            <a:r>
              <a:rPr lang="uk-UA" dirty="0" smtClean="0"/>
              <a:t>Криворізької загальноосвітньої школи</a:t>
            </a:r>
            <a:r>
              <a:rPr lang="en-US" dirty="0" smtClean="0"/>
              <a:t> I-III</a:t>
            </a:r>
            <a:r>
              <a:rPr lang="uk-UA" dirty="0" smtClean="0"/>
              <a:t> ступенів №23 </a:t>
            </a:r>
          </a:p>
          <a:p>
            <a:pPr algn="ctr"/>
            <a:r>
              <a:rPr lang="uk-UA" dirty="0" smtClean="0"/>
              <a:t>ЗУБКОВА ТЕТЯНА ГРИГОРІВНА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9046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6856" y="778694"/>
            <a:ext cx="8229600" cy="1498178"/>
          </a:xfrm>
        </p:spPr>
        <p:txBody>
          <a:bodyPr>
            <a:noAutofit/>
          </a:bodyPr>
          <a:lstStyle/>
          <a:p>
            <a:pPr algn="r"/>
            <a:r>
              <a:rPr lang="uk-UA" sz="2800" dirty="0" smtClean="0"/>
              <a:t>«Земля - це не масивний гігант, </a:t>
            </a:r>
            <a:br>
              <a:rPr lang="uk-UA" sz="2800" dirty="0" smtClean="0"/>
            </a:br>
            <a:r>
              <a:rPr lang="uk-UA" sz="2800" dirty="0" smtClean="0"/>
              <a:t>а скоріш за все крихка ялинкова кулька»</a:t>
            </a:r>
            <a:br>
              <a:rPr lang="uk-UA" sz="2800" dirty="0" smtClean="0"/>
            </a:br>
            <a:r>
              <a:rPr lang="uk-UA" sz="2800" dirty="0" smtClean="0"/>
              <a:t>( Дж. </a:t>
            </a:r>
            <a:r>
              <a:rPr lang="uk-UA" sz="2800" dirty="0" err="1" smtClean="0"/>
              <a:t>Даріус</a:t>
            </a:r>
            <a:r>
              <a:rPr lang="uk-UA" sz="2800" dirty="0"/>
              <a:t>)</a:t>
            </a:r>
            <a:endParaRPr lang="ru-RU" sz="2800" dirty="0"/>
          </a:p>
        </p:txBody>
      </p:sp>
      <p:pic>
        <p:nvPicPr>
          <p:cNvPr id="1026" name="Picture 2" descr="http://im7-tub-ua.yandex.net/i?id=348430523-37-72&amp;n=2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2"/>
          <a:stretch/>
        </p:blipFill>
        <p:spPr bwMode="auto">
          <a:xfrm>
            <a:off x="611560" y="2276872"/>
            <a:ext cx="549461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87824" y="5805264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Людина і  її планета  - їх тільки двоє у космосі …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3662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64061" y="665570"/>
            <a:ext cx="6319034" cy="1143000"/>
          </a:xfrm>
        </p:spPr>
        <p:txBody>
          <a:bodyPr/>
          <a:lstStyle/>
          <a:p>
            <a:r>
              <a:rPr lang="uk-UA" dirty="0" smtClean="0"/>
              <a:t>Закони </a:t>
            </a:r>
            <a:r>
              <a:rPr lang="uk-UA" dirty="0" err="1" smtClean="0"/>
              <a:t>Баррі</a:t>
            </a:r>
            <a:r>
              <a:rPr lang="uk-UA" dirty="0" smtClean="0"/>
              <a:t> </a:t>
            </a:r>
            <a:r>
              <a:rPr lang="uk-UA" dirty="0" err="1" smtClean="0"/>
              <a:t>Коммонера</a:t>
            </a:r>
            <a:endParaRPr lang="ru-RU" dirty="0"/>
          </a:p>
        </p:txBody>
      </p:sp>
      <p:pic>
        <p:nvPicPr>
          <p:cNvPr id="2050" name="Picture 2" descr="http://eremurus-net.1gb.ua/wp-content/uploads/2013/03/konkur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71"/>
          <a:stretch/>
        </p:blipFill>
        <p:spPr bwMode="auto">
          <a:xfrm>
            <a:off x="188748" y="197218"/>
            <a:ext cx="2165298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41446" y="1808570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1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. Все 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зв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uk-UA" sz="2400" dirty="0" err="1" smtClean="0">
                <a:latin typeface="Arial" pitchFamily="34" charset="0"/>
                <a:cs typeface="Arial" pitchFamily="34" charset="0"/>
              </a:rPr>
              <a:t>язано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з усім.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2. Все має кудись подітись.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3. Ніщо не дається задарма</a:t>
            </a:r>
            <a:r>
              <a:rPr lang="uk-UA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4. 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Природа знає краще.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04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61" y="2593400"/>
            <a:ext cx="2515551" cy="1886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04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54866"/>
            <a:ext cx="2651787" cy="1988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040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653136"/>
            <a:ext cx="2736304" cy="2052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040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741" y="3516231"/>
            <a:ext cx="2586354" cy="1939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193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539750" y="1700213"/>
            <a:ext cx="1296988" cy="1223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395288" y="2852738"/>
            <a:ext cx="1296987" cy="1223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 flipV="1">
            <a:off x="539750" y="2181225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2400" smtClean="0">
                <a:solidFill>
                  <a:srgbClr val="000000"/>
                </a:solidFill>
              </a:rPr>
              <a:t>О</a:t>
            </a:r>
            <a:endParaRPr lang="ru-RU" sz="2400" smtClean="0">
              <a:solidFill>
                <a:srgbClr val="000000"/>
              </a:solidFill>
            </a:endParaRP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 flipV="1">
            <a:off x="896938" y="3116263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2400" smtClean="0">
                <a:solidFill>
                  <a:srgbClr val="000000"/>
                </a:solidFill>
              </a:rPr>
              <a:t>О</a:t>
            </a:r>
            <a:endParaRPr lang="ru-RU" sz="2400" smtClean="0">
              <a:solidFill>
                <a:srgbClr val="000000"/>
              </a:solidFill>
            </a:endParaRPr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 flipH="1">
            <a:off x="2411413" y="3068638"/>
            <a:ext cx="1439862" cy="12969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1994" name="Oval 10"/>
          <p:cNvSpPr>
            <a:spLocks noChangeArrowheads="1"/>
          </p:cNvSpPr>
          <p:nvPr/>
        </p:nvSpPr>
        <p:spPr bwMode="auto">
          <a:xfrm flipH="1">
            <a:off x="2700338" y="4076700"/>
            <a:ext cx="1439862" cy="12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 flipH="1">
            <a:off x="2844800" y="3363913"/>
            <a:ext cx="43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2400" smtClean="0">
                <a:solidFill>
                  <a:srgbClr val="000000"/>
                </a:solidFill>
              </a:rPr>
              <a:t>О</a:t>
            </a:r>
            <a:endParaRPr lang="ru-RU" sz="2400" smtClean="0">
              <a:solidFill>
                <a:srgbClr val="000000"/>
              </a:solidFill>
            </a:endParaRP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 flipH="1">
            <a:off x="2990850" y="450215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2400" smtClean="0">
                <a:solidFill>
                  <a:srgbClr val="000000"/>
                </a:solidFill>
              </a:rPr>
              <a:t>О</a:t>
            </a:r>
            <a:endParaRPr lang="ru-RU" sz="2400" smtClean="0">
              <a:solidFill>
                <a:srgbClr val="000000"/>
              </a:solidFill>
            </a:endParaRPr>
          </a:p>
        </p:txBody>
      </p:sp>
      <p:sp>
        <p:nvSpPr>
          <p:cNvPr id="41997" name="Oval 13"/>
          <p:cNvSpPr>
            <a:spLocks noChangeArrowheads="1"/>
          </p:cNvSpPr>
          <p:nvPr/>
        </p:nvSpPr>
        <p:spPr bwMode="auto">
          <a:xfrm>
            <a:off x="6443663" y="2636838"/>
            <a:ext cx="1409700" cy="1439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1998" name="Oval 14"/>
          <p:cNvSpPr>
            <a:spLocks noChangeArrowheads="1"/>
          </p:cNvSpPr>
          <p:nvPr/>
        </p:nvSpPr>
        <p:spPr bwMode="auto">
          <a:xfrm>
            <a:off x="6516688" y="3716338"/>
            <a:ext cx="1481137" cy="13684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 flipH="1">
            <a:off x="7094538" y="3124200"/>
            <a:ext cx="287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2400" smtClean="0">
                <a:solidFill>
                  <a:srgbClr val="000000"/>
                </a:solidFill>
              </a:rPr>
              <a:t>О</a:t>
            </a:r>
            <a:endParaRPr lang="ru-RU" sz="2400" smtClean="0">
              <a:solidFill>
                <a:srgbClr val="000000"/>
              </a:solidFill>
            </a:endParaRP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7235825" y="4221163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2400" smtClean="0">
                <a:solidFill>
                  <a:srgbClr val="000000"/>
                </a:solidFill>
              </a:rPr>
              <a:t>О</a:t>
            </a:r>
            <a:endParaRPr lang="ru-RU" sz="2400" smtClean="0">
              <a:solidFill>
                <a:srgbClr val="000000"/>
              </a:solidFill>
            </a:endParaRP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2771775" y="333375"/>
            <a:ext cx="53292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2002" name="Text Box 18"/>
          <p:cNvSpPr txBox="1">
            <a:spLocks noChangeArrowheads="1"/>
          </p:cNvSpPr>
          <p:nvPr/>
        </p:nvSpPr>
        <p:spPr bwMode="auto">
          <a:xfrm>
            <a:off x="3851275" y="620713"/>
            <a:ext cx="475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2003" name="Text Box 19"/>
          <p:cNvSpPr txBox="1">
            <a:spLocks noChangeArrowheads="1"/>
          </p:cNvSpPr>
          <p:nvPr/>
        </p:nvSpPr>
        <p:spPr bwMode="auto">
          <a:xfrm>
            <a:off x="2987675" y="333375"/>
            <a:ext cx="5976938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      Озон у стратосфері утворюється з молекул звичайного двоатомного кисню (О</a:t>
            </a:r>
            <a:r>
              <a:rPr lang="en-US" sz="1000" dirty="0" smtClean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</a:rPr>
              <a:t>). Енергія променів ультрафіолетового випромінювання витрачається на фотохімічну реакцію утворення озону з кисню ( з трьох молекул кисню утворюється дві молекули озону).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sz="2000" dirty="0" smtClean="0">
              <a:solidFill>
                <a:srgbClr val="FFFFFF"/>
              </a:solidFill>
            </a:endParaRPr>
          </a:p>
        </p:txBody>
      </p:sp>
      <p:sp>
        <p:nvSpPr>
          <p:cNvPr id="42004" name="AutoShape 20"/>
          <p:cNvSpPr>
            <a:spLocks noChangeArrowheads="1"/>
          </p:cNvSpPr>
          <p:nvPr/>
        </p:nvSpPr>
        <p:spPr bwMode="auto">
          <a:xfrm rot="5098646">
            <a:off x="1933575" y="882651"/>
            <a:ext cx="649287" cy="1420812"/>
          </a:xfrm>
          <a:prstGeom prst="lightningBol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2005" name="AutoShape 21"/>
          <p:cNvSpPr>
            <a:spLocks noChangeArrowheads="1"/>
          </p:cNvSpPr>
          <p:nvPr/>
        </p:nvSpPr>
        <p:spPr bwMode="auto">
          <a:xfrm rot="24918858">
            <a:off x="1043781" y="405607"/>
            <a:ext cx="792163" cy="1511300"/>
          </a:xfrm>
          <a:prstGeom prst="lightningBol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2009" name="Text Box 25"/>
          <p:cNvSpPr txBox="1">
            <a:spLocks noChangeArrowheads="1"/>
          </p:cNvSpPr>
          <p:nvPr/>
        </p:nvSpPr>
        <p:spPr bwMode="auto">
          <a:xfrm>
            <a:off x="3995738" y="5734050"/>
            <a:ext cx="41036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dirty="0" smtClean="0">
                <a:solidFill>
                  <a:srgbClr val="FFFFFF"/>
                </a:solidFill>
              </a:rPr>
              <a:t> </a:t>
            </a:r>
            <a:r>
              <a:rPr lang="uk-UA" sz="3200" dirty="0" smtClean="0">
                <a:solidFill>
                  <a:srgbClr val="000000"/>
                </a:solidFill>
              </a:rPr>
              <a:t>3 О</a:t>
            </a:r>
            <a:r>
              <a:rPr lang="uk-UA" sz="1600" dirty="0" smtClean="0">
                <a:solidFill>
                  <a:srgbClr val="000000"/>
                </a:solidFill>
              </a:rPr>
              <a:t>2   </a:t>
            </a:r>
            <a:r>
              <a:rPr lang="uk-UA" sz="3200" dirty="0" smtClean="0">
                <a:solidFill>
                  <a:srgbClr val="000000"/>
                </a:solidFill>
              </a:rPr>
              <a:t>=  2 О</a:t>
            </a:r>
            <a:r>
              <a:rPr lang="uk-UA" sz="1600" dirty="0" smtClean="0">
                <a:solidFill>
                  <a:srgbClr val="000000"/>
                </a:solidFill>
              </a:rPr>
              <a:t>3</a:t>
            </a:r>
            <a:r>
              <a:rPr lang="uk-UA" sz="3200" dirty="0" smtClean="0">
                <a:solidFill>
                  <a:srgbClr val="FFFFFF"/>
                </a:solidFill>
              </a:rPr>
              <a:t> </a:t>
            </a:r>
            <a:endParaRPr lang="ru-RU" sz="32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644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7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autoRev="1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autoRev="1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autoRev="1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autoRev="1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500" autoRev="1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autoRev="1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50" autoRev="1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9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02 -0.1415 L 0.58282 -0.0786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90" y="314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39 -0.09272 L 0.579 -0.01919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72" y="367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15214 L 0.14983 0.18358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157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63 0.15885 L 0.16129 0.16948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83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420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90" grpId="0" animBg="1"/>
      <p:bldP spid="41991" grpId="0"/>
      <p:bldP spid="41992" grpId="0"/>
      <p:bldP spid="42003" grpId="0"/>
      <p:bldP spid="42004" grpId="0" animBg="1"/>
      <p:bldP spid="42004" grpId="1" animBg="1"/>
      <p:bldP spid="42004" grpId="2" animBg="1"/>
      <p:bldP spid="42004" grpId="3" animBg="1"/>
      <p:bldP spid="42005" grpId="0" animBg="1"/>
      <p:bldP spid="42005" grpId="1" animBg="1"/>
      <p:bldP spid="42005" grpId="2" animBg="1"/>
      <p:bldP spid="420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8873191" cy="260824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/>
              <a:t/>
            </a:r>
            <a:br>
              <a:rPr lang="uk-UA" sz="2400" dirty="0"/>
            </a:br>
            <a:r>
              <a:rPr lang="uk-UA" sz="2400" dirty="0" smtClean="0"/>
              <a:t>Основні ініціатори руйнування озонового шару – оксиди Нітрогену, Хлору, Брому, фенол, галогенопохідні вуглеводнів.</a:t>
            </a:r>
            <a:br>
              <a:rPr lang="uk-UA" sz="2400" dirty="0" smtClean="0"/>
            </a:br>
            <a:r>
              <a:rPr lang="uk-UA" sz="2400" dirty="0" smtClean="0"/>
              <a:t>Від  антропогенних  джерел щорічно в атмосферу потрапляє близько 55 млн. т цих речовин. Вони вступають у фотохімічні реакції, руйнуючи при цьому озон і утворюючи озонові дірки.</a:t>
            </a:r>
            <a:endParaRPr lang="ru-RU" sz="2400" dirty="0"/>
          </a:p>
        </p:txBody>
      </p:sp>
      <p:sp>
        <p:nvSpPr>
          <p:cNvPr id="83983" name="Text Box 15"/>
          <p:cNvSpPr txBox="1">
            <a:spLocks noChangeArrowheads="1"/>
          </p:cNvSpPr>
          <p:nvPr/>
        </p:nvSpPr>
        <p:spPr bwMode="auto">
          <a:xfrm>
            <a:off x="1321806" y="2211009"/>
            <a:ext cx="649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FFFF"/>
                </a:solidFill>
              </a:rPr>
              <a:t>   </a:t>
            </a:r>
            <a:endParaRPr lang="ru-RU" b="1" dirty="0" smtClean="0">
              <a:solidFill>
                <a:srgbClr val="FFFFFF"/>
              </a:solidFill>
            </a:endParaRPr>
          </a:p>
        </p:txBody>
      </p:sp>
      <p:sp>
        <p:nvSpPr>
          <p:cNvPr id="83984" name="Line 16"/>
          <p:cNvSpPr>
            <a:spLocks noChangeShapeType="1"/>
          </p:cNvSpPr>
          <p:nvPr/>
        </p:nvSpPr>
        <p:spPr bwMode="auto">
          <a:xfrm flipV="1">
            <a:off x="3959903" y="4952306"/>
            <a:ext cx="863600" cy="9715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84001" name="Text Box 33"/>
          <p:cNvSpPr txBox="1">
            <a:spLocks noChangeArrowheads="1"/>
          </p:cNvSpPr>
          <p:nvPr/>
        </p:nvSpPr>
        <p:spPr bwMode="auto">
          <a:xfrm>
            <a:off x="225663" y="5922416"/>
            <a:ext cx="84570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 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NO      +    </a:t>
            </a: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 O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        </a:t>
            </a: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    </a:t>
            </a: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     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NO</a:t>
            </a:r>
            <a:r>
              <a:rPr lang="uk-UA" sz="16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2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       +    </a:t>
            </a:r>
            <a:r>
              <a:rPr lang="uk-UA" sz="28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    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O</a:t>
            </a: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2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194721" y="3705685"/>
            <a:ext cx="1822504" cy="2015801"/>
            <a:chOff x="1970969" y="1863165"/>
            <a:chExt cx="1349544" cy="1470592"/>
          </a:xfrm>
        </p:grpSpPr>
        <p:sp>
          <p:nvSpPr>
            <p:cNvPr id="83980" name="Oval 12"/>
            <p:cNvSpPr>
              <a:spLocks noChangeArrowheads="1"/>
            </p:cNvSpPr>
            <p:nvPr/>
          </p:nvSpPr>
          <p:spPr bwMode="auto">
            <a:xfrm>
              <a:off x="1970969" y="2553335"/>
              <a:ext cx="713331" cy="780422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uk-UA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</a:t>
              </a:r>
              <a:endPara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1982670" y="1863165"/>
              <a:ext cx="1337843" cy="1061968"/>
              <a:chOff x="1938947" y="1941869"/>
              <a:chExt cx="1337843" cy="995600"/>
            </a:xfrm>
          </p:grpSpPr>
          <p:sp>
            <p:nvSpPr>
              <p:cNvPr id="22" name="Rectangle 10"/>
              <p:cNvSpPr txBox="1">
                <a:spLocks noChangeArrowheads="1"/>
              </p:cNvSpPr>
              <p:nvPr/>
            </p:nvSpPr>
            <p:spPr bwMode="auto">
              <a:xfrm>
                <a:off x="1938947" y="1941869"/>
                <a:ext cx="680640" cy="727910"/>
              </a:xfrm>
              <a:prstGeom prst="ellipse">
                <a:avLst/>
              </a:prstGeom>
              <a:solidFill>
                <a:srgbClr val="FF6600"/>
              </a:solidFill>
              <a:ln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5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5000"/>
                  <a:buFont typeface="Wingdings" pitchFamily="2" charset="2"/>
                  <a:buChar char="n"/>
                  <a:defRPr sz="28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lt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r>
                  <a:rPr lang="uk-UA" sz="3600" b="1" dirty="0" smtClean="0"/>
                  <a:t>О</a:t>
                </a:r>
                <a:endParaRPr lang="ru-RU" sz="3600" b="1" dirty="0"/>
              </a:p>
            </p:txBody>
          </p:sp>
          <p:sp>
            <p:nvSpPr>
              <p:cNvPr id="83978" name="Rectangle 10"/>
              <p:cNvSpPr>
                <a:spLocks noGrp="1" noChangeArrowheads="1"/>
              </p:cNvSpPr>
              <p:nvPr>
                <p:ph idx="1"/>
              </p:nvPr>
            </p:nvSpPr>
            <p:spPr>
              <a:xfrm rot="15994474">
                <a:off x="2514676" y="2175354"/>
                <a:ext cx="731438" cy="792791"/>
              </a:xfrm>
              <a:prstGeom prst="ellipse">
                <a:avLst/>
              </a:prstGeom>
              <a:solidFill>
                <a:srgbClr val="FF6600"/>
              </a:solidFill>
              <a:ln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buNone/>
                </a:pPr>
                <a:r>
                  <a:rPr lang="uk-UA" sz="3600" b="1" dirty="0" smtClean="0">
                    <a:solidFill>
                      <a:schemeClr val="tx1"/>
                    </a:solidFill>
                  </a:rPr>
                  <a:t>О</a:t>
                </a:r>
                <a:endParaRPr lang="ru-RU" sz="3600" b="1" dirty="0" smtClean="0">
                  <a:solidFill>
                    <a:schemeClr val="tx1"/>
                  </a:solidFill>
                </a:endParaRPr>
              </a:p>
              <a:p>
                <a:pPr>
                  <a:buFont typeface="Wingdings" pitchFamily="2" charset="2"/>
                  <a:buNone/>
                </a:pPr>
                <a:endParaRPr lang="ru-RU" dirty="0"/>
              </a:p>
            </p:txBody>
          </p:sp>
        </p:grpSp>
      </p:grp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6606195" y="3275376"/>
            <a:ext cx="649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FFFF"/>
                </a:solidFill>
              </a:rPr>
              <a:t>   </a:t>
            </a:r>
            <a:r>
              <a:rPr lang="ru-RU" b="1" dirty="0" smtClean="0">
                <a:solidFill>
                  <a:srgbClr val="FFFFFF"/>
                </a:solidFill>
              </a:rPr>
              <a:t>+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526158" y="3956774"/>
            <a:ext cx="1021506" cy="1730567"/>
            <a:chOff x="971548" y="1700808"/>
            <a:chExt cx="863601" cy="1244201"/>
          </a:xfrm>
        </p:grpSpPr>
        <p:sp>
          <p:nvSpPr>
            <p:cNvPr id="83972" name="Oval 4"/>
            <p:cNvSpPr>
              <a:spLocks noChangeArrowheads="1"/>
            </p:cNvSpPr>
            <p:nvPr/>
          </p:nvSpPr>
          <p:spPr bwMode="auto">
            <a:xfrm>
              <a:off x="971549" y="1700808"/>
              <a:ext cx="792696" cy="720130"/>
            </a:xfrm>
            <a:prstGeom prst="ellipse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</a:t>
              </a:r>
              <a:endPara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548" y="2264443"/>
              <a:ext cx="863601" cy="680566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uk-UA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</a:t>
              </a:r>
              <a:endPara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042947" y="4407764"/>
            <a:ext cx="69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r>
              <a:rPr lang="el-GR" dirty="0" smtClean="0"/>
              <a:t>ν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1658431" y="3287996"/>
            <a:ext cx="37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474" y="3929091"/>
            <a:ext cx="1036637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443" y="3929090"/>
            <a:ext cx="1036637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/>
          <p:cNvSpPr/>
          <p:nvPr/>
        </p:nvSpPr>
        <p:spPr>
          <a:xfrm>
            <a:off x="7673444" y="3730881"/>
            <a:ext cx="948948" cy="1013896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tx1"/>
                </a:solidFill>
              </a:rPr>
              <a:t>О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92" y="3354459"/>
            <a:ext cx="944563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47664" y="4438801"/>
            <a:ext cx="482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+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921354" y="4591201"/>
            <a:ext cx="482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+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355506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2994" y="1423626"/>
            <a:ext cx="8229600" cy="1139826"/>
          </a:xfrm>
        </p:spPr>
        <p:txBody>
          <a:bodyPr anchorCtr="0"/>
          <a:lstStyle/>
          <a:p>
            <a:pPr>
              <a:lnSpc>
                <a:spcPct val="100000"/>
              </a:lnSpc>
            </a:pPr>
            <a:r>
              <a:rPr lang="uk-UA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Динаміка руйнування озонового шару </a:t>
            </a:r>
            <a:br>
              <a:rPr lang="uk-UA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uk-UA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над Антарктидою</a:t>
            </a:r>
            <a:br>
              <a:rPr lang="uk-UA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uk-UA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 за матеріалами НАСА)</a:t>
            </a:r>
            <a:endParaRPr lang="ru-RU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732088" y="4921250"/>
            <a:ext cx="6411912" cy="33655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</a:pPr>
            <a:r>
              <a:rPr lang="uk-UA" sz="1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  <a:endParaRPr lang="ru-RU" sz="1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2292" name="Oval 4"/>
          <p:cNvSpPr>
            <a:spLocks noChangeArrowheads="1"/>
          </p:cNvSpPr>
          <p:nvPr/>
        </p:nvSpPr>
        <p:spPr bwMode="auto">
          <a:xfrm>
            <a:off x="796925" y="2889249"/>
            <a:ext cx="2159000" cy="2232025"/>
          </a:xfrm>
          <a:prstGeom prst="ellipse">
            <a:avLst/>
          </a:prstGeom>
          <a:solidFill>
            <a:srgbClr val="63C7E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6177439" y="2641599"/>
            <a:ext cx="2159000" cy="2232025"/>
          </a:xfrm>
          <a:prstGeom prst="ellipse">
            <a:avLst/>
          </a:prstGeom>
          <a:solidFill>
            <a:srgbClr val="63C7E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3414909" y="2924807"/>
            <a:ext cx="2159000" cy="2232025"/>
          </a:xfrm>
          <a:prstGeom prst="ellipse">
            <a:avLst/>
          </a:prstGeom>
          <a:solidFill>
            <a:srgbClr val="63C7E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7047" name="Freeform 7"/>
          <p:cNvSpPr>
            <a:spLocks/>
          </p:cNvSpPr>
          <p:nvPr/>
        </p:nvSpPr>
        <p:spPr bwMode="auto">
          <a:xfrm>
            <a:off x="1541666" y="3814762"/>
            <a:ext cx="1003300" cy="617538"/>
          </a:xfrm>
          <a:custGeom>
            <a:avLst/>
            <a:gdLst>
              <a:gd name="T0" fmla="*/ 16 w 632"/>
              <a:gd name="T1" fmla="*/ 121 h 389"/>
              <a:gd name="T2" fmla="*/ 48 w 632"/>
              <a:gd name="T3" fmla="*/ 265 h 389"/>
              <a:gd name="T4" fmla="*/ 248 w 632"/>
              <a:gd name="T5" fmla="*/ 297 h 389"/>
              <a:gd name="T6" fmla="*/ 376 w 632"/>
              <a:gd name="T7" fmla="*/ 329 h 389"/>
              <a:gd name="T8" fmla="*/ 480 w 632"/>
              <a:gd name="T9" fmla="*/ 361 h 389"/>
              <a:gd name="T10" fmla="*/ 560 w 632"/>
              <a:gd name="T11" fmla="*/ 377 h 389"/>
              <a:gd name="T12" fmla="*/ 568 w 632"/>
              <a:gd name="T13" fmla="*/ 193 h 389"/>
              <a:gd name="T14" fmla="*/ 480 w 632"/>
              <a:gd name="T15" fmla="*/ 89 h 389"/>
              <a:gd name="T16" fmla="*/ 368 w 632"/>
              <a:gd name="T17" fmla="*/ 81 h 389"/>
              <a:gd name="T18" fmla="*/ 200 w 632"/>
              <a:gd name="T19" fmla="*/ 9 h 389"/>
              <a:gd name="T20" fmla="*/ 88 w 632"/>
              <a:gd name="T21" fmla="*/ 25 h 389"/>
              <a:gd name="T22" fmla="*/ 40 w 632"/>
              <a:gd name="T23" fmla="*/ 41 h 389"/>
              <a:gd name="T24" fmla="*/ 0 w 632"/>
              <a:gd name="T25" fmla="*/ 113 h 389"/>
              <a:gd name="T26" fmla="*/ 16 w 632"/>
              <a:gd name="T27" fmla="*/ 121 h 38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32"/>
              <a:gd name="T43" fmla="*/ 0 h 389"/>
              <a:gd name="T44" fmla="*/ 632 w 632"/>
              <a:gd name="T45" fmla="*/ 389 h 38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32" h="389">
                <a:moveTo>
                  <a:pt x="16" y="121"/>
                </a:moveTo>
                <a:cubicBezTo>
                  <a:pt x="18" y="143"/>
                  <a:pt x="16" y="249"/>
                  <a:pt x="48" y="265"/>
                </a:cubicBezTo>
                <a:cubicBezTo>
                  <a:pt x="90" y="286"/>
                  <a:pt x="208" y="294"/>
                  <a:pt x="248" y="297"/>
                </a:cubicBezTo>
                <a:cubicBezTo>
                  <a:pt x="293" y="327"/>
                  <a:pt x="315" y="323"/>
                  <a:pt x="376" y="329"/>
                </a:cubicBezTo>
                <a:cubicBezTo>
                  <a:pt x="423" y="345"/>
                  <a:pt x="422" y="353"/>
                  <a:pt x="480" y="361"/>
                </a:cubicBezTo>
                <a:cubicBezTo>
                  <a:pt x="522" y="375"/>
                  <a:pt x="513" y="389"/>
                  <a:pt x="560" y="377"/>
                </a:cubicBezTo>
                <a:cubicBezTo>
                  <a:pt x="609" y="328"/>
                  <a:pt x="632" y="236"/>
                  <a:pt x="568" y="193"/>
                </a:cubicBezTo>
                <a:cubicBezTo>
                  <a:pt x="544" y="157"/>
                  <a:pt x="532" y="95"/>
                  <a:pt x="480" y="89"/>
                </a:cubicBezTo>
                <a:cubicBezTo>
                  <a:pt x="443" y="85"/>
                  <a:pt x="405" y="84"/>
                  <a:pt x="368" y="81"/>
                </a:cubicBezTo>
                <a:cubicBezTo>
                  <a:pt x="314" y="0"/>
                  <a:pt x="320" y="18"/>
                  <a:pt x="200" y="9"/>
                </a:cubicBezTo>
                <a:cubicBezTo>
                  <a:pt x="144" y="15"/>
                  <a:pt x="131" y="12"/>
                  <a:pt x="88" y="25"/>
                </a:cubicBezTo>
                <a:cubicBezTo>
                  <a:pt x="72" y="30"/>
                  <a:pt x="40" y="41"/>
                  <a:pt x="40" y="41"/>
                </a:cubicBezTo>
                <a:cubicBezTo>
                  <a:pt x="3" y="96"/>
                  <a:pt x="14" y="71"/>
                  <a:pt x="0" y="113"/>
                </a:cubicBezTo>
                <a:cubicBezTo>
                  <a:pt x="10" y="143"/>
                  <a:pt x="4" y="145"/>
                  <a:pt x="16" y="121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7050" name="Freeform 10"/>
          <p:cNvSpPr>
            <a:spLocks/>
          </p:cNvSpPr>
          <p:nvPr/>
        </p:nvSpPr>
        <p:spPr bwMode="auto">
          <a:xfrm>
            <a:off x="3974462" y="3426456"/>
            <a:ext cx="1122363" cy="1228725"/>
          </a:xfrm>
          <a:custGeom>
            <a:avLst/>
            <a:gdLst>
              <a:gd name="T0" fmla="*/ 3 w 628"/>
              <a:gd name="T1" fmla="*/ 403 h 588"/>
              <a:gd name="T2" fmla="*/ 19 w 628"/>
              <a:gd name="T3" fmla="*/ 155 h 588"/>
              <a:gd name="T4" fmla="*/ 99 w 628"/>
              <a:gd name="T5" fmla="*/ 91 h 588"/>
              <a:gd name="T6" fmla="*/ 411 w 628"/>
              <a:gd name="T7" fmla="*/ 43 h 588"/>
              <a:gd name="T8" fmla="*/ 515 w 628"/>
              <a:gd name="T9" fmla="*/ 91 h 588"/>
              <a:gd name="T10" fmla="*/ 587 w 628"/>
              <a:gd name="T11" fmla="*/ 83 h 588"/>
              <a:gd name="T12" fmla="*/ 603 w 628"/>
              <a:gd name="T13" fmla="*/ 259 h 588"/>
              <a:gd name="T14" fmla="*/ 579 w 628"/>
              <a:gd name="T15" fmla="*/ 347 h 588"/>
              <a:gd name="T16" fmla="*/ 499 w 628"/>
              <a:gd name="T17" fmla="*/ 371 h 588"/>
              <a:gd name="T18" fmla="*/ 459 w 628"/>
              <a:gd name="T19" fmla="*/ 507 h 588"/>
              <a:gd name="T20" fmla="*/ 403 w 628"/>
              <a:gd name="T21" fmla="*/ 515 h 588"/>
              <a:gd name="T22" fmla="*/ 347 w 628"/>
              <a:gd name="T23" fmla="*/ 571 h 588"/>
              <a:gd name="T24" fmla="*/ 299 w 628"/>
              <a:gd name="T25" fmla="*/ 587 h 588"/>
              <a:gd name="T26" fmla="*/ 171 w 628"/>
              <a:gd name="T27" fmla="*/ 571 h 588"/>
              <a:gd name="T28" fmla="*/ 123 w 628"/>
              <a:gd name="T29" fmla="*/ 539 h 588"/>
              <a:gd name="T30" fmla="*/ 75 w 628"/>
              <a:gd name="T31" fmla="*/ 523 h 588"/>
              <a:gd name="T32" fmla="*/ 3 w 628"/>
              <a:gd name="T33" fmla="*/ 403 h 58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28"/>
              <a:gd name="T52" fmla="*/ 0 h 588"/>
              <a:gd name="T53" fmla="*/ 628 w 628"/>
              <a:gd name="T54" fmla="*/ 588 h 58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28" h="588">
                <a:moveTo>
                  <a:pt x="3" y="403"/>
                </a:moveTo>
                <a:cubicBezTo>
                  <a:pt x="27" y="285"/>
                  <a:pt x="0" y="428"/>
                  <a:pt x="19" y="155"/>
                </a:cubicBezTo>
                <a:cubicBezTo>
                  <a:pt x="22" y="113"/>
                  <a:pt x="73" y="113"/>
                  <a:pt x="99" y="91"/>
                </a:cubicBezTo>
                <a:cubicBezTo>
                  <a:pt x="208" y="0"/>
                  <a:pt x="136" y="51"/>
                  <a:pt x="411" y="43"/>
                </a:cubicBezTo>
                <a:cubicBezTo>
                  <a:pt x="468" y="51"/>
                  <a:pt x="477" y="53"/>
                  <a:pt x="515" y="91"/>
                </a:cubicBezTo>
                <a:cubicBezTo>
                  <a:pt x="571" y="72"/>
                  <a:pt x="547" y="70"/>
                  <a:pt x="587" y="83"/>
                </a:cubicBezTo>
                <a:cubicBezTo>
                  <a:pt x="628" y="145"/>
                  <a:pt x="611" y="165"/>
                  <a:pt x="603" y="259"/>
                </a:cubicBezTo>
                <a:cubicBezTo>
                  <a:pt x="601" y="283"/>
                  <a:pt x="604" y="327"/>
                  <a:pt x="579" y="347"/>
                </a:cubicBezTo>
                <a:cubicBezTo>
                  <a:pt x="561" y="362"/>
                  <a:pt x="521" y="364"/>
                  <a:pt x="499" y="371"/>
                </a:cubicBezTo>
                <a:cubicBezTo>
                  <a:pt x="484" y="417"/>
                  <a:pt x="515" y="490"/>
                  <a:pt x="459" y="507"/>
                </a:cubicBezTo>
                <a:cubicBezTo>
                  <a:pt x="441" y="512"/>
                  <a:pt x="422" y="512"/>
                  <a:pt x="403" y="515"/>
                </a:cubicBezTo>
                <a:cubicBezTo>
                  <a:pt x="361" y="529"/>
                  <a:pt x="384" y="516"/>
                  <a:pt x="347" y="571"/>
                </a:cubicBezTo>
                <a:cubicBezTo>
                  <a:pt x="338" y="585"/>
                  <a:pt x="299" y="587"/>
                  <a:pt x="299" y="587"/>
                </a:cubicBezTo>
                <a:cubicBezTo>
                  <a:pt x="296" y="587"/>
                  <a:pt x="202" y="588"/>
                  <a:pt x="171" y="571"/>
                </a:cubicBezTo>
                <a:cubicBezTo>
                  <a:pt x="154" y="562"/>
                  <a:pt x="139" y="550"/>
                  <a:pt x="123" y="539"/>
                </a:cubicBezTo>
                <a:cubicBezTo>
                  <a:pt x="109" y="530"/>
                  <a:pt x="75" y="523"/>
                  <a:pt x="75" y="523"/>
                </a:cubicBezTo>
                <a:cubicBezTo>
                  <a:pt x="21" y="469"/>
                  <a:pt x="26" y="473"/>
                  <a:pt x="3" y="403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7051" name="Freeform 11"/>
          <p:cNvSpPr>
            <a:spLocks/>
          </p:cNvSpPr>
          <p:nvPr/>
        </p:nvSpPr>
        <p:spPr bwMode="auto">
          <a:xfrm>
            <a:off x="4130236" y="3539807"/>
            <a:ext cx="796925" cy="809625"/>
          </a:xfrm>
          <a:custGeom>
            <a:avLst/>
            <a:gdLst>
              <a:gd name="T0" fmla="*/ 0 w 502"/>
              <a:gd name="T1" fmla="*/ 462 h 510"/>
              <a:gd name="T2" fmla="*/ 8 w 502"/>
              <a:gd name="T3" fmla="*/ 222 h 510"/>
              <a:gd name="T4" fmla="*/ 16 w 502"/>
              <a:gd name="T5" fmla="*/ 174 h 510"/>
              <a:gd name="T6" fmla="*/ 72 w 502"/>
              <a:gd name="T7" fmla="*/ 166 h 510"/>
              <a:gd name="T8" fmla="*/ 144 w 502"/>
              <a:gd name="T9" fmla="*/ 110 h 510"/>
              <a:gd name="T10" fmla="*/ 304 w 502"/>
              <a:gd name="T11" fmla="*/ 54 h 510"/>
              <a:gd name="T12" fmla="*/ 472 w 502"/>
              <a:gd name="T13" fmla="*/ 30 h 510"/>
              <a:gd name="T14" fmla="*/ 376 w 502"/>
              <a:gd name="T15" fmla="*/ 142 h 510"/>
              <a:gd name="T16" fmla="*/ 432 w 502"/>
              <a:gd name="T17" fmla="*/ 358 h 510"/>
              <a:gd name="T18" fmla="*/ 424 w 502"/>
              <a:gd name="T19" fmla="*/ 438 h 510"/>
              <a:gd name="T20" fmla="*/ 376 w 502"/>
              <a:gd name="T21" fmla="*/ 454 h 510"/>
              <a:gd name="T22" fmla="*/ 264 w 502"/>
              <a:gd name="T23" fmla="*/ 478 h 510"/>
              <a:gd name="T24" fmla="*/ 192 w 502"/>
              <a:gd name="T25" fmla="*/ 510 h 510"/>
              <a:gd name="T26" fmla="*/ 40 w 502"/>
              <a:gd name="T27" fmla="*/ 478 h 510"/>
              <a:gd name="T28" fmla="*/ 0 w 502"/>
              <a:gd name="T29" fmla="*/ 462 h 51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02"/>
              <a:gd name="T46" fmla="*/ 0 h 510"/>
              <a:gd name="T47" fmla="*/ 502 w 502"/>
              <a:gd name="T48" fmla="*/ 510 h 51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02" h="510">
                <a:moveTo>
                  <a:pt x="0" y="462"/>
                </a:moveTo>
                <a:cubicBezTo>
                  <a:pt x="57" y="376"/>
                  <a:pt x="8" y="460"/>
                  <a:pt x="8" y="222"/>
                </a:cubicBezTo>
                <a:cubicBezTo>
                  <a:pt x="8" y="206"/>
                  <a:pt x="4" y="185"/>
                  <a:pt x="16" y="174"/>
                </a:cubicBezTo>
                <a:cubicBezTo>
                  <a:pt x="30" y="162"/>
                  <a:pt x="53" y="169"/>
                  <a:pt x="72" y="166"/>
                </a:cubicBezTo>
                <a:cubicBezTo>
                  <a:pt x="129" y="128"/>
                  <a:pt x="106" y="148"/>
                  <a:pt x="144" y="110"/>
                </a:cubicBezTo>
                <a:cubicBezTo>
                  <a:pt x="160" y="29"/>
                  <a:pt x="207" y="60"/>
                  <a:pt x="304" y="54"/>
                </a:cubicBezTo>
                <a:cubicBezTo>
                  <a:pt x="385" y="0"/>
                  <a:pt x="333" y="21"/>
                  <a:pt x="472" y="30"/>
                </a:cubicBezTo>
                <a:cubicBezTo>
                  <a:pt x="502" y="119"/>
                  <a:pt x="429" y="106"/>
                  <a:pt x="376" y="142"/>
                </a:cubicBezTo>
                <a:cubicBezTo>
                  <a:pt x="387" y="216"/>
                  <a:pt x="414" y="285"/>
                  <a:pt x="432" y="358"/>
                </a:cubicBezTo>
                <a:cubicBezTo>
                  <a:pt x="429" y="385"/>
                  <a:pt x="438" y="415"/>
                  <a:pt x="424" y="438"/>
                </a:cubicBezTo>
                <a:cubicBezTo>
                  <a:pt x="416" y="453"/>
                  <a:pt x="392" y="449"/>
                  <a:pt x="376" y="454"/>
                </a:cubicBezTo>
                <a:cubicBezTo>
                  <a:pt x="334" y="468"/>
                  <a:pt x="312" y="472"/>
                  <a:pt x="264" y="478"/>
                </a:cubicBezTo>
                <a:cubicBezTo>
                  <a:pt x="207" y="497"/>
                  <a:pt x="230" y="485"/>
                  <a:pt x="192" y="510"/>
                </a:cubicBezTo>
                <a:cubicBezTo>
                  <a:pt x="58" y="500"/>
                  <a:pt x="121" y="505"/>
                  <a:pt x="40" y="478"/>
                </a:cubicBezTo>
                <a:cubicBezTo>
                  <a:pt x="19" y="447"/>
                  <a:pt x="33" y="451"/>
                  <a:pt x="0" y="462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7052" name="Freeform 12"/>
          <p:cNvSpPr>
            <a:spLocks/>
          </p:cNvSpPr>
          <p:nvPr/>
        </p:nvSpPr>
        <p:spPr bwMode="auto">
          <a:xfrm>
            <a:off x="6400800" y="3048000"/>
            <a:ext cx="1595438" cy="1368425"/>
          </a:xfrm>
          <a:custGeom>
            <a:avLst/>
            <a:gdLst>
              <a:gd name="T0" fmla="*/ 0 w 1005"/>
              <a:gd name="T1" fmla="*/ 479 h 695"/>
              <a:gd name="T2" fmla="*/ 32 w 1005"/>
              <a:gd name="T3" fmla="*/ 407 h 695"/>
              <a:gd name="T4" fmla="*/ 48 w 1005"/>
              <a:gd name="T5" fmla="*/ 359 h 695"/>
              <a:gd name="T6" fmla="*/ 72 w 1005"/>
              <a:gd name="T7" fmla="*/ 215 h 695"/>
              <a:gd name="T8" fmla="*/ 216 w 1005"/>
              <a:gd name="T9" fmla="*/ 167 h 695"/>
              <a:gd name="T10" fmla="*/ 288 w 1005"/>
              <a:gd name="T11" fmla="*/ 119 h 695"/>
              <a:gd name="T12" fmla="*/ 592 w 1005"/>
              <a:gd name="T13" fmla="*/ 7 h 695"/>
              <a:gd name="T14" fmla="*/ 960 w 1005"/>
              <a:gd name="T15" fmla="*/ 39 h 695"/>
              <a:gd name="T16" fmla="*/ 976 w 1005"/>
              <a:gd name="T17" fmla="*/ 167 h 695"/>
              <a:gd name="T18" fmla="*/ 920 w 1005"/>
              <a:gd name="T19" fmla="*/ 431 h 695"/>
              <a:gd name="T20" fmla="*/ 872 w 1005"/>
              <a:gd name="T21" fmla="*/ 463 h 695"/>
              <a:gd name="T22" fmla="*/ 824 w 1005"/>
              <a:gd name="T23" fmla="*/ 479 h 695"/>
              <a:gd name="T24" fmla="*/ 704 w 1005"/>
              <a:gd name="T25" fmla="*/ 599 h 695"/>
              <a:gd name="T26" fmla="*/ 656 w 1005"/>
              <a:gd name="T27" fmla="*/ 639 h 695"/>
              <a:gd name="T28" fmla="*/ 640 w 1005"/>
              <a:gd name="T29" fmla="*/ 663 h 695"/>
              <a:gd name="T30" fmla="*/ 568 w 1005"/>
              <a:gd name="T31" fmla="*/ 687 h 695"/>
              <a:gd name="T32" fmla="*/ 544 w 1005"/>
              <a:gd name="T33" fmla="*/ 695 h 695"/>
              <a:gd name="T34" fmla="*/ 288 w 1005"/>
              <a:gd name="T35" fmla="*/ 687 h 695"/>
              <a:gd name="T36" fmla="*/ 240 w 1005"/>
              <a:gd name="T37" fmla="*/ 679 h 695"/>
              <a:gd name="T38" fmla="*/ 216 w 1005"/>
              <a:gd name="T39" fmla="*/ 655 h 695"/>
              <a:gd name="T40" fmla="*/ 96 w 1005"/>
              <a:gd name="T41" fmla="*/ 583 h 695"/>
              <a:gd name="T42" fmla="*/ 48 w 1005"/>
              <a:gd name="T43" fmla="*/ 551 h 695"/>
              <a:gd name="T44" fmla="*/ 0 w 1005"/>
              <a:gd name="T45" fmla="*/ 479 h 69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005"/>
              <a:gd name="T70" fmla="*/ 0 h 695"/>
              <a:gd name="T71" fmla="*/ 1005 w 1005"/>
              <a:gd name="T72" fmla="*/ 695 h 695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005" h="695">
                <a:moveTo>
                  <a:pt x="0" y="479"/>
                </a:moveTo>
                <a:cubicBezTo>
                  <a:pt x="25" y="441"/>
                  <a:pt x="13" y="464"/>
                  <a:pt x="32" y="407"/>
                </a:cubicBezTo>
                <a:cubicBezTo>
                  <a:pt x="37" y="391"/>
                  <a:pt x="48" y="359"/>
                  <a:pt x="48" y="359"/>
                </a:cubicBezTo>
                <a:cubicBezTo>
                  <a:pt x="53" y="321"/>
                  <a:pt x="48" y="246"/>
                  <a:pt x="72" y="215"/>
                </a:cubicBezTo>
                <a:cubicBezTo>
                  <a:pt x="99" y="181"/>
                  <a:pt x="176" y="177"/>
                  <a:pt x="216" y="167"/>
                </a:cubicBezTo>
                <a:cubicBezTo>
                  <a:pt x="240" y="151"/>
                  <a:pt x="260" y="126"/>
                  <a:pt x="288" y="119"/>
                </a:cubicBezTo>
                <a:cubicBezTo>
                  <a:pt x="396" y="92"/>
                  <a:pt x="499" y="69"/>
                  <a:pt x="592" y="7"/>
                </a:cubicBezTo>
                <a:cubicBezTo>
                  <a:pt x="711" y="11"/>
                  <a:pt x="843" y="0"/>
                  <a:pt x="960" y="39"/>
                </a:cubicBezTo>
                <a:cubicBezTo>
                  <a:pt x="977" y="90"/>
                  <a:pt x="976" y="81"/>
                  <a:pt x="976" y="167"/>
                </a:cubicBezTo>
                <a:cubicBezTo>
                  <a:pt x="976" y="258"/>
                  <a:pt x="1005" y="375"/>
                  <a:pt x="920" y="431"/>
                </a:cubicBezTo>
                <a:cubicBezTo>
                  <a:pt x="896" y="466"/>
                  <a:pt x="915" y="450"/>
                  <a:pt x="872" y="463"/>
                </a:cubicBezTo>
                <a:cubicBezTo>
                  <a:pt x="856" y="468"/>
                  <a:pt x="824" y="479"/>
                  <a:pt x="824" y="479"/>
                </a:cubicBezTo>
                <a:cubicBezTo>
                  <a:pt x="805" y="535"/>
                  <a:pt x="761" y="585"/>
                  <a:pt x="704" y="599"/>
                </a:cubicBezTo>
                <a:cubicBezTo>
                  <a:pt x="680" y="615"/>
                  <a:pt x="675" y="616"/>
                  <a:pt x="656" y="639"/>
                </a:cubicBezTo>
                <a:cubicBezTo>
                  <a:pt x="650" y="646"/>
                  <a:pt x="648" y="658"/>
                  <a:pt x="640" y="663"/>
                </a:cubicBezTo>
                <a:cubicBezTo>
                  <a:pt x="640" y="663"/>
                  <a:pt x="580" y="683"/>
                  <a:pt x="568" y="687"/>
                </a:cubicBezTo>
                <a:cubicBezTo>
                  <a:pt x="560" y="690"/>
                  <a:pt x="544" y="695"/>
                  <a:pt x="544" y="695"/>
                </a:cubicBezTo>
                <a:cubicBezTo>
                  <a:pt x="459" y="692"/>
                  <a:pt x="373" y="691"/>
                  <a:pt x="288" y="687"/>
                </a:cubicBezTo>
                <a:cubicBezTo>
                  <a:pt x="272" y="686"/>
                  <a:pt x="255" y="686"/>
                  <a:pt x="240" y="679"/>
                </a:cubicBezTo>
                <a:cubicBezTo>
                  <a:pt x="230" y="674"/>
                  <a:pt x="225" y="662"/>
                  <a:pt x="216" y="655"/>
                </a:cubicBezTo>
                <a:cubicBezTo>
                  <a:pt x="177" y="625"/>
                  <a:pt x="137" y="610"/>
                  <a:pt x="96" y="583"/>
                </a:cubicBezTo>
                <a:cubicBezTo>
                  <a:pt x="80" y="572"/>
                  <a:pt x="48" y="551"/>
                  <a:pt x="48" y="551"/>
                </a:cubicBezTo>
                <a:cubicBezTo>
                  <a:pt x="40" y="526"/>
                  <a:pt x="31" y="479"/>
                  <a:pt x="0" y="479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7053" name="Freeform 13"/>
          <p:cNvSpPr>
            <a:spLocks/>
          </p:cNvSpPr>
          <p:nvPr/>
        </p:nvSpPr>
        <p:spPr bwMode="auto">
          <a:xfrm>
            <a:off x="6705600" y="3352800"/>
            <a:ext cx="1017588" cy="923925"/>
          </a:xfrm>
          <a:custGeom>
            <a:avLst/>
            <a:gdLst>
              <a:gd name="T0" fmla="*/ 55 w 641"/>
              <a:gd name="T1" fmla="*/ 480 h 582"/>
              <a:gd name="T2" fmla="*/ 15 w 641"/>
              <a:gd name="T3" fmla="*/ 408 h 582"/>
              <a:gd name="T4" fmla="*/ 79 w 641"/>
              <a:gd name="T5" fmla="*/ 248 h 582"/>
              <a:gd name="T6" fmla="*/ 295 w 641"/>
              <a:gd name="T7" fmla="*/ 256 h 582"/>
              <a:gd name="T8" fmla="*/ 327 w 641"/>
              <a:gd name="T9" fmla="*/ 144 h 582"/>
              <a:gd name="T10" fmla="*/ 415 w 641"/>
              <a:gd name="T11" fmla="*/ 80 h 582"/>
              <a:gd name="T12" fmla="*/ 439 w 641"/>
              <a:gd name="T13" fmla="*/ 56 h 582"/>
              <a:gd name="T14" fmla="*/ 519 w 641"/>
              <a:gd name="T15" fmla="*/ 48 h 582"/>
              <a:gd name="T16" fmla="*/ 591 w 641"/>
              <a:gd name="T17" fmla="*/ 0 h 582"/>
              <a:gd name="T18" fmla="*/ 615 w 641"/>
              <a:gd name="T19" fmla="*/ 72 h 582"/>
              <a:gd name="T20" fmla="*/ 567 w 641"/>
              <a:gd name="T21" fmla="*/ 104 h 582"/>
              <a:gd name="T22" fmla="*/ 551 w 641"/>
              <a:gd name="T23" fmla="*/ 128 h 582"/>
              <a:gd name="T24" fmla="*/ 591 w 641"/>
              <a:gd name="T25" fmla="*/ 224 h 582"/>
              <a:gd name="T26" fmla="*/ 591 w 641"/>
              <a:gd name="T27" fmla="*/ 360 h 582"/>
              <a:gd name="T28" fmla="*/ 567 w 641"/>
              <a:gd name="T29" fmla="*/ 368 h 582"/>
              <a:gd name="T30" fmla="*/ 543 w 641"/>
              <a:gd name="T31" fmla="*/ 384 h 582"/>
              <a:gd name="T32" fmla="*/ 495 w 641"/>
              <a:gd name="T33" fmla="*/ 448 h 582"/>
              <a:gd name="T34" fmla="*/ 455 w 641"/>
              <a:gd name="T35" fmla="*/ 536 h 582"/>
              <a:gd name="T36" fmla="*/ 391 w 641"/>
              <a:gd name="T37" fmla="*/ 544 h 582"/>
              <a:gd name="T38" fmla="*/ 135 w 641"/>
              <a:gd name="T39" fmla="*/ 552 h 582"/>
              <a:gd name="T40" fmla="*/ 71 w 641"/>
              <a:gd name="T41" fmla="*/ 496 h 582"/>
              <a:gd name="T42" fmla="*/ 55 w 641"/>
              <a:gd name="T43" fmla="*/ 480 h 58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641"/>
              <a:gd name="T67" fmla="*/ 0 h 582"/>
              <a:gd name="T68" fmla="*/ 641 w 641"/>
              <a:gd name="T69" fmla="*/ 582 h 58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641" h="582">
                <a:moveTo>
                  <a:pt x="55" y="480"/>
                </a:moveTo>
                <a:cubicBezTo>
                  <a:pt x="45" y="450"/>
                  <a:pt x="25" y="438"/>
                  <a:pt x="15" y="408"/>
                </a:cubicBezTo>
                <a:cubicBezTo>
                  <a:pt x="21" y="323"/>
                  <a:pt x="0" y="274"/>
                  <a:pt x="79" y="248"/>
                </a:cubicBezTo>
                <a:cubicBezTo>
                  <a:pt x="139" y="251"/>
                  <a:pt x="230" y="269"/>
                  <a:pt x="295" y="256"/>
                </a:cubicBezTo>
                <a:cubicBezTo>
                  <a:pt x="346" y="205"/>
                  <a:pt x="302" y="259"/>
                  <a:pt x="327" y="144"/>
                </a:cubicBezTo>
                <a:cubicBezTo>
                  <a:pt x="335" y="105"/>
                  <a:pt x="389" y="101"/>
                  <a:pt x="415" y="80"/>
                </a:cubicBezTo>
                <a:cubicBezTo>
                  <a:pt x="424" y="73"/>
                  <a:pt x="428" y="59"/>
                  <a:pt x="439" y="56"/>
                </a:cubicBezTo>
                <a:cubicBezTo>
                  <a:pt x="465" y="48"/>
                  <a:pt x="492" y="51"/>
                  <a:pt x="519" y="48"/>
                </a:cubicBezTo>
                <a:cubicBezTo>
                  <a:pt x="564" y="37"/>
                  <a:pt x="555" y="24"/>
                  <a:pt x="591" y="0"/>
                </a:cubicBezTo>
                <a:cubicBezTo>
                  <a:pt x="607" y="16"/>
                  <a:pt x="641" y="46"/>
                  <a:pt x="615" y="72"/>
                </a:cubicBezTo>
                <a:cubicBezTo>
                  <a:pt x="601" y="86"/>
                  <a:pt x="567" y="104"/>
                  <a:pt x="567" y="104"/>
                </a:cubicBezTo>
                <a:cubicBezTo>
                  <a:pt x="562" y="112"/>
                  <a:pt x="551" y="118"/>
                  <a:pt x="551" y="128"/>
                </a:cubicBezTo>
                <a:cubicBezTo>
                  <a:pt x="551" y="158"/>
                  <a:pt x="574" y="199"/>
                  <a:pt x="591" y="224"/>
                </a:cubicBezTo>
                <a:cubicBezTo>
                  <a:pt x="604" y="276"/>
                  <a:pt x="611" y="290"/>
                  <a:pt x="591" y="360"/>
                </a:cubicBezTo>
                <a:cubicBezTo>
                  <a:pt x="589" y="368"/>
                  <a:pt x="575" y="364"/>
                  <a:pt x="567" y="368"/>
                </a:cubicBezTo>
                <a:cubicBezTo>
                  <a:pt x="558" y="372"/>
                  <a:pt x="551" y="379"/>
                  <a:pt x="543" y="384"/>
                </a:cubicBezTo>
                <a:cubicBezTo>
                  <a:pt x="532" y="416"/>
                  <a:pt x="523" y="429"/>
                  <a:pt x="495" y="448"/>
                </a:cubicBezTo>
                <a:cubicBezTo>
                  <a:pt x="485" y="479"/>
                  <a:pt x="494" y="525"/>
                  <a:pt x="455" y="536"/>
                </a:cubicBezTo>
                <a:cubicBezTo>
                  <a:pt x="434" y="542"/>
                  <a:pt x="412" y="541"/>
                  <a:pt x="391" y="544"/>
                </a:cubicBezTo>
                <a:cubicBezTo>
                  <a:pt x="277" y="582"/>
                  <a:pt x="360" y="561"/>
                  <a:pt x="135" y="552"/>
                </a:cubicBezTo>
                <a:cubicBezTo>
                  <a:pt x="109" y="535"/>
                  <a:pt x="97" y="513"/>
                  <a:pt x="71" y="496"/>
                </a:cubicBezTo>
                <a:cubicBezTo>
                  <a:pt x="62" y="468"/>
                  <a:pt x="69" y="466"/>
                  <a:pt x="55" y="480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302" name="Freeform 14"/>
          <p:cNvSpPr>
            <a:spLocks/>
          </p:cNvSpPr>
          <p:nvPr/>
        </p:nvSpPr>
        <p:spPr bwMode="auto">
          <a:xfrm>
            <a:off x="2455362" y="4350543"/>
            <a:ext cx="361950" cy="342900"/>
          </a:xfrm>
          <a:custGeom>
            <a:avLst/>
            <a:gdLst>
              <a:gd name="T0" fmla="*/ 7 w 228"/>
              <a:gd name="T1" fmla="*/ 216 h 216"/>
              <a:gd name="T2" fmla="*/ 31 w 228"/>
              <a:gd name="T3" fmla="*/ 200 h 216"/>
              <a:gd name="T4" fmla="*/ 47 w 228"/>
              <a:gd name="T5" fmla="*/ 176 h 216"/>
              <a:gd name="T6" fmla="*/ 119 w 228"/>
              <a:gd name="T7" fmla="*/ 136 h 216"/>
              <a:gd name="T8" fmla="*/ 135 w 228"/>
              <a:gd name="T9" fmla="*/ 112 h 216"/>
              <a:gd name="T10" fmla="*/ 183 w 228"/>
              <a:gd name="T11" fmla="*/ 80 h 216"/>
              <a:gd name="T12" fmla="*/ 215 w 228"/>
              <a:gd name="T13" fmla="*/ 0 h 216"/>
              <a:gd name="T14" fmla="*/ 127 w 228"/>
              <a:gd name="T15" fmla="*/ 48 h 216"/>
              <a:gd name="T16" fmla="*/ 71 w 228"/>
              <a:gd name="T17" fmla="*/ 120 h 216"/>
              <a:gd name="T18" fmla="*/ 23 w 228"/>
              <a:gd name="T19" fmla="*/ 152 h 216"/>
              <a:gd name="T20" fmla="*/ 7 w 228"/>
              <a:gd name="T21" fmla="*/ 216 h 21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8"/>
              <a:gd name="T34" fmla="*/ 0 h 216"/>
              <a:gd name="T35" fmla="*/ 228 w 228"/>
              <a:gd name="T36" fmla="*/ 216 h 21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8" h="216">
                <a:moveTo>
                  <a:pt x="7" y="216"/>
                </a:moveTo>
                <a:cubicBezTo>
                  <a:pt x="15" y="211"/>
                  <a:pt x="24" y="207"/>
                  <a:pt x="31" y="200"/>
                </a:cubicBezTo>
                <a:cubicBezTo>
                  <a:pt x="38" y="193"/>
                  <a:pt x="40" y="182"/>
                  <a:pt x="47" y="176"/>
                </a:cubicBezTo>
                <a:cubicBezTo>
                  <a:pt x="81" y="146"/>
                  <a:pt x="86" y="147"/>
                  <a:pt x="119" y="136"/>
                </a:cubicBezTo>
                <a:cubicBezTo>
                  <a:pt x="124" y="128"/>
                  <a:pt x="128" y="118"/>
                  <a:pt x="135" y="112"/>
                </a:cubicBezTo>
                <a:cubicBezTo>
                  <a:pt x="149" y="99"/>
                  <a:pt x="183" y="80"/>
                  <a:pt x="183" y="80"/>
                </a:cubicBezTo>
                <a:cubicBezTo>
                  <a:pt x="215" y="31"/>
                  <a:pt x="228" y="65"/>
                  <a:pt x="215" y="0"/>
                </a:cubicBezTo>
                <a:cubicBezTo>
                  <a:pt x="164" y="10"/>
                  <a:pt x="167" y="22"/>
                  <a:pt x="127" y="48"/>
                </a:cubicBezTo>
                <a:cubicBezTo>
                  <a:pt x="108" y="76"/>
                  <a:pt x="97" y="100"/>
                  <a:pt x="71" y="120"/>
                </a:cubicBezTo>
                <a:cubicBezTo>
                  <a:pt x="56" y="132"/>
                  <a:pt x="23" y="152"/>
                  <a:pt x="23" y="152"/>
                </a:cubicBezTo>
                <a:cubicBezTo>
                  <a:pt x="0" y="187"/>
                  <a:pt x="7" y="166"/>
                  <a:pt x="7" y="216"/>
                </a:cubicBezTo>
                <a:close/>
              </a:path>
            </a:pathLst>
          </a:custGeom>
          <a:solidFill>
            <a:schemeClr val="accent2">
              <a:alpha val="54117"/>
            </a:schemeClr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7055" name="Freeform 15"/>
          <p:cNvSpPr>
            <a:spLocks/>
          </p:cNvSpPr>
          <p:nvPr/>
        </p:nvSpPr>
        <p:spPr bwMode="auto">
          <a:xfrm>
            <a:off x="1794018" y="3961447"/>
            <a:ext cx="484188" cy="279400"/>
          </a:xfrm>
          <a:custGeom>
            <a:avLst/>
            <a:gdLst>
              <a:gd name="T0" fmla="*/ 0 w 305"/>
              <a:gd name="T1" fmla="*/ 80 h 176"/>
              <a:gd name="T2" fmla="*/ 64 w 305"/>
              <a:gd name="T3" fmla="*/ 0 h 176"/>
              <a:gd name="T4" fmla="*/ 248 w 305"/>
              <a:gd name="T5" fmla="*/ 40 h 176"/>
              <a:gd name="T6" fmla="*/ 240 w 305"/>
              <a:gd name="T7" fmla="*/ 168 h 176"/>
              <a:gd name="T8" fmla="*/ 32 w 305"/>
              <a:gd name="T9" fmla="*/ 176 h 176"/>
              <a:gd name="T10" fmla="*/ 0 w 305"/>
              <a:gd name="T11" fmla="*/ 80 h 1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5"/>
              <a:gd name="T19" fmla="*/ 0 h 176"/>
              <a:gd name="T20" fmla="*/ 305 w 305"/>
              <a:gd name="T21" fmla="*/ 176 h 17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5" h="176">
                <a:moveTo>
                  <a:pt x="0" y="80"/>
                </a:moveTo>
                <a:cubicBezTo>
                  <a:pt x="17" y="29"/>
                  <a:pt x="8" y="19"/>
                  <a:pt x="64" y="0"/>
                </a:cubicBezTo>
                <a:cubicBezTo>
                  <a:pt x="128" y="6"/>
                  <a:pt x="193" y="4"/>
                  <a:pt x="248" y="40"/>
                </a:cubicBezTo>
                <a:cubicBezTo>
                  <a:pt x="274" y="79"/>
                  <a:pt x="305" y="146"/>
                  <a:pt x="240" y="168"/>
                </a:cubicBezTo>
                <a:cubicBezTo>
                  <a:pt x="133" y="162"/>
                  <a:pt x="116" y="159"/>
                  <a:pt x="32" y="176"/>
                </a:cubicBezTo>
                <a:cubicBezTo>
                  <a:pt x="14" y="150"/>
                  <a:pt x="0" y="112"/>
                  <a:pt x="0" y="80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304" name="Freeform 16"/>
          <p:cNvSpPr>
            <a:spLocks/>
          </p:cNvSpPr>
          <p:nvPr/>
        </p:nvSpPr>
        <p:spPr bwMode="auto">
          <a:xfrm>
            <a:off x="2437334" y="3449637"/>
            <a:ext cx="325438" cy="812800"/>
          </a:xfrm>
          <a:custGeom>
            <a:avLst/>
            <a:gdLst>
              <a:gd name="T0" fmla="*/ 152 w 205"/>
              <a:gd name="T1" fmla="*/ 416 h 512"/>
              <a:gd name="T2" fmla="*/ 152 w 205"/>
              <a:gd name="T3" fmla="*/ 368 h 512"/>
              <a:gd name="T4" fmla="*/ 144 w 205"/>
              <a:gd name="T5" fmla="*/ 248 h 512"/>
              <a:gd name="T6" fmla="*/ 120 w 205"/>
              <a:gd name="T7" fmla="*/ 160 h 512"/>
              <a:gd name="T8" fmla="*/ 48 w 205"/>
              <a:gd name="T9" fmla="*/ 0 h 512"/>
              <a:gd name="T10" fmla="*/ 0 w 205"/>
              <a:gd name="T11" fmla="*/ 56 h 512"/>
              <a:gd name="T12" fmla="*/ 48 w 205"/>
              <a:gd name="T13" fmla="*/ 112 h 512"/>
              <a:gd name="T14" fmla="*/ 96 w 205"/>
              <a:gd name="T15" fmla="*/ 216 h 512"/>
              <a:gd name="T16" fmla="*/ 144 w 205"/>
              <a:gd name="T17" fmla="*/ 352 h 512"/>
              <a:gd name="T18" fmla="*/ 152 w 205"/>
              <a:gd name="T19" fmla="*/ 512 h 512"/>
              <a:gd name="T20" fmla="*/ 152 w 205"/>
              <a:gd name="T21" fmla="*/ 416 h 51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5"/>
              <a:gd name="T34" fmla="*/ 0 h 512"/>
              <a:gd name="T35" fmla="*/ 205 w 205"/>
              <a:gd name="T36" fmla="*/ 512 h 51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5" h="512">
                <a:moveTo>
                  <a:pt x="152" y="416"/>
                </a:moveTo>
                <a:cubicBezTo>
                  <a:pt x="168" y="368"/>
                  <a:pt x="157" y="416"/>
                  <a:pt x="152" y="368"/>
                </a:cubicBezTo>
                <a:cubicBezTo>
                  <a:pt x="148" y="328"/>
                  <a:pt x="148" y="288"/>
                  <a:pt x="144" y="248"/>
                </a:cubicBezTo>
                <a:cubicBezTo>
                  <a:pt x="135" y="154"/>
                  <a:pt x="138" y="268"/>
                  <a:pt x="120" y="160"/>
                </a:cubicBezTo>
                <a:cubicBezTo>
                  <a:pt x="110" y="99"/>
                  <a:pt x="102" y="36"/>
                  <a:pt x="48" y="0"/>
                </a:cubicBezTo>
                <a:cubicBezTo>
                  <a:pt x="16" y="11"/>
                  <a:pt x="10" y="25"/>
                  <a:pt x="0" y="56"/>
                </a:cubicBezTo>
                <a:cubicBezTo>
                  <a:pt x="10" y="87"/>
                  <a:pt x="16" y="101"/>
                  <a:pt x="48" y="112"/>
                </a:cubicBezTo>
                <a:cubicBezTo>
                  <a:pt x="80" y="144"/>
                  <a:pt x="82" y="174"/>
                  <a:pt x="96" y="216"/>
                </a:cubicBezTo>
                <a:cubicBezTo>
                  <a:pt x="111" y="407"/>
                  <a:pt x="82" y="260"/>
                  <a:pt x="144" y="352"/>
                </a:cubicBezTo>
                <a:cubicBezTo>
                  <a:pt x="100" y="396"/>
                  <a:pt x="82" y="489"/>
                  <a:pt x="152" y="512"/>
                </a:cubicBezTo>
                <a:cubicBezTo>
                  <a:pt x="205" y="494"/>
                  <a:pt x="178" y="512"/>
                  <a:pt x="152" y="416"/>
                </a:cubicBezTo>
                <a:close/>
              </a:path>
            </a:pathLst>
          </a:custGeom>
          <a:solidFill>
            <a:schemeClr val="accent2">
              <a:alpha val="50980"/>
            </a:schemeClr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305" name="Freeform 17"/>
          <p:cNvSpPr>
            <a:spLocks/>
          </p:cNvSpPr>
          <p:nvPr/>
        </p:nvSpPr>
        <p:spPr bwMode="auto">
          <a:xfrm>
            <a:off x="4765831" y="3374865"/>
            <a:ext cx="661988" cy="1452563"/>
          </a:xfrm>
          <a:custGeom>
            <a:avLst/>
            <a:gdLst>
              <a:gd name="T0" fmla="*/ 232 w 417"/>
              <a:gd name="T1" fmla="*/ 51 h 915"/>
              <a:gd name="T2" fmla="*/ 320 w 417"/>
              <a:gd name="T3" fmla="*/ 35 h 915"/>
              <a:gd name="T4" fmla="*/ 352 w 417"/>
              <a:gd name="T5" fmla="*/ 107 h 915"/>
              <a:gd name="T6" fmla="*/ 368 w 417"/>
              <a:gd name="T7" fmla="*/ 187 h 915"/>
              <a:gd name="T8" fmla="*/ 240 w 417"/>
              <a:gd name="T9" fmla="*/ 731 h 915"/>
              <a:gd name="T10" fmla="*/ 224 w 417"/>
              <a:gd name="T11" fmla="*/ 755 h 915"/>
              <a:gd name="T12" fmla="*/ 200 w 417"/>
              <a:gd name="T13" fmla="*/ 771 h 915"/>
              <a:gd name="T14" fmla="*/ 168 w 417"/>
              <a:gd name="T15" fmla="*/ 819 h 915"/>
              <a:gd name="T16" fmla="*/ 72 w 417"/>
              <a:gd name="T17" fmla="*/ 867 h 915"/>
              <a:gd name="T18" fmla="*/ 24 w 417"/>
              <a:gd name="T19" fmla="*/ 899 h 915"/>
              <a:gd name="T20" fmla="*/ 0 w 417"/>
              <a:gd name="T21" fmla="*/ 915 h 915"/>
              <a:gd name="T22" fmla="*/ 8 w 417"/>
              <a:gd name="T23" fmla="*/ 867 h 915"/>
              <a:gd name="T24" fmla="*/ 32 w 417"/>
              <a:gd name="T25" fmla="*/ 851 h 915"/>
              <a:gd name="T26" fmla="*/ 48 w 417"/>
              <a:gd name="T27" fmla="*/ 827 h 915"/>
              <a:gd name="T28" fmla="*/ 208 w 417"/>
              <a:gd name="T29" fmla="*/ 771 h 915"/>
              <a:gd name="T30" fmla="*/ 248 w 417"/>
              <a:gd name="T31" fmla="*/ 675 h 915"/>
              <a:gd name="T32" fmla="*/ 264 w 417"/>
              <a:gd name="T33" fmla="*/ 611 h 915"/>
              <a:gd name="T34" fmla="*/ 320 w 417"/>
              <a:gd name="T35" fmla="*/ 491 h 915"/>
              <a:gd name="T36" fmla="*/ 256 w 417"/>
              <a:gd name="T37" fmla="*/ 243 h 915"/>
              <a:gd name="T38" fmla="*/ 248 w 417"/>
              <a:gd name="T39" fmla="*/ 219 h 915"/>
              <a:gd name="T40" fmla="*/ 240 w 417"/>
              <a:gd name="T41" fmla="*/ 75 h 915"/>
              <a:gd name="T42" fmla="*/ 216 w 417"/>
              <a:gd name="T43" fmla="*/ 59 h 915"/>
              <a:gd name="T44" fmla="*/ 232 w 417"/>
              <a:gd name="T45" fmla="*/ 51 h 91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17"/>
              <a:gd name="T70" fmla="*/ 0 h 915"/>
              <a:gd name="T71" fmla="*/ 417 w 417"/>
              <a:gd name="T72" fmla="*/ 915 h 915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17" h="915">
                <a:moveTo>
                  <a:pt x="232" y="51"/>
                </a:moveTo>
                <a:cubicBezTo>
                  <a:pt x="249" y="0"/>
                  <a:pt x="279" y="21"/>
                  <a:pt x="320" y="35"/>
                </a:cubicBezTo>
                <a:cubicBezTo>
                  <a:pt x="345" y="73"/>
                  <a:pt x="333" y="50"/>
                  <a:pt x="352" y="107"/>
                </a:cubicBezTo>
                <a:cubicBezTo>
                  <a:pt x="361" y="133"/>
                  <a:pt x="368" y="187"/>
                  <a:pt x="368" y="187"/>
                </a:cubicBezTo>
                <a:cubicBezTo>
                  <a:pt x="364" y="366"/>
                  <a:pt x="417" y="613"/>
                  <a:pt x="240" y="731"/>
                </a:cubicBezTo>
                <a:cubicBezTo>
                  <a:pt x="235" y="739"/>
                  <a:pt x="231" y="748"/>
                  <a:pt x="224" y="755"/>
                </a:cubicBezTo>
                <a:cubicBezTo>
                  <a:pt x="217" y="762"/>
                  <a:pt x="206" y="764"/>
                  <a:pt x="200" y="771"/>
                </a:cubicBezTo>
                <a:cubicBezTo>
                  <a:pt x="187" y="785"/>
                  <a:pt x="179" y="803"/>
                  <a:pt x="168" y="819"/>
                </a:cubicBezTo>
                <a:cubicBezTo>
                  <a:pt x="150" y="846"/>
                  <a:pt x="99" y="858"/>
                  <a:pt x="72" y="867"/>
                </a:cubicBezTo>
                <a:cubicBezTo>
                  <a:pt x="54" y="873"/>
                  <a:pt x="40" y="888"/>
                  <a:pt x="24" y="899"/>
                </a:cubicBezTo>
                <a:cubicBezTo>
                  <a:pt x="16" y="904"/>
                  <a:pt x="0" y="915"/>
                  <a:pt x="0" y="915"/>
                </a:cubicBezTo>
                <a:cubicBezTo>
                  <a:pt x="3" y="899"/>
                  <a:pt x="1" y="882"/>
                  <a:pt x="8" y="867"/>
                </a:cubicBezTo>
                <a:cubicBezTo>
                  <a:pt x="12" y="858"/>
                  <a:pt x="25" y="858"/>
                  <a:pt x="32" y="851"/>
                </a:cubicBezTo>
                <a:cubicBezTo>
                  <a:pt x="39" y="844"/>
                  <a:pt x="40" y="832"/>
                  <a:pt x="48" y="827"/>
                </a:cubicBezTo>
                <a:cubicBezTo>
                  <a:pt x="97" y="797"/>
                  <a:pt x="159" y="804"/>
                  <a:pt x="208" y="771"/>
                </a:cubicBezTo>
                <a:cubicBezTo>
                  <a:pt x="255" y="701"/>
                  <a:pt x="232" y="749"/>
                  <a:pt x="248" y="675"/>
                </a:cubicBezTo>
                <a:cubicBezTo>
                  <a:pt x="253" y="653"/>
                  <a:pt x="264" y="611"/>
                  <a:pt x="264" y="611"/>
                </a:cubicBezTo>
                <a:cubicBezTo>
                  <a:pt x="271" y="522"/>
                  <a:pt x="252" y="514"/>
                  <a:pt x="320" y="491"/>
                </a:cubicBezTo>
                <a:cubicBezTo>
                  <a:pt x="372" y="336"/>
                  <a:pt x="333" y="320"/>
                  <a:pt x="256" y="243"/>
                </a:cubicBezTo>
                <a:cubicBezTo>
                  <a:pt x="253" y="235"/>
                  <a:pt x="249" y="227"/>
                  <a:pt x="248" y="219"/>
                </a:cubicBezTo>
                <a:cubicBezTo>
                  <a:pt x="243" y="171"/>
                  <a:pt x="249" y="122"/>
                  <a:pt x="240" y="75"/>
                </a:cubicBezTo>
                <a:cubicBezTo>
                  <a:pt x="238" y="66"/>
                  <a:pt x="219" y="68"/>
                  <a:pt x="216" y="59"/>
                </a:cubicBezTo>
                <a:cubicBezTo>
                  <a:pt x="214" y="53"/>
                  <a:pt x="227" y="54"/>
                  <a:pt x="232" y="51"/>
                </a:cubicBezTo>
                <a:close/>
              </a:path>
            </a:pathLst>
          </a:custGeom>
          <a:solidFill>
            <a:schemeClr val="accent2">
              <a:alpha val="65881"/>
            </a:schemeClr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307" name="Freeform 19"/>
          <p:cNvSpPr>
            <a:spLocks/>
          </p:cNvSpPr>
          <p:nvPr/>
        </p:nvSpPr>
        <p:spPr bwMode="auto">
          <a:xfrm>
            <a:off x="7239000" y="3505200"/>
            <a:ext cx="877888" cy="1000125"/>
          </a:xfrm>
          <a:custGeom>
            <a:avLst/>
            <a:gdLst>
              <a:gd name="T0" fmla="*/ 504 w 553"/>
              <a:gd name="T1" fmla="*/ 8 h 630"/>
              <a:gd name="T2" fmla="*/ 544 w 553"/>
              <a:gd name="T3" fmla="*/ 56 h 630"/>
              <a:gd name="T4" fmla="*/ 496 w 553"/>
              <a:gd name="T5" fmla="*/ 168 h 630"/>
              <a:gd name="T6" fmla="*/ 448 w 553"/>
              <a:gd name="T7" fmla="*/ 296 h 630"/>
              <a:gd name="T8" fmla="*/ 376 w 553"/>
              <a:gd name="T9" fmla="*/ 392 h 630"/>
              <a:gd name="T10" fmla="*/ 328 w 553"/>
              <a:gd name="T11" fmla="*/ 488 h 630"/>
              <a:gd name="T12" fmla="*/ 280 w 553"/>
              <a:gd name="T13" fmla="*/ 528 h 630"/>
              <a:gd name="T14" fmla="*/ 208 w 553"/>
              <a:gd name="T15" fmla="*/ 544 h 630"/>
              <a:gd name="T16" fmla="*/ 0 w 553"/>
              <a:gd name="T17" fmla="*/ 584 h 630"/>
              <a:gd name="T18" fmla="*/ 168 w 553"/>
              <a:gd name="T19" fmla="*/ 544 h 630"/>
              <a:gd name="T20" fmla="*/ 240 w 553"/>
              <a:gd name="T21" fmla="*/ 528 h 630"/>
              <a:gd name="T22" fmla="*/ 288 w 553"/>
              <a:gd name="T23" fmla="*/ 480 h 630"/>
              <a:gd name="T24" fmla="*/ 312 w 553"/>
              <a:gd name="T25" fmla="*/ 456 h 630"/>
              <a:gd name="T26" fmla="*/ 320 w 553"/>
              <a:gd name="T27" fmla="*/ 400 h 630"/>
              <a:gd name="T28" fmla="*/ 344 w 553"/>
              <a:gd name="T29" fmla="*/ 392 h 630"/>
              <a:gd name="T30" fmla="*/ 416 w 553"/>
              <a:gd name="T31" fmla="*/ 336 h 630"/>
              <a:gd name="T32" fmla="*/ 432 w 553"/>
              <a:gd name="T33" fmla="*/ 288 h 630"/>
              <a:gd name="T34" fmla="*/ 440 w 553"/>
              <a:gd name="T35" fmla="*/ 200 h 630"/>
              <a:gd name="T36" fmla="*/ 496 w 553"/>
              <a:gd name="T37" fmla="*/ 184 h 630"/>
              <a:gd name="T38" fmla="*/ 512 w 553"/>
              <a:gd name="T39" fmla="*/ 32 h 630"/>
              <a:gd name="T40" fmla="*/ 528 w 553"/>
              <a:gd name="T41" fmla="*/ 8 h 630"/>
              <a:gd name="T42" fmla="*/ 504 w 553"/>
              <a:gd name="T43" fmla="*/ 8 h 63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553"/>
              <a:gd name="T67" fmla="*/ 0 h 630"/>
              <a:gd name="T68" fmla="*/ 553 w 553"/>
              <a:gd name="T69" fmla="*/ 630 h 63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553" h="630">
                <a:moveTo>
                  <a:pt x="504" y="8"/>
                </a:moveTo>
                <a:cubicBezTo>
                  <a:pt x="516" y="25"/>
                  <a:pt x="541" y="35"/>
                  <a:pt x="544" y="56"/>
                </a:cubicBezTo>
                <a:cubicBezTo>
                  <a:pt x="553" y="113"/>
                  <a:pt x="536" y="141"/>
                  <a:pt x="496" y="168"/>
                </a:cubicBezTo>
                <a:cubicBezTo>
                  <a:pt x="484" y="217"/>
                  <a:pt x="492" y="266"/>
                  <a:pt x="448" y="296"/>
                </a:cubicBezTo>
                <a:cubicBezTo>
                  <a:pt x="425" y="331"/>
                  <a:pt x="399" y="358"/>
                  <a:pt x="376" y="392"/>
                </a:cubicBezTo>
                <a:cubicBezTo>
                  <a:pt x="367" y="453"/>
                  <a:pt x="369" y="454"/>
                  <a:pt x="328" y="488"/>
                </a:cubicBezTo>
                <a:cubicBezTo>
                  <a:pt x="313" y="500"/>
                  <a:pt x="300" y="521"/>
                  <a:pt x="280" y="528"/>
                </a:cubicBezTo>
                <a:cubicBezTo>
                  <a:pt x="257" y="536"/>
                  <a:pt x="231" y="536"/>
                  <a:pt x="208" y="544"/>
                </a:cubicBezTo>
                <a:cubicBezTo>
                  <a:pt x="122" y="630"/>
                  <a:pt x="183" y="593"/>
                  <a:pt x="0" y="584"/>
                </a:cubicBezTo>
                <a:cubicBezTo>
                  <a:pt x="51" y="533"/>
                  <a:pt x="81" y="550"/>
                  <a:pt x="168" y="544"/>
                </a:cubicBezTo>
                <a:cubicBezTo>
                  <a:pt x="169" y="544"/>
                  <a:pt x="229" y="536"/>
                  <a:pt x="240" y="528"/>
                </a:cubicBezTo>
                <a:cubicBezTo>
                  <a:pt x="258" y="514"/>
                  <a:pt x="272" y="496"/>
                  <a:pt x="288" y="480"/>
                </a:cubicBezTo>
                <a:cubicBezTo>
                  <a:pt x="296" y="472"/>
                  <a:pt x="312" y="456"/>
                  <a:pt x="312" y="456"/>
                </a:cubicBezTo>
                <a:cubicBezTo>
                  <a:pt x="315" y="437"/>
                  <a:pt x="312" y="417"/>
                  <a:pt x="320" y="400"/>
                </a:cubicBezTo>
                <a:cubicBezTo>
                  <a:pt x="324" y="392"/>
                  <a:pt x="336" y="396"/>
                  <a:pt x="344" y="392"/>
                </a:cubicBezTo>
                <a:cubicBezTo>
                  <a:pt x="372" y="378"/>
                  <a:pt x="390" y="353"/>
                  <a:pt x="416" y="336"/>
                </a:cubicBezTo>
                <a:cubicBezTo>
                  <a:pt x="421" y="320"/>
                  <a:pt x="430" y="305"/>
                  <a:pt x="432" y="288"/>
                </a:cubicBezTo>
                <a:cubicBezTo>
                  <a:pt x="435" y="259"/>
                  <a:pt x="429" y="227"/>
                  <a:pt x="440" y="200"/>
                </a:cubicBezTo>
                <a:cubicBezTo>
                  <a:pt x="447" y="182"/>
                  <a:pt x="478" y="190"/>
                  <a:pt x="496" y="184"/>
                </a:cubicBezTo>
                <a:cubicBezTo>
                  <a:pt x="522" y="105"/>
                  <a:pt x="479" y="243"/>
                  <a:pt x="512" y="32"/>
                </a:cubicBezTo>
                <a:cubicBezTo>
                  <a:pt x="513" y="23"/>
                  <a:pt x="531" y="17"/>
                  <a:pt x="528" y="8"/>
                </a:cubicBezTo>
                <a:cubicBezTo>
                  <a:pt x="525" y="0"/>
                  <a:pt x="512" y="8"/>
                  <a:pt x="504" y="8"/>
                </a:cubicBezTo>
                <a:close/>
              </a:path>
            </a:pathLst>
          </a:custGeom>
          <a:solidFill>
            <a:schemeClr val="accent2">
              <a:alpha val="74117"/>
            </a:schemeClr>
          </a:solidFill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  <a:latin typeface="Tahoma" pitchFamily="34" charset="0"/>
            </a:endParaRPr>
          </a:p>
        </p:txBody>
      </p:sp>
      <p:grpSp>
        <p:nvGrpSpPr>
          <p:cNvPr id="12327" name="Group 39"/>
          <p:cNvGrpSpPr>
            <a:grpSpLocks/>
          </p:cNvGrpSpPr>
          <p:nvPr/>
        </p:nvGrpSpPr>
        <p:grpSpPr bwMode="auto">
          <a:xfrm>
            <a:off x="0" y="5257800"/>
            <a:ext cx="2479675" cy="854075"/>
            <a:chOff x="144" y="3264"/>
            <a:chExt cx="1562" cy="538"/>
          </a:xfrm>
        </p:grpSpPr>
        <p:sp>
          <p:nvSpPr>
            <p:cNvPr id="12313" name="Text Box 25"/>
            <p:cNvSpPr txBox="1">
              <a:spLocks noChangeArrowheads="1"/>
            </p:cNvSpPr>
            <p:nvPr/>
          </p:nvSpPr>
          <p:spPr bwMode="auto">
            <a:xfrm>
              <a:off x="192" y="3504"/>
              <a:ext cx="1497" cy="154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0066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000" smtClean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grpSp>
          <p:nvGrpSpPr>
            <p:cNvPr id="12320" name="Group 32"/>
            <p:cNvGrpSpPr>
              <a:grpSpLocks/>
            </p:cNvGrpSpPr>
            <p:nvPr/>
          </p:nvGrpSpPr>
          <p:grpSpPr bwMode="auto">
            <a:xfrm>
              <a:off x="144" y="3264"/>
              <a:ext cx="1562" cy="538"/>
              <a:chOff x="288" y="3312"/>
              <a:chExt cx="1562" cy="538"/>
            </a:xfrm>
          </p:grpSpPr>
          <p:sp>
            <p:nvSpPr>
              <p:cNvPr id="12311" name="Text Box 23"/>
              <p:cNvSpPr txBox="1">
                <a:spLocks noChangeArrowheads="1"/>
              </p:cNvSpPr>
              <p:nvPr/>
            </p:nvSpPr>
            <p:spPr bwMode="auto">
              <a:xfrm>
                <a:off x="288" y="3696"/>
                <a:ext cx="36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uk-UA" sz="1000" smtClean="0">
                    <a:solidFill>
                      <a:srgbClr val="000000"/>
                    </a:solidFill>
                    <a:latin typeface="Tahoma" pitchFamily="34" charset="0"/>
                  </a:rPr>
                  <a:t>100       </a:t>
                </a:r>
                <a:endParaRPr lang="ru-RU" sz="1000" smtClean="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12312" name="Text Box 24"/>
              <p:cNvSpPr txBox="1">
                <a:spLocks noChangeArrowheads="1"/>
              </p:cNvSpPr>
              <p:nvPr/>
            </p:nvSpPr>
            <p:spPr bwMode="auto">
              <a:xfrm>
                <a:off x="576" y="3696"/>
                <a:ext cx="31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uk-UA" sz="1000" smtClean="0">
                    <a:solidFill>
                      <a:srgbClr val="000000"/>
                    </a:solidFill>
                    <a:latin typeface="Tahoma" pitchFamily="34" charset="0"/>
                  </a:rPr>
                  <a:t>  200       </a:t>
                </a:r>
                <a:endParaRPr lang="ru-RU" sz="1000" smtClean="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12314" name="Text Box 26"/>
              <p:cNvSpPr txBox="1">
                <a:spLocks noChangeArrowheads="1"/>
              </p:cNvSpPr>
              <p:nvPr/>
            </p:nvSpPr>
            <p:spPr bwMode="auto">
              <a:xfrm>
                <a:off x="864" y="3600"/>
                <a:ext cx="28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uk-UA" sz="1000" smtClean="0">
                    <a:solidFill>
                      <a:srgbClr val="000000"/>
                    </a:solidFill>
                    <a:latin typeface="Tahoma" pitchFamily="34" charset="0"/>
                  </a:rPr>
                  <a:t>    300</a:t>
                </a:r>
                <a:endParaRPr lang="ru-RU" sz="1000" smtClean="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12315" name="Text Box 27"/>
              <p:cNvSpPr txBox="1">
                <a:spLocks noChangeArrowheads="1"/>
              </p:cNvSpPr>
              <p:nvPr/>
            </p:nvSpPr>
            <p:spPr bwMode="auto">
              <a:xfrm>
                <a:off x="1152" y="3696"/>
                <a:ext cx="31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uk-UA" sz="1000" smtClean="0">
                    <a:solidFill>
                      <a:srgbClr val="000000"/>
                    </a:solidFill>
                    <a:latin typeface="Tahoma" pitchFamily="34" charset="0"/>
                  </a:rPr>
                  <a:t> 400</a:t>
                </a:r>
                <a:endParaRPr lang="ru-RU" sz="1000" smtClean="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12316" name="Text Box 28"/>
              <p:cNvSpPr txBox="1">
                <a:spLocks noChangeArrowheads="1"/>
              </p:cNvSpPr>
              <p:nvPr/>
            </p:nvSpPr>
            <p:spPr bwMode="auto">
              <a:xfrm>
                <a:off x="1488" y="3696"/>
                <a:ext cx="36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uk-UA" sz="1000" smtClean="0">
                    <a:solidFill>
                      <a:srgbClr val="000000"/>
                    </a:solidFill>
                    <a:latin typeface="Tahoma" pitchFamily="34" charset="0"/>
                  </a:rPr>
                  <a:t> 500</a:t>
                </a:r>
                <a:endParaRPr lang="ru-RU" sz="1000" smtClean="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12317" name="Text Box 29"/>
              <p:cNvSpPr txBox="1">
                <a:spLocks noChangeArrowheads="1"/>
              </p:cNvSpPr>
              <p:nvPr/>
            </p:nvSpPr>
            <p:spPr bwMode="auto">
              <a:xfrm>
                <a:off x="480" y="3312"/>
                <a:ext cx="127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000" smtClean="0">
                    <a:solidFill>
                      <a:srgbClr val="000000"/>
                    </a:solidFill>
                    <a:latin typeface="Tahoma" pitchFamily="34" charset="0"/>
                  </a:rPr>
                  <a:t>Dobson Units</a:t>
                </a:r>
                <a:endParaRPr lang="ru-RU" sz="1000" smtClean="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</p:grpSp>
      </p:grpSp>
      <p:sp>
        <p:nvSpPr>
          <p:cNvPr id="12319" name="Text Box 31"/>
          <p:cNvSpPr txBox="1">
            <a:spLocks noChangeArrowheads="1"/>
          </p:cNvSpPr>
          <p:nvPr/>
        </p:nvSpPr>
        <p:spPr bwMode="auto">
          <a:xfrm>
            <a:off x="1794018" y="6120349"/>
            <a:ext cx="73404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i="1" dirty="0" smtClean="0">
                <a:solidFill>
                  <a:srgbClr val="000000"/>
                </a:solidFill>
                <a:latin typeface="Arial" charset="0"/>
              </a:rPr>
              <a:t>Зменшення озону призводить  до порушення фотосинтезу у </a:t>
            </a:r>
            <a:r>
              <a:rPr lang="uk-UA" i="1" dirty="0" smtClean="0">
                <a:solidFill>
                  <a:srgbClr val="000000"/>
                </a:solidFill>
                <a:latin typeface="Arial" charset="0"/>
              </a:rPr>
              <a:t>рослин, </a:t>
            </a:r>
            <a:r>
              <a:rPr lang="uk-UA" i="1" dirty="0" smtClean="0">
                <a:solidFill>
                  <a:srgbClr val="000000"/>
                </a:solidFill>
                <a:latin typeface="Arial" charset="0"/>
              </a:rPr>
              <a:t>неконтрольованих змін у екосистемах.</a:t>
            </a:r>
            <a:endParaRPr lang="ru-RU" i="1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2286000" y="188640"/>
            <a:ext cx="6734571" cy="646331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smtClean="0">
                <a:solidFill>
                  <a:srgbClr val="000000"/>
                </a:solidFill>
                <a:latin typeface="Arial" charset="0"/>
              </a:rPr>
              <a:t>Потрапляння до стратосфери з висхідними повітряними течіями оксидів нітрогену, фреонів, хлор-флуорвуглеводнів.</a:t>
            </a:r>
            <a:endParaRPr lang="ru-RU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324" name="AutoShape 36"/>
          <p:cNvSpPr>
            <a:spLocks noChangeArrowheads="1"/>
          </p:cNvSpPr>
          <p:nvPr/>
        </p:nvSpPr>
        <p:spPr bwMode="auto">
          <a:xfrm rot="19340164">
            <a:off x="1729239" y="1054713"/>
            <a:ext cx="1447800" cy="838200"/>
          </a:xfrm>
          <a:prstGeom prst="rightArrow">
            <a:avLst>
              <a:gd name="adj1" fmla="val 50000"/>
              <a:gd name="adj2" fmla="val 43182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rgbClr val="FFFFDD"/>
                </a:solidFill>
                <a:latin typeface="Arial" charset="0"/>
              </a:rPr>
              <a:t>ПРИЧИНА</a:t>
            </a:r>
            <a:endParaRPr lang="ru-RU" dirty="0" smtClean="0">
              <a:solidFill>
                <a:srgbClr val="FFFFDD"/>
              </a:solidFill>
              <a:latin typeface="Arial" charset="0"/>
            </a:endParaRPr>
          </a:p>
        </p:txBody>
      </p:sp>
      <p:sp>
        <p:nvSpPr>
          <p:cNvPr id="12325" name="AutoShape 37"/>
          <p:cNvSpPr>
            <a:spLocks noChangeArrowheads="1"/>
          </p:cNvSpPr>
          <p:nvPr/>
        </p:nvSpPr>
        <p:spPr bwMode="auto">
          <a:xfrm rot="5400000">
            <a:off x="7691438" y="1472246"/>
            <a:ext cx="1447800" cy="838200"/>
          </a:xfrm>
          <a:prstGeom prst="rightArrow">
            <a:avLst>
              <a:gd name="adj1" fmla="val 50000"/>
              <a:gd name="adj2" fmla="val 43182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srgbClr val="FFFFDD"/>
                </a:solidFill>
                <a:latin typeface="Arial" charset="0"/>
              </a:rPr>
              <a:t>НАСЛІДОК</a:t>
            </a:r>
            <a:endParaRPr lang="ru-RU" smtClean="0">
              <a:solidFill>
                <a:srgbClr val="FFFFDD"/>
              </a:solidFill>
              <a:latin typeface="Arial" charset="0"/>
            </a:endParaRPr>
          </a:p>
        </p:txBody>
      </p:sp>
      <p:sp>
        <p:nvSpPr>
          <p:cNvPr id="12326" name="AutoShape 38"/>
          <p:cNvSpPr>
            <a:spLocks noChangeArrowheads="1"/>
          </p:cNvSpPr>
          <p:nvPr/>
        </p:nvSpPr>
        <p:spPr bwMode="auto">
          <a:xfrm>
            <a:off x="0" y="0"/>
            <a:ext cx="2286000" cy="2057400"/>
          </a:xfrm>
          <a:prstGeom prst="star8">
            <a:avLst>
              <a:gd name="adj" fmla="val 38250"/>
            </a:avLst>
          </a:prstGeom>
          <a:gradFill rotWithShape="1">
            <a:gsLst>
              <a:gs pos="0">
                <a:srgbClr val="FFCCCC"/>
              </a:gs>
              <a:gs pos="50000">
                <a:schemeClr val="bg1"/>
              </a:gs>
              <a:gs pos="100000">
                <a:srgbClr val="FFCCCC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FFCCCC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smtClean="0">
                <a:solidFill>
                  <a:srgbClr val="A0D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ОЗОНОВІ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smtClean="0">
                <a:solidFill>
                  <a:srgbClr val="A0D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дірки</a:t>
            </a:r>
            <a:endParaRPr lang="ru-RU" b="1" smtClean="0">
              <a:solidFill>
                <a:srgbClr val="A0D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12328" name="AutoShape 40"/>
          <p:cNvSpPr>
            <a:spLocks noChangeArrowheads="1"/>
          </p:cNvSpPr>
          <p:nvPr/>
        </p:nvSpPr>
        <p:spPr bwMode="auto">
          <a:xfrm rot="16200000">
            <a:off x="5226844" y="4960937"/>
            <a:ext cx="1462088" cy="838200"/>
          </a:xfrm>
          <a:prstGeom prst="leftArrow">
            <a:avLst>
              <a:gd name="adj1" fmla="val 50000"/>
              <a:gd name="adj2" fmla="val 4360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rgbClr val="FFFFDD"/>
                </a:solidFill>
                <a:latin typeface="Arial" charset="0"/>
              </a:rPr>
              <a:t>РЕЗУЛЬТАТ</a:t>
            </a:r>
            <a:endParaRPr lang="ru-RU" dirty="0" smtClean="0">
              <a:solidFill>
                <a:srgbClr val="FFFFDD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653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87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87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87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87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0"/>
                                        <p:tgtEl>
                                          <p:spTgt spid="87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9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10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10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/>
      <p:bldP spid="87043" grpId="0" build="p"/>
      <p:bldP spid="12292" grpId="0" animBg="1"/>
      <p:bldP spid="12293" grpId="0" animBg="1"/>
      <p:bldP spid="12294" grpId="0" animBg="1"/>
      <p:bldP spid="87047" grpId="0" animBg="1"/>
      <p:bldP spid="87050" grpId="0" animBg="1"/>
      <p:bldP spid="87051" grpId="0" animBg="1"/>
      <p:bldP spid="87052" grpId="0" animBg="1"/>
      <p:bldP spid="87053" grpId="0" animBg="1"/>
      <p:bldP spid="12302" grpId="0" animBg="1"/>
      <p:bldP spid="87055" grpId="0" animBg="1"/>
      <p:bldP spid="12304" grpId="0" animBg="1"/>
      <p:bldP spid="12305" grpId="0" animBg="1"/>
      <p:bldP spid="12307" grpId="0" animBg="1"/>
      <p:bldP spid="12319" grpId="0"/>
      <p:bldP spid="12321" grpId="0" animBg="1"/>
      <p:bldP spid="12324" grpId="0" animBg="1"/>
      <p:bldP spid="12325" grpId="0" animBg="1"/>
      <p:bldP spid="12326" grpId="0" animBg="1"/>
      <p:bldP spid="123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3217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1066800"/>
            <a:ext cx="594360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нормальному стані                    при сильно забрудненій</a:t>
            </a:r>
            <a:r>
              <a:rPr lang="uk-UA" sz="1600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</a:rPr>
              <a:t>    </a:t>
            </a:r>
            <a:r>
              <a:rPr lang="uk-UA" sz="1600" i="1" dirty="0" smtClean="0">
                <a:solidFill>
                  <a:schemeClr val="accent4">
                    <a:lumMod val="50000"/>
                  </a:schemeClr>
                </a:solidFill>
              </a:rPr>
              <a:t>атмосфери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</a:t>
            </a:r>
            <a:r>
              <a:rPr lang="uk-UA" sz="1600" i="1" dirty="0" err="1" smtClean="0">
                <a:solidFill>
                  <a:schemeClr val="accent4">
                    <a:lumMod val="50000"/>
                  </a:schemeClr>
                </a:solidFill>
              </a:rPr>
              <a:t>атмосфери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126" name="Рисунок 4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2" t="16052" r="12906" b="7187"/>
          <a:stretch>
            <a:fillRect/>
          </a:stretch>
        </p:blipFill>
        <p:spPr bwMode="auto">
          <a:xfrm>
            <a:off x="228600" y="1503389"/>
            <a:ext cx="5334000" cy="353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209800" y="1782763"/>
            <a:ext cx="361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4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100" smtClean="0">
              <a:solidFill>
                <a:srgbClr val="FFFFFF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228600"/>
            <a:ext cx="60531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i="1" dirty="0" smtClean="0">
                <a:solidFill>
                  <a:schemeClr val="accent4">
                    <a:lumMod val="50000"/>
                  </a:schemeClr>
                </a:solidFill>
              </a:rPr>
              <a:t>Відбиття теплового випромінювання Землі</a:t>
            </a:r>
            <a:endParaRPr lang="ru-RU" sz="2400" b="1" i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6858000" y="2438400"/>
            <a:ext cx="1828800" cy="2105025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</a:rPr>
              <a:t>Збільшення концентрації вуглекислоти стимулює фотосинтез та підвищує продуктивність планети.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381000" y="5008563"/>
            <a:ext cx="803592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dirty="0" smtClean="0">
                <a:solidFill>
                  <a:srgbClr val="FFFFFF"/>
                </a:solidFill>
              </a:rPr>
              <a:t> </a:t>
            </a:r>
            <a:r>
              <a:rPr lang="uk-UA" i="1" dirty="0" smtClean="0">
                <a:solidFill>
                  <a:schemeClr val="accent4">
                    <a:lumMod val="50000"/>
                  </a:schemeClr>
                </a:solidFill>
              </a:rPr>
              <a:t>Порушення кругообігу головних біогенних елементів;</a:t>
            </a:r>
            <a:endParaRPr lang="ru-RU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i="1" dirty="0" smtClean="0">
                <a:solidFill>
                  <a:schemeClr val="accent4">
                    <a:lumMod val="50000"/>
                  </a:schemeClr>
                </a:solidFill>
              </a:rPr>
              <a:t> Зміна характеру хмарності і пов’язані з цим кліматичні зміни;</a:t>
            </a:r>
            <a:endParaRPr lang="ru-RU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i="1" dirty="0" smtClean="0">
                <a:solidFill>
                  <a:schemeClr val="accent4">
                    <a:lumMod val="50000"/>
                  </a:schemeClr>
                </a:solidFill>
              </a:rPr>
              <a:t> Зміна розподілу осадів за регіонами;</a:t>
            </a:r>
            <a:endParaRPr lang="ru-RU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i="1" dirty="0" smtClean="0">
                <a:solidFill>
                  <a:schemeClr val="accent4">
                    <a:lumMod val="50000"/>
                  </a:schemeClr>
                </a:solidFill>
              </a:rPr>
              <a:t> Зміщення кліматичних зон, зокрема, розширення зони пустель;</a:t>
            </a:r>
            <a:endParaRPr lang="ru-RU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i="1" dirty="0" smtClean="0">
                <a:solidFill>
                  <a:schemeClr val="accent4">
                    <a:lumMod val="50000"/>
                  </a:schemeClr>
                </a:solidFill>
              </a:rPr>
              <a:t> Порушення біологічних ритмів розвитку рослин і, як наслідок, тривалі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i="1" dirty="0" smtClean="0">
                <a:solidFill>
                  <a:schemeClr val="accent4">
                    <a:lumMod val="50000"/>
                  </a:schemeClr>
                </a:solidFill>
              </a:rPr>
              <a:t> періоди неврожаїв головних сільськогосподарських культур. </a:t>
            </a:r>
          </a:p>
        </p:txBody>
      </p:sp>
      <p:sp>
        <p:nvSpPr>
          <p:cNvPr id="5138" name="AutoShape 18"/>
          <p:cNvSpPr>
            <a:spLocks noChangeArrowheads="1"/>
          </p:cNvSpPr>
          <p:nvPr/>
        </p:nvSpPr>
        <p:spPr bwMode="auto">
          <a:xfrm>
            <a:off x="6858000" y="0"/>
            <a:ext cx="2286000" cy="2057400"/>
          </a:xfrm>
          <a:prstGeom prst="star8">
            <a:avLst>
              <a:gd name="adj" fmla="val 38250"/>
            </a:avLst>
          </a:prstGeom>
          <a:gradFill rotWithShape="1">
            <a:gsLst>
              <a:gs pos="0">
                <a:srgbClr val="FFCCCC"/>
              </a:gs>
              <a:gs pos="50000">
                <a:schemeClr val="bg1"/>
              </a:gs>
              <a:gs pos="100000">
                <a:srgbClr val="FFCCCC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FFCCCC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smtClean="0">
                <a:solidFill>
                  <a:srgbClr val="FFAA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ПАРНИКОВИЙ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smtClean="0">
                <a:solidFill>
                  <a:srgbClr val="FFAA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ефект</a:t>
            </a:r>
            <a:endParaRPr lang="ru-RU" b="1" smtClean="0">
              <a:solidFill>
                <a:srgbClr val="FFAA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5140" name="AutoShape 20"/>
          <p:cNvSpPr>
            <a:spLocks noChangeArrowheads="1"/>
          </p:cNvSpPr>
          <p:nvPr/>
        </p:nvSpPr>
        <p:spPr bwMode="auto">
          <a:xfrm>
            <a:off x="5465554" y="3389207"/>
            <a:ext cx="1371600" cy="838200"/>
          </a:xfrm>
          <a:prstGeom prst="rightArrow">
            <a:avLst>
              <a:gd name="adj1" fmla="val 50000"/>
              <a:gd name="adj2" fmla="val 40909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srgbClr val="FFFFFF"/>
                </a:solidFill>
              </a:rPr>
              <a:t>НАСЛІДОК</a:t>
            </a: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5141" name="AutoShape 21"/>
          <p:cNvSpPr>
            <a:spLocks noChangeArrowheads="1"/>
          </p:cNvSpPr>
          <p:nvPr/>
        </p:nvSpPr>
        <p:spPr bwMode="auto">
          <a:xfrm rot="-1779860">
            <a:off x="5780788" y="1789482"/>
            <a:ext cx="1378088" cy="838200"/>
          </a:xfrm>
          <a:prstGeom prst="leftArrow">
            <a:avLst>
              <a:gd name="adj1" fmla="val 50000"/>
              <a:gd name="adj2" fmla="val 36364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srgbClr val="FFFFFF"/>
                </a:solidFill>
              </a:rPr>
              <a:t>ПРИЧИНА</a:t>
            </a: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5143" name="AutoShape 23"/>
          <p:cNvSpPr>
            <a:spLocks noChangeArrowheads="1"/>
          </p:cNvSpPr>
          <p:nvPr/>
        </p:nvSpPr>
        <p:spPr bwMode="auto">
          <a:xfrm rot="-1779860">
            <a:off x="7239000" y="4572000"/>
            <a:ext cx="1614488" cy="838200"/>
          </a:xfrm>
          <a:prstGeom prst="leftArrow">
            <a:avLst>
              <a:gd name="adj1" fmla="val 50000"/>
              <a:gd name="adj2" fmla="val 48153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srgbClr val="FFFFFF"/>
                </a:solidFill>
              </a:rPr>
              <a:t>РЕЗУЛЬТАТ</a:t>
            </a:r>
            <a:endParaRPr lang="ru-RU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918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9" grpId="0"/>
      <p:bldP spid="5132" grpId="0" animBg="1"/>
      <p:bldP spid="5134" grpId="0"/>
      <p:bldP spid="5138" grpId="0" animBg="1"/>
      <p:bldP spid="5140" grpId="0" animBg="1"/>
      <p:bldP spid="5141" grpId="0" animBg="1"/>
      <p:bldP spid="51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ebpage"/>
          <p:cNvSpPr>
            <a:spLocks noEditPoints="1" noChangeArrowheads="1"/>
          </p:cNvSpPr>
          <p:nvPr/>
        </p:nvSpPr>
        <p:spPr bwMode="auto">
          <a:xfrm>
            <a:off x="0" y="63708"/>
            <a:ext cx="9144000" cy="6858000"/>
          </a:xfrm>
          <a:custGeom>
            <a:avLst/>
            <a:gdLst>
              <a:gd name="T0" fmla="*/ 5187 w 21600"/>
              <a:gd name="T1" fmla="*/ 21600 h 21600"/>
              <a:gd name="T2" fmla="*/ 0 w 21600"/>
              <a:gd name="T3" fmla="*/ 17509 h 21600"/>
              <a:gd name="T4" fmla="*/ 21600 w 21600"/>
              <a:gd name="T5" fmla="*/ 0 h 21600"/>
              <a:gd name="T6" fmla="*/ 0 w 21600"/>
              <a:gd name="T7" fmla="*/ 0 h 21600"/>
              <a:gd name="T8" fmla="*/ 10800 w 21600"/>
              <a:gd name="T9" fmla="*/ 0 h 21600"/>
              <a:gd name="T10" fmla="*/ 21600 w 21600"/>
              <a:gd name="T11" fmla="*/ 0 h 21600"/>
              <a:gd name="T12" fmla="*/ 21600 w 21600"/>
              <a:gd name="T13" fmla="*/ 10800 h 21600"/>
              <a:gd name="T14" fmla="*/ 21600 w 21600"/>
              <a:gd name="T15" fmla="*/ 21600 h 21600"/>
              <a:gd name="T16" fmla="*/ 10800 w 21600"/>
              <a:gd name="T17" fmla="*/ 21600 h 21600"/>
              <a:gd name="T18" fmla="*/ 0 w 21600"/>
              <a:gd name="T19" fmla="*/ 10800 h 21600"/>
              <a:gd name="T20" fmla="*/ 1955 w 21600"/>
              <a:gd name="T21" fmla="*/ 12829 h 21600"/>
              <a:gd name="T22" fmla="*/ 19814 w 21600"/>
              <a:gd name="T23" fmla="*/ 207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9184" y="949"/>
                </a:moveTo>
                <a:lnTo>
                  <a:pt x="9758" y="1309"/>
                </a:lnTo>
                <a:lnTo>
                  <a:pt x="11544" y="1292"/>
                </a:lnTo>
                <a:lnTo>
                  <a:pt x="12437" y="1292"/>
                </a:lnTo>
                <a:lnTo>
                  <a:pt x="13414" y="1161"/>
                </a:lnTo>
                <a:lnTo>
                  <a:pt x="13648" y="1243"/>
                </a:lnTo>
                <a:lnTo>
                  <a:pt x="13542" y="1390"/>
                </a:lnTo>
                <a:lnTo>
                  <a:pt x="13967" y="1849"/>
                </a:lnTo>
                <a:lnTo>
                  <a:pt x="14562" y="2520"/>
                </a:lnTo>
                <a:lnTo>
                  <a:pt x="14669" y="3223"/>
                </a:lnTo>
                <a:lnTo>
                  <a:pt x="14796" y="3518"/>
                </a:lnTo>
                <a:lnTo>
                  <a:pt x="15264" y="3665"/>
                </a:lnTo>
                <a:lnTo>
                  <a:pt x="15753" y="3518"/>
                </a:lnTo>
                <a:lnTo>
                  <a:pt x="15902" y="2978"/>
                </a:lnTo>
                <a:lnTo>
                  <a:pt x="16008" y="2323"/>
                </a:lnTo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5591" y="10620"/>
                </a:moveTo>
                <a:lnTo>
                  <a:pt x="6122" y="10996"/>
                </a:lnTo>
                <a:lnTo>
                  <a:pt x="6696" y="11340"/>
                </a:lnTo>
                <a:lnTo>
                  <a:pt x="7313" y="11618"/>
                </a:lnTo>
                <a:lnTo>
                  <a:pt x="7972" y="11863"/>
                </a:lnTo>
                <a:lnTo>
                  <a:pt x="8652" y="12060"/>
                </a:lnTo>
                <a:lnTo>
                  <a:pt x="9396" y="12190"/>
                </a:lnTo>
                <a:lnTo>
                  <a:pt x="10119" y="12272"/>
                </a:lnTo>
                <a:lnTo>
                  <a:pt x="10906" y="12305"/>
                </a:lnTo>
                <a:lnTo>
                  <a:pt x="11650" y="12272"/>
                </a:lnTo>
                <a:lnTo>
                  <a:pt x="12373" y="12190"/>
                </a:lnTo>
                <a:lnTo>
                  <a:pt x="13117" y="12060"/>
                </a:lnTo>
                <a:lnTo>
                  <a:pt x="13797" y="11863"/>
                </a:lnTo>
                <a:lnTo>
                  <a:pt x="14456" y="11618"/>
                </a:lnTo>
                <a:lnTo>
                  <a:pt x="15073" y="11340"/>
                </a:lnTo>
                <a:lnTo>
                  <a:pt x="15647" y="11029"/>
                </a:lnTo>
                <a:lnTo>
                  <a:pt x="16178" y="10652"/>
                </a:lnTo>
                <a:lnTo>
                  <a:pt x="16667" y="10243"/>
                </a:lnTo>
                <a:lnTo>
                  <a:pt x="17071" y="9801"/>
                </a:lnTo>
                <a:lnTo>
                  <a:pt x="17475" y="9327"/>
                </a:lnTo>
                <a:lnTo>
                  <a:pt x="17815" y="8820"/>
                </a:lnTo>
                <a:lnTo>
                  <a:pt x="18049" y="8296"/>
                </a:lnTo>
                <a:lnTo>
                  <a:pt x="18262" y="7723"/>
                </a:lnTo>
                <a:lnTo>
                  <a:pt x="18347" y="7134"/>
                </a:lnTo>
                <a:lnTo>
                  <a:pt x="18389" y="6561"/>
                </a:lnTo>
                <a:lnTo>
                  <a:pt x="18347" y="5956"/>
                </a:lnTo>
                <a:lnTo>
                  <a:pt x="18262" y="5400"/>
                </a:lnTo>
                <a:lnTo>
                  <a:pt x="18049" y="4827"/>
                </a:lnTo>
                <a:lnTo>
                  <a:pt x="17815" y="4303"/>
                </a:lnTo>
                <a:lnTo>
                  <a:pt x="17475" y="3796"/>
                </a:lnTo>
                <a:lnTo>
                  <a:pt x="17114" y="3321"/>
                </a:lnTo>
                <a:lnTo>
                  <a:pt x="16710" y="2880"/>
                </a:lnTo>
                <a:lnTo>
                  <a:pt x="16221" y="2470"/>
                </a:lnTo>
                <a:lnTo>
                  <a:pt x="15689" y="2094"/>
                </a:lnTo>
                <a:lnTo>
                  <a:pt x="15115" y="1750"/>
                </a:lnTo>
                <a:lnTo>
                  <a:pt x="14499" y="1472"/>
                </a:lnTo>
                <a:lnTo>
                  <a:pt x="13797" y="1227"/>
                </a:lnTo>
                <a:lnTo>
                  <a:pt x="13117" y="1030"/>
                </a:lnTo>
                <a:lnTo>
                  <a:pt x="12415" y="883"/>
                </a:lnTo>
                <a:lnTo>
                  <a:pt x="11650" y="818"/>
                </a:lnTo>
                <a:lnTo>
                  <a:pt x="10906" y="785"/>
                </a:lnTo>
                <a:lnTo>
                  <a:pt x="10119" y="818"/>
                </a:lnTo>
                <a:lnTo>
                  <a:pt x="9396" y="883"/>
                </a:lnTo>
                <a:lnTo>
                  <a:pt x="8652" y="1030"/>
                </a:lnTo>
                <a:lnTo>
                  <a:pt x="8014" y="1227"/>
                </a:lnTo>
                <a:lnTo>
                  <a:pt x="7355" y="1440"/>
                </a:lnTo>
                <a:lnTo>
                  <a:pt x="6739" y="1750"/>
                </a:lnTo>
                <a:lnTo>
                  <a:pt x="6122" y="2061"/>
                </a:lnTo>
                <a:lnTo>
                  <a:pt x="5591" y="2438"/>
                </a:lnTo>
                <a:lnTo>
                  <a:pt x="5102" y="2847"/>
                </a:lnTo>
                <a:lnTo>
                  <a:pt x="4698" y="3289"/>
                </a:lnTo>
                <a:lnTo>
                  <a:pt x="4294" y="3763"/>
                </a:lnTo>
                <a:lnTo>
                  <a:pt x="3996" y="4270"/>
                </a:lnTo>
                <a:lnTo>
                  <a:pt x="3720" y="4794"/>
                </a:lnTo>
                <a:lnTo>
                  <a:pt x="3550" y="5367"/>
                </a:lnTo>
                <a:lnTo>
                  <a:pt x="3422" y="5956"/>
                </a:lnTo>
                <a:lnTo>
                  <a:pt x="3380" y="6561"/>
                </a:lnTo>
                <a:lnTo>
                  <a:pt x="3422" y="7134"/>
                </a:lnTo>
                <a:lnTo>
                  <a:pt x="3550" y="7690"/>
                </a:lnTo>
                <a:lnTo>
                  <a:pt x="3720" y="8263"/>
                </a:lnTo>
                <a:lnTo>
                  <a:pt x="3954" y="8787"/>
                </a:lnTo>
                <a:lnTo>
                  <a:pt x="4294" y="9294"/>
                </a:lnTo>
                <a:lnTo>
                  <a:pt x="4655" y="9769"/>
                </a:lnTo>
                <a:lnTo>
                  <a:pt x="5102" y="10210"/>
                </a:lnTo>
                <a:lnTo>
                  <a:pt x="5591" y="10620"/>
                </a:lnTo>
                <a:close/>
              </a:path>
              <a:path w="21600" h="21600" extrusionOk="0">
                <a:moveTo>
                  <a:pt x="3401" y="6021"/>
                </a:moveTo>
                <a:lnTo>
                  <a:pt x="4039" y="5530"/>
                </a:lnTo>
                <a:lnTo>
                  <a:pt x="4294" y="4892"/>
                </a:lnTo>
                <a:lnTo>
                  <a:pt x="4677" y="4156"/>
                </a:lnTo>
                <a:lnTo>
                  <a:pt x="5166" y="3763"/>
                </a:lnTo>
                <a:lnTo>
                  <a:pt x="5378" y="3354"/>
                </a:lnTo>
                <a:lnTo>
                  <a:pt x="5293" y="2732"/>
                </a:lnTo>
                <a:moveTo>
                  <a:pt x="3507" y="7380"/>
                </a:moveTo>
                <a:lnTo>
                  <a:pt x="3890" y="7200"/>
                </a:lnTo>
                <a:lnTo>
                  <a:pt x="4103" y="7249"/>
                </a:lnTo>
                <a:lnTo>
                  <a:pt x="4400" y="7527"/>
                </a:lnTo>
                <a:lnTo>
                  <a:pt x="4719" y="7674"/>
                </a:lnTo>
                <a:lnTo>
                  <a:pt x="5293" y="7641"/>
                </a:lnTo>
                <a:lnTo>
                  <a:pt x="5740" y="7543"/>
                </a:lnTo>
                <a:lnTo>
                  <a:pt x="6144" y="7543"/>
                </a:lnTo>
                <a:lnTo>
                  <a:pt x="6526" y="7821"/>
                </a:lnTo>
                <a:lnTo>
                  <a:pt x="6569" y="8312"/>
                </a:lnTo>
                <a:lnTo>
                  <a:pt x="6059" y="8852"/>
                </a:lnTo>
                <a:lnTo>
                  <a:pt x="5803" y="8967"/>
                </a:lnTo>
                <a:lnTo>
                  <a:pt x="5803" y="9147"/>
                </a:lnTo>
                <a:lnTo>
                  <a:pt x="5421" y="9294"/>
                </a:lnTo>
                <a:lnTo>
                  <a:pt x="4868" y="9163"/>
                </a:lnTo>
                <a:lnTo>
                  <a:pt x="4337" y="9049"/>
                </a:lnTo>
                <a:lnTo>
                  <a:pt x="4081" y="9000"/>
                </a:lnTo>
                <a:moveTo>
                  <a:pt x="14988" y="11372"/>
                </a:moveTo>
                <a:lnTo>
                  <a:pt x="15115" y="10865"/>
                </a:lnTo>
                <a:lnTo>
                  <a:pt x="16072" y="10096"/>
                </a:lnTo>
                <a:lnTo>
                  <a:pt x="16455" y="9605"/>
                </a:lnTo>
                <a:lnTo>
                  <a:pt x="16455" y="8329"/>
                </a:lnTo>
                <a:lnTo>
                  <a:pt x="17156" y="7969"/>
                </a:lnTo>
                <a:lnTo>
                  <a:pt x="17879" y="7870"/>
                </a:lnTo>
                <a:lnTo>
                  <a:pt x="18177" y="7821"/>
                </a:lnTo>
                <a:moveTo>
                  <a:pt x="18368" y="6840"/>
                </a:moveTo>
                <a:lnTo>
                  <a:pt x="18049" y="6610"/>
                </a:lnTo>
                <a:lnTo>
                  <a:pt x="17411" y="6512"/>
                </a:lnTo>
                <a:lnTo>
                  <a:pt x="16859" y="6545"/>
                </a:lnTo>
                <a:lnTo>
                  <a:pt x="16603" y="6201"/>
                </a:lnTo>
                <a:lnTo>
                  <a:pt x="16731" y="5874"/>
                </a:lnTo>
                <a:lnTo>
                  <a:pt x="17241" y="5465"/>
                </a:lnTo>
                <a:lnTo>
                  <a:pt x="17858" y="5236"/>
                </a:lnTo>
                <a:lnTo>
                  <a:pt x="18007" y="5089"/>
                </a:lnTo>
                <a:lnTo>
                  <a:pt x="18049" y="4892"/>
                </a:lnTo>
                <a:moveTo>
                  <a:pt x="8100" y="1260"/>
                </a:moveTo>
                <a:cubicBezTo>
                  <a:pt x="8333" y="1276"/>
                  <a:pt x="8206" y="1554"/>
                  <a:pt x="8695" y="1652"/>
                </a:cubicBezTo>
                <a:cubicBezTo>
                  <a:pt x="9184" y="1750"/>
                  <a:pt x="10481" y="1685"/>
                  <a:pt x="10991" y="1881"/>
                </a:cubicBezTo>
                <a:cubicBezTo>
                  <a:pt x="11501" y="2078"/>
                  <a:pt x="11629" y="2503"/>
                  <a:pt x="11799" y="2830"/>
                </a:cubicBezTo>
                <a:cubicBezTo>
                  <a:pt x="11969" y="3158"/>
                  <a:pt x="11905" y="3910"/>
                  <a:pt x="12054" y="3894"/>
                </a:cubicBezTo>
                <a:cubicBezTo>
                  <a:pt x="12203" y="3878"/>
                  <a:pt x="12351" y="2880"/>
                  <a:pt x="12649" y="2683"/>
                </a:cubicBezTo>
                <a:cubicBezTo>
                  <a:pt x="12947" y="2487"/>
                  <a:pt x="13670" y="2536"/>
                  <a:pt x="13840" y="2683"/>
                </a:cubicBezTo>
                <a:cubicBezTo>
                  <a:pt x="14010" y="2830"/>
                  <a:pt x="13733" y="3370"/>
                  <a:pt x="13648" y="3616"/>
                </a:cubicBezTo>
                <a:cubicBezTo>
                  <a:pt x="13563" y="3861"/>
                  <a:pt x="13457" y="4058"/>
                  <a:pt x="13351" y="4156"/>
                </a:cubicBezTo>
                <a:cubicBezTo>
                  <a:pt x="13244" y="4254"/>
                  <a:pt x="13096" y="4221"/>
                  <a:pt x="12947" y="4254"/>
                </a:cubicBezTo>
                <a:cubicBezTo>
                  <a:pt x="12777" y="4303"/>
                  <a:pt x="12585" y="4369"/>
                  <a:pt x="12394" y="4401"/>
                </a:cubicBezTo>
                <a:cubicBezTo>
                  <a:pt x="12139" y="4500"/>
                  <a:pt x="12054" y="4614"/>
                  <a:pt x="11862" y="4647"/>
                </a:cubicBezTo>
                <a:cubicBezTo>
                  <a:pt x="11650" y="4761"/>
                  <a:pt x="11671" y="4680"/>
                  <a:pt x="11437" y="4778"/>
                </a:cubicBezTo>
                <a:cubicBezTo>
                  <a:pt x="11352" y="4827"/>
                  <a:pt x="11225" y="4974"/>
                  <a:pt x="11246" y="5072"/>
                </a:cubicBezTo>
                <a:cubicBezTo>
                  <a:pt x="11225" y="5154"/>
                  <a:pt x="11267" y="5220"/>
                  <a:pt x="11310" y="5269"/>
                </a:cubicBezTo>
                <a:cubicBezTo>
                  <a:pt x="11352" y="5318"/>
                  <a:pt x="11480" y="5383"/>
                  <a:pt x="11565" y="5416"/>
                </a:cubicBezTo>
                <a:cubicBezTo>
                  <a:pt x="11629" y="5400"/>
                  <a:pt x="11820" y="5465"/>
                  <a:pt x="11862" y="5432"/>
                </a:cubicBezTo>
                <a:cubicBezTo>
                  <a:pt x="11905" y="5416"/>
                  <a:pt x="11926" y="5269"/>
                  <a:pt x="11884" y="5236"/>
                </a:cubicBezTo>
                <a:cubicBezTo>
                  <a:pt x="11841" y="5203"/>
                  <a:pt x="11629" y="5269"/>
                  <a:pt x="11565" y="5220"/>
                </a:cubicBezTo>
                <a:cubicBezTo>
                  <a:pt x="11480" y="5187"/>
                  <a:pt x="11459" y="5040"/>
                  <a:pt x="11480" y="4974"/>
                </a:cubicBezTo>
                <a:cubicBezTo>
                  <a:pt x="11501" y="4909"/>
                  <a:pt x="11607" y="4860"/>
                  <a:pt x="11692" y="4843"/>
                </a:cubicBezTo>
                <a:cubicBezTo>
                  <a:pt x="11905" y="4876"/>
                  <a:pt x="11820" y="4876"/>
                  <a:pt x="12054" y="4876"/>
                </a:cubicBezTo>
                <a:cubicBezTo>
                  <a:pt x="12075" y="5040"/>
                  <a:pt x="12096" y="5269"/>
                  <a:pt x="12139" y="5416"/>
                </a:cubicBezTo>
                <a:cubicBezTo>
                  <a:pt x="12160" y="5465"/>
                  <a:pt x="12330" y="5465"/>
                  <a:pt x="12373" y="5416"/>
                </a:cubicBezTo>
                <a:cubicBezTo>
                  <a:pt x="12415" y="5367"/>
                  <a:pt x="12330" y="4974"/>
                  <a:pt x="12394" y="4892"/>
                </a:cubicBezTo>
                <a:cubicBezTo>
                  <a:pt x="12458" y="4810"/>
                  <a:pt x="12692" y="4925"/>
                  <a:pt x="12755" y="4892"/>
                </a:cubicBezTo>
                <a:cubicBezTo>
                  <a:pt x="12798" y="4860"/>
                  <a:pt x="12840" y="4761"/>
                  <a:pt x="12755" y="4729"/>
                </a:cubicBezTo>
                <a:cubicBezTo>
                  <a:pt x="12670" y="4696"/>
                  <a:pt x="12118" y="4745"/>
                  <a:pt x="12203" y="4696"/>
                </a:cubicBezTo>
                <a:cubicBezTo>
                  <a:pt x="12543" y="4549"/>
                  <a:pt x="12819" y="4434"/>
                  <a:pt x="13266" y="4401"/>
                </a:cubicBezTo>
                <a:cubicBezTo>
                  <a:pt x="13436" y="4385"/>
                  <a:pt x="13585" y="4500"/>
                  <a:pt x="13776" y="4532"/>
                </a:cubicBezTo>
                <a:cubicBezTo>
                  <a:pt x="13967" y="4630"/>
                  <a:pt x="13861" y="4843"/>
                  <a:pt x="13712" y="4925"/>
                </a:cubicBezTo>
                <a:cubicBezTo>
                  <a:pt x="13648" y="5023"/>
                  <a:pt x="13521" y="5121"/>
                  <a:pt x="13414" y="5187"/>
                </a:cubicBezTo>
                <a:cubicBezTo>
                  <a:pt x="13351" y="5285"/>
                  <a:pt x="13287" y="5334"/>
                  <a:pt x="13159" y="5383"/>
                </a:cubicBezTo>
                <a:cubicBezTo>
                  <a:pt x="13117" y="5563"/>
                  <a:pt x="12862" y="5743"/>
                  <a:pt x="12649" y="5809"/>
                </a:cubicBezTo>
                <a:cubicBezTo>
                  <a:pt x="12543" y="5907"/>
                  <a:pt x="12437" y="5940"/>
                  <a:pt x="12309" y="6005"/>
                </a:cubicBezTo>
                <a:cubicBezTo>
                  <a:pt x="12245" y="6120"/>
                  <a:pt x="12139" y="6185"/>
                  <a:pt x="12075" y="6300"/>
                </a:cubicBezTo>
                <a:cubicBezTo>
                  <a:pt x="12118" y="6561"/>
                  <a:pt x="12075" y="6643"/>
                  <a:pt x="12373" y="6741"/>
                </a:cubicBezTo>
                <a:cubicBezTo>
                  <a:pt x="12500" y="6840"/>
                  <a:pt x="12522" y="6970"/>
                  <a:pt x="12330" y="7036"/>
                </a:cubicBezTo>
                <a:cubicBezTo>
                  <a:pt x="12011" y="6987"/>
                  <a:pt x="12033" y="6823"/>
                  <a:pt x="11799" y="6692"/>
                </a:cubicBezTo>
                <a:cubicBezTo>
                  <a:pt x="11714" y="6529"/>
                  <a:pt x="11459" y="6430"/>
                  <a:pt x="11246" y="6398"/>
                </a:cubicBezTo>
                <a:cubicBezTo>
                  <a:pt x="11076" y="6332"/>
                  <a:pt x="11182" y="6365"/>
                  <a:pt x="10906" y="6365"/>
                </a:cubicBezTo>
                <a:cubicBezTo>
                  <a:pt x="10608" y="6512"/>
                  <a:pt x="10544" y="7347"/>
                  <a:pt x="11246" y="7478"/>
                </a:cubicBezTo>
                <a:cubicBezTo>
                  <a:pt x="12394" y="7429"/>
                  <a:pt x="13329" y="7772"/>
                  <a:pt x="13733" y="7985"/>
                </a:cubicBezTo>
                <a:cubicBezTo>
                  <a:pt x="13840" y="8410"/>
                  <a:pt x="13329" y="8901"/>
                  <a:pt x="12500" y="9343"/>
                </a:cubicBezTo>
                <a:cubicBezTo>
                  <a:pt x="11629" y="9736"/>
                  <a:pt x="11480" y="10194"/>
                  <a:pt x="11246" y="10980"/>
                </a:cubicBezTo>
                <a:cubicBezTo>
                  <a:pt x="10991" y="11372"/>
                  <a:pt x="10481" y="10930"/>
                  <a:pt x="10289" y="10096"/>
                </a:cubicBezTo>
                <a:cubicBezTo>
                  <a:pt x="10140" y="9196"/>
                  <a:pt x="9907" y="8165"/>
                  <a:pt x="10459" y="7576"/>
                </a:cubicBezTo>
                <a:cubicBezTo>
                  <a:pt x="9375" y="6790"/>
                  <a:pt x="9269" y="6070"/>
                  <a:pt x="9056" y="6218"/>
                </a:cubicBezTo>
                <a:cubicBezTo>
                  <a:pt x="9205" y="6987"/>
                  <a:pt x="8929" y="6660"/>
                  <a:pt x="8737" y="6021"/>
                </a:cubicBezTo>
                <a:cubicBezTo>
                  <a:pt x="8822" y="5023"/>
                  <a:pt x="8610" y="4385"/>
                  <a:pt x="8440" y="3550"/>
                </a:cubicBezTo>
                <a:lnTo>
                  <a:pt x="7844" y="2290"/>
                </a:lnTo>
                <a:lnTo>
                  <a:pt x="6654" y="1849"/>
                </a:lnTo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304800" y="381000"/>
            <a:ext cx="2057400" cy="1371600"/>
          </a:xfrm>
          <a:prstGeom prst="cloudCallout">
            <a:avLst>
              <a:gd name="adj1" fmla="val -37192"/>
              <a:gd name="adj2" fmla="val 284144"/>
            </a:avLst>
          </a:prstGeom>
          <a:gradFill rotWithShape="1">
            <a:gsLst>
              <a:gs pos="0">
                <a:srgbClr val="66CCFF"/>
              </a:gs>
              <a:gs pos="50000">
                <a:srgbClr val="D9EDEF"/>
              </a:gs>
              <a:gs pos="100000">
                <a:srgbClr val="66C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i="1" smtClean="0">
                <a:solidFill>
                  <a:srgbClr val="000000"/>
                </a:solidFill>
              </a:rPr>
              <a:t>У нормі рН дощової води- 5,6</a:t>
            </a:r>
            <a:endParaRPr lang="ru-RU" i="1" smtClean="0">
              <a:solidFill>
                <a:srgbClr val="000000"/>
              </a:solidFill>
            </a:endParaRP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5166610" y="226102"/>
            <a:ext cx="2057400" cy="1524000"/>
          </a:xfrm>
          <a:prstGeom prst="cloudCallout">
            <a:avLst>
              <a:gd name="adj1" fmla="val -92671"/>
              <a:gd name="adj2" fmla="val 173231"/>
            </a:avLst>
          </a:prstGeom>
          <a:gradFill rotWithShape="1">
            <a:gsLst>
              <a:gs pos="0">
                <a:srgbClr val="6666FF"/>
              </a:gs>
              <a:gs pos="50000">
                <a:srgbClr val="9ED2D6">
                  <a:alpha val="42000"/>
                </a:srgbClr>
              </a:gs>
              <a:gs pos="100000">
                <a:srgbClr val="6666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i="1" smtClean="0">
                <a:solidFill>
                  <a:srgbClr val="000000"/>
                </a:solidFill>
              </a:rPr>
              <a:t>Над західною Европою рН- 4,5</a:t>
            </a:r>
            <a:endParaRPr lang="ru-RU" i="1" smtClean="0">
              <a:solidFill>
                <a:srgbClr val="000000"/>
              </a:solidFill>
            </a:endParaRP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1893448" y="633737"/>
            <a:ext cx="2819400" cy="1447800"/>
          </a:xfrm>
          <a:prstGeom prst="cloudCallout">
            <a:avLst>
              <a:gd name="adj1" fmla="val -96292"/>
              <a:gd name="adj2" fmla="val 263317"/>
            </a:avLst>
          </a:prstGeom>
          <a:gradFill rotWithShape="1">
            <a:gsLst>
              <a:gs pos="0">
                <a:schemeClr val="bg1"/>
              </a:gs>
              <a:gs pos="100000">
                <a:srgbClr val="68BAC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i="1" smtClean="0">
                <a:solidFill>
                  <a:srgbClr val="000000"/>
                </a:solidFill>
              </a:rPr>
              <a:t>В районі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i="1" smtClean="0">
                <a:solidFill>
                  <a:srgbClr val="000000"/>
                </a:solidFill>
              </a:rPr>
              <a:t>Лос-Анжелосу рН- 2,5-3,0</a:t>
            </a:r>
            <a:endParaRPr lang="ru-RU" i="1" smtClean="0">
              <a:solidFill>
                <a:srgbClr val="000000"/>
              </a:solidFill>
            </a:endParaRP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5257800" y="1752600"/>
            <a:ext cx="3486150" cy="1219200"/>
          </a:xfrm>
          <a:prstGeom prst="cloudCallout">
            <a:avLst>
              <a:gd name="adj1" fmla="val -16620"/>
              <a:gd name="adj2" fmla="val 342838"/>
            </a:avLst>
          </a:prstGeom>
          <a:gradFill rotWithShape="1">
            <a:gsLst>
              <a:gs pos="0">
                <a:srgbClr val="C4CDDA"/>
              </a:gs>
              <a:gs pos="50000">
                <a:srgbClr val="66CCFF"/>
              </a:gs>
              <a:gs pos="100000">
                <a:srgbClr val="C4CDDA"/>
              </a:gs>
            </a:gsLst>
            <a:lin ang="5400000" scaled="1"/>
          </a:gradFill>
          <a:ln>
            <a:noFill/>
          </a:ln>
          <a:effectLst>
            <a:prstShdw prst="shdw18" dist="17961" dir="13500000">
              <a:srgbClr val="C4CDDA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i="1" smtClean="0">
                <a:solidFill>
                  <a:srgbClr val="000000"/>
                </a:solidFill>
              </a:rPr>
              <a:t>Спостерігаються дощі із рН- 1,5</a:t>
            </a:r>
            <a:endParaRPr lang="ru-RU" i="1" smtClean="0">
              <a:solidFill>
                <a:srgbClr val="000000"/>
              </a:solidFill>
            </a:endParaRPr>
          </a:p>
        </p:txBody>
      </p:sp>
      <p:sp>
        <p:nvSpPr>
          <p:cNvPr id="13320" name="Firewall"/>
          <p:cNvSpPr>
            <a:spLocks noEditPoints="1" noChangeArrowheads="1"/>
          </p:cNvSpPr>
          <p:nvPr/>
        </p:nvSpPr>
        <p:spPr bwMode="auto">
          <a:xfrm>
            <a:off x="0" y="5334000"/>
            <a:ext cx="2286000" cy="152400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060 w 21600"/>
              <a:gd name="T7" fmla="*/ 10800 h 21600"/>
              <a:gd name="T8" fmla="*/ 21060 w 21600"/>
              <a:gd name="T9" fmla="*/ 21600 h 21600"/>
              <a:gd name="T10" fmla="*/ 10800 w 21600"/>
              <a:gd name="T11" fmla="*/ 21600 h 21600"/>
              <a:gd name="T12" fmla="*/ 540 w 21600"/>
              <a:gd name="T13" fmla="*/ 21600 h 21600"/>
              <a:gd name="T14" fmla="*/ 540 w 21600"/>
              <a:gd name="T15" fmla="*/ 10800 h 21600"/>
              <a:gd name="T16" fmla="*/ 761 w 21600"/>
              <a:gd name="T17" fmla="*/ 22454 h 21600"/>
              <a:gd name="T18" fmla="*/ 21069 w 21600"/>
              <a:gd name="T19" fmla="*/ 32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540" y="4628"/>
                </a:moveTo>
                <a:lnTo>
                  <a:pt x="0" y="4628"/>
                </a:lnTo>
                <a:lnTo>
                  <a:pt x="0" y="0"/>
                </a:lnTo>
                <a:lnTo>
                  <a:pt x="21600" y="0"/>
                </a:lnTo>
                <a:lnTo>
                  <a:pt x="21600" y="4628"/>
                </a:lnTo>
                <a:lnTo>
                  <a:pt x="21060" y="4628"/>
                </a:lnTo>
                <a:lnTo>
                  <a:pt x="21060" y="21600"/>
                </a:lnTo>
                <a:lnTo>
                  <a:pt x="540" y="21600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540" y="4628"/>
                </a:moveTo>
                <a:lnTo>
                  <a:pt x="540" y="6171"/>
                </a:lnTo>
                <a:lnTo>
                  <a:pt x="2700" y="6171"/>
                </a:lnTo>
                <a:lnTo>
                  <a:pt x="2700" y="4628"/>
                </a:lnTo>
                <a:lnTo>
                  <a:pt x="540" y="4628"/>
                </a:lnTo>
                <a:close/>
              </a:path>
              <a:path w="21600" h="21600" extrusionOk="0">
                <a:moveTo>
                  <a:pt x="2700" y="4628"/>
                </a:moveTo>
                <a:lnTo>
                  <a:pt x="2700" y="6171"/>
                </a:lnTo>
                <a:lnTo>
                  <a:pt x="4860" y="6171"/>
                </a:lnTo>
                <a:lnTo>
                  <a:pt x="4860" y="4628"/>
                </a:lnTo>
                <a:lnTo>
                  <a:pt x="2700" y="4628"/>
                </a:lnTo>
                <a:close/>
              </a:path>
              <a:path w="21600" h="21600" extrusionOk="0">
                <a:moveTo>
                  <a:pt x="4860" y="4628"/>
                </a:moveTo>
                <a:lnTo>
                  <a:pt x="4860" y="6171"/>
                </a:lnTo>
                <a:lnTo>
                  <a:pt x="7020" y="6171"/>
                </a:lnTo>
                <a:lnTo>
                  <a:pt x="7020" y="4628"/>
                </a:lnTo>
                <a:lnTo>
                  <a:pt x="4860" y="4628"/>
                </a:lnTo>
                <a:close/>
              </a:path>
              <a:path w="21600" h="21600" extrusionOk="0">
                <a:moveTo>
                  <a:pt x="7020" y="4628"/>
                </a:moveTo>
                <a:lnTo>
                  <a:pt x="7020" y="6171"/>
                </a:lnTo>
                <a:lnTo>
                  <a:pt x="9180" y="6171"/>
                </a:lnTo>
                <a:lnTo>
                  <a:pt x="9180" y="4628"/>
                </a:lnTo>
                <a:lnTo>
                  <a:pt x="7020" y="4628"/>
                </a:lnTo>
                <a:close/>
              </a:path>
              <a:path w="21600" h="21600" extrusionOk="0">
                <a:moveTo>
                  <a:pt x="9180" y="4628"/>
                </a:moveTo>
                <a:lnTo>
                  <a:pt x="9180" y="6171"/>
                </a:lnTo>
                <a:lnTo>
                  <a:pt x="11340" y="6171"/>
                </a:lnTo>
                <a:lnTo>
                  <a:pt x="11340" y="4628"/>
                </a:lnTo>
                <a:lnTo>
                  <a:pt x="9180" y="4628"/>
                </a:lnTo>
                <a:close/>
              </a:path>
              <a:path w="21600" h="21600" extrusionOk="0">
                <a:moveTo>
                  <a:pt x="11340" y="4628"/>
                </a:moveTo>
                <a:lnTo>
                  <a:pt x="11340" y="6171"/>
                </a:lnTo>
                <a:lnTo>
                  <a:pt x="13500" y="6171"/>
                </a:lnTo>
                <a:lnTo>
                  <a:pt x="13500" y="4628"/>
                </a:lnTo>
                <a:lnTo>
                  <a:pt x="11340" y="4628"/>
                </a:lnTo>
                <a:close/>
              </a:path>
              <a:path w="21600" h="21600" extrusionOk="0">
                <a:moveTo>
                  <a:pt x="13500" y="4628"/>
                </a:moveTo>
                <a:lnTo>
                  <a:pt x="13500" y="6171"/>
                </a:lnTo>
                <a:lnTo>
                  <a:pt x="15660" y="6171"/>
                </a:lnTo>
                <a:lnTo>
                  <a:pt x="15660" y="4628"/>
                </a:lnTo>
                <a:lnTo>
                  <a:pt x="13500" y="4628"/>
                </a:lnTo>
                <a:close/>
              </a:path>
              <a:path w="21600" h="21600" extrusionOk="0">
                <a:moveTo>
                  <a:pt x="15660" y="4628"/>
                </a:moveTo>
                <a:lnTo>
                  <a:pt x="15660" y="6171"/>
                </a:lnTo>
                <a:lnTo>
                  <a:pt x="17820" y="6171"/>
                </a:lnTo>
                <a:lnTo>
                  <a:pt x="17820" y="4628"/>
                </a:lnTo>
                <a:lnTo>
                  <a:pt x="15660" y="4628"/>
                </a:lnTo>
                <a:close/>
              </a:path>
              <a:path w="21600" h="21600" extrusionOk="0">
                <a:moveTo>
                  <a:pt x="17820" y="4628"/>
                </a:moveTo>
                <a:lnTo>
                  <a:pt x="17820" y="6171"/>
                </a:lnTo>
                <a:lnTo>
                  <a:pt x="19980" y="6171"/>
                </a:lnTo>
                <a:lnTo>
                  <a:pt x="19980" y="4628"/>
                </a:lnTo>
                <a:lnTo>
                  <a:pt x="17820" y="4628"/>
                </a:lnTo>
                <a:close/>
              </a:path>
              <a:path w="21600" h="21600" extrusionOk="0">
                <a:moveTo>
                  <a:pt x="1620" y="6171"/>
                </a:moveTo>
                <a:lnTo>
                  <a:pt x="1620" y="7714"/>
                </a:lnTo>
                <a:lnTo>
                  <a:pt x="3779" y="7714"/>
                </a:lnTo>
                <a:lnTo>
                  <a:pt x="3779" y="6171"/>
                </a:lnTo>
                <a:lnTo>
                  <a:pt x="1620" y="6171"/>
                </a:lnTo>
                <a:close/>
              </a:path>
              <a:path w="21600" h="21600" extrusionOk="0">
                <a:moveTo>
                  <a:pt x="3779" y="6171"/>
                </a:moveTo>
                <a:lnTo>
                  <a:pt x="3779" y="7714"/>
                </a:lnTo>
                <a:lnTo>
                  <a:pt x="5940" y="7714"/>
                </a:lnTo>
                <a:lnTo>
                  <a:pt x="5940" y="6171"/>
                </a:lnTo>
                <a:lnTo>
                  <a:pt x="3779" y="6171"/>
                </a:lnTo>
                <a:close/>
              </a:path>
              <a:path w="21600" h="21600" extrusionOk="0">
                <a:moveTo>
                  <a:pt x="5940" y="6171"/>
                </a:moveTo>
                <a:lnTo>
                  <a:pt x="5940" y="7714"/>
                </a:lnTo>
                <a:lnTo>
                  <a:pt x="8100" y="7714"/>
                </a:lnTo>
                <a:lnTo>
                  <a:pt x="8100" y="6171"/>
                </a:lnTo>
                <a:lnTo>
                  <a:pt x="5940" y="6171"/>
                </a:lnTo>
                <a:close/>
              </a:path>
              <a:path w="21600" h="21600" extrusionOk="0">
                <a:moveTo>
                  <a:pt x="8100" y="6171"/>
                </a:moveTo>
                <a:lnTo>
                  <a:pt x="8100" y="7714"/>
                </a:lnTo>
                <a:lnTo>
                  <a:pt x="10260" y="7714"/>
                </a:lnTo>
                <a:lnTo>
                  <a:pt x="10260" y="6171"/>
                </a:lnTo>
                <a:lnTo>
                  <a:pt x="8100" y="6171"/>
                </a:lnTo>
                <a:close/>
              </a:path>
              <a:path w="21600" h="21600" extrusionOk="0">
                <a:moveTo>
                  <a:pt x="10260" y="6171"/>
                </a:moveTo>
                <a:lnTo>
                  <a:pt x="10260" y="7714"/>
                </a:lnTo>
                <a:lnTo>
                  <a:pt x="12419" y="7714"/>
                </a:lnTo>
                <a:lnTo>
                  <a:pt x="12419" y="6171"/>
                </a:lnTo>
                <a:lnTo>
                  <a:pt x="10260" y="6171"/>
                </a:lnTo>
                <a:close/>
              </a:path>
              <a:path w="21600" h="21600" extrusionOk="0">
                <a:moveTo>
                  <a:pt x="12419" y="6171"/>
                </a:moveTo>
                <a:lnTo>
                  <a:pt x="12419" y="7714"/>
                </a:lnTo>
                <a:lnTo>
                  <a:pt x="14580" y="7714"/>
                </a:lnTo>
                <a:lnTo>
                  <a:pt x="14580" y="6171"/>
                </a:lnTo>
                <a:lnTo>
                  <a:pt x="12419" y="6171"/>
                </a:lnTo>
                <a:close/>
              </a:path>
              <a:path w="21600" h="21600" extrusionOk="0">
                <a:moveTo>
                  <a:pt x="14580" y="6171"/>
                </a:moveTo>
                <a:lnTo>
                  <a:pt x="14580" y="7714"/>
                </a:lnTo>
                <a:lnTo>
                  <a:pt x="16740" y="7714"/>
                </a:lnTo>
                <a:lnTo>
                  <a:pt x="16740" y="6171"/>
                </a:lnTo>
                <a:lnTo>
                  <a:pt x="14580" y="6171"/>
                </a:lnTo>
                <a:close/>
              </a:path>
              <a:path w="21600" h="21600" extrusionOk="0">
                <a:moveTo>
                  <a:pt x="16740" y="6171"/>
                </a:moveTo>
                <a:lnTo>
                  <a:pt x="16740" y="7714"/>
                </a:lnTo>
                <a:lnTo>
                  <a:pt x="18900" y="7714"/>
                </a:lnTo>
                <a:lnTo>
                  <a:pt x="18900" y="6171"/>
                </a:lnTo>
                <a:lnTo>
                  <a:pt x="16740" y="6171"/>
                </a:lnTo>
                <a:close/>
              </a:path>
              <a:path w="21600" h="21600" extrusionOk="0">
                <a:moveTo>
                  <a:pt x="18900" y="6171"/>
                </a:moveTo>
                <a:lnTo>
                  <a:pt x="18900" y="7714"/>
                </a:lnTo>
                <a:lnTo>
                  <a:pt x="21060" y="7714"/>
                </a:lnTo>
                <a:lnTo>
                  <a:pt x="21060" y="6171"/>
                </a:lnTo>
                <a:lnTo>
                  <a:pt x="18900" y="6171"/>
                </a:lnTo>
                <a:close/>
              </a:path>
              <a:path w="21600" h="21600" extrusionOk="0">
                <a:moveTo>
                  <a:pt x="540" y="7714"/>
                </a:moveTo>
                <a:lnTo>
                  <a:pt x="540" y="9257"/>
                </a:lnTo>
                <a:lnTo>
                  <a:pt x="2700" y="9257"/>
                </a:lnTo>
                <a:lnTo>
                  <a:pt x="2700" y="7714"/>
                </a:lnTo>
                <a:lnTo>
                  <a:pt x="540" y="7714"/>
                </a:lnTo>
                <a:close/>
              </a:path>
              <a:path w="21600" h="21600" extrusionOk="0">
                <a:moveTo>
                  <a:pt x="2700" y="7714"/>
                </a:moveTo>
                <a:lnTo>
                  <a:pt x="2700" y="9257"/>
                </a:lnTo>
                <a:lnTo>
                  <a:pt x="4860" y="9257"/>
                </a:lnTo>
                <a:lnTo>
                  <a:pt x="4860" y="7714"/>
                </a:lnTo>
                <a:lnTo>
                  <a:pt x="2700" y="7714"/>
                </a:lnTo>
                <a:close/>
              </a:path>
              <a:path w="21600" h="21600" extrusionOk="0">
                <a:moveTo>
                  <a:pt x="4860" y="7714"/>
                </a:moveTo>
                <a:lnTo>
                  <a:pt x="4860" y="9257"/>
                </a:lnTo>
                <a:lnTo>
                  <a:pt x="7020" y="9257"/>
                </a:lnTo>
                <a:lnTo>
                  <a:pt x="7020" y="7714"/>
                </a:lnTo>
                <a:lnTo>
                  <a:pt x="4860" y="7714"/>
                </a:lnTo>
                <a:close/>
              </a:path>
              <a:path w="21600" h="21600" extrusionOk="0">
                <a:moveTo>
                  <a:pt x="7020" y="7714"/>
                </a:moveTo>
                <a:lnTo>
                  <a:pt x="7020" y="9257"/>
                </a:lnTo>
                <a:lnTo>
                  <a:pt x="9180" y="9257"/>
                </a:lnTo>
                <a:lnTo>
                  <a:pt x="9180" y="7714"/>
                </a:lnTo>
                <a:lnTo>
                  <a:pt x="7020" y="7714"/>
                </a:lnTo>
                <a:close/>
              </a:path>
              <a:path w="21600" h="21600" extrusionOk="0">
                <a:moveTo>
                  <a:pt x="9180" y="7714"/>
                </a:moveTo>
                <a:lnTo>
                  <a:pt x="9180" y="9257"/>
                </a:lnTo>
                <a:lnTo>
                  <a:pt x="11340" y="9257"/>
                </a:lnTo>
                <a:lnTo>
                  <a:pt x="11340" y="7714"/>
                </a:lnTo>
                <a:lnTo>
                  <a:pt x="9180" y="7714"/>
                </a:lnTo>
                <a:close/>
              </a:path>
              <a:path w="21600" h="21600" extrusionOk="0">
                <a:moveTo>
                  <a:pt x="11340" y="7714"/>
                </a:moveTo>
                <a:lnTo>
                  <a:pt x="11340" y="9257"/>
                </a:lnTo>
                <a:lnTo>
                  <a:pt x="13500" y="9257"/>
                </a:lnTo>
                <a:lnTo>
                  <a:pt x="13500" y="7714"/>
                </a:lnTo>
                <a:lnTo>
                  <a:pt x="11340" y="7714"/>
                </a:lnTo>
                <a:close/>
              </a:path>
              <a:path w="21600" h="21600" extrusionOk="0">
                <a:moveTo>
                  <a:pt x="13500" y="7714"/>
                </a:moveTo>
                <a:lnTo>
                  <a:pt x="13500" y="9257"/>
                </a:lnTo>
                <a:lnTo>
                  <a:pt x="15660" y="9257"/>
                </a:lnTo>
                <a:lnTo>
                  <a:pt x="15660" y="7714"/>
                </a:lnTo>
                <a:lnTo>
                  <a:pt x="13500" y="7714"/>
                </a:lnTo>
                <a:close/>
              </a:path>
              <a:path w="21600" h="21600" extrusionOk="0">
                <a:moveTo>
                  <a:pt x="15660" y="7714"/>
                </a:moveTo>
                <a:lnTo>
                  <a:pt x="15660" y="9257"/>
                </a:lnTo>
                <a:lnTo>
                  <a:pt x="17820" y="9257"/>
                </a:lnTo>
                <a:lnTo>
                  <a:pt x="17820" y="7714"/>
                </a:lnTo>
                <a:lnTo>
                  <a:pt x="15660" y="7714"/>
                </a:lnTo>
                <a:close/>
              </a:path>
              <a:path w="21600" h="21600" extrusionOk="0">
                <a:moveTo>
                  <a:pt x="17820" y="7714"/>
                </a:moveTo>
                <a:lnTo>
                  <a:pt x="17820" y="9257"/>
                </a:lnTo>
                <a:lnTo>
                  <a:pt x="19980" y="9257"/>
                </a:lnTo>
                <a:lnTo>
                  <a:pt x="19980" y="7714"/>
                </a:lnTo>
                <a:lnTo>
                  <a:pt x="17820" y="7714"/>
                </a:lnTo>
                <a:close/>
              </a:path>
              <a:path w="21600" h="21600" extrusionOk="0">
                <a:moveTo>
                  <a:pt x="1620" y="9257"/>
                </a:moveTo>
                <a:lnTo>
                  <a:pt x="1620" y="10800"/>
                </a:lnTo>
                <a:lnTo>
                  <a:pt x="3779" y="10800"/>
                </a:lnTo>
                <a:lnTo>
                  <a:pt x="3779" y="9257"/>
                </a:lnTo>
                <a:lnTo>
                  <a:pt x="1620" y="9257"/>
                </a:lnTo>
                <a:close/>
              </a:path>
              <a:path w="21600" h="21600" extrusionOk="0">
                <a:moveTo>
                  <a:pt x="3779" y="9257"/>
                </a:moveTo>
                <a:lnTo>
                  <a:pt x="3779" y="10800"/>
                </a:lnTo>
                <a:lnTo>
                  <a:pt x="5940" y="10800"/>
                </a:lnTo>
                <a:lnTo>
                  <a:pt x="5940" y="9257"/>
                </a:lnTo>
                <a:lnTo>
                  <a:pt x="3779" y="9257"/>
                </a:lnTo>
                <a:close/>
              </a:path>
              <a:path w="21600" h="21600" extrusionOk="0">
                <a:moveTo>
                  <a:pt x="5940" y="9257"/>
                </a:moveTo>
                <a:lnTo>
                  <a:pt x="5940" y="10800"/>
                </a:lnTo>
                <a:lnTo>
                  <a:pt x="8100" y="10800"/>
                </a:lnTo>
                <a:lnTo>
                  <a:pt x="8100" y="9257"/>
                </a:lnTo>
                <a:lnTo>
                  <a:pt x="5940" y="9257"/>
                </a:lnTo>
                <a:close/>
              </a:path>
              <a:path w="21600" h="21600" extrusionOk="0">
                <a:moveTo>
                  <a:pt x="8100" y="9257"/>
                </a:moveTo>
                <a:lnTo>
                  <a:pt x="8100" y="10800"/>
                </a:lnTo>
                <a:lnTo>
                  <a:pt x="10260" y="10800"/>
                </a:lnTo>
                <a:lnTo>
                  <a:pt x="10260" y="9257"/>
                </a:lnTo>
                <a:lnTo>
                  <a:pt x="8100" y="9257"/>
                </a:lnTo>
                <a:close/>
              </a:path>
              <a:path w="21600" h="21600" extrusionOk="0">
                <a:moveTo>
                  <a:pt x="10260" y="9257"/>
                </a:moveTo>
                <a:lnTo>
                  <a:pt x="10260" y="10800"/>
                </a:lnTo>
                <a:lnTo>
                  <a:pt x="12419" y="10800"/>
                </a:lnTo>
                <a:lnTo>
                  <a:pt x="12419" y="9257"/>
                </a:lnTo>
                <a:lnTo>
                  <a:pt x="10260" y="9257"/>
                </a:lnTo>
                <a:close/>
              </a:path>
              <a:path w="21600" h="21600" extrusionOk="0">
                <a:moveTo>
                  <a:pt x="12419" y="9257"/>
                </a:moveTo>
                <a:lnTo>
                  <a:pt x="12419" y="10800"/>
                </a:lnTo>
                <a:lnTo>
                  <a:pt x="14580" y="10800"/>
                </a:lnTo>
                <a:lnTo>
                  <a:pt x="14580" y="9257"/>
                </a:lnTo>
                <a:lnTo>
                  <a:pt x="12419" y="9257"/>
                </a:lnTo>
                <a:close/>
              </a:path>
              <a:path w="21600" h="21600" extrusionOk="0">
                <a:moveTo>
                  <a:pt x="14580" y="9257"/>
                </a:moveTo>
                <a:lnTo>
                  <a:pt x="14580" y="10800"/>
                </a:lnTo>
                <a:lnTo>
                  <a:pt x="16740" y="10800"/>
                </a:lnTo>
                <a:lnTo>
                  <a:pt x="16740" y="9257"/>
                </a:lnTo>
                <a:lnTo>
                  <a:pt x="14580" y="9257"/>
                </a:lnTo>
                <a:close/>
              </a:path>
              <a:path w="21600" h="21600" extrusionOk="0">
                <a:moveTo>
                  <a:pt x="16740" y="9257"/>
                </a:moveTo>
                <a:lnTo>
                  <a:pt x="16740" y="10800"/>
                </a:lnTo>
                <a:lnTo>
                  <a:pt x="18900" y="10800"/>
                </a:lnTo>
                <a:lnTo>
                  <a:pt x="18900" y="9257"/>
                </a:lnTo>
                <a:lnTo>
                  <a:pt x="16740" y="9257"/>
                </a:lnTo>
                <a:close/>
              </a:path>
              <a:path w="21600" h="21600" extrusionOk="0">
                <a:moveTo>
                  <a:pt x="18900" y="9257"/>
                </a:moveTo>
                <a:lnTo>
                  <a:pt x="18900" y="10800"/>
                </a:lnTo>
                <a:lnTo>
                  <a:pt x="21060" y="10800"/>
                </a:lnTo>
                <a:lnTo>
                  <a:pt x="21060" y="9257"/>
                </a:lnTo>
                <a:lnTo>
                  <a:pt x="18900" y="9257"/>
                </a:lnTo>
                <a:close/>
              </a:path>
              <a:path w="21600" h="21600" extrusionOk="0">
                <a:moveTo>
                  <a:pt x="540" y="10800"/>
                </a:moveTo>
                <a:lnTo>
                  <a:pt x="540" y="12342"/>
                </a:lnTo>
                <a:lnTo>
                  <a:pt x="2700" y="12342"/>
                </a:lnTo>
                <a:lnTo>
                  <a:pt x="2700" y="10800"/>
                </a:lnTo>
                <a:lnTo>
                  <a:pt x="540" y="10800"/>
                </a:lnTo>
                <a:close/>
              </a:path>
              <a:path w="21600" h="21600" extrusionOk="0">
                <a:moveTo>
                  <a:pt x="2700" y="10800"/>
                </a:moveTo>
                <a:lnTo>
                  <a:pt x="2700" y="12342"/>
                </a:lnTo>
                <a:lnTo>
                  <a:pt x="4860" y="12342"/>
                </a:lnTo>
                <a:lnTo>
                  <a:pt x="4860" y="10800"/>
                </a:lnTo>
                <a:lnTo>
                  <a:pt x="2700" y="10800"/>
                </a:lnTo>
                <a:close/>
              </a:path>
              <a:path w="21600" h="21600" extrusionOk="0">
                <a:moveTo>
                  <a:pt x="4860" y="10800"/>
                </a:moveTo>
                <a:lnTo>
                  <a:pt x="4860" y="12342"/>
                </a:lnTo>
                <a:lnTo>
                  <a:pt x="7020" y="12342"/>
                </a:lnTo>
                <a:lnTo>
                  <a:pt x="7020" y="10800"/>
                </a:lnTo>
                <a:lnTo>
                  <a:pt x="4860" y="10800"/>
                </a:lnTo>
                <a:close/>
              </a:path>
              <a:path w="21600" h="21600" extrusionOk="0">
                <a:moveTo>
                  <a:pt x="7020" y="10800"/>
                </a:moveTo>
                <a:lnTo>
                  <a:pt x="7020" y="12342"/>
                </a:lnTo>
                <a:lnTo>
                  <a:pt x="9180" y="12342"/>
                </a:lnTo>
                <a:lnTo>
                  <a:pt x="9180" y="10800"/>
                </a:lnTo>
                <a:lnTo>
                  <a:pt x="7020" y="10800"/>
                </a:lnTo>
                <a:close/>
              </a:path>
              <a:path w="21600" h="21600" extrusionOk="0">
                <a:moveTo>
                  <a:pt x="9180" y="10800"/>
                </a:moveTo>
                <a:lnTo>
                  <a:pt x="9180" y="12342"/>
                </a:lnTo>
                <a:lnTo>
                  <a:pt x="11340" y="12342"/>
                </a:lnTo>
                <a:lnTo>
                  <a:pt x="11340" y="10800"/>
                </a:lnTo>
                <a:lnTo>
                  <a:pt x="9180" y="10800"/>
                </a:lnTo>
                <a:close/>
              </a:path>
              <a:path w="21600" h="21600" extrusionOk="0">
                <a:moveTo>
                  <a:pt x="11340" y="10800"/>
                </a:moveTo>
                <a:lnTo>
                  <a:pt x="11340" y="12342"/>
                </a:lnTo>
                <a:lnTo>
                  <a:pt x="13500" y="12342"/>
                </a:lnTo>
                <a:lnTo>
                  <a:pt x="13500" y="10800"/>
                </a:lnTo>
                <a:lnTo>
                  <a:pt x="11340" y="10800"/>
                </a:lnTo>
                <a:close/>
              </a:path>
              <a:path w="21600" h="21600" extrusionOk="0">
                <a:moveTo>
                  <a:pt x="13500" y="10800"/>
                </a:moveTo>
                <a:lnTo>
                  <a:pt x="13500" y="12342"/>
                </a:lnTo>
                <a:lnTo>
                  <a:pt x="15660" y="12342"/>
                </a:lnTo>
                <a:lnTo>
                  <a:pt x="15660" y="10800"/>
                </a:lnTo>
                <a:lnTo>
                  <a:pt x="13500" y="10800"/>
                </a:lnTo>
                <a:close/>
              </a:path>
              <a:path w="21600" h="21600" extrusionOk="0">
                <a:moveTo>
                  <a:pt x="15660" y="10800"/>
                </a:moveTo>
                <a:lnTo>
                  <a:pt x="15660" y="12342"/>
                </a:lnTo>
                <a:lnTo>
                  <a:pt x="17820" y="12342"/>
                </a:lnTo>
                <a:lnTo>
                  <a:pt x="17820" y="10800"/>
                </a:lnTo>
                <a:lnTo>
                  <a:pt x="15660" y="10800"/>
                </a:lnTo>
                <a:close/>
              </a:path>
              <a:path w="21600" h="21600" extrusionOk="0">
                <a:moveTo>
                  <a:pt x="17820" y="10800"/>
                </a:moveTo>
                <a:lnTo>
                  <a:pt x="17820" y="12342"/>
                </a:lnTo>
                <a:lnTo>
                  <a:pt x="19980" y="12342"/>
                </a:lnTo>
                <a:lnTo>
                  <a:pt x="19980" y="10800"/>
                </a:lnTo>
                <a:lnTo>
                  <a:pt x="17820" y="10800"/>
                </a:lnTo>
                <a:close/>
              </a:path>
              <a:path w="21600" h="21600" extrusionOk="0">
                <a:moveTo>
                  <a:pt x="1620" y="12342"/>
                </a:moveTo>
                <a:lnTo>
                  <a:pt x="1620" y="13885"/>
                </a:lnTo>
                <a:lnTo>
                  <a:pt x="3779" y="13885"/>
                </a:lnTo>
                <a:lnTo>
                  <a:pt x="3779" y="12342"/>
                </a:lnTo>
                <a:lnTo>
                  <a:pt x="1620" y="12342"/>
                </a:lnTo>
                <a:close/>
              </a:path>
              <a:path w="21600" h="21600" extrusionOk="0">
                <a:moveTo>
                  <a:pt x="3779" y="12342"/>
                </a:moveTo>
                <a:lnTo>
                  <a:pt x="3779" y="13885"/>
                </a:lnTo>
                <a:lnTo>
                  <a:pt x="5940" y="13885"/>
                </a:lnTo>
                <a:lnTo>
                  <a:pt x="5940" y="12342"/>
                </a:lnTo>
                <a:lnTo>
                  <a:pt x="3779" y="12342"/>
                </a:lnTo>
                <a:close/>
              </a:path>
              <a:path w="21600" h="21600" extrusionOk="0">
                <a:moveTo>
                  <a:pt x="5940" y="12342"/>
                </a:moveTo>
                <a:lnTo>
                  <a:pt x="5940" y="13885"/>
                </a:lnTo>
                <a:lnTo>
                  <a:pt x="8100" y="13885"/>
                </a:lnTo>
                <a:lnTo>
                  <a:pt x="8100" y="12342"/>
                </a:lnTo>
                <a:lnTo>
                  <a:pt x="5940" y="12342"/>
                </a:lnTo>
                <a:close/>
              </a:path>
              <a:path w="21600" h="21600" extrusionOk="0">
                <a:moveTo>
                  <a:pt x="8100" y="12342"/>
                </a:moveTo>
                <a:lnTo>
                  <a:pt x="8100" y="13885"/>
                </a:lnTo>
                <a:lnTo>
                  <a:pt x="10260" y="13885"/>
                </a:lnTo>
                <a:lnTo>
                  <a:pt x="10260" y="12342"/>
                </a:lnTo>
                <a:lnTo>
                  <a:pt x="8100" y="12342"/>
                </a:lnTo>
                <a:close/>
              </a:path>
              <a:path w="21600" h="21600" extrusionOk="0">
                <a:moveTo>
                  <a:pt x="10260" y="12342"/>
                </a:moveTo>
                <a:lnTo>
                  <a:pt x="10260" y="13885"/>
                </a:lnTo>
                <a:lnTo>
                  <a:pt x="12419" y="13885"/>
                </a:lnTo>
                <a:lnTo>
                  <a:pt x="12419" y="12342"/>
                </a:lnTo>
                <a:lnTo>
                  <a:pt x="10260" y="12342"/>
                </a:lnTo>
                <a:close/>
              </a:path>
              <a:path w="21600" h="21600" extrusionOk="0">
                <a:moveTo>
                  <a:pt x="12419" y="12342"/>
                </a:moveTo>
                <a:lnTo>
                  <a:pt x="12419" y="13885"/>
                </a:lnTo>
                <a:lnTo>
                  <a:pt x="14580" y="13885"/>
                </a:lnTo>
                <a:lnTo>
                  <a:pt x="14580" y="12342"/>
                </a:lnTo>
                <a:lnTo>
                  <a:pt x="12419" y="12342"/>
                </a:lnTo>
                <a:close/>
              </a:path>
              <a:path w="21600" h="21600" extrusionOk="0">
                <a:moveTo>
                  <a:pt x="14580" y="12342"/>
                </a:moveTo>
                <a:lnTo>
                  <a:pt x="14580" y="13885"/>
                </a:lnTo>
                <a:lnTo>
                  <a:pt x="16740" y="13885"/>
                </a:lnTo>
                <a:lnTo>
                  <a:pt x="16740" y="12342"/>
                </a:lnTo>
                <a:lnTo>
                  <a:pt x="14580" y="12342"/>
                </a:lnTo>
                <a:close/>
              </a:path>
              <a:path w="21600" h="21600" extrusionOk="0">
                <a:moveTo>
                  <a:pt x="16740" y="12342"/>
                </a:moveTo>
                <a:lnTo>
                  <a:pt x="16740" y="13885"/>
                </a:lnTo>
                <a:lnTo>
                  <a:pt x="18900" y="13885"/>
                </a:lnTo>
                <a:lnTo>
                  <a:pt x="18900" y="12342"/>
                </a:lnTo>
                <a:lnTo>
                  <a:pt x="16740" y="12342"/>
                </a:lnTo>
                <a:close/>
              </a:path>
              <a:path w="21600" h="21600" extrusionOk="0">
                <a:moveTo>
                  <a:pt x="18900" y="12342"/>
                </a:moveTo>
                <a:lnTo>
                  <a:pt x="18900" y="13885"/>
                </a:lnTo>
                <a:lnTo>
                  <a:pt x="21060" y="13885"/>
                </a:lnTo>
                <a:lnTo>
                  <a:pt x="21060" y="12342"/>
                </a:lnTo>
                <a:lnTo>
                  <a:pt x="18900" y="12342"/>
                </a:lnTo>
                <a:close/>
              </a:path>
              <a:path w="21600" h="21600" extrusionOk="0">
                <a:moveTo>
                  <a:pt x="540" y="13885"/>
                </a:moveTo>
                <a:lnTo>
                  <a:pt x="540" y="15428"/>
                </a:lnTo>
                <a:lnTo>
                  <a:pt x="2700" y="15428"/>
                </a:lnTo>
                <a:lnTo>
                  <a:pt x="2700" y="13885"/>
                </a:lnTo>
                <a:lnTo>
                  <a:pt x="540" y="13885"/>
                </a:lnTo>
                <a:close/>
              </a:path>
              <a:path w="21600" h="21600" extrusionOk="0">
                <a:moveTo>
                  <a:pt x="2700" y="13885"/>
                </a:moveTo>
                <a:lnTo>
                  <a:pt x="2700" y="15428"/>
                </a:lnTo>
                <a:lnTo>
                  <a:pt x="4860" y="15428"/>
                </a:lnTo>
                <a:lnTo>
                  <a:pt x="4860" y="13885"/>
                </a:lnTo>
                <a:lnTo>
                  <a:pt x="2700" y="13885"/>
                </a:lnTo>
                <a:close/>
              </a:path>
              <a:path w="21600" h="21600" extrusionOk="0">
                <a:moveTo>
                  <a:pt x="4860" y="13885"/>
                </a:moveTo>
                <a:lnTo>
                  <a:pt x="4860" y="15428"/>
                </a:lnTo>
                <a:lnTo>
                  <a:pt x="7020" y="15428"/>
                </a:lnTo>
                <a:lnTo>
                  <a:pt x="7020" y="13885"/>
                </a:lnTo>
                <a:lnTo>
                  <a:pt x="4860" y="13885"/>
                </a:lnTo>
                <a:close/>
              </a:path>
              <a:path w="21600" h="21600" extrusionOk="0">
                <a:moveTo>
                  <a:pt x="7020" y="13885"/>
                </a:moveTo>
                <a:lnTo>
                  <a:pt x="7020" y="15428"/>
                </a:lnTo>
                <a:lnTo>
                  <a:pt x="9180" y="15428"/>
                </a:lnTo>
                <a:lnTo>
                  <a:pt x="9180" y="13885"/>
                </a:lnTo>
                <a:lnTo>
                  <a:pt x="7020" y="13885"/>
                </a:lnTo>
                <a:close/>
              </a:path>
              <a:path w="21600" h="21600" extrusionOk="0">
                <a:moveTo>
                  <a:pt x="9180" y="13885"/>
                </a:moveTo>
                <a:lnTo>
                  <a:pt x="9180" y="15428"/>
                </a:lnTo>
                <a:lnTo>
                  <a:pt x="11340" y="15428"/>
                </a:lnTo>
                <a:lnTo>
                  <a:pt x="11340" y="13885"/>
                </a:lnTo>
                <a:lnTo>
                  <a:pt x="9180" y="13885"/>
                </a:lnTo>
                <a:close/>
              </a:path>
              <a:path w="21600" h="21600" extrusionOk="0">
                <a:moveTo>
                  <a:pt x="11340" y="13885"/>
                </a:moveTo>
                <a:lnTo>
                  <a:pt x="11340" y="15428"/>
                </a:lnTo>
                <a:lnTo>
                  <a:pt x="13500" y="15428"/>
                </a:lnTo>
                <a:lnTo>
                  <a:pt x="13500" y="13885"/>
                </a:lnTo>
                <a:lnTo>
                  <a:pt x="11340" y="13885"/>
                </a:lnTo>
                <a:close/>
              </a:path>
              <a:path w="21600" h="21600" extrusionOk="0">
                <a:moveTo>
                  <a:pt x="13500" y="13885"/>
                </a:moveTo>
                <a:lnTo>
                  <a:pt x="13500" y="15428"/>
                </a:lnTo>
                <a:lnTo>
                  <a:pt x="15660" y="15428"/>
                </a:lnTo>
                <a:lnTo>
                  <a:pt x="15660" y="13885"/>
                </a:lnTo>
                <a:lnTo>
                  <a:pt x="13500" y="13885"/>
                </a:lnTo>
                <a:close/>
              </a:path>
              <a:path w="21600" h="21600" extrusionOk="0">
                <a:moveTo>
                  <a:pt x="15660" y="13885"/>
                </a:moveTo>
                <a:lnTo>
                  <a:pt x="15660" y="15428"/>
                </a:lnTo>
                <a:lnTo>
                  <a:pt x="17820" y="15428"/>
                </a:lnTo>
                <a:lnTo>
                  <a:pt x="17820" y="13885"/>
                </a:lnTo>
                <a:lnTo>
                  <a:pt x="15660" y="13885"/>
                </a:lnTo>
                <a:close/>
              </a:path>
              <a:path w="21600" h="21600" extrusionOk="0">
                <a:moveTo>
                  <a:pt x="17820" y="13885"/>
                </a:moveTo>
                <a:lnTo>
                  <a:pt x="17820" y="15428"/>
                </a:lnTo>
                <a:lnTo>
                  <a:pt x="19980" y="15428"/>
                </a:lnTo>
                <a:lnTo>
                  <a:pt x="19980" y="13885"/>
                </a:lnTo>
                <a:lnTo>
                  <a:pt x="17820" y="13885"/>
                </a:lnTo>
                <a:close/>
              </a:path>
              <a:path w="21600" h="21600" extrusionOk="0">
                <a:moveTo>
                  <a:pt x="1620" y="15428"/>
                </a:moveTo>
                <a:lnTo>
                  <a:pt x="1620" y="16971"/>
                </a:lnTo>
                <a:lnTo>
                  <a:pt x="3779" y="16971"/>
                </a:lnTo>
                <a:lnTo>
                  <a:pt x="3779" y="15428"/>
                </a:lnTo>
                <a:lnTo>
                  <a:pt x="1620" y="15428"/>
                </a:lnTo>
                <a:close/>
              </a:path>
              <a:path w="21600" h="21600" extrusionOk="0">
                <a:moveTo>
                  <a:pt x="3779" y="15428"/>
                </a:moveTo>
                <a:lnTo>
                  <a:pt x="3779" y="16971"/>
                </a:lnTo>
                <a:lnTo>
                  <a:pt x="5940" y="16971"/>
                </a:lnTo>
                <a:lnTo>
                  <a:pt x="5940" y="15428"/>
                </a:lnTo>
                <a:lnTo>
                  <a:pt x="3779" y="15428"/>
                </a:lnTo>
                <a:close/>
              </a:path>
              <a:path w="21600" h="21600" extrusionOk="0">
                <a:moveTo>
                  <a:pt x="5940" y="15428"/>
                </a:moveTo>
                <a:lnTo>
                  <a:pt x="5940" y="16971"/>
                </a:lnTo>
                <a:lnTo>
                  <a:pt x="8100" y="16971"/>
                </a:lnTo>
                <a:lnTo>
                  <a:pt x="8100" y="15428"/>
                </a:lnTo>
                <a:lnTo>
                  <a:pt x="5940" y="15428"/>
                </a:lnTo>
                <a:close/>
              </a:path>
              <a:path w="21600" h="21600" extrusionOk="0">
                <a:moveTo>
                  <a:pt x="8100" y="15428"/>
                </a:moveTo>
                <a:lnTo>
                  <a:pt x="8100" y="16971"/>
                </a:lnTo>
                <a:lnTo>
                  <a:pt x="10260" y="16971"/>
                </a:lnTo>
                <a:lnTo>
                  <a:pt x="10260" y="15428"/>
                </a:lnTo>
                <a:lnTo>
                  <a:pt x="8100" y="15428"/>
                </a:lnTo>
                <a:close/>
              </a:path>
              <a:path w="21600" h="21600" extrusionOk="0">
                <a:moveTo>
                  <a:pt x="10260" y="15428"/>
                </a:moveTo>
                <a:lnTo>
                  <a:pt x="10260" y="16971"/>
                </a:lnTo>
                <a:lnTo>
                  <a:pt x="12419" y="16971"/>
                </a:lnTo>
                <a:lnTo>
                  <a:pt x="12419" y="15428"/>
                </a:lnTo>
                <a:lnTo>
                  <a:pt x="10260" y="15428"/>
                </a:lnTo>
                <a:close/>
              </a:path>
              <a:path w="21600" h="21600" extrusionOk="0">
                <a:moveTo>
                  <a:pt x="12419" y="15428"/>
                </a:moveTo>
                <a:lnTo>
                  <a:pt x="12419" y="16971"/>
                </a:lnTo>
                <a:lnTo>
                  <a:pt x="14580" y="16971"/>
                </a:lnTo>
                <a:lnTo>
                  <a:pt x="14580" y="15428"/>
                </a:lnTo>
                <a:lnTo>
                  <a:pt x="12419" y="15428"/>
                </a:lnTo>
                <a:close/>
              </a:path>
              <a:path w="21600" h="21600" extrusionOk="0">
                <a:moveTo>
                  <a:pt x="14580" y="15428"/>
                </a:moveTo>
                <a:lnTo>
                  <a:pt x="14580" y="16971"/>
                </a:lnTo>
                <a:lnTo>
                  <a:pt x="16740" y="16971"/>
                </a:lnTo>
                <a:lnTo>
                  <a:pt x="16740" y="15428"/>
                </a:lnTo>
                <a:lnTo>
                  <a:pt x="14580" y="15428"/>
                </a:lnTo>
                <a:close/>
              </a:path>
              <a:path w="21600" h="21600" extrusionOk="0">
                <a:moveTo>
                  <a:pt x="16740" y="15428"/>
                </a:moveTo>
                <a:lnTo>
                  <a:pt x="16740" y="16971"/>
                </a:lnTo>
                <a:lnTo>
                  <a:pt x="18900" y="16971"/>
                </a:lnTo>
                <a:lnTo>
                  <a:pt x="18900" y="15428"/>
                </a:lnTo>
                <a:lnTo>
                  <a:pt x="16740" y="15428"/>
                </a:lnTo>
                <a:close/>
              </a:path>
              <a:path w="21600" h="21600" extrusionOk="0">
                <a:moveTo>
                  <a:pt x="18900" y="15428"/>
                </a:moveTo>
                <a:lnTo>
                  <a:pt x="18900" y="16971"/>
                </a:lnTo>
                <a:lnTo>
                  <a:pt x="21060" y="16971"/>
                </a:lnTo>
                <a:lnTo>
                  <a:pt x="21060" y="15428"/>
                </a:lnTo>
                <a:lnTo>
                  <a:pt x="18900" y="15428"/>
                </a:lnTo>
                <a:close/>
              </a:path>
              <a:path w="21600" h="21600" extrusionOk="0">
                <a:moveTo>
                  <a:pt x="540" y="16971"/>
                </a:moveTo>
                <a:lnTo>
                  <a:pt x="540" y="18514"/>
                </a:lnTo>
                <a:lnTo>
                  <a:pt x="2700" y="18514"/>
                </a:lnTo>
                <a:lnTo>
                  <a:pt x="2700" y="16971"/>
                </a:lnTo>
                <a:lnTo>
                  <a:pt x="540" y="16971"/>
                </a:lnTo>
                <a:close/>
              </a:path>
              <a:path w="21600" h="21600" extrusionOk="0">
                <a:moveTo>
                  <a:pt x="2700" y="16971"/>
                </a:moveTo>
                <a:lnTo>
                  <a:pt x="2700" y="18514"/>
                </a:lnTo>
                <a:lnTo>
                  <a:pt x="4860" y="18514"/>
                </a:lnTo>
                <a:lnTo>
                  <a:pt x="4860" y="16971"/>
                </a:lnTo>
                <a:lnTo>
                  <a:pt x="2700" y="16971"/>
                </a:lnTo>
                <a:close/>
              </a:path>
              <a:path w="21600" h="21600" extrusionOk="0">
                <a:moveTo>
                  <a:pt x="4860" y="16971"/>
                </a:moveTo>
                <a:lnTo>
                  <a:pt x="4860" y="18514"/>
                </a:lnTo>
                <a:lnTo>
                  <a:pt x="7020" y="18514"/>
                </a:lnTo>
                <a:lnTo>
                  <a:pt x="7020" y="16971"/>
                </a:lnTo>
                <a:lnTo>
                  <a:pt x="4860" y="16971"/>
                </a:lnTo>
                <a:close/>
              </a:path>
              <a:path w="21600" h="21600" extrusionOk="0">
                <a:moveTo>
                  <a:pt x="7020" y="16971"/>
                </a:moveTo>
                <a:lnTo>
                  <a:pt x="7020" y="18514"/>
                </a:lnTo>
                <a:lnTo>
                  <a:pt x="9180" y="18514"/>
                </a:lnTo>
                <a:lnTo>
                  <a:pt x="9180" y="16971"/>
                </a:lnTo>
                <a:lnTo>
                  <a:pt x="7020" y="16971"/>
                </a:lnTo>
                <a:close/>
              </a:path>
              <a:path w="21600" h="21600" extrusionOk="0">
                <a:moveTo>
                  <a:pt x="9180" y="16971"/>
                </a:moveTo>
                <a:lnTo>
                  <a:pt x="9180" y="18514"/>
                </a:lnTo>
                <a:lnTo>
                  <a:pt x="11340" y="18514"/>
                </a:lnTo>
                <a:lnTo>
                  <a:pt x="11340" y="16971"/>
                </a:lnTo>
                <a:lnTo>
                  <a:pt x="9180" y="16971"/>
                </a:lnTo>
                <a:close/>
              </a:path>
              <a:path w="21600" h="21600" extrusionOk="0">
                <a:moveTo>
                  <a:pt x="11340" y="16971"/>
                </a:moveTo>
                <a:lnTo>
                  <a:pt x="11340" y="18514"/>
                </a:lnTo>
                <a:lnTo>
                  <a:pt x="13500" y="18514"/>
                </a:lnTo>
                <a:lnTo>
                  <a:pt x="13500" y="16971"/>
                </a:lnTo>
                <a:lnTo>
                  <a:pt x="11340" y="16971"/>
                </a:lnTo>
                <a:close/>
              </a:path>
              <a:path w="21600" h="21600" extrusionOk="0">
                <a:moveTo>
                  <a:pt x="13500" y="16971"/>
                </a:moveTo>
                <a:lnTo>
                  <a:pt x="13500" y="18514"/>
                </a:lnTo>
                <a:lnTo>
                  <a:pt x="15660" y="18514"/>
                </a:lnTo>
                <a:lnTo>
                  <a:pt x="15660" y="16971"/>
                </a:lnTo>
                <a:lnTo>
                  <a:pt x="13500" y="16971"/>
                </a:lnTo>
                <a:close/>
              </a:path>
              <a:path w="21600" h="21600" extrusionOk="0">
                <a:moveTo>
                  <a:pt x="15660" y="16971"/>
                </a:moveTo>
                <a:lnTo>
                  <a:pt x="15660" y="18514"/>
                </a:lnTo>
                <a:lnTo>
                  <a:pt x="17820" y="18514"/>
                </a:lnTo>
                <a:lnTo>
                  <a:pt x="17820" y="16971"/>
                </a:lnTo>
                <a:lnTo>
                  <a:pt x="15660" y="16971"/>
                </a:lnTo>
                <a:close/>
              </a:path>
              <a:path w="21600" h="21600" extrusionOk="0">
                <a:moveTo>
                  <a:pt x="17820" y="16971"/>
                </a:moveTo>
                <a:lnTo>
                  <a:pt x="17820" y="18514"/>
                </a:lnTo>
                <a:lnTo>
                  <a:pt x="19980" y="18514"/>
                </a:lnTo>
                <a:lnTo>
                  <a:pt x="19980" y="16971"/>
                </a:lnTo>
                <a:lnTo>
                  <a:pt x="17820" y="16971"/>
                </a:lnTo>
                <a:close/>
              </a:path>
              <a:path w="21600" h="21600" extrusionOk="0">
                <a:moveTo>
                  <a:pt x="1620" y="18514"/>
                </a:moveTo>
                <a:lnTo>
                  <a:pt x="1620" y="20057"/>
                </a:lnTo>
                <a:lnTo>
                  <a:pt x="3779" y="20057"/>
                </a:lnTo>
                <a:lnTo>
                  <a:pt x="3779" y="18514"/>
                </a:lnTo>
                <a:lnTo>
                  <a:pt x="1620" y="18514"/>
                </a:lnTo>
                <a:close/>
              </a:path>
              <a:path w="21600" h="21600" extrusionOk="0">
                <a:moveTo>
                  <a:pt x="3779" y="18514"/>
                </a:moveTo>
                <a:lnTo>
                  <a:pt x="3779" y="20057"/>
                </a:lnTo>
                <a:lnTo>
                  <a:pt x="5940" y="20057"/>
                </a:lnTo>
                <a:lnTo>
                  <a:pt x="5940" y="18514"/>
                </a:lnTo>
                <a:lnTo>
                  <a:pt x="3779" y="18514"/>
                </a:lnTo>
                <a:close/>
              </a:path>
              <a:path w="21600" h="21600" extrusionOk="0">
                <a:moveTo>
                  <a:pt x="5940" y="18514"/>
                </a:moveTo>
                <a:lnTo>
                  <a:pt x="5940" y="20057"/>
                </a:lnTo>
                <a:lnTo>
                  <a:pt x="8100" y="20057"/>
                </a:lnTo>
                <a:lnTo>
                  <a:pt x="8100" y="18514"/>
                </a:lnTo>
                <a:lnTo>
                  <a:pt x="5940" y="18514"/>
                </a:lnTo>
                <a:close/>
              </a:path>
              <a:path w="21600" h="21600" extrusionOk="0">
                <a:moveTo>
                  <a:pt x="8100" y="18514"/>
                </a:moveTo>
                <a:lnTo>
                  <a:pt x="8100" y="20057"/>
                </a:lnTo>
                <a:lnTo>
                  <a:pt x="10260" y="20057"/>
                </a:lnTo>
                <a:lnTo>
                  <a:pt x="10260" y="18514"/>
                </a:lnTo>
                <a:lnTo>
                  <a:pt x="8100" y="18514"/>
                </a:lnTo>
                <a:close/>
              </a:path>
              <a:path w="21600" h="21600" extrusionOk="0">
                <a:moveTo>
                  <a:pt x="10260" y="18514"/>
                </a:moveTo>
                <a:lnTo>
                  <a:pt x="10260" y="20057"/>
                </a:lnTo>
                <a:lnTo>
                  <a:pt x="12419" y="20057"/>
                </a:lnTo>
                <a:lnTo>
                  <a:pt x="12419" y="18514"/>
                </a:lnTo>
                <a:lnTo>
                  <a:pt x="10260" y="18514"/>
                </a:lnTo>
                <a:close/>
              </a:path>
              <a:path w="21600" h="21600" extrusionOk="0">
                <a:moveTo>
                  <a:pt x="12419" y="18514"/>
                </a:moveTo>
                <a:lnTo>
                  <a:pt x="12419" y="20057"/>
                </a:lnTo>
                <a:lnTo>
                  <a:pt x="14580" y="20057"/>
                </a:lnTo>
                <a:lnTo>
                  <a:pt x="14580" y="18514"/>
                </a:lnTo>
                <a:lnTo>
                  <a:pt x="12419" y="18514"/>
                </a:lnTo>
                <a:close/>
              </a:path>
              <a:path w="21600" h="21600" extrusionOk="0">
                <a:moveTo>
                  <a:pt x="14580" y="18514"/>
                </a:moveTo>
                <a:lnTo>
                  <a:pt x="14580" y="20057"/>
                </a:lnTo>
                <a:lnTo>
                  <a:pt x="16740" y="20057"/>
                </a:lnTo>
                <a:lnTo>
                  <a:pt x="16740" y="18514"/>
                </a:lnTo>
                <a:lnTo>
                  <a:pt x="14580" y="18514"/>
                </a:lnTo>
                <a:close/>
              </a:path>
              <a:path w="21600" h="21600" extrusionOk="0">
                <a:moveTo>
                  <a:pt x="16740" y="18514"/>
                </a:moveTo>
                <a:lnTo>
                  <a:pt x="16740" y="20057"/>
                </a:lnTo>
                <a:lnTo>
                  <a:pt x="18900" y="20057"/>
                </a:lnTo>
                <a:lnTo>
                  <a:pt x="18900" y="18514"/>
                </a:lnTo>
                <a:lnTo>
                  <a:pt x="16740" y="18514"/>
                </a:lnTo>
                <a:close/>
              </a:path>
              <a:path w="21600" h="21600" extrusionOk="0">
                <a:moveTo>
                  <a:pt x="18900" y="18514"/>
                </a:moveTo>
                <a:lnTo>
                  <a:pt x="18900" y="20057"/>
                </a:lnTo>
                <a:lnTo>
                  <a:pt x="21060" y="20057"/>
                </a:lnTo>
                <a:lnTo>
                  <a:pt x="21060" y="18514"/>
                </a:lnTo>
                <a:lnTo>
                  <a:pt x="18900" y="18514"/>
                </a:lnTo>
                <a:close/>
              </a:path>
              <a:path w="21600" h="21600" extrusionOk="0">
                <a:moveTo>
                  <a:pt x="540" y="20057"/>
                </a:moveTo>
                <a:lnTo>
                  <a:pt x="540" y="21600"/>
                </a:lnTo>
                <a:lnTo>
                  <a:pt x="2700" y="21600"/>
                </a:lnTo>
                <a:lnTo>
                  <a:pt x="2700" y="20057"/>
                </a:lnTo>
                <a:lnTo>
                  <a:pt x="540" y="20057"/>
                </a:lnTo>
                <a:close/>
              </a:path>
              <a:path w="21600" h="21600" extrusionOk="0">
                <a:moveTo>
                  <a:pt x="2700" y="20057"/>
                </a:moveTo>
                <a:lnTo>
                  <a:pt x="2700" y="21600"/>
                </a:lnTo>
                <a:lnTo>
                  <a:pt x="4860" y="21600"/>
                </a:lnTo>
                <a:lnTo>
                  <a:pt x="4860" y="20057"/>
                </a:lnTo>
                <a:lnTo>
                  <a:pt x="2700" y="20057"/>
                </a:lnTo>
                <a:close/>
              </a:path>
              <a:path w="21600" h="21600" extrusionOk="0">
                <a:moveTo>
                  <a:pt x="4860" y="20057"/>
                </a:moveTo>
                <a:lnTo>
                  <a:pt x="4860" y="21600"/>
                </a:lnTo>
                <a:lnTo>
                  <a:pt x="7020" y="21600"/>
                </a:lnTo>
                <a:lnTo>
                  <a:pt x="7020" y="20057"/>
                </a:lnTo>
                <a:lnTo>
                  <a:pt x="4860" y="20057"/>
                </a:lnTo>
                <a:close/>
              </a:path>
              <a:path w="21600" h="21600" extrusionOk="0">
                <a:moveTo>
                  <a:pt x="7020" y="20057"/>
                </a:moveTo>
                <a:lnTo>
                  <a:pt x="7020" y="21600"/>
                </a:lnTo>
                <a:lnTo>
                  <a:pt x="9180" y="21600"/>
                </a:lnTo>
                <a:lnTo>
                  <a:pt x="9180" y="20057"/>
                </a:lnTo>
                <a:lnTo>
                  <a:pt x="7020" y="20057"/>
                </a:lnTo>
                <a:close/>
              </a:path>
              <a:path w="21600" h="21600" extrusionOk="0">
                <a:moveTo>
                  <a:pt x="9180" y="20057"/>
                </a:moveTo>
                <a:lnTo>
                  <a:pt x="9180" y="21600"/>
                </a:lnTo>
                <a:lnTo>
                  <a:pt x="11340" y="21600"/>
                </a:lnTo>
                <a:lnTo>
                  <a:pt x="11340" y="20057"/>
                </a:lnTo>
                <a:lnTo>
                  <a:pt x="9180" y="20057"/>
                </a:lnTo>
                <a:close/>
              </a:path>
              <a:path w="21600" h="21600" extrusionOk="0">
                <a:moveTo>
                  <a:pt x="11340" y="20057"/>
                </a:moveTo>
                <a:lnTo>
                  <a:pt x="11340" y="21600"/>
                </a:lnTo>
                <a:lnTo>
                  <a:pt x="13500" y="21600"/>
                </a:lnTo>
                <a:lnTo>
                  <a:pt x="13500" y="20057"/>
                </a:lnTo>
                <a:lnTo>
                  <a:pt x="11340" y="20057"/>
                </a:lnTo>
                <a:close/>
              </a:path>
              <a:path w="21600" h="21600" extrusionOk="0">
                <a:moveTo>
                  <a:pt x="13500" y="20057"/>
                </a:moveTo>
                <a:lnTo>
                  <a:pt x="13500" y="21600"/>
                </a:lnTo>
                <a:lnTo>
                  <a:pt x="15660" y="21600"/>
                </a:lnTo>
                <a:lnTo>
                  <a:pt x="15660" y="20057"/>
                </a:lnTo>
                <a:lnTo>
                  <a:pt x="13500" y="20057"/>
                </a:lnTo>
                <a:close/>
              </a:path>
              <a:path w="21600" h="21600" extrusionOk="0">
                <a:moveTo>
                  <a:pt x="15660" y="20057"/>
                </a:moveTo>
                <a:lnTo>
                  <a:pt x="15660" y="21600"/>
                </a:lnTo>
                <a:lnTo>
                  <a:pt x="17820" y="21600"/>
                </a:lnTo>
                <a:lnTo>
                  <a:pt x="17820" y="20057"/>
                </a:lnTo>
                <a:lnTo>
                  <a:pt x="15660" y="20057"/>
                </a:lnTo>
                <a:close/>
              </a:path>
              <a:path w="21600" h="21600" extrusionOk="0">
                <a:moveTo>
                  <a:pt x="17820" y="20057"/>
                </a:moveTo>
                <a:lnTo>
                  <a:pt x="17820" y="21600"/>
                </a:lnTo>
                <a:lnTo>
                  <a:pt x="19980" y="21600"/>
                </a:lnTo>
                <a:lnTo>
                  <a:pt x="19980" y="20057"/>
                </a:lnTo>
                <a:lnTo>
                  <a:pt x="17820" y="20057"/>
                </a:lnTo>
                <a:close/>
              </a:path>
              <a:path w="21600" h="21600" extrusionOk="0">
                <a:moveTo>
                  <a:pt x="19980" y="4628"/>
                </a:moveTo>
                <a:lnTo>
                  <a:pt x="21060" y="4628"/>
                </a:lnTo>
                <a:lnTo>
                  <a:pt x="21060" y="6171"/>
                </a:lnTo>
                <a:lnTo>
                  <a:pt x="19980" y="6171"/>
                </a:lnTo>
                <a:lnTo>
                  <a:pt x="19980" y="4628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3321" name="Tree"/>
          <p:cNvSpPr>
            <a:spLocks noEditPoints="1" noChangeArrowheads="1"/>
          </p:cNvSpPr>
          <p:nvPr/>
        </p:nvSpPr>
        <p:spPr bwMode="auto">
          <a:xfrm>
            <a:off x="6934200" y="3200400"/>
            <a:ext cx="1809750" cy="18097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5257800" y="5181600"/>
            <a:ext cx="36576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i="1" smtClean="0">
                <a:solidFill>
                  <a:srgbClr val="000000"/>
                </a:solidFill>
              </a:rPr>
              <a:t>Кислотні дощі стимулюють активність сіркових бактерій, які пригнічують метанові бактерії – постачальників ще одного “парникового” газу.</a:t>
            </a:r>
            <a:endParaRPr lang="ru-RU" i="1" smtClean="0">
              <a:solidFill>
                <a:srgbClr val="000000"/>
              </a:solidFill>
            </a:endParaRP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132413" y="2754496"/>
            <a:ext cx="1981200" cy="9731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uk-UA" smtClean="0">
                <a:solidFill>
                  <a:srgbClr val="000000"/>
                </a:solidFill>
              </a:rPr>
              <a:t>Забруднення атмосфери сірчистим газом</a:t>
            </a: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auto">
          <a:xfrm rot="16200000">
            <a:off x="1028700" y="4191000"/>
            <a:ext cx="1447800" cy="838200"/>
          </a:xfrm>
          <a:prstGeom prst="rightArrow">
            <a:avLst>
              <a:gd name="adj1" fmla="val 50000"/>
              <a:gd name="adj2" fmla="val 43182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srgbClr val="FFFFFF"/>
                </a:solidFill>
              </a:rPr>
              <a:t>ПРИЧИНА</a:t>
            </a: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 rot="19755514">
            <a:off x="2176072" y="2193645"/>
            <a:ext cx="1371600" cy="838200"/>
          </a:xfrm>
          <a:prstGeom prst="rightArrow">
            <a:avLst>
              <a:gd name="adj1" fmla="val 50000"/>
              <a:gd name="adj2" fmla="val 40909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srgbClr val="FFFFFF"/>
                </a:solidFill>
              </a:rPr>
              <a:t>НАСЛІДОК</a:t>
            </a: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13330" name="AutoShape 18"/>
          <p:cNvSpPr>
            <a:spLocks noChangeArrowheads="1"/>
          </p:cNvSpPr>
          <p:nvPr/>
        </p:nvSpPr>
        <p:spPr bwMode="auto">
          <a:xfrm>
            <a:off x="2438400" y="4556984"/>
            <a:ext cx="2286000" cy="2057400"/>
          </a:xfrm>
          <a:prstGeom prst="star8">
            <a:avLst>
              <a:gd name="adj" fmla="val 38250"/>
            </a:avLst>
          </a:prstGeom>
          <a:gradFill rotWithShape="1">
            <a:gsLst>
              <a:gs pos="0">
                <a:srgbClr val="FFCCCC"/>
              </a:gs>
              <a:gs pos="50000">
                <a:schemeClr val="bg1"/>
              </a:gs>
              <a:gs pos="100000">
                <a:srgbClr val="FFCCCC"/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FFCCCC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КИСЛОТНІ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33CC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laybill" pitchFamily="82" charset="0"/>
              </a:rPr>
              <a:t>дощі</a:t>
            </a:r>
            <a:endParaRPr lang="ru-RU" b="1" dirty="0" smtClean="0">
              <a:solidFill>
                <a:srgbClr val="33CC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laybill" pitchFamily="82" charset="0"/>
            </a:endParaRPr>
          </a:p>
        </p:txBody>
      </p:sp>
      <p:sp>
        <p:nvSpPr>
          <p:cNvPr id="13331" name="AutoShape 19"/>
          <p:cNvSpPr>
            <a:spLocks noChangeArrowheads="1"/>
          </p:cNvSpPr>
          <p:nvPr/>
        </p:nvSpPr>
        <p:spPr bwMode="auto">
          <a:xfrm rot="16200000">
            <a:off x="5174456" y="3664744"/>
            <a:ext cx="1462088" cy="838200"/>
          </a:xfrm>
          <a:prstGeom prst="leftArrow">
            <a:avLst>
              <a:gd name="adj1" fmla="val 50000"/>
              <a:gd name="adj2" fmla="val 43608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srgbClr val="C5D9ED"/>
                </a:solidFill>
              </a:rPr>
              <a:t>РЕЗУЛЬТАТ</a:t>
            </a:r>
            <a:endParaRPr lang="ru-RU" smtClean="0">
              <a:solidFill>
                <a:srgbClr val="C5D9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478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2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5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8" dur="3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5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13323" grpId="0"/>
      <p:bldP spid="13325" grpId="0" animBg="1"/>
      <p:bldP spid="13328" grpId="0" animBg="1"/>
      <p:bldP spid="13329" grpId="0" animBg="1"/>
      <p:bldP spid="13330" grpId="0" animBg="1"/>
      <p:bldP spid="133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7543800" y="304800"/>
            <a:ext cx="1295400" cy="609600"/>
          </a:xfrm>
          <a:prstGeom prst="wedgeRoundRectCallout">
            <a:avLst>
              <a:gd name="adj1" fmla="val -39093"/>
              <a:gd name="adj2" fmla="val 79949"/>
              <a:gd name="adj3" fmla="val 16667"/>
            </a:avLst>
          </a:prstGeom>
          <a:solidFill>
            <a:srgbClr val="D49A0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srgbClr val="FFFFFF"/>
                </a:solidFill>
              </a:rPr>
              <a:t>Перевір сам!</a:t>
            </a: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28600" y="457200"/>
            <a:ext cx="6172200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srgbClr val="FFFFFF"/>
                </a:solidFill>
              </a:rPr>
              <a:t> </a:t>
            </a:r>
            <a:r>
              <a:rPr lang="uk-UA" b="1" i="1" u="sng" dirty="0" smtClean="0">
                <a:solidFill>
                  <a:schemeClr val="accent4">
                    <a:lumMod val="50000"/>
                  </a:schemeClr>
                </a:solidFill>
              </a:rPr>
              <a:t>Дослід.</a:t>
            </a:r>
            <a:r>
              <a:rPr lang="uk-UA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</a:rPr>
              <a:t>В чашку Петрі вміщуємо тонку мушлю молюска, доливаємо слабкий розчин кислоті і через </a:t>
            </a:r>
            <a:r>
              <a:rPr lang="uk-UA" sz="1600" dirty="0" err="1" smtClean="0">
                <a:solidFill>
                  <a:schemeClr val="accent4">
                    <a:lumMod val="50000"/>
                  </a:schemeClr>
                </a:solidFill>
              </a:rPr>
              <a:t>графопроектор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</a:rPr>
              <a:t> на екрані спостерігаємо повільне розчинення мушлі і виділення вуглекислого газу.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858000" y="1219200"/>
            <a:ext cx="1905000" cy="792163"/>
          </a:xfrm>
          <a:prstGeom prst="rect">
            <a:avLst/>
          </a:prstGeom>
          <a:solidFill>
            <a:srgbClr val="FF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mtClean="0">
                <a:solidFill>
                  <a:srgbClr val="FFFFFF"/>
                </a:solidFill>
              </a:rPr>
              <a:t>  </a:t>
            </a:r>
            <a:r>
              <a:rPr lang="uk-UA" b="1" smtClean="0">
                <a:solidFill>
                  <a:srgbClr val="0066FF"/>
                </a:solidFill>
              </a:rPr>
              <a:t>Обладнання:</a:t>
            </a:r>
            <a:r>
              <a:rPr lang="uk-UA" smtClean="0">
                <a:solidFill>
                  <a:srgbClr val="0066FF"/>
                </a:solidFill>
              </a:rPr>
              <a:t> </a:t>
            </a:r>
            <a:r>
              <a:rPr lang="uk-UA" sz="1400" smtClean="0">
                <a:solidFill>
                  <a:srgbClr val="0066FF"/>
                </a:solidFill>
              </a:rPr>
              <a:t>чашка Петрі, графопроектор</a:t>
            </a:r>
            <a:endParaRPr lang="ru-RU" sz="1400" smtClean="0">
              <a:solidFill>
                <a:srgbClr val="0066FF"/>
              </a:solidFill>
            </a:endParaRP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6958084" y="4922713"/>
            <a:ext cx="1981200" cy="1615827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FFFFFF"/>
                </a:solidFill>
              </a:rPr>
              <a:t>   </a:t>
            </a:r>
            <a:r>
              <a:rPr lang="uk-UA" b="1" dirty="0" smtClean="0">
                <a:solidFill>
                  <a:srgbClr val="FF0000"/>
                </a:solidFill>
              </a:rPr>
              <a:t>Матеріали: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1400" dirty="0" smtClean="0">
                <a:solidFill>
                  <a:srgbClr val="FF0000"/>
                </a:solidFill>
              </a:rPr>
              <a:t>1. Мушля молюска.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uk-UA" sz="1400" dirty="0" smtClean="0">
                <a:solidFill>
                  <a:srgbClr val="FF0000"/>
                </a:solidFill>
              </a:rPr>
              <a:t>2. Слабий розчин кислоти</a:t>
            </a:r>
            <a:r>
              <a:rPr lang="uk-UA" dirty="0" smtClean="0">
                <a:solidFill>
                  <a:srgbClr val="FF0000"/>
                </a:solidFill>
              </a:rPr>
              <a:t>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sz="1400" dirty="0" smtClean="0">
              <a:solidFill>
                <a:srgbClr val="FF0000"/>
              </a:solidFill>
            </a:endParaRPr>
          </a:p>
        </p:txBody>
      </p:sp>
      <p:pic>
        <p:nvPicPr>
          <p:cNvPr id="43018" name="Picture 10" descr="CAYJYZ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84" y="2725738"/>
            <a:ext cx="13716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209800" y="2057400"/>
            <a:ext cx="2133600" cy="1758950"/>
            <a:chOff x="2209800" y="2057400"/>
            <a:chExt cx="2133600" cy="1758950"/>
          </a:xfrm>
        </p:grpSpPr>
        <p:pic>
          <p:nvPicPr>
            <p:cNvPr id="43021" name="Picture 13" descr="чашка петри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6F8F7"/>
                </a:clrFrom>
                <a:clrTo>
                  <a:srgbClr val="F6F8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24" r="8824" b="6577"/>
            <a:stretch>
              <a:fillRect/>
            </a:stretch>
          </p:blipFill>
          <p:spPr bwMode="auto">
            <a:xfrm>
              <a:off x="2209800" y="2057400"/>
              <a:ext cx="2133600" cy="1758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019" name="Picture 11" descr="4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41821"/>
                </a:clrFrom>
                <a:clrTo>
                  <a:srgbClr val="04182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00" r="14667"/>
            <a:stretch>
              <a:fillRect/>
            </a:stretch>
          </p:blipFill>
          <p:spPr bwMode="auto">
            <a:xfrm>
              <a:off x="2514600" y="2286000"/>
              <a:ext cx="1295400" cy="1208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381000" y="4038600"/>
            <a:ext cx="61722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sz="1600" i="1" dirty="0" smtClean="0">
                <a:solidFill>
                  <a:srgbClr val="FFFFFF"/>
                </a:solidFill>
              </a:rPr>
              <a:t>    </a:t>
            </a:r>
            <a:r>
              <a:rPr lang="uk-UA" sz="1600" i="1" dirty="0" smtClean="0">
                <a:solidFill>
                  <a:schemeClr val="accent4">
                    <a:lumMod val="50000"/>
                  </a:schemeClr>
                </a:solidFill>
              </a:rPr>
              <a:t>Під впливом кислоти розчиняється карбонат Кальцію, що є основою мушлі.  Беззахисні тварини гинуть, втрачаючи  зовнішній захисний шар. Вуглекислий газ  реагує з водою перетворюючись на  кислоту, що додатково змінює </a:t>
            </a:r>
            <a:r>
              <a:rPr lang="uk-UA" dirty="0" err="1" smtClean="0">
                <a:solidFill>
                  <a:schemeClr val="accent4">
                    <a:lumMod val="50000"/>
                  </a:schemeClr>
                </a:solidFill>
              </a:rPr>
              <a:t>рН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uk-UA" sz="1600" i="1" dirty="0" smtClean="0">
                <a:solidFill>
                  <a:schemeClr val="accent4">
                    <a:lumMod val="50000"/>
                  </a:schemeClr>
                </a:solidFill>
              </a:rPr>
              <a:t>середовища.</a:t>
            </a:r>
            <a:endParaRPr lang="ru-RU" sz="1600" i="1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84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nimBg="1"/>
      <p:bldP spid="43013" grpId="0"/>
      <p:bldP spid="43014" grpId="0" animBg="1"/>
      <p:bldP spid="43015" grpId="0" animBg="1"/>
      <p:bldP spid="430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945877"/>
            <a:ext cx="8018525" cy="2376264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000" dirty="0" smtClean="0"/>
              <a:t>Кожної доби сучасна ТЕС спалює близько 50 тис. т палива,  внаслідок чого утворюється:</a:t>
            </a:r>
            <a:br>
              <a:rPr lang="uk-UA" sz="2000" dirty="0" smtClean="0"/>
            </a:br>
            <a:r>
              <a:rPr lang="uk-UA" sz="2000" dirty="0" smtClean="0"/>
              <a:t>- 2000 </a:t>
            </a:r>
            <a:r>
              <a:rPr lang="uk-UA" sz="2000" i="1" dirty="0" smtClean="0"/>
              <a:t>т</a:t>
            </a:r>
            <a:r>
              <a:rPr lang="uk-UA" sz="2000" dirty="0" smtClean="0"/>
              <a:t> диму;</a:t>
            </a:r>
            <a:br>
              <a:rPr lang="uk-UA" sz="2000" dirty="0" smtClean="0"/>
            </a:br>
            <a:r>
              <a:rPr lang="uk-UA" sz="2000" dirty="0" smtClean="0"/>
              <a:t>-  800 </a:t>
            </a:r>
            <a:r>
              <a:rPr lang="uk-UA" sz="2000" i="1" dirty="0" smtClean="0"/>
              <a:t>т</a:t>
            </a:r>
            <a:r>
              <a:rPr lang="uk-UA" sz="2000" dirty="0" smtClean="0"/>
              <a:t> сірчистого газу;</a:t>
            </a:r>
            <a:br>
              <a:rPr lang="uk-UA" sz="2000" dirty="0" smtClean="0"/>
            </a:br>
            <a:r>
              <a:rPr lang="uk-UA" sz="2000" dirty="0" smtClean="0"/>
              <a:t>-  340 </a:t>
            </a:r>
            <a:r>
              <a:rPr lang="uk-UA" sz="2000" i="1" dirty="0" smtClean="0"/>
              <a:t>т</a:t>
            </a:r>
            <a:r>
              <a:rPr lang="uk-UA" sz="2000" dirty="0" smtClean="0"/>
              <a:t> шлаку.</a:t>
            </a:r>
            <a:br>
              <a:rPr lang="uk-UA" sz="2000" dirty="0" smtClean="0"/>
            </a:br>
            <a:r>
              <a:rPr lang="uk-UA" sz="2000" dirty="0"/>
              <a:t> </a:t>
            </a:r>
            <a:r>
              <a:rPr lang="uk-UA" sz="2000" dirty="0" smtClean="0"/>
              <a:t>Викиди досягають висоти 120-230м</a:t>
            </a:r>
            <a:r>
              <a:rPr lang="uk-UA" sz="2400" dirty="0" smtClean="0"/>
              <a:t>.</a:t>
            </a:r>
            <a:br>
              <a:rPr lang="uk-UA" sz="2400" dirty="0" smtClean="0"/>
            </a:br>
            <a:endParaRPr lang="ru-RU" sz="2400" dirty="0"/>
          </a:p>
        </p:txBody>
      </p:sp>
      <p:pic>
        <p:nvPicPr>
          <p:cNvPr id="23556" name="Picture 4" descr="https://encrypted-tbn3.gstatic.com/images?q=tbn:ANd9GcRvj4nSkjy1aEHEyD1ILKUCFdHNsZnLzMofJZM-eCXwBfDqIT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891" y="3283014"/>
            <a:ext cx="5873578" cy="3581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0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Перше місце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  обсягом забруднення довкілля </a:t>
            </a: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займає теплова енергетика</a:t>
            </a:r>
            <a:endParaRPr lang="ru-RU" dirty="0"/>
          </a:p>
        </p:txBody>
      </p:sp>
      <p:pic>
        <p:nvPicPr>
          <p:cNvPr id="23554" name="Picture 2" descr="http://im4-tub-ua.yandex.net/i?id=80224375-56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57515"/>
            <a:ext cx="268829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3165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Д.І.</a:t>
            </a:r>
            <a:r>
              <a:rPr lang="uk-UA" sz="3600" dirty="0" err="1" smtClean="0">
                <a:solidFill>
                  <a:srgbClr val="FF0000"/>
                </a:solidFill>
              </a:rPr>
              <a:t>Меделєєв</a:t>
            </a:r>
            <a:r>
              <a:rPr lang="uk-UA" sz="3600" dirty="0" smtClean="0">
                <a:solidFill>
                  <a:srgbClr val="FF0000"/>
                </a:solidFill>
              </a:rPr>
              <a:t> ( 1888р.) розробив метод підземної газифікації твердого палива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im2-tub-ua.yandex.net/i?id=504763515-03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60" y="2060848"/>
            <a:ext cx="4752528" cy="333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лево 4"/>
          <p:cNvSpPr/>
          <p:nvPr/>
        </p:nvSpPr>
        <p:spPr>
          <a:xfrm>
            <a:off x="5623912" y="3068960"/>
            <a:ext cx="2880320" cy="10081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Схема підземного газового генератора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64727" y="5834048"/>
            <a:ext cx="355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/>
              <a:t>2С  +  О</a:t>
            </a:r>
            <a:r>
              <a:rPr lang="uk-UA" b="1" dirty="0" smtClean="0"/>
              <a:t>2</a:t>
            </a:r>
            <a:r>
              <a:rPr lang="uk-UA" sz="3200" b="1" dirty="0" smtClean="0"/>
              <a:t>  =  2СО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410824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3" name="Group 23"/>
          <p:cNvGraphicFramePr>
            <a:graphicFrameLocks noGrp="1"/>
          </p:cNvGraphicFramePr>
          <p:nvPr/>
        </p:nvGraphicFramePr>
        <p:xfrm>
          <a:off x="-4603750" y="-11125200"/>
          <a:ext cx="4637088" cy="4329113"/>
        </p:xfrm>
        <a:graphic>
          <a:graphicData uri="http://schemas.openxmlformats.org/drawingml/2006/table">
            <a:tbl>
              <a:tblPr/>
              <a:tblGrid>
                <a:gridCol w="4637088"/>
              </a:tblGrid>
              <a:tr h="432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23" name="Group 43"/>
          <p:cNvGraphicFramePr>
            <a:graphicFrameLocks noGrp="1"/>
          </p:cNvGraphicFramePr>
          <p:nvPr/>
        </p:nvGraphicFramePr>
        <p:xfrm>
          <a:off x="-4603750" y="-4506913"/>
          <a:ext cx="4660900" cy="4435475"/>
        </p:xfrm>
        <a:graphic>
          <a:graphicData uri="http://schemas.openxmlformats.org/drawingml/2006/table">
            <a:tbl>
              <a:tblPr/>
              <a:tblGrid>
                <a:gridCol w="4660900"/>
              </a:tblGrid>
              <a:tr h="4435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63" name="Group 83"/>
          <p:cNvGraphicFramePr>
            <a:graphicFrameLocks noGrp="1"/>
          </p:cNvGraphicFramePr>
          <p:nvPr/>
        </p:nvGraphicFramePr>
        <p:xfrm>
          <a:off x="-4603750" y="6915150"/>
          <a:ext cx="5338763" cy="2147888"/>
        </p:xfrm>
        <a:graphic>
          <a:graphicData uri="http://schemas.openxmlformats.org/drawingml/2006/table">
            <a:tbl>
              <a:tblPr/>
              <a:tblGrid>
                <a:gridCol w="5338763"/>
              </a:tblGrid>
              <a:tr h="2147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583" name="Group 103"/>
          <p:cNvGraphicFramePr>
            <a:graphicFrameLocks noGrp="1"/>
          </p:cNvGraphicFramePr>
          <p:nvPr/>
        </p:nvGraphicFramePr>
        <p:xfrm>
          <a:off x="-4603750" y="10253663"/>
          <a:ext cx="5341938" cy="2163763"/>
        </p:xfrm>
        <a:graphic>
          <a:graphicData uri="http://schemas.openxmlformats.org/drawingml/2006/table">
            <a:tbl>
              <a:tblPr/>
              <a:tblGrid>
                <a:gridCol w="5341938"/>
              </a:tblGrid>
              <a:tr h="2163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603" name="Group 123"/>
          <p:cNvGraphicFramePr>
            <a:graphicFrameLocks noGrp="1"/>
          </p:cNvGraphicFramePr>
          <p:nvPr/>
        </p:nvGraphicFramePr>
        <p:xfrm>
          <a:off x="-4603750" y="13333413"/>
          <a:ext cx="5345113" cy="2454275"/>
        </p:xfrm>
        <a:graphic>
          <a:graphicData uri="http://schemas.openxmlformats.org/drawingml/2006/table">
            <a:tbl>
              <a:tblPr/>
              <a:tblGrid>
                <a:gridCol w="5345113"/>
              </a:tblGrid>
              <a:tr h="2454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46" name="Picture 66" descr="avvto">
            <a:hlinkClick r:id="rId2" tooltip="Фото: Д.Тяжлов/Голос Природи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0808"/>
            <a:ext cx="23812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5" name="Rectangle 135"/>
          <p:cNvSpPr>
            <a:spLocks noChangeArrowheads="1"/>
          </p:cNvSpPr>
          <p:nvPr/>
        </p:nvSpPr>
        <p:spPr bwMode="auto">
          <a:xfrm>
            <a:off x="789111" y="332656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Друге місце за  обсягом забруднення довкілля займає транспорт, особливо автомобільний</a:t>
            </a:r>
          </a:p>
        </p:txBody>
      </p:sp>
      <p:sp>
        <p:nvSpPr>
          <p:cNvPr id="20616" name="Rectangle 136"/>
          <p:cNvSpPr>
            <a:spLocks noChangeArrowheads="1"/>
          </p:cNvSpPr>
          <p:nvPr/>
        </p:nvSpPr>
        <p:spPr bwMode="auto">
          <a:xfrm>
            <a:off x="2852985" y="1264788"/>
            <a:ext cx="560521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Arial" charset="0"/>
              </a:rPr>
              <a:t>   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Викиди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парникових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газів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автомобільного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авіа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транспорту, а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саме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</a:t>
            </a:r>
            <a:r>
              <a:rPr lang="ru-RU" sz="1600" baseline="-30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2,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складають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30%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від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загальних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викидів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інших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галузей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світової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економіки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і негативно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впливають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клімат. 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При 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роботі двигуна внутрішнього згоряння утворюється біля 200 хімічних сполук.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Сучасний 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автомобіль </a:t>
            </a:r>
            <a:r>
              <a:rPr lang="uk-UA" sz="16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палює 1л бензину за 13 хвилин, а реактивний винищувач  - за 0,02 секунди.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Реактивний 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літак за 1 годину роботи двигуна витрачає 15 т палива, 625 т повітря і при цьому викидає  46,8т вуглекислого газу, 18 т водяної пари,  по 635 кг чадного газу та Нітроген оксидів, 15 кг </a:t>
            </a:r>
            <a:r>
              <a:rPr lang="uk-UA" sz="1600" dirty="0" err="1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Сульфур</a:t>
            </a:r>
            <a:r>
              <a:rPr lang="uk-UA" sz="16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оксиду і 2,2 кг твердих частинок.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</a:t>
            </a:r>
          </a:p>
        </p:txBody>
      </p:sp>
      <p:sp>
        <p:nvSpPr>
          <p:cNvPr id="20617" name="Rectangle 137"/>
          <p:cNvSpPr>
            <a:spLocks noChangeArrowheads="1"/>
          </p:cNvSpPr>
          <p:nvPr/>
        </p:nvSpPr>
        <p:spPr bwMode="auto">
          <a:xfrm>
            <a:off x="3347864" y="5275947"/>
            <a:ext cx="52260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Arial" charset="0"/>
              </a:rPr>
              <a:t> </a:t>
            </a:r>
          </a:p>
        </p:txBody>
      </p:sp>
      <p:sp>
        <p:nvSpPr>
          <p:cNvPr id="20624" name="WordArt 144"/>
          <p:cNvSpPr>
            <a:spLocks noChangeArrowheads="1" noChangeShapeType="1" noTextEdit="1"/>
          </p:cNvSpPr>
          <p:nvPr/>
        </p:nvSpPr>
        <p:spPr bwMode="auto">
          <a:xfrm rot="19487896">
            <a:off x="1034605" y="4939402"/>
            <a:ext cx="514917" cy="90639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9774"/>
              </a:avLst>
            </a:prstTxWarp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ru-RU" sz="3600" b="1" i="1" kern="10" dirty="0" smtClean="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35921" dir="2700000" algn="ctr" rotWithShape="0">
                  <a:srgbClr val="B2B2B2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4578" name="Picture 2" descr="http://im2-tub-ua.yandex.net/i?id=491876858-71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38107"/>
            <a:ext cx="2400267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165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0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20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15" grpId="0"/>
      <p:bldP spid="20616" grpId="0"/>
      <p:bldP spid="20617" grpId="0"/>
      <p:bldP spid="206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3954" y="130621"/>
            <a:ext cx="8229600" cy="922114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FF0000"/>
                </a:solidFill>
              </a:rPr>
              <a:t>Забруднення водойм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8674" name="Picture 2" descr="http://im1-tub-ua.yandex.net/i?id=137442623-60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78" y="1052735"/>
            <a:ext cx="3366134" cy="316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https://encrypted-tbn2.gstatic.com/images?q=tbn:ANd9GcTY8ZdgNfGt2Vg4zxMTLvw8mWCBquN5aKdsLcRS7c9geLnxJuD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54" y="4213550"/>
            <a:ext cx="3343658" cy="237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https://encrypted-tbn1.gstatic.com/images?q=tbn:ANd9GcSnnNY9qk0R8FVqcoNmfZbWLSvzglA6h2uXME92Qy4sf_P1Eqk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982" y="4365104"/>
            <a:ext cx="3789996" cy="222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23928" y="1340768"/>
            <a:ext cx="5040560" cy="2958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/>
              <a:t>Щорічно в світі  добувають понад 4 </a:t>
            </a:r>
            <a:r>
              <a:rPr lang="uk-UA" dirty="0" err="1" smtClean="0"/>
              <a:t>млрд</a:t>
            </a:r>
            <a:r>
              <a:rPr lang="uk-UA" dirty="0" smtClean="0"/>
              <a:t> . т нафти, з якої близько 50 млн. т  втрачається при добуванні, транспортуванні та переробці. У води світового океану  протягом  року поступає біля </a:t>
            </a:r>
            <a:r>
              <a:rPr lang="uk-UA" dirty="0" smtClean="0"/>
              <a:t>15 млн. </a:t>
            </a:r>
            <a:r>
              <a:rPr lang="uk-UA" dirty="0" smtClean="0"/>
              <a:t>т нафти, кожна тонна якої вкриває тонкою плівкою 12 кв</a:t>
            </a:r>
            <a:r>
              <a:rPr lang="uk-UA" dirty="0" smtClean="0"/>
              <a:t>. км </a:t>
            </a:r>
            <a:r>
              <a:rPr lang="uk-UA" dirty="0" smtClean="0"/>
              <a:t>поверхні океану.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5027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064" y="1178734"/>
            <a:ext cx="8229600" cy="344239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uk-UA" sz="3600" b="1" dirty="0" smtClean="0">
                <a:solidFill>
                  <a:srgbClr val="FF0000"/>
                </a:solidFill>
              </a:rPr>
              <a:t>Антропогенна </a:t>
            </a:r>
            <a:r>
              <a:rPr lang="uk-UA" sz="3600" b="1" dirty="0" err="1" smtClean="0">
                <a:solidFill>
                  <a:srgbClr val="FF0000"/>
                </a:solidFill>
              </a:rPr>
              <a:t>евтрофікація</a:t>
            </a:r>
            <a:r>
              <a:rPr lang="uk-UA" sz="3600" b="1" dirty="0" smtClean="0">
                <a:solidFill>
                  <a:srgbClr val="FF0000"/>
                </a:solidFill>
              </a:rPr>
              <a:t> </a:t>
            </a:r>
            <a:r>
              <a:rPr lang="uk-UA" sz="2800" dirty="0" smtClean="0"/>
              <a:t>– </a:t>
            </a:r>
            <a:br>
              <a:rPr lang="uk-UA" sz="2800" dirty="0" smtClean="0"/>
            </a:br>
            <a:r>
              <a:rPr lang="uk-UA" sz="2800" dirty="0" smtClean="0"/>
              <a:t>це підвищення біологічної продуктивності водойми внаслідок збагачення її  елементами живлення ( в першу чергу Нітрогеном і Фосфором), які потрапляють у водойму зі стічними та </a:t>
            </a:r>
            <a:r>
              <a:rPr lang="uk-UA" sz="2800" dirty="0"/>
              <a:t>ґ</a:t>
            </a:r>
            <a:r>
              <a:rPr lang="uk-UA" sz="2800" dirty="0" smtClean="0"/>
              <a:t>рунтовими водами.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91680" y="134076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050" name="Picture 2" descr="http://im2-tub-ua.yandex.net/i?id=304382093-62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432" y="4620542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6-tub-ua.yandex.net/i?id=78674307-20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53136"/>
            <a:ext cx="22764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1590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8229600" cy="1143000"/>
          </a:xfrm>
        </p:spPr>
        <p:txBody>
          <a:bodyPr/>
          <a:lstStyle/>
          <a:p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Екологічно </a:t>
            </a:r>
            <a:r>
              <a:rPr lang="uk-UA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брудні будинки 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im6-tub-ua.yandex.net/i?id=234107712-29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6" y="1268760"/>
            <a:ext cx="405261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6056" y="2276872"/>
            <a:ext cx="36664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dirty="0" smtClean="0"/>
              <a:t>В сучасному житлі полімерні матеріали, </a:t>
            </a:r>
            <a:r>
              <a:rPr lang="uk-UA" dirty="0"/>
              <a:t>Д</a:t>
            </a:r>
            <a:r>
              <a:rPr lang="uk-UA" dirty="0" smtClean="0"/>
              <a:t>ВП, ДСП, які використовуються для виготовлення  меблів, шпалер, </a:t>
            </a:r>
            <a:r>
              <a:rPr lang="uk-UA" dirty="0"/>
              <a:t>п</a:t>
            </a:r>
            <a:r>
              <a:rPr lang="uk-UA" dirty="0" smtClean="0"/>
              <a:t>ідлоги,  виділяють специфічні речовини, які викликають стомлюваність, головний біль, бронхіальну астму, алергію.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182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992" y="4221088"/>
            <a:ext cx="3240556" cy="229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im5-tub-ua.yandex.net/i?id=203083245-04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2952328" cy="208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800" y="821864"/>
            <a:ext cx="8548012" cy="3400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/>
              <a:t/>
            </a:r>
            <a:br>
              <a:rPr lang="uk-UA" sz="3200" dirty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  </a:t>
            </a:r>
            <a:r>
              <a:rPr lang="uk-UA" sz="1800" dirty="0" smtClean="0">
                <a:effectLst/>
              </a:rPr>
              <a:t>П</a:t>
            </a:r>
            <a:r>
              <a:rPr lang="uk-UA" sz="1800" dirty="0" smtClean="0">
                <a:effectLst/>
              </a:rPr>
              <a:t>ромисловим синтезом створено 8 млн. речовин.</a:t>
            </a:r>
            <a:br>
              <a:rPr lang="uk-UA" sz="1800" dirty="0" smtClean="0">
                <a:effectLst/>
              </a:rPr>
            </a:br>
            <a:r>
              <a:rPr lang="uk-UA" sz="1800" dirty="0" smtClean="0">
                <a:effectLst/>
              </a:rPr>
              <a:t>В країнах  ОЕСР  у великих масштабах використовується 1338 речовин,</a:t>
            </a:r>
            <a:br>
              <a:rPr lang="uk-UA" sz="1800" dirty="0" smtClean="0">
                <a:effectLst/>
              </a:rPr>
            </a:br>
            <a:r>
              <a:rPr lang="uk-UA" sz="1800" dirty="0" smtClean="0">
                <a:effectLst/>
              </a:rPr>
              <a:t>для 147 з них є дані про їх безпеку чи небезпеку.</a:t>
            </a:r>
            <a:br>
              <a:rPr lang="uk-UA" sz="1800" dirty="0" smtClean="0">
                <a:effectLst/>
              </a:rPr>
            </a:br>
            <a:r>
              <a:rPr lang="uk-UA" sz="1800" dirty="0" smtClean="0">
                <a:effectLst/>
              </a:rPr>
              <a:t>У комерційному обігу знаходиться 65 тис. речовин.</a:t>
            </a:r>
            <a:br>
              <a:rPr lang="uk-UA" sz="1800" dirty="0" smtClean="0">
                <a:effectLst/>
              </a:rPr>
            </a:br>
            <a:r>
              <a:rPr lang="uk-UA" sz="1800" dirty="0" smtClean="0">
                <a:effectLst/>
              </a:rPr>
              <a:t>Менше 1 % з них мають токсикологічні характеристики.</a:t>
            </a:r>
            <a:br>
              <a:rPr lang="uk-UA" sz="1800" dirty="0" smtClean="0">
                <a:effectLst/>
              </a:rPr>
            </a:br>
            <a:r>
              <a:rPr lang="uk-UA" sz="1800" dirty="0" smtClean="0">
                <a:effectLst/>
              </a:rPr>
              <a:t>Для отримання характеристики 1 речовини необхідно 64 місяці  і  575 тис.</a:t>
            </a:r>
            <a:r>
              <a:rPr lang="en-US" sz="1800" dirty="0" smtClean="0">
                <a:effectLst/>
              </a:rPr>
              <a:t>$</a:t>
            </a:r>
            <a:r>
              <a:rPr lang="uk-UA" sz="1800" dirty="0" smtClean="0">
                <a:effectLst/>
              </a:rPr>
              <a:t>.</a:t>
            </a:r>
            <a:br>
              <a:rPr lang="uk-UA" sz="1800" dirty="0" smtClean="0">
                <a:effectLst/>
              </a:rPr>
            </a:br>
            <a:r>
              <a:rPr lang="uk-UA" sz="1800" dirty="0" smtClean="0">
                <a:effectLst/>
              </a:rPr>
              <a:t>Вивчення  хронічної токсичності і  </a:t>
            </a:r>
            <a:r>
              <a:rPr lang="uk-UA" sz="1800" dirty="0" err="1" smtClean="0">
                <a:effectLst/>
              </a:rPr>
              <a:t>канцерогенності</a:t>
            </a:r>
            <a:r>
              <a:rPr lang="uk-UA" sz="1800" dirty="0" smtClean="0">
                <a:effectLst/>
              </a:rPr>
              <a:t> потребує   додатково  1,3 </a:t>
            </a:r>
            <a:r>
              <a:rPr lang="uk-UA" sz="1400" dirty="0" smtClean="0">
                <a:latin typeface="+mn-lt"/>
              </a:rPr>
              <a:t>млн. </a:t>
            </a:r>
            <a:r>
              <a:rPr lang="en-US" sz="1200" dirty="0" smtClean="0">
                <a:latin typeface="+mn-lt"/>
              </a:rPr>
              <a:t>$</a:t>
            </a:r>
            <a:endParaRPr lang="ru-RU" sz="12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31640" y="188640"/>
            <a:ext cx="6400800" cy="7207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Бути чи… не бути?</a:t>
            </a:r>
            <a:r>
              <a:rPr lang="uk-UA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uk-UA" sz="1200" dirty="0">
                <a:latin typeface="Arial" pitchFamily="34" charset="0"/>
                <a:cs typeface="Arial" pitchFamily="34" charset="0"/>
              </a:rPr>
              <a:t/>
            </a:r>
            <a:br>
              <a:rPr lang="uk-UA" sz="1200" dirty="0">
                <a:latin typeface="Arial" pitchFamily="34" charset="0"/>
                <a:cs typeface="Arial" pitchFamily="34" charset="0"/>
              </a:rPr>
            </a:b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09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 descr="Бумажный пакет"/>
          <p:cNvSpPr txBox="1">
            <a:spLocks noChangeArrowheads="1"/>
          </p:cNvSpPr>
          <p:nvPr/>
        </p:nvSpPr>
        <p:spPr bwMode="auto">
          <a:xfrm>
            <a:off x="1752600" y="152400"/>
            <a:ext cx="5486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1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Типи екологічного маркування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0485" name="AutoShape 5" descr="Бумажный пакет"/>
          <p:cNvSpPr>
            <a:spLocks noChangeArrowheads="1"/>
          </p:cNvSpPr>
          <p:nvPr/>
        </p:nvSpPr>
        <p:spPr bwMode="auto">
          <a:xfrm>
            <a:off x="228600" y="685800"/>
            <a:ext cx="2362200" cy="1600200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Ступінь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благополуччя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товару та його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пакування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0486" name="AutoShape 6" descr="Бумажный пакет"/>
          <p:cNvSpPr>
            <a:spLocks noChangeArrowheads="1"/>
          </p:cNvSpPr>
          <p:nvPr/>
        </p:nvSpPr>
        <p:spPr bwMode="auto">
          <a:xfrm>
            <a:off x="228600" y="2571750"/>
            <a:ext cx="2362200" cy="1771650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Збереження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оточуючого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середовища,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вторинна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переробка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0487" name="AutoShape 7" descr="Бумажный пакет"/>
          <p:cNvSpPr>
            <a:spLocks noChangeArrowheads="1"/>
          </p:cNvSpPr>
          <p:nvPr/>
        </p:nvSpPr>
        <p:spPr bwMode="auto">
          <a:xfrm>
            <a:off x="381000" y="5029200"/>
            <a:ext cx="2362200" cy="1600200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1">
                  <a:blip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Небе</a:t>
            </a:r>
            <a:r>
              <a:rPr lang="uk-UA" sz="2000" dirty="0" err="1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зпека</a:t>
            </a: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виробу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для довкілля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20488" name="Picture 8" descr="Экологические знаки на упаковк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352800"/>
            <a:ext cx="32766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9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676400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0" name="Picture 10" descr="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143000"/>
            <a:ext cx="9334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1" name="Picture 11" descr="2BEAEDCAWA6WAECAHA81NGCAI4Y9XPCA578HCGCASB2N22CAXXB05XCASPNPM1CAC1TQ4RCA9VNRHOCAM3K14QCA8A8UJOCAV963MGCAPZBO6VCAIP4NLBCAKE9TI9CAMK1E1KCAUGK3GECAJ5XXBICA1SEOX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35280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2" name="Picture 12" descr="3FJCS0CAZIV30CCAH8AYUBCATOE7B8CAG8MUBDCAWAMWQ7CA75G90ZCAM4SEW8CAI4W2T5CA886Z7FCAOF8VYWCAWEPXHWCAMVF64MCAQSPSUQCAEMN1Q0CAYYE8UICARYGK3XCAJC8IO5CAAPO8CHCAJYMTX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486400"/>
            <a:ext cx="10668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3" name="Picture 13" descr="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143000"/>
            <a:ext cx="10477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5" name="Picture 15" descr="svanenlogga_framEng_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10668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6" name="Picture 16" descr="NZ6Y21CA3I3Z3VCAG26NUOCAJMT4ENCA8HA5RXCAZUWJ2YCAZ2DSX3CASH9QFMCA01OOXNCA57L9ZLCATYM8KQCAHQ5V8RCA7S01ZACA6L78MHCAINKOHHCATK0MFWCAKMCBC2CAKXU9IDCAHQF7DNCABI9S4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35280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7" name="Picture 17" descr="RXPYRDCASJJLQPCA00XO8YCA251SQYCAUZ8SG1CAAYDXWCCA7UCMA1CAQH4ECQCAT11VLJCATKPT2HCA7GPLVPCAUQPUGOCA70EJ16CAL3ZILPCA6C1O0PCAC60R37CARIIASWCAD33N49CAD3RMWFCA41TZLA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143000"/>
            <a:ext cx="990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9" name="Picture 19" descr="KFQWW3CALYLMJACAGP5DRCCA4MHR5MCAXU4VTGCA3VP2GSCATPB3KNCA264B12CA6V9FE7CAWJ4V0DCA2WIWXTCAT8WIBHCAMKX0JCCAMHXVLVCAKZ0ULPCA0RNAPQCAG8MKQBCA7RO2ODCAY56Q95CA2CT17B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00"/>
            <a:ext cx="10287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3" name="Picture 23" descr="экомаркер"/>
          <p:cNvPicPr>
            <a:picLocks noChangeAspect="1" noChangeArrowheads="1"/>
          </p:cNvPicPr>
          <p:nvPr/>
        </p:nvPicPr>
        <p:blipFill>
          <a:blip r:embed="rId1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5" t="52747" r="31250" b="31429"/>
          <a:stretch>
            <a:fillRect/>
          </a:stretch>
        </p:blipFill>
        <p:spPr bwMode="auto">
          <a:xfrm>
            <a:off x="4114800" y="5486400"/>
            <a:ext cx="10668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4" name="Picture 24" descr="экомаркер"/>
          <p:cNvPicPr>
            <a:picLocks noChangeAspect="1" noChangeArrowheads="1"/>
          </p:cNvPicPr>
          <p:nvPr/>
        </p:nvPicPr>
        <p:blipFill>
          <a:blip r:embed="rId1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88" t="10159" r="39063" b="56825"/>
          <a:stretch>
            <a:fillRect/>
          </a:stretch>
        </p:blipFill>
        <p:spPr bwMode="auto">
          <a:xfrm>
            <a:off x="5410200" y="5486400"/>
            <a:ext cx="10668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5" name="Picture 25" descr="291YT6CAGIE6L6CAW5O0JNCAPHE690CAH26J3ACATVYVGSCA7YL1B9CAIXZYIVCAO4DZ33CA40FRA6CA3VVR0PCA3471FSCA6YVCKPCADXAG0KCAZIUR69CANZ4CFACAXG21XTCADVUBAICA931S2NCAQSD89P"/>
          <p:cNvPicPr>
            <a:picLocks noChangeAspect="1" noChangeArrowheads="1"/>
          </p:cNvPicPr>
          <p:nvPr/>
        </p:nvPicPr>
        <p:blipFill>
          <a:blip r:embed="rId1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28" r="57088" b="2597"/>
          <a:stretch>
            <a:fillRect/>
          </a:stretch>
        </p:blipFill>
        <p:spPr bwMode="auto">
          <a:xfrm>
            <a:off x="6705600" y="5486400"/>
            <a:ext cx="10668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243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8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83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9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5" grpId="0" animBg="1"/>
      <p:bldP spid="20486" grpId="0" animBg="1"/>
      <p:bldP spid="2048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4221163"/>
            <a:ext cx="8642350" cy="237648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uk-UA" dirty="0"/>
              <a:t>     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</a:rPr>
              <a:t>Сміття – це матеріали та предмети, від яких відмовляється їх власник за власним бажанням  або вимогам закону, що робить необхідним організацію їх збору, вивезення для подальшої утилізації та ліквідації.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2293" name="Picture 5" descr="mysor1_377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4284662" cy="357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913"/>
            <a:ext cx="4392613" cy="357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589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t3.gstatic.com/images?q=tbn:bRDzCK56m6qqyM:http://arda3.kiev.ua/i/200810271012322.obolon_soborn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1E7C3"/>
              </a:clrFrom>
              <a:clrTo>
                <a:srgbClr val="F1E7C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0"/>
            <a:ext cx="1285875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5750" y="3071813"/>
            <a:ext cx="1000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prstClr val="black"/>
                </a:solidFill>
              </a:rPr>
              <a:t>скло</a:t>
            </a:r>
            <a:endParaRPr lang="ru-RU" smtClean="0">
              <a:solidFill>
                <a:prstClr val="black"/>
              </a:solidFill>
            </a:endParaRPr>
          </a:p>
        </p:txBody>
      </p:sp>
      <p:pic>
        <p:nvPicPr>
          <p:cNvPr id="45060" name="Picture 4" descr="http://t2.gstatic.com/images?q=tbn:pWaGESGq7h_twM:http://uznaika.com/uploads/posts/2009-05/1242295008_plastic_food_containers__spoons_and_fork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2144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00625" y="2857500"/>
            <a:ext cx="1357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prstClr val="black"/>
                </a:solidFill>
              </a:rPr>
              <a:t>пластик</a:t>
            </a:r>
            <a:endParaRPr lang="ru-RU" smtClean="0">
              <a:solidFill>
                <a:prstClr val="black"/>
              </a:solidFill>
            </a:endParaRPr>
          </a:p>
        </p:txBody>
      </p:sp>
      <p:pic>
        <p:nvPicPr>
          <p:cNvPr id="45062" name="Picture 6" descr="http://t2.gstatic.com/images?q=tbn:AiIOjmKpVBU7EM:http://dvp.chelyabinsk.ru/_i/news/c/old/2003-09-29/13379/cul_1064831753_234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1357313"/>
            <a:ext cx="178276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500813" y="3000375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prstClr val="black"/>
                </a:solidFill>
              </a:rPr>
              <a:t>поліетилен</a:t>
            </a:r>
            <a:endParaRPr lang="ru-RU" smtClean="0">
              <a:solidFill>
                <a:prstClr val="black"/>
              </a:solidFill>
            </a:endParaRPr>
          </a:p>
        </p:txBody>
      </p:sp>
      <p:pic>
        <p:nvPicPr>
          <p:cNvPr id="45064" name="Picture 8" descr="http://t1.gstatic.com/images?q=tbn:dWMha6FEZJOQ3M:http://www.lvivkp.com.ua/pic/p5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285875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85875" y="2643188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prstClr val="black"/>
                </a:solidFill>
              </a:rPr>
              <a:t>папір</a:t>
            </a:r>
            <a:endParaRPr lang="ru-RU" smtClean="0">
              <a:solidFill>
                <a:prstClr val="black"/>
              </a:solidFill>
            </a:endParaRPr>
          </a:p>
        </p:txBody>
      </p:sp>
      <p:pic>
        <p:nvPicPr>
          <p:cNvPr id="45066" name="Picture 10" descr="http://t0.gstatic.com/images?q=tbn:DR9IvAqOMUJ_bM:http://ekonom.hostsila.com/~ecolabel/assets/images/UA/Constanta/News/2009-10-01_200.jpg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43570" y="3500438"/>
            <a:ext cx="3214710" cy="3206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068" name="Picture 12" descr="http://im7-tub.yandex.net/i?id=90341796&amp;tov=7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071813"/>
            <a:ext cx="2020887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5750" y="4857750"/>
            <a:ext cx="2214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prstClr val="black"/>
                </a:solidFill>
              </a:rPr>
              <a:t>харчові відходи</a:t>
            </a:r>
            <a:endParaRPr lang="ru-RU" smtClean="0">
              <a:solidFill>
                <a:prstClr val="black"/>
              </a:solidFill>
            </a:endParaRPr>
          </a:p>
        </p:txBody>
      </p:sp>
      <p:pic>
        <p:nvPicPr>
          <p:cNvPr id="45070" name="Picture 14" descr="http://t3.gstatic.com/images?q=tbn:YMEncwh5gmvMoM:http://img0.liveinternet.ru/images/attach/c/0//48/212/48212221_987.jpg">
            <a:hlinkClick r:id="rId13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714612" y="2786058"/>
            <a:ext cx="2242231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786063" y="435768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prstClr val="black"/>
                </a:solidFill>
              </a:rPr>
              <a:t>зламані меблі</a:t>
            </a:r>
            <a:endParaRPr lang="ru-RU" smtClean="0">
              <a:solidFill>
                <a:prstClr val="black"/>
              </a:solidFill>
            </a:endParaRPr>
          </a:p>
        </p:txBody>
      </p:sp>
      <p:pic>
        <p:nvPicPr>
          <p:cNvPr id="45072" name="Picture 16" descr="http://t3.gstatic.com/images?q=tbn:PRefJ2RYTiGJSM:http://www.flooroof.ru/wp-content/themes/default/headers/header_4.jpg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5000625"/>
            <a:ext cx="26003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00375" y="6286500"/>
            <a:ext cx="2428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mtClean="0">
                <a:solidFill>
                  <a:prstClr val="black"/>
                </a:solidFill>
              </a:rPr>
              <a:t>металеві деталі</a:t>
            </a:r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53407" y="0"/>
            <a:ext cx="56904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Якщо сміття розсортувати, переробити його стане легше, дешевше і якісніше. </a:t>
            </a: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Сортувати сміття потрібно і вдома, і в школі, і на підприємстві.</a:t>
            </a:r>
            <a:endParaRPr lang="ru-RU" sz="1100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718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45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2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3" grpId="0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85750" y="285750"/>
            <a:ext cx="5214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МАКУЛАТУРА ЕКОНОМИТЬ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http://www.ragnsells.ee/public/files/tonn_vanapaberit_yks_puu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785813"/>
            <a:ext cx="2357437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000250" y="1214438"/>
            <a:ext cx="3571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Один контейнер,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заповнений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макулатурою (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приблизно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70 кг)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зберігає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одне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ростуче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 дерево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14313" y="3071813"/>
            <a:ext cx="4000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Тонна макулатурного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паперу зберігає 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приблизно 5 м</a:t>
            </a:r>
            <a:r>
              <a:rPr lang="uk-UA" baseline="30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3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деревини, що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рівноцінне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20-25 деревам та 26,5 </a:t>
            </a:r>
            <a:r>
              <a:rPr lang="uk-UA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куб.м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води. 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8196" name="Picture 4" descr="C:\Documents and Settings\Андрей\Мои документы\Мои рисунки\быосфера\CAANCB1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214554"/>
            <a:ext cx="2583029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сбор макулатуры и отходов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214313"/>
            <a:ext cx="1785937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 flipV="1">
            <a:off x="5857875" y="1643063"/>
            <a:ext cx="714375" cy="4984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 flipV="1">
            <a:off x="6215063" y="1857375"/>
            <a:ext cx="642937" cy="5000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786313" y="4286250"/>
            <a:ext cx="421481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 переробки макулатури є чистішим та  менш енергоємним і дозволяє зекономити використання  води  на 60%, енергії на 40%; при цьому забруднення повітря знижується на 74%, а води </a:t>
            </a:r>
            <a:r>
              <a:rPr lang="uk-UA" sz="20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–</a:t>
            </a:r>
            <a:r>
              <a:rPr lang="uk-UA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35%. </a:t>
            </a:r>
            <a:endParaRPr lang="uk-UA" sz="2000" dirty="0" smtClean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8198" name="Picture 6" descr="C:\Documents and Settings\Андрей\Мои документы\Мои рисунки\быосфера\биосфера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10"/>
          <a:stretch>
            <a:fillRect/>
          </a:stretch>
        </p:blipFill>
        <p:spPr bwMode="auto">
          <a:xfrm>
            <a:off x="1928813" y="4286250"/>
            <a:ext cx="3429000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D:\Новая папка\Эмблемы\45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429125"/>
            <a:ext cx="26273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879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19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88640"/>
            <a:ext cx="2840818" cy="40317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0152" y="4293096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ВОЛОДИМИР</a:t>
            </a:r>
          </a:p>
          <a:p>
            <a:pPr algn="ctr"/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ІВАНОВИЧ</a:t>
            </a:r>
          </a:p>
          <a:p>
            <a:pPr algn="ctr"/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ВЕРНАДСЬКИЙ- творець закону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Adobe Fan Heiti Std B" pitchFamily="34" charset="-128"/>
                <a:ea typeface="Adobe Fan Heiti Std B" pitchFamily="34" charset="-128"/>
              </a:rPr>
              <a:t>про ноосферу 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230204"/>
            <a:ext cx="5715466" cy="5949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60139"/>
            <a:ext cx="5832648" cy="65204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4922184"/>
            <a:ext cx="1876425" cy="12573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25" b="97814" l="469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443" y="4482496"/>
            <a:ext cx="2031180" cy="17423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8153" b="89960" l="25248" r="658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418" y="4220369"/>
            <a:ext cx="192405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52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896" y="2111834"/>
            <a:ext cx="6512511" cy="2376264"/>
          </a:xfrm>
        </p:spPr>
        <p:txBody>
          <a:bodyPr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VIVAT,</a:t>
            </a:r>
            <a:br>
              <a:rPr lang="en-US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uk-UA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ЖИТТЯ !</a:t>
            </a:r>
            <a:endParaRPr lang="ru-RU" sz="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584" y="2905589"/>
            <a:ext cx="2695560" cy="19869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5" y="836712"/>
            <a:ext cx="3133247" cy="20411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http://im6-tub-ua.yandex.net/i?id=12747548-56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76" y="4558825"/>
            <a:ext cx="3000259" cy="22501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7" descr="data:image/jpeg;base64,/9j/4AAQSkZJRgABAQAAAQABAAD/2wCEAAkGBhMSERUUExQUFBQUFBcVFRYVFRQXFBUUGBQVFRQVFRUXHCYeFxwkGRQVHy8gJScpLCwsFR4xNTAqNSYrLCkBCQoKDgwOGg8PGikkHyQsKSwsLCkpKSwpLCwpLCwsLCwsLCksLCwsLCksKSwpLCkpLCwsKSksKSwsKSwpKSksLP/AABEIAK8BIAMBIgACEQEDEQH/xAAcAAACAwEBAQEAAAAAAAAAAAADBQIEBgEABwj/xABGEAABAgMFBQUGAwUGBgMBAAABAhEAAyEEEjFBUQVhcYGRBhMiMqFCUrHB0fBicuEUI4KSogckM0PS8RZTc4OywpOzwxX/xAAbAQACAwEBAQAAAAAAAAAAAAACAwABBAUGB//EAC0RAAICAQQBAgUDBQEAAAAAAAABAhEDBBIhMUETUQUiYXGBMpGhBrHB0fAj/9oADAMBAAIRAxEAPwDcdnl/uhDSF+yJF2UnhF9K46OJfIjB5JFUUhb3XdES2pbBLQTCDs9au8mkwnJlSkojFE1YmGILmmLaZERNmh6kgXFlAzDHUz2ixMs0VplnhqcWKakgotYNDgYym3dkd2q8nyn0jQJlVi3+zhaSlVQYxa7SQzQpd+Ascm+zEWcpIurAUk5HCKtu7PpNZKmPuLJKeCV1KebjhFzbGz1SFkZZGKMq2F48um4PZLtGlNoTWlCpZZYWg8iOIIJBHB4GVKDF0qBzD14EZxpZzLSygFDQ/dOIhNauz6g6pKv4aP60V8eMNWT3ILlTU+6rok/OPC0DC8G0UCP6jHFBaTdUkOMQQQegb4ROWoe2ANGf9fsQcZoA8ADh8QfURIir4cI4bCg1uvwUBwyjwkqT5Xw9pSiP5QwPN4uSoqiK7248frFdaUtXwnqD0EFM2b+A/wADf+LREzT7SP5T9YS+SgCZTEKGAOKT88jBUWw4LD728Q3vgeY5xy6k4XkbyPml45eNBeSoZBTA8jQ9Xhbi0SgjA4Fn94UPMBvhAZ1mUMUkPgcjvGsTFlf2VDgLw6pr6RxNkUnyhXJKvUNFWWU1o5RJM9YDXiRo7joYtKSr2kHjdIP0jitlLPllzOBlrHqzfCIUVv2pYr4OJlSvmiJnbCyLsy7OSMEzAPD+RaWUj+EjhAJiFINbyT05PnEVziRpySX3uzvBlFmV3ZdKF3UliZU7yuzOmekEBWhUlOLEkQG22VUki8DdPlUWuq4KSSk8jAkpViAC2d1J+USl7WmoBSFkJPmQQDLV+aWRdPSC7D3e4JU1zviUu1lBBlqUlQzSoj4YRNdokq8yDJV70rxIPGUo0/hUBuiB2YpTmUUzkj/lk3wPxSiyhyfjBJBJexJe2ZpPimKOT59cYGu2qPmN8aKL9CapO8NFKYtiynBGRDHoYiFPhDVAKixNSBUYGoc8m6wNaqu7F3DZZgj7yg1k2nNlgpQpr1WKUqByIuqBFR8IgrtHaclgcJcoU5J+2EEoNPgNJo/RSksAIAqY0TmTYT7d2iEIOsenbWOFswPl8CLtRtm8boMT7EreZGWtU4rU8a3sXIILxwoSeXPY9OkfQ0qjqjFaXMiFonsI622gtxJcyOFQirLtAVgYBadqol4q5CCcoRVt0L3F3uosSkNCyRthJSFYPkYo7Q28cExmzauEFd2FGhttazS56e7LXmN3jHzu3WIy1lJDERu9h2ctfX5jhuEe7Q7DE5F5PnHrHM1Wmlmx+qlUv8B9mBlT2pBUz24RWnSikkGhEQSrKOKstdkLs+cCGNRoWI6GkATY5R9hI4Xh6At6QMGPPFLJyQkqyS3oDwvD5pglnsMtZu3lI9fpASY6DmMYYsrJSG//AAMsh0TEHiD9IUbR2KZJ8ZTyv/6Y03Z/bXsqi12n2cJku8I60cOLLi347v2Bo+fKuH2k8yQ/Mpb4Qey7M70sgBROikfNQhda5V0mD7HtK0rBSFGuQJ+EYI/qqRXkbzewk7/kK4juz/4qJiuexs8U7ueOAmAdQGj6HYu0klMsd7MSlWYBvK6IeK9o7eWYeUTF8EgD+og+kb3DSx7yfygqMGrsha8kWjrOJ+NIpTex09/FJnE75cxXrdMbmd/aJ7kn+ZfyCfnFKb/aBaDgmUn+FR+KozylpF1Nv8EpGNHZyaj/ACpwGnczrp4gIYxBfZmaoeGTPB07icUnql0+vARrldurX76RwQn5vAl9trYf81uCJY/9YX6umXmX8FUjD7R2PPkB5smdKTgFqlzEoOniUGB3Ewv/AGgjBVfvWN1ae0NomJKVzpikqDKSVG6QcQRgRuhPMsEtWKE9G+EJlnx38qZGkZoWpPtISrqnJnZLA9IrTpj4KoMA11uQpGhtPZsL/wAPwnQuUnrUQuV2XUP8SbKlnQkqPQQ+GXG+bDikhedqTGZShMSKstl9HqOTQA2xBL3Cg/gNOinI6wyTZLHLe/MVNLYJ8CQfi8cn2uyJS6JKSrRRmnmTfA5N0jRGSfCixiF4W9QX4hokbaK301ZnB9YBabeVUAQhOiEJSOZAc8yYpkw9QvsOj9PWy0BCSTHz3bu0zMUdIZdo9t3jdBjMKW8Xq9Z6j2x6RhjELZLPeIj6P2f2fcliMNstV0u0P02+ZjfI4QnBqoYXdWw3GzX94xbOIWucAkkwl2JtdCb3eEuc4X7d273qmTRI9Y3T+IQWLd59itjF9t2upKiAWBg1hIV4iXhNbi9Yr2W2lNHjjuXq/Mxg+NrUVboeWGxhbE4Qm2JZhNNTGzs9huho06DTvJPdk6AldcBpcyDotMUp05CB4iBFOzbYTMXdS5xrlHelkxKSi3yB8yKPanY4V+8QK5iMhdj6Ua0MZDtFsUyzfSPCfSOD8T0G3/2x/kKMrErxx45LBUWAJJwADk8hB/2ZvOW3JZR5sWHV90cGhgN4kmyrIcJU2rEJ/mNIMm0XT4EhP4lMpXVXhHIAwGdNUsutRUdVEqPq8RkCSJV0gqWlO4OtX9Ph/qhuvtYyLgRe3rLf0p/1RnlqbHUDrSIz5iUpUpRZKReUo0CQ7OdzkDiQIbjzZYfodWQLaLReL3UJ4JD9S59YEuYTiSeJf4wptXaWWmWlaAqaFYXBXEit7Co0iM/b1xJUpLJGJc/IQLhkl3Z0sHwrV54ucIcJXbaiq9+WuOOxq8RMLrH2hlzQ4J0zLHeMR0hjLSVB01GtG6mkA4OLpozZ9HnwJSyRaT6faf2atP8Ac5HFcfSCy7MVFgXOLDIalRYAb3id6WjLvFakm5yAYqzzaJRlKyQ5YOToMekF/ZTmAn8xAPTH0iSrYrI3RogBI6Jx5wOXLKsMsSaAcTlFkJXUDElXDwp6mvoIsJUEBykJ0SB4zvUS5QPU5DOAd4E+WqvfP/qk4cTXhA0gksKk+piFWTmWlRzYaCg/XnGK2oVTLQqWPALxvGtAAVKJ1oCW3xtr4HlDn3jUP+EfMvyjN7Ts10rmYqmG7V3ooqUeZ7vpvjXpGlJthR7M6qxhObxUmhobzUt90hfapUdXHO+x8WU1ExF4koxB41F2fSZ9ovEx6SlzFcYwwscqOGnSMgzsbJgyp78IrR0Rn9UNB1TYAtURvwQIgG3LkhzunEKrRIIMW7RtEoPlLRXVtMKPljRibXYLaDbN2kqUoERrUdtgUNnrGJmJeogZjes0oqoslmmmW0zl+ZyY1ey7GiWihBUcTHykWpSC4MOdibVtExTJcgYk0SOJ13YxekyQxTc58snZ9OTLeK209oSkoKFC+T7Iy4nL1MLrPNmKTdKscSKcuEFGy6YRsz6xzW2C/JaRmrZPuhkpCAfZQKq/Mo1VzLaCFqpazonhU9Y01q2ezk4wrm2ck0BPCOHkhXRYsEsj2jEkKr4mI6HqItKkAedTHQC8fi0BVc/E1XLgHcwbHrGV35IQ2hIZKTLHe1CzLMxMoqSlSbyRNIOLgMA9dATGBnW+1W2ZNssuYJkhC1LYrTKlkBTJmTFFisBwwUSQCN8analtQhSQu+pJDzEpvE9yCLwUJYAALVJFSPwhq22bRZZNotH7IEFFotkm5LQHlpkSZcq0LU3shc6YgDBghYEdzRrGse6vu/8AQ/FFyajHt8fuKlidMtSpUuQZcuyIRImJSk/4iE92orIHmUtK1YPQ6ROdLJBSpLg0If8ASNb2c7S9yLRNmG+qYu8pIYKVMLkqfSvpGXO2e7npKpAnImKN8VdIcHw1AzzyBjLNrNNOPDf/AFn0zRwn8P02SGa5xjXXN3SpJ+Fx9CrZZCJQISCkHFyT6kmJT7TNQULleJleJDsFpOIfI74a7T7lU39wChCmoo+UkseWGZ4w9HYyTMR+6mlM5sFtcUeIDgdYTFOUr7+/k16uOnem9DItsJLpKq8+OFz+Cmm230hqJxujB9+ZO8xF4pbHSq8tBYXTUmiQzg15YY8YZlYHlx9448hgn1O8RjlGnyfLviOmjptTPFB2k+Ps+f8AJ1EoBr77kiijxobo413ZxCbOfckYJDsOuJ3mselB1BznU6DM9HMeDDInjQcwPrAmA4mW9cBr8W1iRXkmgz1PHQbvjA588AXlEADM4cB9BArF2ts8pyJKpsz2DMIEhJfzLQHUtsWoPjDsGF5ZUuF7kqw9oAQEvQrogHFRbIdTwqWELNtS7yX91RUWYeFRqzM1bg5iLZClKVOmLK5ih4lqADDG6kYJT+EesZjaXaId8kpF5KAUqDsFpUAFh8sKHIgHKOrHDFLbD9xsYnlIAYkOS7DIByHOtQacH0itOlE4xfnd1dCxNR3ZAa8WWCKFK5afFeocAQcQYXT9rSskrXvUQgckpctz5QUISvoJKijPsZikUNDM7XSf8rpMU/qG9ILY0SZqwHKKYLKWUdAug6jhGpWlyF2fREbOTF2Ts4ZRySIcWGU8cGC38Mzi7/8AlqgKtnKzjdWXZwIittHZ4Ah70qqwqMeiSBjEFTBFy2paF5VCJ/LwUTnqSoXSHhRbNm3ap6Q0uwIpgPVKaTE8mfkYmpByq+HHdDb/AIdM1JmApQkYqVQelSdwrBrMRKTdl4nzTCGWRon3E7gXOZyDvU2xTYKQCybESGM6pxEsEhv+qRUflBfUpwh7ZcgAABgAAABoAKCFktUX7IuJCe52yzUbLlCNF+zJuh4yVhtrRoLXbfCCMCAY6WNraNj0U9sCWAWD6PhGT2hPJpgNBQQ1t9teFKrKqYaBhqaDrGbK93QDdsUqTEpVlUuiQ+phmtFlk1mr7xXuIwfer6Qst/aVc0XJSRKl6ANzJxMYvS9y6Fdonps867LLzJhvLWoulIAYAbgHpvOsI5GyJi1qUEJloeha6imgGJOg1h6ixAqvKdR/FgOQ+fSLKyTvyHDQCCefatqCU3Fpx7Mba5pSlRSLxANDSuhgNhtilodaSgvhWu8PX/aNRbdkoWXwVqIXSdhKvqS6WCQq8reVBtSaYVNYKM8co15PX6b+p5bk898Kvlqn9efP2dfRCm3WlSZZUhN5QwFTniwxg+wdqWop8Tgk+EZkatlDZGw2xV0FW54Z9IvSLGlA8I54k84p5oxjtXfuDrP6ijOe/EpdVUq2370rb/gHY7NcTWqjUn4wdoMuSQWLBtfoKxx/ZTnm3iP6bhGR3JnkMmSWSTnN23yyJoGHM/IbvvjORZyfg/3ifstHLTNlyE3pqqkUlpqtXEDAYYkDflCGdtpU0qPlShPhQD7SiEgk5kBSiBQApBZw8bMelb5kCkVtv24LmEJJ7tBZLkeJqKWW1ILDRs3hHOn5Qa0zX4QvXUx1MUEkGl5Lsu1zpoEu+biRrQD5xXtlkMpiWVeDg5dIEi0lPlwz3xCbNK6nLAaQ5LkbwDNamLAQhorKLx4Jh0JbSmrOLSHpHiIJc0jyZcC2WfYJRh1s2bUQjSYt2aexjzuKdMzm6kW0ARUt9vBEIDtOmMCXar2cb3ltcBWQtqgYVzERbnAxUmKaOfkdsogIsCzXWMygIBCfaUDgfwg6nkDF+x7LugKUAVEOEkUToV6n8OAz0j1p2csuo1q6lODjmrOK9J1ZdC602tS2GCR5UjAfU7zWAiJzkh6euf0gYEKbbfJQRK4PLmk509B9IqxML15aQUZUUM5VraGlj24EpuLqnIjFP1EZxLs+WuXWJCYOPD6xojncSdDTaFrSl1JUD6HoYQ2jaM2ZQEgev6RamTGpn8Bo+vw6wB2gZZ7LKyLHma8a/GDd22Vc/pErzcct0RAJ+6dYRKTkQ4rCIh8BBSBnXINQc6OYGSTT0GvDOFlHQwqfEch7L79eAphWATXKrxNQCMmbFgBQDcIKpOQwH2TEJ01KE3lEJHvKIA5PiftoOMZS4iiHZssgkacvjHE7sdfp9YR2ztdIR5L0xW4XU81KD9AYVTNuTbQbo8IPsooGzvKNSNXLRrx6Kb5lx/cJQZobdtmVLLPfVhdRroTgK013RSn7amB8En3U4J/MT51bsBmHpCtEsSx4TXAqw5JzA9TuFIiJlKY67tAI2xx48XSJSTIzFEklRJJqSS5J3k1g/lkhvbWTvZAupf8AiVM6QJMvWD7SUwSGYplo/qHeGnGYqCUtzJfIntK4prVFqfFUiNcQ0QSh47MOQwiS6U6/SIlMEEQCYKU3aZ5/SJy0MHzOH1jgTA2VZGWmCJDwQymAg0mQ9NfQb4FyJZ9LKokJkBCo6DHm+hIRazEUzSI8DHiYNTaLDS7USQGJJoAMSd0M7FKSlT0UrXEJ/LqfxdNSrFouAoT5lUWRiR7g3a6ncBBrLaGhynz9S7NtYrEhSHJZoz+1ZniKU0T7W/NolI2qQPukUrXagcDxpD5ZFtLbQuniK8EnTBAn/wBvrGB9gE1JbHpn+keC6YDjif0gZNYkkZ4D76xVkJhyYkma2GOunDfv/wB4iiYKhncNXHLDSOFQegfiX+DRCHr0ebXpn+kc7zSnD5nGOAfefSIQmubuAyFB1JxPP5QNyYBabchHmNfdTU9MubQi2n2pmJpLlhO9bk8khh6mHw085uuiI065gANQwxOXFzhCW2drZEuiT3h0l4c1mnR+EYi32+bNP7xalaAnwjgkUHSKyS0dLD8Pxp3J2HsNXN7VTF+VkDdU/wAx+QEJLfaFKLqJUdSST1MUpU6sMLPZDNOgFVKySPmdBn1I1+koPjoYkkU7JYVTVUwFSTgBv+QFTD6VIShN1ILBiSfMo5O1BuGA3mpdWbZUsSPCGADipcnAktQmjbmaFaLIWvKdKRnmScEpGpY7qExnnm3cRAnKuCsiUpZ3DEnBOj6cImEAUHMnE/ThB1ErYDAeVIeg146n9ADSbOkAqWXSKBIcX13b10HEAAgqIwBAd1CMu5iWwEuz0fFS6S07ybt8jMA0AzIOQII9rrvTVnF1qPqW9Iv2FzN7xRcoCpmHuJdADUAcISBkGAhZbE49OP2IdhLgKZ0BZq9IOtMANTG8eQaJy5bndieEeCHNIIoNQc9CfpAtkIqqd3yg0mXmeW8xFMurQa7UDSAbLPSpbnX6w3sEq45YEscQCxNB0x4gRGwWTwlbZsN2NfiBz0i+lDJ3mvJqfM84BK3QmTHV+JJmwFUwCByZhmKuo4k5JAxUWyqOo1jhqEn0CXkKcsMYKZl3DHNWIB0Tqd/TUjKwkXUYHH3l/mIoB+EU3k1gc1btXANuFSS3WJaj12WRUvT9ecERMaBAx0CF2QtftJbGIrmxFMlTOE01VQciWEe7g6o/+SX/AKottkOJrnWjD9ekRDZnpWsTMoDFaBwJU38gMRvS/eUeCPqoRVMumeQoab6/SOOTExOljBKzxUAPQH4xE2rQJTwD+q3MSiiSEk4fp1jhIGY+PweBTFklyXO+OQfC8FFjvUMSSXyAAA+cZjae0ZhJF4hOgoOeZ5w+VLhLtSyZxoxZF1RYuRMg9mtt0soBScwoAg8jC7vWMdXNeNqiwkjZWLsdYLaPCpdmmnNPjlk75ai/RQhVtz+xvaEgFUtCbVL96SfE2+Uplck3oV2DaapanBjabM/tRtEsNQjfGmOZRXzB7q7Pl42dMTM7soUmZmlYKSlqkqCqpAAJL6RoZMkIQwqAcTS8tqqPyGQIGr6jtX2xmWtKEzAkXHUWSLxJoEXsQBiRq2kZqULzu90BzR20Aejk0HM4AwrPqNy2xAnP2Iy0KUdwxJokaOcBu1yhmu1IKAgXilIqQEpvEs6qktkA+gpjC8rvMAAAMEjAb951JqegBQm6CHGpauXyc+sZFkceEI7JS03iwIQnE4sAMVKzUz0rUkAVIiC1hRDAhKaJTonN9VEuScydGANOF0GWMQxmH8QIaWNyc9VPklMDCQBWlPm5PQGK+hdlqzSrsiYv31JlJ/8AtmN/LL6wntqPr8vlGo2pZ+7lWeVgQhUxQ/FMIFf5CIzm0CHJG4dAB8o24lQ1LgSTkwG7FiaKxFmG/L6xqfAwiEMN/wAP1jiERIIz3xYloF18zQabz8v9oU5UWcV97+MWbFZXL5DHjoI9ZLLexoMzmM2G+HCQko90AkACpLh6ZZ1JIxGMLsW5EZaSm41C70oQ7AcKJTEwpql/rz+eXSOpUCb2Qy4YPuAFdwihMtN5W4UH15/eEE5enG12LLs0lWdIb2azd3LSMCsBa9SS5QOASRzJjKzbaUsaFiCxqCxdiMxBJ3bSesktKBJeksf+xMJyYZTx7Y8D3H2NUEvQP84BarXLlf4i0oOLKPi/kDq9Ixls2naJ1FLVd91LITzSgAHiRAJWyzwjPHQxX65fsDtS7NNae1soUlpKzqrwJ5Cqj/TFYdpppwIR+QN/V5vWFkvZkXpOzQ0aVDDDpE4L9n2sTiSTqamGUm1gxnDKaDyJ7GphcsWOQNI0qa4R02Y6QHZ/aeXKFEgnUwaZ2wSo1SIU9JHwybSBlGONFqRtiQrzeuHSKu1dqSgPBCpaSS6K2kY60KrLtUFTGNTZ7LLUAbwgFppslMVlTQr2jbRhDza0hKBQgxi9oLcwzHgal8xaiBnAKwiqoEQNc5jHf2sGOjGDQ2iaFw12cLzmlGZ/ePlFeZ/hMLEoBEOrDZriGcA53veLXgKZC6OJOsBkaSsGTSVhGc3Ui8SQHVmX34DfzOkcXMDsPIMgGvaqOPiOTu1BlE5aGSVOHPgDPmDfLs3lIT/3N0DlhyAA53lhqXOQYEvljGGzLdnSliQA5JYNXPJsXg6D3ab5a+VFMsO91QYrmE4eG8kAe8p38DQJq3JTqKjdvYFZJZkvVKSdakYsPDEJ8wKX4S6EeBGhSkl1fxEqX/FESrknXJ2zS2c6JL86daiLuzrKJk5CMQpSQ25xefcznlFVCVXcmJzUkcCxL5loa9nkNaZSfaUb6mLskIUtCKUc+FZ4IzcQUOZFBu2Fo/vCtQEgcAkKP9Sz6xl54pDztWSbVO/MkdEIf5wmnFxHTxo1IVzEwJng84Vj0tALCr7g76Rc2XZ5CABg7/f3wi5LshLFdBknAkZcBFizWO7VXmyGSfqfh8JqHMnmSfmYRt8sBsIuiUhgAwoMA9fnErlEgZ15k/QCJzJbkBx4UgGtHAAIGrHTSCSUhShoAxzoBdx1I+ekMSXb6QNkLRKaXT2qjW7l1oekJQqsP7dagQYzdpoYxxm8sm2WlYNUpS4sWbZIGMMkSwIIIKeob4iU8vsARZgIkUQRUcaM7k2LtgiIPJiIREgIikyA5yIrLlxcMcuQdhWUTKMcuNFuZSF1ptEaMcWw42zs21NFKdbCc4BOmxXUqNagNSLkm0kGHdn22UjGMzLXBJk+LcQqNMvapWMYXWgwvs1saLRngwmWN3ZGhfalQGUIsT5bmJTJd0Q1OlQQbZEsrmj3U+I72NBzLcnjSd3eoDQJF5SnAGJLkO7qKmapfCFvZ+znu3DXlqJqQAEgFId6AD94X0rlDGfMGA8qaDJz7SyNSegYZRh1MrlS8GbNLmifchQSlKg4vE3gUj3ioKrQJTV2PhOMQWsMUpND5lFwVNW6BklwKZkAnAAcUbqWHmUK7kFiE8VUJ3XdTHESSVBKakkAOcSaCuVc8oyiCctN2WpeBU8pBzdSXmqHCWbv/eGkAktUkO2WRqMc2Z8P1gs+alUsB/CmYyCx8QuHvFHR1BCt15shEFJI8OLl6MXqUhm3uG3wT9iM7ISFEk1SkFa96Es43OSE7rwh32QUVWxJVUkTC+qrinbQVNOEKJs66UoxYgzD7xZrgOYSkkaFRUai7DvsdZ2tSQp/8xIydkqvFtGB5kYsYPH+pFFTtSj+9Tfzv/QiEs4Uh32rJ/ap+4j1Qkn4wolyFLISkOSSw5O53YnlHUxmq+SnJsSpirqdQHOAcsH4w0stlRLT4SFKOKsWGBCXwfUZMHNYdWOwJloG4E5eJTNfPLDQGFypFSBx++fxgZrkFspLU0GloAL1vMCB7rirnMh23cRHVS7p1IOJFBo2px6RRtG0kSncuqtAK83w+I0gYwcuWUlYwkyXOQow04nQN8Y7b56UC6k89TmYTSdqqWXw+8zn94RG0TiYDNz8ozZQG0WkvjERMvCKtomRWlWljEjjtBqJrSY5Gy7YdkxIqMIxpMYJY3F0zG406OgREqjl+IxXRVkwqCpQ8QQIbWGyhni4ptlrkqy7FrA57Ji3brW1BCO12mNcMQ6MSvbLRCubMgs+Y8VVGNcY0NSIKgZETMcCYIsETETBzLiJTEssghUSE4vEWjsuW5hm61RKLSJwzia13sMYoLeGuw7EozEnJPjP8NR6gDnAyjHshorPJZCkhhdQlIcpAYKQk1UQK3X31jkhKQ6leK4Hu+youAlJOhJDtkFR2dLIZGAASTvWUg5aXmHAnMvIJDCW3iXdU+QNe7TTIhbn8yfdL8OTttmKTuQFJckqclypRzJJc9SfWO94yVKFHdCa1dSTfO9kEjjMTHJqGDE4O4GoJ60+Jj1rQxut/hOlX53/AHh/m8PBCYkfcoHOHgQPzr/mIR/+MHstoKUnmhBIDovAlSkk1GQ/7hONYFaQyiMbguUzKQyjXDx3jzj1pZKmT7BIfMqHmV1DDclO+CZGSs0p1ClBUjIhIcjm13ioCN32I7NzO7VbppVVkynLmYFEIVMOd1iydWfAB6fYXskm2T1Xn7iUoKmhx45jEplACoQHVXMcafTO0q7qJSBRN92FAyQwDcSOka9Ph43y/AyEONzPjHbFX95nHVY/8U/SKfZ+c1pl6LJlngtLfECLPa5X97nf9RXpT74Qoss0pWhXuzEnoQfnGrG+aGmy2hLc0pX79HhJtLaUqSDfUAo0u4lnyA4CsfTtt/2Uy58sBFpnyl+8LpSr8yAAW4KG94+V9p/7IbbZEqmfu50pNStCgkgaqQtj0Koa40Eoe5ldo7fXMLJdCd3mPE5cB6wrvwQogZTEuw0WrLPaL5nOIT34PZ50VPGnyQ5aVViCZTVi5Lkg1MAtSoBPwW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098408"/>
            <a:ext cx="3205796" cy="19479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 descr="https://encrypted-tbn0.gstatic.com/images?q=tbn:ANd9GcQqMsqsssaHJFO8ArgiVz7XkgUL28hGXY5GOlVV5miQG0hAjAQ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56" y="2655703"/>
            <a:ext cx="2760241" cy="22368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7937"/>
            <a:ext cx="3046465" cy="20644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525" y="4558825"/>
            <a:ext cx="2967575" cy="20367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739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394</TotalTime>
  <Words>864</Words>
  <Application>Microsoft Office PowerPoint</Application>
  <PresentationFormat>Экран (4:3)</PresentationFormat>
  <Paragraphs>135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Исполнительная</vt:lpstr>
      <vt:lpstr>Значення хімічних процесів у природі</vt:lpstr>
      <vt:lpstr>«Земля - це не масивний гігант,  а скоріш за все крихка ялинкова кулька» ( Дж. Даріус)</vt:lpstr>
      <vt:lpstr>Закони Баррі Коммонера</vt:lpstr>
      <vt:lpstr>Презентация PowerPoint</vt:lpstr>
      <vt:lpstr>  Основні ініціатори руйнування озонового шару – оксиди Нітрогену, Хлору, Брому, фенол, галогенопохідні вуглеводнів. Від  антропогенних  джерел щорічно в атмосферу потрапляє близько 55 млн. т цих речовин. Вони вступають у фотохімічні реакції, руйнуючи при цьому озон і утворюючи озонові дірки.</vt:lpstr>
      <vt:lpstr>Динаміка руйнування озонового шару  над Антарктидою ( за матеріалами НАСА)</vt:lpstr>
      <vt:lpstr>Презентация PowerPoint</vt:lpstr>
      <vt:lpstr>Презентация PowerPoint</vt:lpstr>
      <vt:lpstr>Презентация PowerPoint</vt:lpstr>
      <vt:lpstr>Кожної доби сучасна ТЕС спалює близько 50 тис. т палива,  внаслідок чого утворюється: - 2000 т диму; -  800 т сірчистого газу; -  340 т шлаку.  Викиди досягають висоти 120-230м. </vt:lpstr>
      <vt:lpstr>Д.І.Меделєєв ( 1888р.) розробив метод підземної газифікації твердого палива</vt:lpstr>
      <vt:lpstr>Презентация PowerPoint</vt:lpstr>
      <vt:lpstr>Забруднення водойм</vt:lpstr>
      <vt:lpstr> Антропогенна евтрофікація –  це підвищення біологічної продуктивності водойми внаслідок збагачення її  елементами живлення ( в першу чергу Нітрогеном і Фосфором), які потрапляють у водойму зі стічними та ґрунтовими водами.</vt:lpstr>
      <vt:lpstr>Екологічно брудні будинки </vt:lpstr>
      <vt:lpstr>        Промисловим синтезом створено 8 млн. речовин. В країнах  ОЕСР  у великих масштабах використовується 1338 речовин, для 147 з них є дані про їх безпеку чи небезпеку. У комерційному обігу знаходиться 65 тис. речовин. Менше 1 % з них мають токсикологічні характеристики. Для отримання характеристики 1 речовини необхідно 64 місяці  і  575 тис.$. Вивчення  хронічної токсичності і  канцерогенності потребує   додатково  1,3 млн. $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VIVAT, ЖИТТЯ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ХІМІЯ І ЕКОЛОГІЯ</dc:title>
  <cp:lastModifiedBy>мама</cp:lastModifiedBy>
  <cp:revision>39</cp:revision>
  <dcterms:modified xsi:type="dcterms:W3CDTF">2013-12-24T18:38:09Z</dcterms:modified>
</cp:coreProperties>
</file>