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990099"/>
    <a:srgbClr val="6600FF"/>
    <a:srgbClr val="FF3300"/>
    <a:srgbClr val="0000FF"/>
    <a:srgbClr val="009900"/>
    <a:srgbClr val="FF33CC"/>
    <a:srgbClr val="FFFF00"/>
    <a:srgbClr val="66FF66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1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B57EC-223D-4812-8884-2DF0F816738B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0082-2E45-4CF2-962F-4603D11959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B57EC-223D-4812-8884-2DF0F816738B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0082-2E45-4CF2-962F-4603D11959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B57EC-223D-4812-8884-2DF0F816738B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0082-2E45-4CF2-962F-4603D11959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B57EC-223D-4812-8884-2DF0F816738B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0082-2E45-4CF2-962F-4603D11959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B57EC-223D-4812-8884-2DF0F816738B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0082-2E45-4CF2-962F-4603D11959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B57EC-223D-4812-8884-2DF0F816738B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0082-2E45-4CF2-962F-4603D11959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B57EC-223D-4812-8884-2DF0F816738B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0082-2E45-4CF2-962F-4603D11959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B57EC-223D-4812-8884-2DF0F816738B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0082-2E45-4CF2-962F-4603D11959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B57EC-223D-4812-8884-2DF0F816738B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0082-2E45-4CF2-962F-4603D11959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B57EC-223D-4812-8884-2DF0F816738B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0082-2E45-4CF2-962F-4603D11959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B57EC-223D-4812-8884-2DF0F816738B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A0082-2E45-4CF2-962F-4603D11959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B57EC-223D-4812-8884-2DF0F816738B}" type="datetimeFigureOut">
              <a:rPr lang="ru-RU" smtClean="0"/>
              <a:pPr/>
              <a:t>11.10.2012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A0082-2E45-4CF2-962F-4603D11959F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214291"/>
            <a:ext cx="8715436" cy="2214577"/>
          </a:xfrm>
          <a:effectLst>
            <a:outerShdw blurRad="40000" dist="20000" dir="5400000" rotWithShape="0">
              <a:srgbClr val="000000">
                <a:alpha val="38000"/>
              </a:srgbClr>
            </a:outerShdw>
            <a:softEdge rad="6350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ОПИС </a:t>
            </a:r>
            <a:r>
              <a:rPr lang="uk-UA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ДОСВІДУ</a:t>
            </a:r>
            <a:r>
              <a:rPr lang="uk-UA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КЛАСНОГО КЕРІВНИКА </a:t>
            </a:r>
            <a:r>
              <a:rPr lang="ru-RU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МАНГУСЬКОЇ </a:t>
            </a:r>
            <a:r>
              <a:rPr lang="uk-UA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ЗОШ I-III СТУПЕНІВ </a:t>
            </a:r>
            <a:r>
              <a:rPr lang="uk-UA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№2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uk-UA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ТЕРСТУЯХ СВІТЛАНИ </a:t>
            </a:r>
            <a:r>
              <a:rPr lang="uk-UA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ІВАНІВНИ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8794" y="2786058"/>
            <a:ext cx="4929222" cy="3429024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4" name="Рисунок 3" descr="C:\Documents and Settings\Иван\Рабочий стол\фото встреча с Поповым\IMG_1458.jpg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85918" y="2571744"/>
            <a:ext cx="5228705" cy="3923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14282" y="274638"/>
            <a:ext cx="5000660" cy="2368544"/>
          </a:xfrm>
        </p:spPr>
        <p:txBody>
          <a:bodyPr>
            <a:normAutofit fontScale="90000"/>
          </a:bodyPr>
          <a:lstStyle/>
          <a:p>
            <a:r>
              <a:rPr lang="uk-UA" i="1" dirty="0" smtClean="0">
                <a:solidFill>
                  <a:srgbClr val="0000FF"/>
                </a:solidFill>
              </a:rPr>
              <a:t>«Виховання дітей є лише самовдосконаленням  вихователів».</a:t>
            </a:r>
            <a:endParaRPr lang="ru-RU" i="1" dirty="0">
              <a:solidFill>
                <a:srgbClr val="0000FF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214282" y="2857496"/>
            <a:ext cx="4500594" cy="571504"/>
          </a:xfrm>
        </p:spPr>
        <p:txBody>
          <a:bodyPr>
            <a:normAutofit/>
          </a:bodyPr>
          <a:lstStyle/>
          <a:p>
            <a:r>
              <a:rPr lang="ru-RU" i="1" dirty="0" smtClean="0">
                <a:solidFill>
                  <a:srgbClr val="FF3300"/>
                </a:solidFill>
              </a:rPr>
              <a:t>Проблема, над </a:t>
            </a:r>
            <a:r>
              <a:rPr lang="ru-RU" i="1" dirty="0" err="1" smtClean="0">
                <a:solidFill>
                  <a:srgbClr val="FF3300"/>
                </a:solidFill>
              </a:rPr>
              <a:t>якою</a:t>
            </a:r>
            <a:r>
              <a:rPr lang="ru-RU" i="1" dirty="0" smtClean="0">
                <a:solidFill>
                  <a:srgbClr val="FF3300"/>
                </a:solidFill>
              </a:rPr>
              <a:t> я </a:t>
            </a:r>
            <a:r>
              <a:rPr lang="ru-RU" i="1" dirty="0" err="1" smtClean="0">
                <a:solidFill>
                  <a:srgbClr val="FF3300"/>
                </a:solidFill>
              </a:rPr>
              <a:t>працюю</a:t>
            </a:r>
            <a:endParaRPr lang="ru-RU" i="1" dirty="0">
              <a:solidFill>
                <a:srgbClr val="FF3300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571472" y="3500438"/>
            <a:ext cx="3925916" cy="3000396"/>
          </a:xfrm>
        </p:spPr>
        <p:txBody>
          <a:bodyPr>
            <a:normAutofit fontScale="92500"/>
          </a:bodyPr>
          <a:lstStyle/>
          <a:p>
            <a:r>
              <a:rPr lang="ru-RU" b="1" i="1" dirty="0" err="1" smtClean="0">
                <a:solidFill>
                  <a:srgbClr val="990099"/>
                </a:solidFill>
              </a:rPr>
              <a:t>Формування</a:t>
            </a:r>
            <a:r>
              <a:rPr lang="ru-RU" b="1" i="1" dirty="0" smtClean="0">
                <a:solidFill>
                  <a:srgbClr val="990099"/>
                </a:solidFill>
              </a:rPr>
              <a:t> </a:t>
            </a:r>
            <a:r>
              <a:rPr lang="ru-RU" b="1" i="1" dirty="0" err="1" smtClean="0">
                <a:solidFill>
                  <a:srgbClr val="990099"/>
                </a:solidFill>
              </a:rPr>
              <a:t>виховного</a:t>
            </a:r>
            <a:r>
              <a:rPr lang="ru-RU" b="1" i="1" dirty="0" smtClean="0">
                <a:solidFill>
                  <a:srgbClr val="990099"/>
                </a:solidFill>
              </a:rPr>
              <a:t> простору, </a:t>
            </a:r>
            <a:r>
              <a:rPr lang="uk-UA" b="1" i="1" dirty="0" smtClean="0">
                <a:solidFill>
                  <a:srgbClr val="990099"/>
                </a:solidFill>
              </a:rPr>
              <a:t>як засобу для особистісного зростання кожного вихованця. Створення і набуття практичних навичок, необхідних для особистісної гармонізації</a:t>
            </a:r>
            <a:r>
              <a:rPr lang="uk-UA" dirty="0" smtClean="0"/>
              <a:t>.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4643438" y="2857496"/>
            <a:ext cx="4041775" cy="639762"/>
          </a:xfrm>
        </p:spPr>
        <p:txBody>
          <a:bodyPr/>
          <a:lstStyle/>
          <a:p>
            <a:r>
              <a:rPr lang="uk-UA" i="1" dirty="0" smtClean="0">
                <a:solidFill>
                  <a:srgbClr val="FF3300"/>
                </a:solidFill>
              </a:rPr>
              <a:t>     Моє педагогічне кредо</a:t>
            </a:r>
            <a:endParaRPr lang="ru-RU" i="1" dirty="0">
              <a:solidFill>
                <a:srgbClr val="FF3300"/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quarter" idx="4"/>
          </p:nvPr>
        </p:nvSpPr>
        <p:spPr>
          <a:xfrm>
            <a:off x="4643438" y="3643314"/>
            <a:ext cx="4041775" cy="2928958"/>
          </a:xfrm>
        </p:spPr>
        <p:txBody>
          <a:bodyPr/>
          <a:lstStyle/>
          <a:p>
            <a:r>
              <a:rPr lang="uk-UA" b="1" dirty="0" smtClean="0">
                <a:solidFill>
                  <a:srgbClr val="6600FF"/>
                </a:solidFill>
              </a:rPr>
              <a:t>Вміння знаходити </a:t>
            </a:r>
            <a:r>
              <a:rPr lang="uk-UA" b="1" dirty="0" err="1" smtClean="0">
                <a:solidFill>
                  <a:srgbClr val="6600FF"/>
                </a:solidFill>
              </a:rPr>
              <a:t>обдарованних</a:t>
            </a:r>
            <a:r>
              <a:rPr lang="uk-UA" b="1" dirty="0" smtClean="0">
                <a:solidFill>
                  <a:srgbClr val="6600FF"/>
                </a:solidFill>
              </a:rPr>
              <a:t> та здібних дітей – талант, вміння їх вирощувати – мистецтво. </a:t>
            </a:r>
            <a:r>
              <a:rPr lang="uk-UA" b="1" dirty="0" smtClean="0">
                <a:solidFill>
                  <a:srgbClr val="FF0066"/>
                </a:solidFill>
              </a:rPr>
              <a:t>Але найважливішим є любов до дитини!</a:t>
            </a:r>
            <a:endParaRPr lang="ru-RU" b="1" dirty="0">
              <a:solidFill>
                <a:srgbClr val="FF0066"/>
              </a:solidFill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214290"/>
            <a:ext cx="3429024" cy="264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8000"/>
            <a:lum/>
          </a:blip>
          <a:srcRect/>
          <a:stretch>
            <a:fillRect t="-47000" b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ай да мы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4" y="1928802"/>
            <a:ext cx="2714644" cy="4024340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 </a:t>
            </a:r>
            <a:r>
              <a:rPr lang="uk-UA" sz="27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Основне призначення класного керівника, на мою думку, - це максимальний розвиток кожної дитини, збереження його неповторної особистості, розкриття потенційних талантів</a:t>
            </a:r>
            <a:r>
              <a:rPr lang="uk-UA" sz="27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714488"/>
            <a:ext cx="5715040" cy="4786346"/>
          </a:xfrm>
          <a:effectLst>
            <a:softEdge rad="317500"/>
          </a:effectLst>
        </p:spPr>
        <p:txBody>
          <a:bodyPr>
            <a:noAutofit/>
          </a:bodyPr>
          <a:lstStyle/>
          <a:p>
            <a:pPr>
              <a:buNone/>
            </a:pPr>
            <a:r>
              <a:rPr lang="uk-UA" sz="2400" b="1" i="1" dirty="0" smtClean="0">
                <a:solidFill>
                  <a:srgbClr val="002060"/>
                </a:solidFill>
              </a:rPr>
              <a:t>      </a:t>
            </a:r>
            <a:r>
              <a:rPr lang="uk-UA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Мета сучасного освітнього процесу - не тільки сформувати необхідні компетенції, надати ґрунтовні знання з різних предметів, а й формувати громадянина, патріота; інтелектуально розвинену, духовно і морально зрілу особистість, готову протистояти асоціальним впливам, вправлятися з особистими проблемами, творити себе і оточуючий світ.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9916"/>
          </a:xfrm>
        </p:spPr>
        <p:txBody>
          <a:bodyPr>
            <a:noAutofit/>
          </a:bodyPr>
          <a:lstStyle/>
          <a:p>
            <a:r>
              <a:rPr lang="uk-UA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Цілі моєї виховної діяльності:</a:t>
            </a:r>
            <a:r>
              <a:rPr lang="ru-RU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Виховування та розвиток вільної, талановитої, фізично здорової особистості, збагаченої науковими знаннями, яка  готова до творчої праці та моральної, етичної поведінки у суспільстві</a:t>
            </a:r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457200" y="2285992"/>
            <a:ext cx="4038600" cy="3840171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uk-UA" b="1" i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uk-UA" sz="3800" b="1" i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Головні задачі виховної роботи:</a:t>
            </a:r>
            <a:endParaRPr lang="ru-RU" sz="3800" i="1" dirty="0" smtClean="0"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здійснення спостереження за особистим розвитком дитини, сприяння створенню оптимальних умов для формування його особистості, морального та духовного розвитку;</a:t>
            </a:r>
            <a:endParaRPr lang="ru-RU" b="1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організація співпраці усіх </a:t>
            </a:r>
            <a:r>
              <a:rPr lang="uk-UA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виховуючих</a:t>
            </a:r>
            <a:r>
              <a:rPr lang="uk-UA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дорослих;</a:t>
            </a:r>
            <a:endParaRPr lang="ru-RU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виховання доброго відношення до життя, до оточуючих, уміння знаходити у ньому радість та бажання творити добро;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sz="half" idx="2"/>
          </p:nvPr>
        </p:nvSpPr>
        <p:spPr>
          <a:xfrm>
            <a:off x="4648200" y="2214554"/>
            <a:ext cx="4038600" cy="4429156"/>
          </a:xfrm>
        </p:spPr>
        <p:txBody>
          <a:bodyPr>
            <a:normAutofit fontScale="62500" lnSpcReduction="20000"/>
          </a:bodyPr>
          <a:lstStyle/>
          <a:p>
            <a:pPr lvl="0">
              <a:buNone/>
            </a:pP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створювати умови для збереження та зміцнення </a:t>
            </a:r>
            <a:r>
              <a:rPr lang="uk-UA" b="1" dirty="0" err="1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здоров’</a:t>
            </a:r>
            <a:r>
              <a:rPr lang="ru-RU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uk-UA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>
              <a:buNone/>
            </a:pP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допомагати учням та їх батькам знаходити шлях до серця один одного, не губити  душевний контакт та віру у близьких людей;</a:t>
            </a:r>
          </a:p>
          <a:p>
            <a:pPr lvl="0">
              <a:buNone/>
            </a:pP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стимулювати зацікавленість до розвитку творчих,інтелектуальних та фізичних можливостей та здібностей у кожному вихованці.</a:t>
            </a: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16" y="142852"/>
            <a:ext cx="8429684" cy="857256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Форми та методи виховної роботи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785794"/>
            <a:ext cx="4857784" cy="5857916"/>
          </a:xfrm>
        </p:spPr>
        <p:txBody>
          <a:bodyPr>
            <a:normAutofit fontScale="70000" lnSpcReduction="20000"/>
          </a:bodyPr>
          <a:lstStyle/>
          <a:p>
            <a:pPr lvl="0" algn="ctr"/>
            <a:r>
              <a:rPr lang="uk-UA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Колективні форми</a:t>
            </a:r>
            <a:r>
              <a:rPr lang="uk-UA" b="1" i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lvl="0">
              <a:buNone/>
            </a:pPr>
            <a:r>
              <a:rPr lang="uk-UA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поїздки  у музеї, храми, історичні місця,</a:t>
            </a:r>
          </a:p>
          <a:p>
            <a:pPr lvl="0">
              <a:buNone/>
            </a:pPr>
            <a:r>
              <a:rPr lang="uk-UA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суспільно вагомі проекти ( зустрічі з ветеранами Великої Вітчизняної війни,воїнами-інтернаціоналістами), </a:t>
            </a:r>
          </a:p>
          <a:p>
            <a:pPr lvl="0">
              <a:buNone/>
            </a:pPr>
            <a:r>
              <a:rPr lang="uk-UA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професійно-орієнтовні семінари-зустрічі з працівниками Першотравневого районного Центру зайнятості,</a:t>
            </a:r>
          </a:p>
          <a:p>
            <a:pPr lvl="0">
              <a:buNone/>
            </a:pPr>
            <a:r>
              <a:rPr lang="uk-UA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художньо-естетична діяльність(конкурс малюнка),</a:t>
            </a:r>
          </a:p>
          <a:p>
            <a:pPr lvl="0">
              <a:buNone/>
            </a:pPr>
            <a:r>
              <a:rPr lang="uk-UA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участь у  шкільних та районних конкурсах, класних та шкільних святах,  спортивних змаганнях, </a:t>
            </a:r>
          </a:p>
          <a:p>
            <a:pPr lvl="0">
              <a:buNone/>
            </a:pPr>
            <a:r>
              <a:rPr lang="uk-UA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колективна творча справа (КТС) (жива газета, випуск газети, свято-презентація, усний журнал та інше), </a:t>
            </a:r>
          </a:p>
          <a:p>
            <a:pPr lvl="0">
              <a:buNone/>
            </a:pPr>
            <a:r>
              <a:rPr lang="uk-UA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школа етикету,виставка-конкурс, ведення літопису класного колективу, </a:t>
            </a:r>
          </a:p>
          <a:p>
            <a:pPr lvl="0">
              <a:buNone/>
            </a:pPr>
            <a:r>
              <a:rPr lang="uk-UA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колективне ігрове спілкування, похід, спартакіада, трудовий десант.</a:t>
            </a:r>
            <a:endParaRPr lang="ru-RU" b="1" dirty="0" smtClean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rgbClr val="990099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72066" y="785794"/>
            <a:ext cx="3929090" cy="5643602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uk-UA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Активні та групові форми</a:t>
            </a:r>
            <a:r>
              <a:rPr lang="uk-UA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uk-UA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диспути, моніторингові практикуми, інтелектуальні ігри (шкільна команда </a:t>
            </a:r>
          </a:p>
          <a:p>
            <a:pPr lvl="0">
              <a:buNone/>
            </a:pPr>
            <a:r>
              <a:rPr lang="uk-UA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                 «знавців»), </a:t>
            </a:r>
          </a:p>
          <a:p>
            <a:pPr lvl="0">
              <a:buNone/>
            </a:pPr>
            <a:r>
              <a:rPr lang="uk-UA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тренінги, «мозковий штурм».</a:t>
            </a:r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Індивідуальні форми</a:t>
            </a:r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>
              <a:buNone/>
            </a:pPr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uk-UA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бесіди, консультації, </a:t>
            </a:r>
            <a:r>
              <a:rPr lang="uk-UA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самотестування</a:t>
            </a:r>
            <a:r>
              <a:rPr lang="uk-UA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зустрічі з батьками при розв’язуванні важких життєвих ситуацій, спільні бесіди з вчителями - </a:t>
            </a:r>
            <a:r>
              <a:rPr lang="uk-UA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предметниками</a:t>
            </a:r>
            <a:r>
              <a:rPr lang="uk-UA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5" name="Рисунок 4" descr="новый год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3570" y="4286256"/>
            <a:ext cx="2857520" cy="2214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«Колектив, який здатен виховувати особистість, складається із особистостей.» 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757742" cy="4525963"/>
          </a:xfrm>
        </p:spPr>
        <p:txBody>
          <a:bodyPr>
            <a:normAutofit fontScale="77500" lnSpcReduction="20000"/>
          </a:bodyPr>
          <a:lstStyle/>
          <a:p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Для мене це один з найважливіших принципів виховання, який неможливо реалізувати без створення виховного простору.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Виховний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простір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, на мою думку,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середовище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духовний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простір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учня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педагога,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простір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культури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впливає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особистості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ньому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бути представлений весь спектр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цінностей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культури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культурних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форм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простір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соціальних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культурних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життєвих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виборів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особистості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SDC1373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643570" y="4000504"/>
            <a:ext cx="3043229" cy="2428892"/>
          </a:xfrm>
        </p:spPr>
      </p:pic>
      <p:pic>
        <p:nvPicPr>
          <p:cNvPr id="7" name="Рисунок 6" descr="св.игнатий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3570" y="1428736"/>
            <a:ext cx="3071834" cy="21264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4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Основні напрямки моєї виховної роботи</a:t>
            </a:r>
            <a:endParaRPr lang="ru-RU" i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lvl="0">
              <a:buNone/>
            </a:pP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Ціннісне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ставлення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вихованців 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до себе</a:t>
            </a:r>
            <a:r>
              <a:rPr lang="uk-UA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  Виховними досягненнями цього напрямку є:</a:t>
            </a:r>
            <a:endParaRPr lang="ru-RU" b="1" dirty="0" smtClean="0"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- усвідомлення власної індивідуальності, неповторності;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- виховання самоповаги;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- формування емоційної культури;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- навичок </a:t>
            </a:r>
            <a:r>
              <a:rPr lang="uk-UA" b="1" i="1" dirty="0" err="1" smtClean="0">
                <a:latin typeface="Times New Roman" pitchFamily="18" charset="0"/>
                <a:cs typeface="Times New Roman" pitchFamily="18" charset="0"/>
              </a:rPr>
              <a:t>самотворення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uk-UA" b="1" i="1" dirty="0" err="1" smtClean="0">
                <a:latin typeface="Times New Roman" pitchFamily="18" charset="0"/>
                <a:cs typeface="Times New Roman" pitchFamily="18" charset="0"/>
              </a:rPr>
              <a:t>життєтворення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- стремління до ідеалу.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/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286380" y="1500174"/>
            <a:ext cx="3352824" cy="2223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cs402622.userapi.com/v402622832/2230/KxA2ODDjDEw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80" y="3929066"/>
            <a:ext cx="3357586" cy="24574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329642" cy="1071570"/>
          </a:xfrm>
        </p:spPr>
        <p:txBody>
          <a:bodyPr>
            <a:normAutofit fontScale="90000"/>
          </a:bodyPr>
          <a:lstStyle/>
          <a:p>
            <a:r>
              <a:rPr lang="ru-RU" sz="3600" b="1" i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Ціннісне</a:t>
            </a:r>
            <a:r>
              <a:rPr lang="ru-RU" sz="3600" b="1" i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ставлення</a:t>
            </a:r>
            <a:r>
              <a:rPr lang="ru-RU" sz="3600" b="1" i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3600" b="1" i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сім’ї</a:t>
            </a:r>
            <a:r>
              <a:rPr lang="ru-RU" sz="3600" b="1" i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i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родини</a:t>
            </a:r>
            <a:r>
              <a:rPr lang="ru-RU" sz="3600" b="1" i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, людей</a:t>
            </a:r>
            <a:r>
              <a:rPr lang="uk-UA" sz="3600" b="1" i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solidFill>
                  <a:srgbClr val="009900"/>
                </a:solidFill>
              </a:rPr>
              <a:t/>
            </a:r>
            <a:br>
              <a:rPr lang="ru-RU" dirty="0" smtClean="0">
                <a:solidFill>
                  <a:srgbClr val="009900"/>
                </a:solidFill>
              </a:rPr>
            </a:br>
            <a:r>
              <a:rPr lang="uk-UA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7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Метою є з</a:t>
            </a:r>
            <a:r>
              <a:rPr lang="ru-RU" sz="2700" b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асвоєння</a:t>
            </a:r>
            <a:r>
              <a:rPr lang="ru-RU" sz="27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сімейних</a:t>
            </a:r>
            <a:r>
              <a:rPr lang="ru-RU" sz="27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700" b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родинних</a:t>
            </a:r>
            <a:r>
              <a:rPr lang="ru-RU" sz="27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700" b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суспільних</a:t>
            </a:r>
            <a:r>
              <a:rPr lang="ru-RU" sz="27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цінностей</a:t>
            </a:r>
            <a:r>
              <a:rPr lang="ru-RU" sz="27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27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700" b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здоров’я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найвища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цінність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ціннісне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ставлення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оточуючих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людей;</a:t>
            </a:r>
          </a:p>
          <a:p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культура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спілкування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мовленнєвий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етикет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повага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батьків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сім’ї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родини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цінність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здорового способу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формувати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навички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співжиття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колективі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готовність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нести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відповідальність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свої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вчинки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неприйняття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агресії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насильства</a:t>
            </a:r>
            <a:endParaRPr lang="ru-RU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/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286512" y="1000108"/>
            <a:ext cx="2567006" cy="1794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L:\201109A0\17092011102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2786058"/>
            <a:ext cx="2685415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L:\камера 40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4714884"/>
            <a:ext cx="2619375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4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Ціннісне</a:t>
            </a:r>
            <a:r>
              <a:rPr lang="ru-RU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ставлення</a:t>
            </a:r>
            <a:r>
              <a:rPr lang="ru-RU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uk-UA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14422"/>
            <a:ext cx="4400552" cy="507209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uk-UA" b="1" dirty="0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     Під пильним наглядом класного керівника учні роблять перші к</a:t>
            </a:r>
            <a:r>
              <a:rPr lang="ru-RU" b="1" dirty="0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роки на шляху до </a:t>
            </a:r>
            <a:r>
              <a:rPr lang="ru-RU" b="1" dirty="0" err="1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професійного</a:t>
            </a:r>
            <a:r>
              <a:rPr lang="ru-RU" b="1" dirty="0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самовизначення</a:t>
            </a:r>
            <a:r>
              <a:rPr lang="ru-RU" b="1" dirty="0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endParaRPr lang="ru-RU" b="1" dirty="0" smtClean="0">
              <a:solidFill>
                <a:srgbClr val="FFFF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 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активно-позитивне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ставлення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сформованість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таких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якостей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цілеспрямованість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організованість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працьовитість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наполегливість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подоланні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труднощів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всіх 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видах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значущість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суспільнокорисної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 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уявлення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сучасний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ринок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>
              <a:solidFill>
                <a:srgbClr val="66FF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/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29190" y="2143116"/>
            <a:ext cx="3895724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 t="-50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uk-UA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Ціннісне ставлення до природи</a:t>
            </a:r>
            <a:r>
              <a:rPr lang="uk-UA" b="1" i="1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uk-UA" b="1" dirty="0" smtClean="0">
                <a:solidFill>
                  <a:srgbClr val="002060"/>
                </a:solidFill>
              </a:rPr>
              <a:t>      </a:t>
            </a:r>
            <a:r>
              <a:rPr lang="uk-UA" b="1" dirty="0" smtClean="0">
                <a:solidFill>
                  <a:srgbClr val="990099"/>
                </a:solidFill>
              </a:rPr>
              <a:t>Виховними досягненнями цього напрямку я вважаю:</a:t>
            </a:r>
            <a:endParaRPr lang="ru-RU" b="1" dirty="0" smtClean="0">
              <a:solidFill>
                <a:srgbClr val="990099"/>
              </a:solidFill>
            </a:endParaRPr>
          </a:p>
          <a:p>
            <a:pPr lvl="0"/>
            <a:r>
              <a:rPr lang="ru-RU" b="1" dirty="0" err="1" smtClean="0">
                <a:solidFill>
                  <a:srgbClr val="002060"/>
                </a:solidFill>
              </a:rPr>
              <a:t>відповідальне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ставлення</a:t>
            </a:r>
            <a:r>
              <a:rPr lang="ru-RU" b="1" dirty="0" smtClean="0">
                <a:solidFill>
                  <a:srgbClr val="002060"/>
                </a:solidFill>
              </a:rPr>
              <a:t> до </a:t>
            </a:r>
            <a:r>
              <a:rPr lang="ru-RU" b="1" dirty="0" err="1" smtClean="0">
                <a:solidFill>
                  <a:srgbClr val="002060"/>
                </a:solidFill>
              </a:rPr>
              <a:t>природних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ресурсів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багатств</a:t>
            </a:r>
            <a:r>
              <a:rPr lang="ru-RU" b="1" dirty="0" smtClean="0">
                <a:solidFill>
                  <a:srgbClr val="002060"/>
                </a:solidFill>
              </a:rPr>
              <a:t>;</a:t>
            </a:r>
          </a:p>
          <a:p>
            <a:pPr lvl="0"/>
            <a:r>
              <a:rPr lang="ru-RU" b="1" dirty="0" err="1" smtClean="0">
                <a:solidFill>
                  <a:srgbClr val="002060"/>
                </a:solidFill>
              </a:rPr>
              <a:t>ощадливе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використання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енергоносіїв</a:t>
            </a:r>
            <a:r>
              <a:rPr lang="ru-RU" b="1" dirty="0" smtClean="0">
                <a:solidFill>
                  <a:srgbClr val="002060"/>
                </a:solidFill>
              </a:rPr>
              <a:t>;</a:t>
            </a:r>
          </a:p>
          <a:p>
            <a:pPr lvl="0"/>
            <a:r>
              <a:rPr lang="ru-RU" b="1" dirty="0" err="1" smtClean="0">
                <a:solidFill>
                  <a:srgbClr val="002060"/>
                </a:solidFill>
              </a:rPr>
              <a:t>формування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екологічної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культури</a:t>
            </a:r>
            <a:r>
              <a:rPr lang="ru-RU" b="1" dirty="0" smtClean="0">
                <a:solidFill>
                  <a:srgbClr val="002060"/>
                </a:solidFill>
              </a:rPr>
              <a:t>;</a:t>
            </a:r>
          </a:p>
          <a:p>
            <a:pPr lvl="0"/>
            <a:r>
              <a:rPr lang="ru-RU" b="1" dirty="0" err="1" smtClean="0">
                <a:solidFill>
                  <a:srgbClr val="002060"/>
                </a:solidFill>
              </a:rPr>
              <a:t>навички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безпечної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поведінки</a:t>
            </a:r>
            <a:r>
              <a:rPr lang="ru-RU" b="1" dirty="0" smtClean="0">
                <a:solidFill>
                  <a:srgbClr val="002060"/>
                </a:solidFill>
              </a:rPr>
              <a:t> в </a:t>
            </a:r>
            <a:r>
              <a:rPr lang="ru-RU" b="1" dirty="0" err="1" smtClean="0">
                <a:solidFill>
                  <a:srgbClr val="002060"/>
                </a:solidFill>
              </a:rPr>
              <a:t>природі</a:t>
            </a:r>
            <a:r>
              <a:rPr lang="ru-RU" b="1" dirty="0" smtClean="0">
                <a:solidFill>
                  <a:srgbClr val="002060"/>
                </a:solidFill>
              </a:rPr>
              <a:t>;</a:t>
            </a:r>
          </a:p>
          <a:p>
            <a:pPr lvl="0"/>
            <a:r>
              <a:rPr lang="ru-RU" b="1" dirty="0" smtClean="0">
                <a:solidFill>
                  <a:srgbClr val="002060"/>
                </a:solidFill>
              </a:rPr>
              <a:t>потреба в </a:t>
            </a:r>
            <a:r>
              <a:rPr lang="ru-RU" b="1" dirty="0" err="1" smtClean="0">
                <a:solidFill>
                  <a:srgbClr val="002060"/>
                </a:solidFill>
              </a:rPr>
              <a:t>оздоровленні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довкілля</a:t>
            </a:r>
            <a:r>
              <a:rPr lang="ru-RU" b="1" dirty="0" smtClean="0">
                <a:solidFill>
                  <a:srgbClr val="002060"/>
                </a:solidFill>
              </a:rPr>
              <a:t> та участь у </a:t>
            </a:r>
            <a:r>
              <a:rPr lang="ru-RU" b="1" dirty="0" err="1" smtClean="0">
                <a:solidFill>
                  <a:srgbClr val="002060"/>
                </a:solidFill>
              </a:rPr>
              <a:t>природоохоронній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діяльності</a:t>
            </a:r>
            <a:r>
              <a:rPr lang="ru-RU" b="1" dirty="0" smtClean="0">
                <a:solidFill>
                  <a:srgbClr val="002060"/>
                </a:solidFill>
              </a:rPr>
              <a:t>;</a:t>
            </a:r>
          </a:p>
          <a:p>
            <a:pPr lvl="0"/>
            <a:r>
              <a:rPr lang="ru-RU" b="1" dirty="0" err="1" smtClean="0">
                <a:solidFill>
                  <a:srgbClr val="002060"/>
                </a:solidFill>
              </a:rPr>
              <a:t>навички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життєдіяльності</a:t>
            </a:r>
            <a:r>
              <a:rPr lang="ru-RU" b="1" dirty="0" smtClean="0">
                <a:solidFill>
                  <a:srgbClr val="002060"/>
                </a:solidFill>
              </a:rPr>
              <a:t> в </a:t>
            </a:r>
            <a:r>
              <a:rPr lang="ru-RU" b="1" dirty="0" err="1" smtClean="0">
                <a:solidFill>
                  <a:srgbClr val="002060"/>
                </a:solidFill>
              </a:rPr>
              <a:t>умовах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екологічної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кризи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endParaRPr lang="ru-RU" dirty="0"/>
          </a:p>
        </p:txBody>
      </p:sp>
      <p:pic>
        <p:nvPicPr>
          <p:cNvPr id="5" name="Содержимое 4"/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929322" y="928670"/>
            <a:ext cx="2709882" cy="193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L:\201109A0\17092011105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2857496"/>
            <a:ext cx="250033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2" descr="http://cs315128.userapi.com/u62535464/a_82a7786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15140" y="4071942"/>
            <a:ext cx="2071702" cy="2571768"/>
          </a:xfrm>
          <a:prstGeom prst="rect">
            <a:avLst/>
          </a:prstGeom>
          <a:noFill/>
          <a:effectLst>
            <a:outerShdw blurRad="152400" dist="50800" dir="5520000" algn="ctr" rotWithShape="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2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225536"/>
          </a:xfrm>
        </p:spPr>
        <p:txBody>
          <a:bodyPr>
            <a:normAutofit fontScale="90000"/>
          </a:bodyPr>
          <a:lstStyle/>
          <a:p>
            <a:pPr lvl="0"/>
            <a:r>
              <a:rPr lang="ru-RU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Ціннісне</a:t>
            </a:r>
            <a:r>
              <a:rPr lang="ru-RU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ставлення</a:t>
            </a:r>
            <a:r>
              <a:rPr lang="ru-RU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культури</a:t>
            </a:r>
            <a:r>
              <a:rPr lang="ru-RU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мистецтва</a:t>
            </a:r>
            <a:r>
              <a:rPr lang="uk-UA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1357298"/>
            <a:ext cx="4281518" cy="4768865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 i="1" dirty="0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Форм</a:t>
            </a:r>
            <a:r>
              <a:rPr lang="uk-UA" b="1" i="1" dirty="0" err="1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ування</a:t>
            </a:r>
            <a:r>
              <a:rPr lang="uk-UA" b="1" i="1" dirty="0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 у учнів :</a:t>
            </a:r>
            <a:r>
              <a:rPr lang="ru-RU" b="1" i="1" dirty="0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потреби у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спілкуванні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мистецтвом</a:t>
            </a:r>
            <a:r>
              <a:rPr lang="uk-UA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uk-UA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основ</a:t>
            </a:r>
            <a:r>
              <a:rPr lang="uk-UA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ою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естетичного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виховання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художнього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сприйняття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дійсності</a:t>
            </a:r>
            <a:r>
              <a:rPr lang="uk-UA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uk-UA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пізнавального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інтересу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мистецтва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здатності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творчої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мистецькій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сфері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художньо-естетичних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смаків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емоцій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почуттів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культури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мислення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поведінки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b="1" i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" name="Содержимое 4" descr="C:\Documents and Settings\Иван\Рабочий стол\фото встреча с Поповым\SAM_0298.JPG"/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785794"/>
            <a:ext cx="2714644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L:\1612201121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0" y="2071678"/>
            <a:ext cx="1723391" cy="2319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Picture 2" descr="http://cs10978.userapi.com/u119554323/129236638/x_9b75f28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00760" y="3071810"/>
            <a:ext cx="2786082" cy="2089562"/>
          </a:xfrm>
          <a:prstGeom prst="rect">
            <a:avLst/>
          </a:prstGeom>
          <a:noFill/>
        </p:spPr>
      </p:pic>
      <p:pic>
        <p:nvPicPr>
          <p:cNvPr id="22534" name="Picture 6" descr="http://cs304601.userapi.com/u119554323/129546385/x_51ac1471.jpg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4286248" y="4714884"/>
            <a:ext cx="2476517" cy="1857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ru-RU" sz="3200" b="1" i="1" dirty="0" err="1" smtClean="0">
                <a:solidFill>
                  <a:srgbClr val="6600FF"/>
                </a:solidFill>
              </a:rPr>
              <a:t>Ціннісне</a:t>
            </a:r>
            <a:r>
              <a:rPr lang="ru-RU" sz="3200" b="1" i="1" dirty="0" smtClean="0">
                <a:solidFill>
                  <a:srgbClr val="6600FF"/>
                </a:solidFill>
              </a:rPr>
              <a:t> </a:t>
            </a:r>
            <a:r>
              <a:rPr lang="ru-RU" sz="3200" b="1" i="1" dirty="0" err="1" smtClean="0">
                <a:solidFill>
                  <a:srgbClr val="6600FF"/>
                </a:solidFill>
              </a:rPr>
              <a:t>ставлення</a:t>
            </a:r>
            <a:r>
              <a:rPr lang="ru-RU" sz="3200" b="1" i="1" dirty="0" smtClean="0">
                <a:solidFill>
                  <a:srgbClr val="6600FF"/>
                </a:solidFill>
              </a:rPr>
              <a:t> </a:t>
            </a:r>
            <a:r>
              <a:rPr lang="ru-RU" sz="3200" b="1" i="1" dirty="0" err="1" smtClean="0">
                <a:solidFill>
                  <a:srgbClr val="6600FF"/>
                </a:solidFill>
              </a:rPr>
              <a:t>особистості</a:t>
            </a:r>
            <a:r>
              <a:rPr lang="ru-RU" sz="3200" b="1" i="1" dirty="0" smtClean="0">
                <a:solidFill>
                  <a:srgbClr val="6600FF"/>
                </a:solidFill>
              </a:rPr>
              <a:t> </a:t>
            </a:r>
            <a:r>
              <a:rPr lang="ru-RU" sz="3200" b="1" i="1" dirty="0" smtClean="0">
                <a:solidFill>
                  <a:srgbClr val="6600FF"/>
                </a:solidFill>
              </a:rPr>
              <a:t>до </a:t>
            </a:r>
            <a:r>
              <a:rPr lang="ru-RU" sz="3200" b="1" i="1" dirty="0" err="1" smtClean="0">
                <a:solidFill>
                  <a:srgbClr val="6600FF"/>
                </a:solidFill>
              </a:rPr>
              <a:t>суспільства</a:t>
            </a:r>
            <a:r>
              <a:rPr lang="ru-RU" sz="3200" b="1" i="1" dirty="0" smtClean="0">
                <a:solidFill>
                  <a:srgbClr val="6600FF"/>
                </a:solidFill>
              </a:rPr>
              <a:t> </a:t>
            </a:r>
            <a:r>
              <a:rPr lang="ru-RU" sz="3200" b="1" i="1" dirty="0" err="1" smtClean="0">
                <a:solidFill>
                  <a:srgbClr val="6600FF"/>
                </a:solidFill>
              </a:rPr>
              <a:t>і</a:t>
            </a:r>
            <a:r>
              <a:rPr lang="ru-RU" sz="3200" b="1" i="1" dirty="0" smtClean="0">
                <a:solidFill>
                  <a:srgbClr val="6600FF"/>
                </a:solidFill>
              </a:rPr>
              <a:t> </a:t>
            </a:r>
            <a:r>
              <a:rPr lang="ru-RU" sz="3200" b="1" i="1" dirty="0" err="1" smtClean="0">
                <a:solidFill>
                  <a:srgbClr val="6600FF"/>
                </a:solidFill>
              </a:rPr>
              <a:t>держави</a:t>
            </a:r>
            <a:endParaRPr lang="ru-RU" sz="3200" dirty="0">
              <a:solidFill>
                <a:srgbClr val="66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28596" y="1428736"/>
            <a:ext cx="5429288" cy="500066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uk-UA" b="1" i="1" dirty="0" smtClean="0">
                <a:solidFill>
                  <a:srgbClr val="009900"/>
                </a:solidFill>
              </a:rPr>
              <a:t>        </a:t>
            </a:r>
            <a:r>
              <a:rPr lang="uk-UA" b="1" dirty="0" smtClean="0">
                <a:solidFill>
                  <a:srgbClr val="009900"/>
                </a:solidFill>
              </a:rPr>
              <a:t>Воно </a:t>
            </a:r>
            <a:r>
              <a:rPr lang="uk-UA" b="1" dirty="0" smtClean="0">
                <a:solidFill>
                  <a:srgbClr val="009900"/>
                </a:solidFill>
              </a:rPr>
              <a:t>виражається у с</a:t>
            </a:r>
            <a:r>
              <a:rPr lang="ru-RU" b="1" dirty="0" smtClean="0">
                <a:solidFill>
                  <a:srgbClr val="009900"/>
                </a:solidFill>
              </a:rPr>
              <a:t>формован</a:t>
            </a:r>
            <a:r>
              <a:rPr lang="uk-UA" b="1" dirty="0" smtClean="0">
                <a:solidFill>
                  <a:srgbClr val="009900"/>
                </a:solidFill>
              </a:rPr>
              <a:t>о</a:t>
            </a:r>
            <a:r>
              <a:rPr lang="ru-RU" b="1" dirty="0" err="1" smtClean="0">
                <a:solidFill>
                  <a:srgbClr val="009900"/>
                </a:solidFill>
              </a:rPr>
              <a:t>ст</a:t>
            </a:r>
            <a:r>
              <a:rPr lang="uk-UA" b="1" dirty="0" smtClean="0">
                <a:solidFill>
                  <a:srgbClr val="009900"/>
                </a:solidFill>
              </a:rPr>
              <a:t>і</a:t>
            </a:r>
            <a:r>
              <a:rPr lang="ru-RU" b="1" dirty="0" smtClean="0">
                <a:solidFill>
                  <a:srgbClr val="009900"/>
                </a:solidFill>
              </a:rPr>
              <a:t> потреби у </a:t>
            </a:r>
            <a:r>
              <a:rPr lang="ru-RU" b="1" dirty="0" err="1" smtClean="0">
                <a:solidFill>
                  <a:srgbClr val="009900"/>
                </a:solidFill>
              </a:rPr>
              <a:t>збереженні</a:t>
            </a:r>
            <a:r>
              <a:rPr lang="ru-RU" b="1" dirty="0" smtClean="0">
                <a:solidFill>
                  <a:srgbClr val="009900"/>
                </a:solidFill>
              </a:rPr>
              <a:t> та </a:t>
            </a:r>
            <a:r>
              <a:rPr lang="ru-RU" b="1" dirty="0" err="1" smtClean="0">
                <a:solidFill>
                  <a:srgbClr val="009900"/>
                </a:solidFill>
              </a:rPr>
              <a:t>примноженні</a:t>
            </a:r>
            <a:r>
              <a:rPr lang="ru-RU" b="1" dirty="0" smtClean="0">
                <a:solidFill>
                  <a:srgbClr val="009900"/>
                </a:solidFill>
              </a:rPr>
              <a:t> </a:t>
            </a:r>
            <a:r>
              <a:rPr lang="ru-RU" b="1" dirty="0" smtClean="0">
                <a:solidFill>
                  <a:srgbClr val="009900"/>
                </a:solidFill>
              </a:rPr>
              <a:t>духовного </a:t>
            </a:r>
            <a:r>
              <a:rPr lang="ru-RU" b="1" dirty="0" err="1" smtClean="0">
                <a:solidFill>
                  <a:srgbClr val="009900"/>
                </a:solidFill>
              </a:rPr>
              <a:t>й</a:t>
            </a:r>
            <a:r>
              <a:rPr lang="ru-RU" b="1" dirty="0" smtClean="0">
                <a:solidFill>
                  <a:srgbClr val="009900"/>
                </a:solidFill>
              </a:rPr>
              <a:t> </a:t>
            </a:r>
            <a:r>
              <a:rPr lang="ru-RU" b="1" dirty="0" err="1" smtClean="0">
                <a:solidFill>
                  <a:srgbClr val="009900"/>
                </a:solidFill>
              </a:rPr>
              <a:t>матеріального</a:t>
            </a:r>
            <a:r>
              <a:rPr lang="ru-RU" b="1" dirty="0" smtClean="0">
                <a:solidFill>
                  <a:srgbClr val="009900"/>
                </a:solidFill>
              </a:rPr>
              <a:t> </a:t>
            </a:r>
            <a:r>
              <a:rPr lang="ru-RU" b="1" dirty="0" err="1" smtClean="0">
                <a:solidFill>
                  <a:srgbClr val="009900"/>
                </a:solidFill>
              </a:rPr>
              <a:t>багатств</a:t>
            </a:r>
            <a:r>
              <a:rPr lang="ru-RU" b="1" dirty="0" smtClean="0">
                <a:solidFill>
                  <a:srgbClr val="009900"/>
                </a:solidFill>
              </a:rPr>
              <a:t> </a:t>
            </a:r>
            <a:r>
              <a:rPr lang="ru-RU" b="1" dirty="0" err="1" smtClean="0">
                <a:solidFill>
                  <a:srgbClr val="009900"/>
                </a:solidFill>
              </a:rPr>
              <a:t>українського</a:t>
            </a:r>
            <a:r>
              <a:rPr lang="ru-RU" b="1" dirty="0" smtClean="0">
                <a:solidFill>
                  <a:srgbClr val="009900"/>
                </a:solidFill>
              </a:rPr>
              <a:t> народу</a:t>
            </a:r>
            <a:r>
              <a:rPr lang="ru-RU" b="1" dirty="0" smtClean="0">
                <a:solidFill>
                  <a:srgbClr val="009900"/>
                </a:solidFill>
              </a:rPr>
              <a:t>:</a:t>
            </a:r>
          </a:p>
          <a:p>
            <a:pPr>
              <a:buNone/>
            </a:pPr>
            <a:endParaRPr lang="ru-RU" b="1" i="1" dirty="0" smtClean="0">
              <a:solidFill>
                <a:srgbClr val="009900"/>
              </a:solidFill>
            </a:endParaRPr>
          </a:p>
          <a:p>
            <a:pPr lvl="0"/>
            <a:r>
              <a:rPr lang="ru-RU" b="1" i="1" dirty="0" err="1" smtClean="0">
                <a:solidFill>
                  <a:srgbClr val="FF0066"/>
                </a:solidFill>
              </a:rPr>
              <a:t>відповідальності</a:t>
            </a:r>
            <a:r>
              <a:rPr lang="ru-RU" b="1" i="1" dirty="0" smtClean="0">
                <a:solidFill>
                  <a:srgbClr val="FF0066"/>
                </a:solidFill>
              </a:rPr>
              <a:t>, як </a:t>
            </a:r>
            <a:r>
              <a:rPr lang="ru-RU" b="1" i="1" dirty="0" err="1" smtClean="0">
                <a:solidFill>
                  <a:srgbClr val="FF0066"/>
                </a:solidFill>
              </a:rPr>
              <a:t>важливої</a:t>
            </a:r>
            <a:r>
              <a:rPr lang="ru-RU" b="1" i="1" dirty="0" smtClean="0">
                <a:solidFill>
                  <a:srgbClr val="FF0066"/>
                </a:solidFill>
              </a:rPr>
              <a:t> </a:t>
            </a:r>
            <a:r>
              <a:rPr lang="ru-RU" b="1" i="1" dirty="0" err="1" smtClean="0">
                <a:solidFill>
                  <a:srgbClr val="FF0066"/>
                </a:solidFill>
              </a:rPr>
              <a:t>риси</a:t>
            </a:r>
            <a:r>
              <a:rPr lang="ru-RU" b="1" i="1" dirty="0" smtClean="0">
                <a:solidFill>
                  <a:srgbClr val="FF0066"/>
                </a:solidFill>
              </a:rPr>
              <a:t> </a:t>
            </a:r>
            <a:r>
              <a:rPr lang="ru-RU" b="1" i="1" dirty="0" err="1" smtClean="0">
                <a:solidFill>
                  <a:srgbClr val="FF0066"/>
                </a:solidFill>
              </a:rPr>
              <a:t>особистості</a:t>
            </a:r>
            <a:r>
              <a:rPr lang="ru-RU" b="1" i="1" dirty="0" smtClean="0">
                <a:solidFill>
                  <a:srgbClr val="FF0066"/>
                </a:solidFill>
              </a:rPr>
              <a:t>, за долю </a:t>
            </a:r>
            <a:r>
              <a:rPr lang="ru-RU" b="1" i="1" dirty="0" err="1" smtClean="0">
                <a:solidFill>
                  <a:srgbClr val="FF0066"/>
                </a:solidFill>
              </a:rPr>
              <a:t>Батьківщини</a:t>
            </a:r>
            <a:r>
              <a:rPr lang="ru-RU" b="1" i="1" dirty="0" smtClean="0">
                <a:solidFill>
                  <a:srgbClr val="FF0066"/>
                </a:solidFill>
              </a:rPr>
              <a:t>;</a:t>
            </a:r>
          </a:p>
          <a:p>
            <a:pPr lvl="0"/>
            <a:r>
              <a:rPr lang="ru-RU" b="1" i="1" dirty="0" err="1" smtClean="0">
                <a:solidFill>
                  <a:srgbClr val="0000FF"/>
                </a:solidFill>
              </a:rPr>
              <a:t>розуміння</a:t>
            </a:r>
            <a:r>
              <a:rPr lang="ru-RU" b="1" i="1" dirty="0" smtClean="0">
                <a:solidFill>
                  <a:srgbClr val="0000FF"/>
                </a:solidFill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</a:rPr>
              <a:t>особистістю</a:t>
            </a:r>
            <a:r>
              <a:rPr lang="ru-RU" b="1" i="1" dirty="0" smtClean="0">
                <a:solidFill>
                  <a:srgbClr val="0000FF"/>
                </a:solidFill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</a:rPr>
              <a:t>своїх</a:t>
            </a:r>
            <a:r>
              <a:rPr lang="ru-RU" b="1" i="1" dirty="0" smtClean="0">
                <a:solidFill>
                  <a:srgbClr val="0000FF"/>
                </a:solidFill>
              </a:rPr>
              <a:t> прав, свобод, </a:t>
            </a:r>
            <a:r>
              <a:rPr lang="ru-RU" b="1" i="1" dirty="0" err="1" smtClean="0">
                <a:solidFill>
                  <a:srgbClr val="0000FF"/>
                </a:solidFill>
              </a:rPr>
              <a:t>обов'язків</a:t>
            </a:r>
            <a:r>
              <a:rPr lang="ru-RU" b="1" i="1" dirty="0" smtClean="0">
                <a:solidFill>
                  <a:srgbClr val="0000FF"/>
                </a:solidFill>
              </a:rPr>
              <a:t>;</a:t>
            </a:r>
          </a:p>
          <a:p>
            <a:pPr lvl="0"/>
            <a:r>
              <a:rPr lang="ru-RU" b="1" i="1" dirty="0" err="1" smtClean="0">
                <a:solidFill>
                  <a:srgbClr val="FF0066"/>
                </a:solidFill>
              </a:rPr>
              <a:t>громадянської</a:t>
            </a:r>
            <a:r>
              <a:rPr lang="ru-RU" b="1" i="1" dirty="0" smtClean="0">
                <a:solidFill>
                  <a:srgbClr val="FF0066"/>
                </a:solidFill>
              </a:rPr>
              <a:t> </a:t>
            </a:r>
            <a:r>
              <a:rPr lang="ru-RU" b="1" i="1" dirty="0" err="1" smtClean="0">
                <a:solidFill>
                  <a:srgbClr val="FF0066"/>
                </a:solidFill>
              </a:rPr>
              <a:t>життєвої</a:t>
            </a:r>
            <a:r>
              <a:rPr lang="ru-RU" b="1" i="1" dirty="0" smtClean="0">
                <a:solidFill>
                  <a:srgbClr val="FF0066"/>
                </a:solidFill>
              </a:rPr>
              <a:t> </a:t>
            </a:r>
            <a:r>
              <a:rPr lang="ru-RU" b="1" i="1" dirty="0" err="1" smtClean="0">
                <a:solidFill>
                  <a:srgbClr val="FF0066"/>
                </a:solidFill>
              </a:rPr>
              <a:t>позиції</a:t>
            </a:r>
            <a:r>
              <a:rPr lang="ru-RU" b="1" i="1" dirty="0" smtClean="0">
                <a:solidFill>
                  <a:srgbClr val="FF0066"/>
                </a:solidFill>
              </a:rPr>
              <a:t>, участь в </a:t>
            </a:r>
            <a:r>
              <a:rPr lang="ru-RU" b="1" i="1" dirty="0" err="1" smtClean="0">
                <a:solidFill>
                  <a:srgbClr val="FF0066"/>
                </a:solidFill>
              </a:rPr>
              <a:t>учнівському</a:t>
            </a:r>
            <a:r>
              <a:rPr lang="ru-RU" b="1" i="1" dirty="0" smtClean="0">
                <a:solidFill>
                  <a:srgbClr val="FF0066"/>
                </a:solidFill>
              </a:rPr>
              <a:t> </a:t>
            </a:r>
            <a:r>
              <a:rPr lang="ru-RU" b="1" i="1" dirty="0" err="1" smtClean="0">
                <a:solidFill>
                  <a:srgbClr val="FF0066"/>
                </a:solidFill>
              </a:rPr>
              <a:t>самоврядуванні</a:t>
            </a:r>
            <a:r>
              <a:rPr lang="ru-RU" b="1" i="1" dirty="0" smtClean="0">
                <a:solidFill>
                  <a:srgbClr val="FF0066"/>
                </a:solidFill>
              </a:rPr>
              <a:t>, </a:t>
            </a:r>
            <a:r>
              <a:rPr lang="ru-RU" b="1" i="1" dirty="0" err="1" smtClean="0">
                <a:solidFill>
                  <a:srgbClr val="FF0066"/>
                </a:solidFill>
              </a:rPr>
              <a:t>житті</a:t>
            </a:r>
            <a:r>
              <a:rPr lang="ru-RU" b="1" i="1" dirty="0" smtClean="0">
                <a:solidFill>
                  <a:srgbClr val="FF0066"/>
                </a:solidFill>
              </a:rPr>
              <a:t> </a:t>
            </a:r>
            <a:r>
              <a:rPr lang="ru-RU" b="1" i="1" dirty="0" err="1" smtClean="0">
                <a:solidFill>
                  <a:srgbClr val="FF0066"/>
                </a:solidFill>
              </a:rPr>
              <a:t>школи</a:t>
            </a:r>
            <a:r>
              <a:rPr lang="ru-RU" b="1" i="1" dirty="0" smtClean="0">
                <a:solidFill>
                  <a:srgbClr val="FF0066"/>
                </a:solidFill>
              </a:rPr>
              <a:t> та </a:t>
            </a:r>
            <a:r>
              <a:rPr lang="ru-RU" b="1" i="1" dirty="0" err="1" smtClean="0">
                <a:solidFill>
                  <a:srgbClr val="FF0066"/>
                </a:solidFill>
              </a:rPr>
              <a:t>громади</a:t>
            </a:r>
            <a:r>
              <a:rPr lang="ru-RU" b="1" i="1" dirty="0" smtClean="0">
                <a:solidFill>
                  <a:srgbClr val="FF0066"/>
                </a:solidFill>
              </a:rPr>
              <a:t>;</a:t>
            </a:r>
          </a:p>
          <a:p>
            <a:pPr lvl="0"/>
            <a:r>
              <a:rPr lang="ru-RU" b="1" i="1" dirty="0" err="1" smtClean="0">
                <a:solidFill>
                  <a:srgbClr val="0000FF"/>
                </a:solidFill>
              </a:rPr>
              <a:t>власної</a:t>
            </a:r>
            <a:r>
              <a:rPr lang="ru-RU" b="1" i="1" dirty="0" smtClean="0">
                <a:solidFill>
                  <a:srgbClr val="0000FF"/>
                </a:solidFill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</a:rPr>
              <a:t>віри</a:t>
            </a:r>
            <a:r>
              <a:rPr lang="ru-RU" b="1" i="1" dirty="0" smtClean="0">
                <a:solidFill>
                  <a:srgbClr val="0000FF"/>
                </a:solidFill>
              </a:rPr>
              <a:t> у </a:t>
            </a:r>
            <a:r>
              <a:rPr lang="ru-RU" b="1" i="1" dirty="0" err="1" smtClean="0">
                <a:solidFill>
                  <a:srgbClr val="0000FF"/>
                </a:solidFill>
              </a:rPr>
              <a:t>духовні</a:t>
            </a:r>
            <a:r>
              <a:rPr lang="ru-RU" b="1" i="1" dirty="0" smtClean="0">
                <a:solidFill>
                  <a:srgbClr val="0000FF"/>
                </a:solidFill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</a:rPr>
              <a:t>сили</a:t>
            </a:r>
            <a:r>
              <a:rPr lang="ru-RU" b="1" i="1" dirty="0" smtClean="0">
                <a:solidFill>
                  <a:srgbClr val="0000FF"/>
                </a:solidFill>
              </a:rPr>
              <a:t> народу, </a:t>
            </a:r>
            <a:r>
              <a:rPr lang="ru-RU" b="1" i="1" dirty="0" err="1" smtClean="0">
                <a:solidFill>
                  <a:srgbClr val="0000FF"/>
                </a:solidFill>
              </a:rPr>
              <a:t>його</a:t>
            </a:r>
            <a:r>
              <a:rPr lang="ru-RU" b="1" i="1" dirty="0" smtClean="0">
                <a:solidFill>
                  <a:srgbClr val="0000FF"/>
                </a:solidFill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</a:rPr>
              <a:t>майбутнє</a:t>
            </a:r>
            <a:r>
              <a:rPr lang="ru-RU" b="1" i="1" dirty="0" smtClean="0">
                <a:solidFill>
                  <a:srgbClr val="0000FF"/>
                </a:solidFill>
              </a:rPr>
              <a:t>;</a:t>
            </a:r>
          </a:p>
          <a:p>
            <a:pPr lvl="0"/>
            <a:r>
              <a:rPr lang="ru-RU" b="1" i="1" dirty="0" err="1" smtClean="0">
                <a:solidFill>
                  <a:srgbClr val="FF0066"/>
                </a:solidFill>
              </a:rPr>
              <a:t>усвідомлення</a:t>
            </a:r>
            <a:r>
              <a:rPr lang="ru-RU" b="1" i="1" dirty="0" smtClean="0">
                <a:solidFill>
                  <a:srgbClr val="FF0066"/>
                </a:solidFill>
              </a:rPr>
              <a:t> себе </a:t>
            </a:r>
            <a:r>
              <a:rPr lang="ru-RU" b="1" i="1" dirty="0" err="1" smtClean="0">
                <a:solidFill>
                  <a:srgbClr val="FF0066"/>
                </a:solidFill>
              </a:rPr>
              <a:t>патріотом</a:t>
            </a:r>
            <a:r>
              <a:rPr lang="ru-RU" b="1" i="1" dirty="0" smtClean="0">
                <a:solidFill>
                  <a:srgbClr val="FF0066"/>
                </a:solidFill>
              </a:rPr>
              <a:t> </a:t>
            </a:r>
            <a:r>
              <a:rPr lang="ru-RU" b="1" i="1" dirty="0" err="1" smtClean="0">
                <a:solidFill>
                  <a:srgbClr val="FF0066"/>
                </a:solidFill>
              </a:rPr>
              <a:t>і</a:t>
            </a:r>
            <a:r>
              <a:rPr lang="ru-RU" b="1" i="1" dirty="0" smtClean="0">
                <a:solidFill>
                  <a:srgbClr val="FF0066"/>
                </a:solidFill>
              </a:rPr>
              <a:t> </a:t>
            </a:r>
            <a:r>
              <a:rPr lang="ru-RU" b="1" i="1" dirty="0" err="1" smtClean="0">
                <a:solidFill>
                  <a:srgbClr val="FF0066"/>
                </a:solidFill>
              </a:rPr>
              <a:t>громадянином</a:t>
            </a:r>
            <a:r>
              <a:rPr lang="ru-RU" b="1" i="1" dirty="0" smtClean="0">
                <a:solidFill>
                  <a:srgbClr val="FF0066"/>
                </a:solidFill>
              </a:rPr>
              <a:t> </a:t>
            </a:r>
            <a:r>
              <a:rPr lang="ru-RU" b="1" i="1" dirty="0" err="1" smtClean="0">
                <a:solidFill>
                  <a:srgbClr val="FF0066"/>
                </a:solidFill>
              </a:rPr>
              <a:t>України</a:t>
            </a:r>
            <a:r>
              <a:rPr lang="ru-RU" b="1" i="1" dirty="0" smtClean="0">
                <a:solidFill>
                  <a:srgbClr val="FF0066"/>
                </a:solidFill>
              </a:rPr>
              <a:t>;</a:t>
            </a:r>
          </a:p>
          <a:p>
            <a:pPr lvl="0"/>
            <a:r>
              <a:rPr lang="ru-RU" b="1" i="1" dirty="0" smtClean="0">
                <a:solidFill>
                  <a:srgbClr val="0000FF"/>
                </a:solidFill>
              </a:rPr>
              <a:t>потреби у </a:t>
            </a:r>
            <a:r>
              <a:rPr lang="ru-RU" b="1" i="1" dirty="0" err="1" smtClean="0">
                <a:solidFill>
                  <a:srgbClr val="0000FF"/>
                </a:solidFill>
              </a:rPr>
              <a:t>полікультурному</a:t>
            </a:r>
            <a:r>
              <a:rPr lang="ru-RU" b="1" i="1" dirty="0" smtClean="0">
                <a:solidFill>
                  <a:srgbClr val="0000FF"/>
                </a:solidFill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</a:rPr>
              <a:t>спілкуванні</a:t>
            </a:r>
            <a:r>
              <a:rPr lang="ru-RU" b="1" i="1" dirty="0" smtClean="0">
                <a:solidFill>
                  <a:srgbClr val="0000FF"/>
                </a:solidFill>
              </a:rPr>
              <a:t> на </a:t>
            </a:r>
            <a:r>
              <a:rPr lang="ru-RU" b="1" i="1" dirty="0" err="1" smtClean="0">
                <a:solidFill>
                  <a:srgbClr val="0000FF"/>
                </a:solidFill>
              </a:rPr>
              <a:t>основі</a:t>
            </a:r>
            <a:r>
              <a:rPr lang="ru-RU" b="1" i="1" dirty="0" smtClean="0">
                <a:solidFill>
                  <a:srgbClr val="0000FF"/>
                </a:solidFill>
              </a:rPr>
              <a:t> </a:t>
            </a:r>
            <a:r>
              <a:rPr lang="ru-RU" b="1" i="1" dirty="0" err="1" smtClean="0">
                <a:solidFill>
                  <a:srgbClr val="0000FF"/>
                </a:solidFill>
              </a:rPr>
              <a:t>взаєморозуміння</a:t>
            </a:r>
            <a:r>
              <a:rPr lang="ru-RU" b="1" i="1" dirty="0" smtClean="0">
                <a:solidFill>
                  <a:srgbClr val="0000FF"/>
                </a:solidFill>
              </a:rPr>
              <a:t> та </a:t>
            </a:r>
            <a:r>
              <a:rPr lang="ru-RU" b="1" i="1" dirty="0" err="1" smtClean="0">
                <a:solidFill>
                  <a:srgbClr val="0000FF"/>
                </a:solidFill>
              </a:rPr>
              <a:t>поваги</a:t>
            </a:r>
            <a:r>
              <a:rPr lang="ru-RU" b="1" i="1" dirty="0" smtClean="0">
                <a:solidFill>
                  <a:srgbClr val="0000FF"/>
                </a:solidFill>
              </a:rPr>
              <a:t>. </a:t>
            </a:r>
            <a:endParaRPr lang="ru-RU" b="1" i="1" dirty="0" smtClean="0">
              <a:solidFill>
                <a:srgbClr val="0000FF"/>
              </a:solidFill>
            </a:endParaRPr>
          </a:p>
          <a:p>
            <a:endParaRPr lang="ru-RU" dirty="0">
              <a:solidFill>
                <a:srgbClr val="FF0066"/>
              </a:solidFill>
            </a:endParaRPr>
          </a:p>
        </p:txBody>
      </p:sp>
      <p:pic>
        <p:nvPicPr>
          <p:cNvPr id="6" name="Рисунок 5" descr="C:\Documents and Settings\Иван\Рабочий стол\фото встреча с Поповым\SAM_008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4572008"/>
            <a:ext cx="250033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Documents and Settings\Иван\Мои документы\Загрузки\на днепре на катере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46" y="2643182"/>
            <a:ext cx="2263764" cy="1804980"/>
          </a:xfrm>
          <a:prstGeom prst="rect">
            <a:avLst/>
          </a:prstGeom>
          <a:noFill/>
        </p:spPr>
      </p:pic>
      <p:pic>
        <p:nvPicPr>
          <p:cNvPr id="11" name="Содержимое 10" descr="L:\фото встреча с Поповым\SDC13732.JPG"/>
          <p:cNvPicPr>
            <a:picLocks noGrp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43702" y="1000108"/>
            <a:ext cx="2204167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890</TotalTime>
  <Words>806</Words>
  <Application>Microsoft Office PowerPoint</Application>
  <PresentationFormat>Экран (4:3)</PresentationFormat>
  <Paragraphs>86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ОПИС ДОСВІДУ  КЛАСНОГО КЕРІВНИКА  МАНГУСЬКОЇ  ЗОШ I-III СТУПЕНІВ №2       ТЕРСТУЯХ СВІТЛАНИ ІВАНІВНИ</vt:lpstr>
      <vt:lpstr>«Виховання дітей є лише самовдосконаленням  вихователів».</vt:lpstr>
      <vt:lpstr> Основне призначення класного керівника, на мою думку, - це максимальний розвиток кожної дитини, збереження його неповторної особистості, розкриття потенційних талантів.</vt:lpstr>
      <vt:lpstr> Цілі моєї виховної діяльності:     Виховування та розвиток вільної, талановитої, фізично здорової особистості, збагаченої науковими знаннями, яка  готова до творчої праці та моральної, етичної поведінки у суспільстві.</vt:lpstr>
      <vt:lpstr>Форми та методи виховної роботи </vt:lpstr>
      <vt:lpstr>«Колектив, який здатен виховувати особистість, складається із особистостей.»  </vt:lpstr>
      <vt:lpstr>Основні напрямки моєї виховної роботи</vt:lpstr>
      <vt:lpstr>Ціннісне ставлення до сім’ї, родини, людей.  Метою є засвоєння сімейних, родинних та суспільних цінностей: </vt:lpstr>
      <vt:lpstr>Ціннісне ставлення до праці. </vt:lpstr>
      <vt:lpstr>Ціннісне ставлення до природи. </vt:lpstr>
      <vt:lpstr>Ціннісне ставлення до культури і мистецтва. </vt:lpstr>
      <vt:lpstr>Ціннісне ставлення особистості до суспільства і держави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ОПИС ДОСВІДУ  КЛАСНОГО КЕРІВНИКА  МАНГУСЬКОЇ  ЗОШ I-III СТУПЕНІВ №2       ТЕРСТУЯХ СВІТЛАНИ ІВАНІВНИ</dc:title>
  <dc:creator>Иван</dc:creator>
  <cp:lastModifiedBy>Иван</cp:lastModifiedBy>
  <cp:revision>76</cp:revision>
  <dcterms:created xsi:type="dcterms:W3CDTF">2012-10-06T11:50:16Z</dcterms:created>
  <dcterms:modified xsi:type="dcterms:W3CDTF">2012-10-11T20:36:03Z</dcterms:modified>
</cp:coreProperties>
</file>