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9" r:id="rId22"/>
    <p:sldId id="281" r:id="rId23"/>
    <p:sldId id="282" r:id="rId24"/>
    <p:sldId id="280" r:id="rId25"/>
    <p:sldId id="276" r:id="rId26"/>
    <p:sldId id="277" r:id="rId27"/>
    <p:sldId id="278" r:id="rId28"/>
    <p:sldId id="283" r:id="rId29"/>
    <p:sldId id="284" r:id="rId30"/>
    <p:sldId id="285" r:id="rId31"/>
    <p:sldId id="288" r:id="rId32"/>
    <p:sldId id="286" r:id="rId33"/>
    <p:sldId id="287" r:id="rId34"/>
    <p:sldId id="290" r:id="rId35"/>
    <p:sldId id="289" r:id="rId36"/>
    <p:sldId id="291" r:id="rId37"/>
    <p:sldId id="292" r:id="rId38"/>
    <p:sldId id="293" r:id="rId39"/>
    <p:sldId id="295" r:id="rId40"/>
    <p:sldId id="294" r:id="rId41"/>
    <p:sldId id="296" r:id="rId42"/>
    <p:sldId id="297" r:id="rId43"/>
    <p:sldId id="298" r:id="rId44"/>
    <p:sldId id="299" r:id="rId45"/>
    <p:sldId id="300" r:id="rId46"/>
    <p:sldId id="303" r:id="rId47"/>
    <p:sldId id="301" r:id="rId48"/>
    <p:sldId id="302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F9B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 dirty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8573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/>
            </a:r>
            <a:br>
              <a:rPr lang="uk-UA" sz="2700" b="1" dirty="0" smtClean="0"/>
            </a:br>
            <a:r>
              <a:rPr lang="uk-UA" sz="2700" b="1" dirty="0" smtClean="0"/>
              <a:t>Специфіка соціалізації студентів-першокурсників на </a:t>
            </a:r>
            <a:r>
              <a:rPr lang="uk-UA" sz="2700" dirty="0" smtClean="0"/>
              <a:t/>
            </a:r>
            <a:br>
              <a:rPr lang="uk-UA" sz="2700" dirty="0" smtClean="0"/>
            </a:br>
            <a:r>
              <a:rPr lang="uk-UA" sz="2700" b="1" dirty="0" smtClean="0"/>
              <a:t>етапі адаптації до нових умов навчання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1026" name="Picture 2" descr="Новый рисуно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785926"/>
            <a:ext cx="5857916" cy="3908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600" b="1" dirty="0" smtClean="0"/>
              <a:t>1. Типові проблеми </a:t>
            </a:r>
            <a:r>
              <a:rPr lang="uk-UA" sz="3600" b="1" dirty="0" smtClean="0"/>
              <a:t>соціальної </a:t>
            </a:r>
            <a:r>
              <a:rPr lang="ru-RU" sz="3600" b="1" dirty="0" smtClean="0"/>
              <a:t>адаптації студентів</a:t>
            </a:r>
            <a:r>
              <a:rPr lang="uk-UA" sz="4000" b="1" dirty="0" smtClean="0"/>
              <a:t>-першокурсників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643182"/>
            <a:ext cx="8153400" cy="345281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dirty="0" smtClean="0"/>
              <a:t>    	</a:t>
            </a:r>
          </a:p>
          <a:p>
            <a:pPr algn="just"/>
            <a:r>
              <a:rPr lang="uk-UA" dirty="0" smtClean="0"/>
              <a:t>П</a:t>
            </a:r>
            <a:r>
              <a:rPr lang="ru-RU" dirty="0" err="1" smtClean="0"/>
              <a:t>роблема</a:t>
            </a:r>
            <a:r>
              <a:rPr lang="ru-RU" dirty="0" smtClean="0"/>
              <a:t> адаптації </a:t>
            </a:r>
            <a:r>
              <a:rPr lang="ru-RU" dirty="0" err="1" smtClean="0"/>
              <a:t>порушується</a:t>
            </a:r>
            <a:r>
              <a:rPr lang="ru-RU" dirty="0" smtClean="0"/>
              <a:t> </a:t>
            </a:r>
            <a:r>
              <a:rPr lang="ru-RU" dirty="0" err="1" smtClean="0"/>
              <a:t>стосовно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, </a:t>
            </a:r>
            <a:r>
              <a:rPr lang="ru-RU" dirty="0" err="1" smtClean="0"/>
              <a:t>незнайомих</a:t>
            </a:r>
            <a:r>
              <a:rPr lang="ru-RU" dirty="0" smtClean="0"/>
              <a:t> для </a:t>
            </a:r>
            <a:r>
              <a:rPr lang="ru-RU" dirty="0" err="1" smtClean="0"/>
              <a:t>індивіда</a:t>
            </a:r>
            <a:r>
              <a:rPr lang="ru-RU" dirty="0" smtClean="0"/>
              <a:t> </a:t>
            </a:r>
            <a:r>
              <a:rPr lang="ru-RU" dirty="0" err="1" smtClean="0"/>
              <a:t>ситуацій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мають</a:t>
            </a:r>
            <a:r>
              <a:rPr lang="ru-RU" dirty="0" smtClean="0"/>
              <a:t> </a:t>
            </a:r>
            <a:r>
              <a:rPr lang="ru-RU" dirty="0" err="1" smtClean="0"/>
              <a:t>для</a:t>
            </a:r>
            <a:r>
              <a:rPr lang="ru-RU" dirty="0" smtClean="0"/>
              <a:t> </a:t>
            </a:r>
            <a:r>
              <a:rPr lang="ru-RU" dirty="0" err="1" smtClean="0"/>
              <a:t>нього</a:t>
            </a:r>
            <a:r>
              <a:rPr lang="ru-RU" dirty="0" smtClean="0"/>
              <a:t> </a:t>
            </a:r>
            <a:r>
              <a:rPr lang="ru-RU" dirty="0" err="1" smtClean="0"/>
              <a:t>істотне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навіть</a:t>
            </a:r>
            <a:r>
              <a:rPr lang="ru-RU" dirty="0" smtClean="0"/>
              <a:t> </a:t>
            </a:r>
            <a:r>
              <a:rPr lang="ru-RU" dirty="0" err="1" smtClean="0"/>
              <a:t>життєво</a:t>
            </a:r>
            <a:r>
              <a:rPr lang="ru-RU" dirty="0" smtClean="0"/>
              <a:t> </a:t>
            </a:r>
            <a:r>
              <a:rPr lang="ru-RU" dirty="0" err="1" smtClean="0"/>
              <a:t>важливе</a:t>
            </a:r>
            <a:r>
              <a:rPr lang="ru-RU" dirty="0" smtClean="0"/>
              <a:t> </a:t>
            </a:r>
            <a:r>
              <a:rPr lang="ru-RU" dirty="0" err="1" smtClean="0"/>
              <a:t>значення</a:t>
            </a:r>
            <a:r>
              <a:rPr lang="ru-RU" dirty="0" smtClean="0"/>
              <a:t>.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 smtClean="0"/>
              <a:t>Неадаптованість</a:t>
            </a:r>
            <a:r>
              <a:rPr lang="ru-RU" dirty="0" smtClean="0"/>
              <a:t> </a:t>
            </a:r>
            <a:r>
              <a:rPr lang="ru-RU" dirty="0" err="1" smtClean="0"/>
              <a:t>проявляється</a:t>
            </a:r>
            <a:r>
              <a:rPr lang="ru-RU" dirty="0" smtClean="0"/>
              <a:t> в неадекватному </a:t>
            </a:r>
            <a:r>
              <a:rPr lang="ru-RU" dirty="0" err="1" smtClean="0"/>
              <a:t>розумінні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, у </a:t>
            </a:r>
            <a:r>
              <a:rPr lang="ru-RU" dirty="0" err="1" smtClean="0"/>
              <a:t>способі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підвищує</a:t>
            </a:r>
            <a:r>
              <a:rPr lang="ru-RU" dirty="0" smtClean="0"/>
              <a:t> </a:t>
            </a:r>
            <a:r>
              <a:rPr lang="ru-RU" dirty="0" err="1" smtClean="0"/>
              <a:t>несприятливість</a:t>
            </a:r>
            <a:r>
              <a:rPr lang="ru-RU" dirty="0" smtClean="0"/>
              <a:t> та </a:t>
            </a:r>
            <a:r>
              <a:rPr lang="ru-RU" dirty="0" err="1" smtClean="0"/>
              <a:t>загрозливість</a:t>
            </a:r>
            <a:r>
              <a:rPr lang="ru-RU" dirty="0" smtClean="0"/>
              <a:t> </a:t>
            </a:r>
            <a:r>
              <a:rPr lang="ru-RU" dirty="0" err="1" smtClean="0"/>
              <a:t>ситуації</a:t>
            </a:r>
            <a:r>
              <a:rPr lang="ru-RU" dirty="0" smtClean="0"/>
              <a:t>. </a:t>
            </a:r>
            <a:endParaRPr lang="uk-UA" dirty="0" smtClean="0"/>
          </a:p>
          <a:p>
            <a:pPr algn="just"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1357298"/>
            <a:ext cx="8643998" cy="120032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75000"/>
                  </a:schemeClr>
                </a:solidFill>
              </a:rPr>
              <a:t>1.1Форми та види соціальної адаптації  студентів-першокурсників</a:t>
            </a:r>
          </a:p>
          <a:p>
            <a:pPr algn="ctr"/>
            <a:endParaRPr lang="uk-UA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12869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b="1" dirty="0" smtClean="0"/>
              <a:t>Першокурсники мають труднощі в засвоєнні знань тому, що у них не сформувалися такі риси особистості як: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uk-UA" dirty="0" smtClean="0"/>
          </a:p>
          <a:p>
            <a:pPr algn="just"/>
            <a:r>
              <a:rPr lang="uk-UA" dirty="0" smtClean="0"/>
              <a:t>готовність до навчання, </a:t>
            </a:r>
          </a:p>
          <a:p>
            <a:pPr algn="just"/>
            <a:r>
              <a:rPr lang="uk-UA" dirty="0" smtClean="0"/>
              <a:t>здатність навчатися самостійно, </a:t>
            </a:r>
          </a:p>
          <a:p>
            <a:pPr algn="just"/>
            <a:r>
              <a:rPr lang="uk-UA" dirty="0" smtClean="0"/>
              <a:t>контролювати і оцінювати себе, </a:t>
            </a:r>
          </a:p>
          <a:p>
            <a:pPr algn="just"/>
            <a:r>
              <a:rPr lang="uk-UA" dirty="0" smtClean="0"/>
              <a:t>володіти своїми індивідуальними особливостями пізнавальної діяльності, </a:t>
            </a:r>
          </a:p>
          <a:p>
            <a:pPr algn="just"/>
            <a:r>
              <a:rPr lang="uk-UA" dirty="0" smtClean="0"/>
              <a:t>вміння правильно розподілити свій робочий час для самостійної підготовки.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/>
              <a:t>У </a:t>
            </a:r>
            <a:r>
              <a:rPr lang="ru-RU" sz="3200" b="1" dirty="0" err="1" smtClean="0"/>
              <a:t>соціальній</a:t>
            </a:r>
            <a:r>
              <a:rPr lang="ru-RU" sz="3200" b="1" dirty="0" smtClean="0"/>
              <a:t> адаптації </a:t>
            </a:r>
            <a:r>
              <a:rPr lang="ru-RU" sz="3200" b="1" dirty="0" err="1" smtClean="0"/>
              <a:t>виділяють</a:t>
            </a:r>
            <a:r>
              <a:rPr lang="ru-RU" sz="3200" b="1" dirty="0" smtClean="0"/>
              <a:t> </a:t>
            </a:r>
            <a:r>
              <a:rPr lang="uk-UA" sz="3200" b="1" dirty="0" smtClean="0"/>
              <a:t>дві </a:t>
            </a:r>
            <a:r>
              <a:rPr lang="ru-RU" sz="3200" b="1" dirty="0" err="1" smtClean="0"/>
              <a:t>форми</a:t>
            </a:r>
            <a:r>
              <a:rPr lang="ru-RU" sz="3200" b="1" dirty="0" smtClean="0"/>
              <a:t>: </a:t>
            </a:r>
            <a:r>
              <a:rPr lang="uk-UA" sz="3200" dirty="0" smtClean="0"/>
              <a:t/>
            </a:r>
            <a:br>
              <a:rPr lang="uk-UA" sz="3200" dirty="0" smtClean="0"/>
            </a:br>
            <a:endParaRPr lang="uk-UA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500034" y="1643050"/>
          <a:ext cx="8296275" cy="39290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2239562"/>
                <a:gridCol w="6056713"/>
              </a:tblGrid>
              <a:tr h="19558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err="1" smtClean="0">
                          <a:solidFill>
                            <a:sysClr val="windowText" lastClr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Активну</a:t>
                      </a:r>
                      <a:endParaRPr lang="uk-UA" sz="3200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ysClr val="windowText" lastClr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суб'єкт </a:t>
                      </a:r>
                      <a:r>
                        <a:rPr lang="uk-UA" sz="2000" b="1" u="sng" dirty="0">
                          <a:solidFill>
                            <a:sysClr val="windowText" lastClr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прагне</a:t>
                      </a:r>
                      <a:r>
                        <a:rPr lang="uk-UA" sz="2000" dirty="0">
                          <a:solidFill>
                            <a:sysClr val="windowText" lastClr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впливати на середовище з метою його зміни (наприклад, зміни цінностей, форм взаємодії і діяльності, які він повинен засвоїти)</a:t>
                      </a:r>
                      <a:endParaRPr lang="uk-UA" sz="1800" dirty="0">
                        <a:solidFill>
                          <a:sysClr val="windowText" lastClr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9732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40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Пасивну</a:t>
                      </a:r>
                      <a:endParaRPr lang="uk-UA" sz="3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суб'єкт</a:t>
                      </a:r>
                      <a:r>
                        <a:rPr lang="ru-RU" sz="20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u="sng" dirty="0">
                          <a:latin typeface="Times New Roman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ru-RU" sz="2000" b="1" u="sng" dirty="0" err="1">
                          <a:latin typeface="Times New Roman"/>
                          <a:ea typeface="Times New Roman"/>
                          <a:cs typeface="Times New Roman"/>
                        </a:rPr>
                        <a:t>прагне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до такого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впливу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err="1">
                          <a:latin typeface="Times New Roman"/>
                          <a:ea typeface="Times New Roman"/>
                          <a:cs typeface="Times New Roman"/>
                        </a:rPr>
                        <a:t>зміни</a:t>
                      </a:r>
                      <a:r>
                        <a:rPr lang="ru-RU" sz="2000" b="1" dirty="0"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uk-UA" sz="18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err="1" smtClean="0"/>
              <a:t>Соціальна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адаптація</a:t>
            </a:r>
            <a:r>
              <a:rPr lang="ru-RU" sz="2800" b="1" dirty="0" smtClean="0"/>
              <a:t> студентів </a:t>
            </a:r>
            <a:r>
              <a:rPr lang="ru-RU" sz="2800" b="1" dirty="0" err="1" smtClean="0"/>
              <a:t>поділяється</a:t>
            </a:r>
            <a:r>
              <a:rPr lang="ru-RU" sz="2800" b="1" dirty="0" smtClean="0"/>
              <a:t> на </a:t>
            </a:r>
            <a:r>
              <a:rPr lang="ru-RU" sz="2800" b="1" dirty="0" err="1" smtClean="0"/>
              <a:t>такі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види</a:t>
            </a:r>
            <a:r>
              <a:rPr lang="uk-UA" sz="2800" b="1" dirty="0" smtClean="0"/>
              <a:t>:</a:t>
            </a:r>
            <a:r>
              <a:rPr lang="uk-UA" sz="2800" dirty="0" smtClean="0"/>
              <a:t/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85786" y="1571612"/>
            <a:ext cx="7786742" cy="42862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uk-UA" dirty="0" smtClean="0"/>
              <a:t>            </a:t>
            </a:r>
            <a:r>
              <a:rPr lang="uk-UA" sz="9600" dirty="0" smtClean="0"/>
              <a:t>Професійну                                   Соціально-психологічну</a:t>
            </a:r>
            <a:r>
              <a:rPr lang="uk-UA" dirty="0" smtClean="0"/>
              <a:t>  </a:t>
            </a:r>
            <a:endParaRPr lang="uk-UA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785918" y="2071678"/>
            <a:ext cx="428628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286512" y="2000240"/>
            <a:ext cx="428628" cy="7858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714348" y="3143249"/>
            <a:ext cx="2786082" cy="25853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err="1" smtClean="0"/>
              <a:t>пристосування</a:t>
            </a:r>
            <a:r>
              <a:rPr lang="ru-RU" i="1" dirty="0" smtClean="0"/>
              <a:t> до характеру, </a:t>
            </a:r>
            <a:r>
              <a:rPr lang="ru-RU" i="1" dirty="0" err="1" smtClean="0"/>
              <a:t>змісту</a:t>
            </a:r>
            <a:r>
              <a:rPr lang="ru-RU" i="1" dirty="0" smtClean="0"/>
              <a:t>, </a:t>
            </a:r>
            <a:r>
              <a:rPr lang="ru-RU" i="1" dirty="0" err="1" smtClean="0"/>
              <a:t>умовам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організації</a:t>
            </a:r>
            <a:r>
              <a:rPr lang="ru-RU" i="1" dirty="0" smtClean="0"/>
              <a:t> </a:t>
            </a:r>
            <a:r>
              <a:rPr lang="ru-RU" i="1" dirty="0" err="1" smtClean="0"/>
              <a:t>навчального</a:t>
            </a:r>
            <a:r>
              <a:rPr lang="ru-RU" i="1" dirty="0" smtClean="0"/>
              <a:t> </a:t>
            </a:r>
            <a:r>
              <a:rPr lang="ru-RU" i="1" dirty="0" err="1" smtClean="0"/>
              <a:t>процесу</a:t>
            </a:r>
            <a:r>
              <a:rPr lang="ru-RU" i="1" dirty="0" smtClean="0"/>
              <a:t>, </a:t>
            </a:r>
            <a:r>
              <a:rPr lang="ru-RU" i="1" dirty="0" err="1" smtClean="0"/>
              <a:t>формування</a:t>
            </a:r>
            <a:r>
              <a:rPr lang="ru-RU" i="1" dirty="0" smtClean="0"/>
              <a:t> </a:t>
            </a:r>
            <a:r>
              <a:rPr lang="ru-RU" i="1" dirty="0" err="1" smtClean="0"/>
              <a:t>навичок</a:t>
            </a:r>
            <a:r>
              <a:rPr lang="ru-RU" i="1" dirty="0" smtClean="0"/>
              <a:t> </a:t>
            </a:r>
            <a:r>
              <a:rPr lang="ru-RU" i="1" dirty="0" err="1" smtClean="0"/>
              <a:t>самостійності</a:t>
            </a:r>
            <a:r>
              <a:rPr lang="ru-RU" i="1" dirty="0" smtClean="0"/>
              <a:t> в </a:t>
            </a:r>
            <a:r>
              <a:rPr lang="ru-RU" i="1" dirty="0" err="1" smtClean="0"/>
              <a:t>навчальній</a:t>
            </a:r>
            <a:r>
              <a:rPr lang="ru-RU" i="1" dirty="0" smtClean="0"/>
              <a:t> </a:t>
            </a:r>
            <a:r>
              <a:rPr lang="ru-RU" i="1" dirty="0" err="1" smtClean="0"/>
              <a:t>і</a:t>
            </a:r>
            <a:r>
              <a:rPr lang="ru-RU" i="1" dirty="0" smtClean="0"/>
              <a:t> </a:t>
            </a:r>
            <a:r>
              <a:rPr lang="ru-RU" i="1" dirty="0" err="1" smtClean="0"/>
              <a:t>науковій</a:t>
            </a:r>
            <a:r>
              <a:rPr lang="ru-RU" i="1" dirty="0" smtClean="0"/>
              <a:t> </a:t>
            </a:r>
            <a:r>
              <a:rPr lang="ru-RU" i="1" dirty="0" err="1" smtClean="0"/>
              <a:t>роботі</a:t>
            </a:r>
            <a:endParaRPr lang="uk-UA" dirty="0" smtClean="0"/>
          </a:p>
          <a:p>
            <a:pPr algn="just"/>
            <a:endParaRPr lang="uk-UA" dirty="0"/>
          </a:p>
        </p:txBody>
      </p:sp>
      <p:sp>
        <p:nvSpPr>
          <p:cNvPr id="10" name="TextBox 9"/>
          <p:cNvSpPr txBox="1"/>
          <p:nvPr/>
        </p:nvSpPr>
        <p:spPr>
          <a:xfrm>
            <a:off x="5000628" y="3000372"/>
            <a:ext cx="3071834" cy="147732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i="1" dirty="0" err="1" smtClean="0"/>
              <a:t>пристосування</a:t>
            </a:r>
            <a:r>
              <a:rPr lang="ru-RU" i="1" dirty="0" smtClean="0"/>
              <a:t> </a:t>
            </a:r>
            <a:r>
              <a:rPr lang="ru-RU" i="1" dirty="0" err="1" smtClean="0"/>
              <a:t>особистості</a:t>
            </a:r>
            <a:r>
              <a:rPr lang="ru-RU" i="1" dirty="0" smtClean="0"/>
              <a:t> до </a:t>
            </a:r>
            <a:r>
              <a:rPr lang="ru-RU" i="1" dirty="0" err="1" smtClean="0"/>
              <a:t>групи</a:t>
            </a:r>
            <a:r>
              <a:rPr lang="ru-RU" i="1" dirty="0" smtClean="0"/>
              <a:t>, </a:t>
            </a:r>
            <a:r>
              <a:rPr lang="ru-RU" i="1" dirty="0" err="1" smtClean="0"/>
              <a:t>взаємовідносин</a:t>
            </a:r>
            <a:r>
              <a:rPr lang="ru-RU" i="1" dirty="0" smtClean="0"/>
              <a:t> в </a:t>
            </a:r>
            <a:r>
              <a:rPr lang="ru-RU" i="1" dirty="0" err="1" smtClean="0"/>
              <a:t>ній</a:t>
            </a:r>
            <a:r>
              <a:rPr lang="ru-RU" i="1" dirty="0" smtClean="0"/>
              <a:t>, </a:t>
            </a:r>
            <a:r>
              <a:rPr lang="ru-RU" i="1" dirty="0" err="1" smtClean="0"/>
              <a:t>формування</a:t>
            </a:r>
            <a:r>
              <a:rPr lang="ru-RU" i="1" dirty="0" smtClean="0"/>
              <a:t> </a:t>
            </a:r>
            <a:r>
              <a:rPr lang="ru-RU" i="1" dirty="0" err="1" smtClean="0"/>
              <a:t>власного</a:t>
            </a:r>
            <a:r>
              <a:rPr lang="ru-RU" i="1" dirty="0" smtClean="0"/>
              <a:t> стилю </a:t>
            </a:r>
            <a:r>
              <a:rPr lang="ru-RU" i="1" dirty="0" err="1" smtClean="0"/>
              <a:t>поведінки</a:t>
            </a:r>
            <a:endParaRPr lang="uk-UA" dirty="0" smtClean="0"/>
          </a:p>
          <a:p>
            <a:pPr algn="just"/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uk-UA" dirty="0" smtClean="0"/>
              <a:t>          При цьому соціально-психологічна адаптація являє собою оволодіння особистістю ролі під час входження в нову соціальну ситуацію – це конкретний процес соціалізації.</a:t>
            </a:r>
            <a:endParaRPr lang="uk-UA" dirty="0"/>
          </a:p>
        </p:txBody>
      </p:sp>
      <p:pic>
        <p:nvPicPr>
          <p:cNvPr id="4" name="Picture 56" descr="J02908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857627"/>
            <a:ext cx="2571768" cy="2248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err="1" smtClean="0"/>
              <a:t>Розрізняють</a:t>
            </a:r>
            <a:r>
              <a:rPr lang="ru-RU" sz="2800" dirty="0" smtClean="0"/>
              <a:t> </a:t>
            </a:r>
            <a:r>
              <a:rPr lang="ru-RU" sz="2800" u="sng" dirty="0" smtClean="0"/>
              <a:t>три </a:t>
            </a:r>
            <a:r>
              <a:rPr lang="ru-RU" sz="2800" u="sng" dirty="0" err="1" smtClean="0"/>
              <a:t>форми</a:t>
            </a:r>
            <a:r>
              <a:rPr lang="ru-RU" sz="2800" u="sng" dirty="0" smtClean="0"/>
              <a:t> адаптації</a:t>
            </a:r>
            <a:r>
              <a:rPr lang="ru-RU" sz="2800" dirty="0" smtClean="0"/>
              <a:t> </a:t>
            </a:r>
            <a:r>
              <a:rPr lang="ru-RU" sz="2800" dirty="0" err="1" smtClean="0"/>
              <a:t>студентів-першокурсників</a:t>
            </a:r>
            <a:r>
              <a:rPr lang="ru-RU" sz="2800" dirty="0" smtClean="0"/>
              <a:t> до умов </a:t>
            </a:r>
            <a:r>
              <a:rPr lang="ru-RU" sz="2800" dirty="0" err="1" smtClean="0"/>
              <a:t>вищого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освітнього</a:t>
            </a:r>
            <a:r>
              <a:rPr lang="ru-RU" sz="2800" dirty="0" smtClean="0"/>
              <a:t> закладу</a:t>
            </a:r>
            <a:endParaRPr lang="uk-UA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571612"/>
          <a:ext cx="8143932" cy="508153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{21E4AEA4-8DFA-4A89-87EB-49C32662AFE0}</a:tableStyleId>
              </a:tblPr>
              <a:tblGrid>
                <a:gridCol w="2898688"/>
                <a:gridCol w="5245244"/>
              </a:tblGrid>
              <a:tr h="18375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Формальна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адаптація</a:t>
                      </a: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стосується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пізнавально-інформаційного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пристосування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студентів до нового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оточення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, до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структури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вищої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школи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до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вимог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і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своїх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обов’яз</a:t>
                      </a:r>
                      <a:r>
                        <a:rPr lang="uk-UA" sz="2000" b="1" dirty="0" err="1" smtClean="0">
                          <a:solidFill>
                            <a:schemeClr val="tx1"/>
                          </a:solidFill>
                        </a:rPr>
                        <a:t>ків</a:t>
                      </a: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uk-UA" sz="2000" b="1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5458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dirty="0" smtClean="0">
                          <a:solidFill>
                            <a:schemeClr val="tx1"/>
                          </a:solidFill>
                        </a:rPr>
                        <a:t>Соціальна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адаптація</a:t>
                      </a: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uk-UA" sz="2000" b="1" dirty="0" smtClean="0">
                          <a:solidFill>
                            <a:schemeClr val="tx1"/>
                          </a:solidFill>
                        </a:rPr>
                        <a:t>процес внутрішньої інтеграції груп студентів-першокурсників і інтеграція цих груп зі студентським оточенням в цілому</a:t>
                      </a:r>
                    </a:p>
                    <a:p>
                      <a:pPr algn="just"/>
                      <a:r>
                        <a:rPr lang="uk-UA" sz="2000" b="1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/>
                </a:tc>
              </a:tr>
              <a:tr h="1545851">
                <a:tc>
                  <a:txBody>
                    <a:bodyPr/>
                    <a:lstStyle/>
                    <a:p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Дидактична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адаптація</a:t>
                      </a: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uk-UA" sz="2000" b="1" dirty="0" smtClean="0">
                          <a:solidFill>
                            <a:schemeClr val="tx1"/>
                          </a:solidFill>
                        </a:rPr>
                        <a:t> </a:t>
                      </a:r>
                      <a:endParaRPr lang="uk-UA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20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стосується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підготовки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студентів до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нових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форм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і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методів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навчальної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роботи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у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вищій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</a:rPr>
                        <a:t>школі</a:t>
                      </a:r>
                      <a:endParaRPr lang="uk-UA" sz="20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714356"/>
            <a:ext cx="8153400" cy="538164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dirty="0" err="1" smtClean="0"/>
              <a:t>Успішність</a:t>
            </a:r>
            <a:r>
              <a:rPr lang="ru-RU" dirty="0" smtClean="0"/>
              <a:t> </a:t>
            </a:r>
            <a:r>
              <a:rPr lang="ru-RU" dirty="0" err="1" smtClean="0"/>
              <a:t>соціальної</a:t>
            </a:r>
            <a:r>
              <a:rPr lang="ru-RU" dirty="0" smtClean="0"/>
              <a:t> адаптації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від</a:t>
            </a:r>
            <a:r>
              <a:rPr lang="ru-RU" dirty="0" smtClean="0"/>
              <a:t> характеристики </a:t>
            </a:r>
            <a:r>
              <a:rPr lang="ru-RU" dirty="0" err="1" smtClean="0"/>
              <a:t>середовища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суб'єкта</a:t>
            </a:r>
            <a:r>
              <a:rPr lang="ru-RU" dirty="0" smtClean="0"/>
              <a:t>. </a:t>
            </a:r>
          </a:p>
          <a:p>
            <a:pPr algn="just">
              <a:buNone/>
            </a:pPr>
            <a:r>
              <a:rPr lang="ru-RU" dirty="0" smtClean="0"/>
              <a:t>		</a:t>
            </a:r>
            <a:r>
              <a:rPr lang="ru-RU" dirty="0" err="1" smtClean="0"/>
              <a:t>Більшість</a:t>
            </a:r>
            <a:r>
              <a:rPr lang="ru-RU" dirty="0" smtClean="0"/>
              <a:t> </a:t>
            </a:r>
            <a:r>
              <a:rPr lang="ru-RU" dirty="0" err="1" smtClean="0"/>
              <a:t>дослідників</a:t>
            </a:r>
            <a:r>
              <a:rPr lang="ru-RU" dirty="0" smtClean="0"/>
              <a:t> </a:t>
            </a:r>
            <a:r>
              <a:rPr lang="ru-RU" dirty="0" err="1" smtClean="0"/>
              <a:t>стверджують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адаптацію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розглядати</a:t>
            </a:r>
            <a:r>
              <a:rPr lang="ru-RU" dirty="0" smtClean="0"/>
              <a:t> як </a:t>
            </a:r>
            <a:r>
              <a:rPr lang="ru-RU" dirty="0" err="1" smtClean="0"/>
              <a:t>складову</a:t>
            </a:r>
            <a:r>
              <a:rPr lang="ru-RU" dirty="0" smtClean="0"/>
              <a:t> </a:t>
            </a:r>
            <a:r>
              <a:rPr lang="ru-RU" dirty="0" err="1" smtClean="0"/>
              <a:t>соціалізації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як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механізм</a:t>
            </a:r>
            <a:r>
              <a:rPr lang="ru-RU" dirty="0" smtClean="0"/>
              <a:t>. </a:t>
            </a:r>
            <a:endParaRPr lang="uk-UA" dirty="0" smtClean="0"/>
          </a:p>
          <a:p>
            <a:pPr algn="just">
              <a:buNone/>
            </a:pPr>
            <a:r>
              <a:rPr lang="uk-UA" dirty="0" smtClean="0"/>
              <a:t>		Отже, соціалізація постає як єдність адаптації та активності особистості: засвоєння норм і цінностей соціального середовища відбувається у взаємозалежності і взаємозв'язку з активністю індивіда. 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100" b="1" dirty="0" smtClean="0"/>
              <a:t/>
            </a:r>
            <a:br>
              <a:rPr lang="uk-UA" sz="3100" b="1" dirty="0" smtClean="0"/>
            </a:br>
            <a:r>
              <a:rPr lang="uk-UA" sz="3100" b="1" dirty="0" smtClean="0"/>
              <a:t>1.2.Навчальна діяльність, як основний чинник соціалізації студентів-першокурсників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just"/>
            <a:r>
              <a:rPr lang="uk-UA" dirty="0" smtClean="0"/>
              <a:t> </a:t>
            </a:r>
            <a:r>
              <a:rPr lang="ru-RU" dirty="0" err="1" smtClean="0"/>
              <a:t>Навчальна</a:t>
            </a:r>
            <a:r>
              <a:rPr lang="ru-RU" dirty="0" smtClean="0"/>
              <a:t> </a:t>
            </a:r>
            <a:r>
              <a:rPr lang="ru-RU" dirty="0" err="1" smtClean="0"/>
              <a:t>діяльність</a:t>
            </a:r>
            <a:r>
              <a:rPr lang="ru-RU" dirty="0" smtClean="0"/>
              <a:t> – </a:t>
            </a:r>
            <a:r>
              <a:rPr lang="ru-RU" dirty="0" err="1" smtClean="0"/>
              <a:t>лише</a:t>
            </a:r>
            <a:r>
              <a:rPr lang="ru-RU" dirty="0" smtClean="0"/>
              <a:t> одна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сторін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студента. У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здобування</a:t>
            </a:r>
            <a:r>
              <a:rPr lang="ru-RU" dirty="0" smtClean="0"/>
              <a:t> </a:t>
            </a:r>
            <a:r>
              <a:rPr lang="ru-RU" dirty="0" err="1" smtClean="0"/>
              <a:t>вищої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молода </a:t>
            </a:r>
            <a:r>
              <a:rPr lang="ru-RU" dirty="0" err="1" smtClean="0"/>
              <a:t>людина</a:t>
            </a:r>
            <a:r>
              <a:rPr lang="ru-RU" dirty="0" smtClean="0"/>
              <a:t> </a:t>
            </a:r>
            <a:r>
              <a:rPr lang="ru-RU" dirty="0" err="1" smtClean="0"/>
              <a:t>продовжує</a:t>
            </a:r>
            <a:r>
              <a:rPr lang="ru-RU" dirty="0" smtClean="0"/>
              <a:t> </a:t>
            </a:r>
            <a:r>
              <a:rPr lang="ru-RU" dirty="0" err="1" smtClean="0"/>
              <a:t>свій</a:t>
            </a:r>
            <a:r>
              <a:rPr lang="ru-RU" dirty="0" smtClean="0"/>
              <a:t> </a:t>
            </a:r>
            <a:r>
              <a:rPr lang="ru-RU" dirty="0" err="1" smtClean="0"/>
              <a:t>особистісний</a:t>
            </a:r>
            <a:r>
              <a:rPr lang="ru-RU" dirty="0" smtClean="0"/>
              <a:t> </a:t>
            </a:r>
            <a:r>
              <a:rPr lang="ru-RU" dirty="0" err="1" smtClean="0"/>
              <a:t>ріст</a:t>
            </a:r>
            <a:r>
              <a:rPr lang="ru-RU" dirty="0" smtClean="0"/>
              <a:t>, </a:t>
            </a:r>
            <a:r>
              <a:rPr lang="ru-RU" dirty="0" err="1" smtClean="0"/>
              <a:t>зіштовхуючись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багатьма</a:t>
            </a:r>
            <a:r>
              <a:rPr lang="ru-RU" dirty="0" smtClean="0"/>
              <a:t> проблемами, </a:t>
            </a:r>
            <a:r>
              <a:rPr lang="ru-RU" dirty="0" err="1" smtClean="0"/>
              <a:t>пов’язаними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початком </a:t>
            </a:r>
            <a:r>
              <a:rPr lang="ru-RU" dirty="0" err="1" smtClean="0"/>
              <a:t>дорослого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: </a:t>
            </a:r>
            <a:r>
              <a:rPr lang="ru-RU" dirty="0" err="1" smtClean="0"/>
              <a:t>нове</a:t>
            </a:r>
            <a:r>
              <a:rPr lang="ru-RU" dirty="0" smtClean="0"/>
              <a:t> </a:t>
            </a:r>
            <a:r>
              <a:rPr lang="ru-RU" dirty="0" err="1" smtClean="0"/>
              <a:t>середовище</a:t>
            </a:r>
            <a:r>
              <a:rPr lang="ru-RU" dirty="0" smtClean="0"/>
              <a:t> </a:t>
            </a:r>
            <a:r>
              <a:rPr lang="ru-RU" dirty="0" err="1" smtClean="0"/>
              <a:t>ровесників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дорослих</a:t>
            </a:r>
            <a:r>
              <a:rPr lang="ru-RU" dirty="0" smtClean="0"/>
              <a:t>, перегляд </a:t>
            </a:r>
            <a:r>
              <a:rPr lang="ru-RU" dirty="0" err="1" smtClean="0"/>
              <a:t>уявлень</a:t>
            </a:r>
            <a:r>
              <a:rPr lang="ru-RU" dirty="0" smtClean="0"/>
              <a:t> про себе, </a:t>
            </a:r>
            <a:r>
              <a:rPr lang="ru-RU" dirty="0" err="1" smtClean="0"/>
              <a:t>необхідність</a:t>
            </a:r>
            <a:r>
              <a:rPr lang="ru-RU" dirty="0" smtClean="0"/>
              <a:t> </a:t>
            </a:r>
            <a:r>
              <a:rPr lang="ru-RU" dirty="0" err="1" smtClean="0"/>
              <a:t>заробітку</a:t>
            </a:r>
            <a:r>
              <a:rPr lang="ru-RU" dirty="0" smtClean="0"/>
              <a:t>, </a:t>
            </a:r>
            <a:r>
              <a:rPr lang="ru-RU" dirty="0" err="1" smtClean="0"/>
              <a:t>можливий</a:t>
            </a:r>
            <a:r>
              <a:rPr lang="ru-RU" dirty="0" smtClean="0"/>
              <a:t> </a:t>
            </a:r>
            <a:r>
              <a:rPr lang="ru-RU" dirty="0" err="1" smtClean="0"/>
              <a:t>переїзд</a:t>
            </a:r>
            <a:r>
              <a:rPr lang="ru-RU" dirty="0" smtClean="0"/>
              <a:t> до </a:t>
            </a:r>
            <a:r>
              <a:rPr lang="ru-RU" dirty="0" err="1" smtClean="0"/>
              <a:t>іншого</a:t>
            </a:r>
            <a:r>
              <a:rPr lang="ru-RU" dirty="0" smtClean="0"/>
              <a:t> </a:t>
            </a:r>
            <a:r>
              <a:rPr lang="ru-RU" dirty="0" err="1" smtClean="0"/>
              <a:t>міста</a:t>
            </a:r>
            <a:r>
              <a:rPr lang="uk-UA" dirty="0" smtClean="0"/>
              <a:t>, проживання в гуртожитку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428604"/>
            <a:ext cx="8153400" cy="566739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sz="3200" dirty="0" smtClean="0"/>
              <a:t>	</a:t>
            </a:r>
            <a:r>
              <a:rPr lang="ru-RU" sz="2800" dirty="0" err="1" smtClean="0"/>
              <a:t>Порушення</a:t>
            </a:r>
            <a:r>
              <a:rPr lang="ru-RU" sz="2800" dirty="0" smtClean="0"/>
              <a:t> проблеми </a:t>
            </a:r>
            <a:r>
              <a:rPr lang="ru-RU" sz="2800" dirty="0" err="1" smtClean="0"/>
              <a:t>соціально-психологічної</a:t>
            </a:r>
            <a:r>
              <a:rPr lang="ru-RU" sz="2800" dirty="0" smtClean="0"/>
              <a:t> адаптації </a:t>
            </a:r>
            <a:r>
              <a:rPr lang="ru-RU" sz="2800" dirty="0" err="1" smtClean="0"/>
              <a:t>першокурсника</a:t>
            </a:r>
            <a:r>
              <a:rPr lang="ru-RU" sz="2800" dirty="0" smtClean="0"/>
              <a:t> у </a:t>
            </a:r>
            <a:r>
              <a:rPr lang="ru-RU" sz="2800" dirty="0" err="1" smtClean="0"/>
              <a:t>вищому</a:t>
            </a:r>
            <a:r>
              <a:rPr lang="ru-RU" sz="2800" dirty="0" smtClean="0"/>
              <a:t> </a:t>
            </a:r>
            <a:r>
              <a:rPr lang="ru-RU" sz="2800" dirty="0" err="1" smtClean="0"/>
              <a:t>закладі</a:t>
            </a:r>
            <a:r>
              <a:rPr lang="ru-RU" sz="2800" dirty="0" smtClean="0"/>
              <a:t> </a:t>
            </a:r>
            <a:r>
              <a:rPr lang="ru-RU" sz="2800" dirty="0" err="1" smtClean="0"/>
              <a:t>освіти</a:t>
            </a:r>
            <a:r>
              <a:rPr lang="ru-RU" sz="2800" dirty="0" smtClean="0"/>
              <a:t> </a:t>
            </a:r>
            <a:r>
              <a:rPr lang="ru-RU" sz="2800" dirty="0" err="1" smtClean="0"/>
              <a:t>є</a:t>
            </a:r>
            <a:r>
              <a:rPr lang="ru-RU" sz="2800" dirty="0" smtClean="0"/>
              <a:t> </a:t>
            </a:r>
            <a:r>
              <a:rPr lang="ru-RU" sz="2800" dirty="0" err="1" smtClean="0"/>
              <a:t>обумовленим</a:t>
            </a:r>
            <a:r>
              <a:rPr lang="ru-RU" sz="2800" dirty="0" smtClean="0"/>
              <a:t> реально </a:t>
            </a:r>
            <a:r>
              <a:rPr lang="ru-RU" sz="2800" dirty="0" err="1" smtClean="0"/>
              <a:t>існуючими</a:t>
            </a:r>
            <a:r>
              <a:rPr lang="ru-RU" sz="2800" dirty="0" smtClean="0"/>
              <a:t> проблемами</a:t>
            </a:r>
            <a:r>
              <a:rPr lang="ru-RU" dirty="0" smtClean="0"/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     </a:t>
            </a:r>
            <a:r>
              <a:rPr lang="ru-RU" dirty="0" err="1" smtClean="0"/>
              <a:t>Адаптацію</a:t>
            </a:r>
            <a:r>
              <a:rPr lang="ru-RU" dirty="0" smtClean="0"/>
              <a:t> до </a:t>
            </a:r>
            <a:r>
              <a:rPr lang="uk-UA" dirty="0" smtClean="0"/>
              <a:t>нових </a:t>
            </a:r>
            <a:r>
              <a:rPr lang="ru-RU" dirty="0" smtClean="0"/>
              <a:t>умов </a:t>
            </a:r>
            <a:r>
              <a:rPr lang="ru-RU" dirty="0" err="1" smtClean="0"/>
              <a:t>навчання</a:t>
            </a:r>
            <a:r>
              <a:rPr lang="ru-RU" dirty="0" smtClean="0"/>
              <a:t> у </a:t>
            </a:r>
            <a:r>
              <a:rPr lang="ru-RU" dirty="0" err="1" smtClean="0"/>
              <a:t>вищому</a:t>
            </a:r>
            <a:r>
              <a:rPr lang="ru-RU" dirty="0" smtClean="0"/>
              <a:t> </a:t>
            </a:r>
            <a:r>
              <a:rPr lang="ru-RU" dirty="0" err="1" smtClean="0"/>
              <a:t>закладі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 </a:t>
            </a:r>
            <a:r>
              <a:rPr lang="ru-RU" dirty="0" err="1" smtClean="0"/>
              <a:t>проходять</a:t>
            </a:r>
            <a:r>
              <a:rPr lang="ru-RU" dirty="0" smtClean="0"/>
              <a:t>,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тій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іншій</a:t>
            </a:r>
            <a:r>
              <a:rPr lang="ru-RU" dirty="0" smtClean="0"/>
              <a:t> </a:t>
            </a:r>
            <a:r>
              <a:rPr lang="ru-RU" dirty="0" err="1" smtClean="0"/>
              <a:t>формі</a:t>
            </a:r>
            <a:r>
              <a:rPr lang="ru-RU" dirty="0" smtClean="0"/>
              <a:t>,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першокурсники</a:t>
            </a:r>
            <a:r>
              <a:rPr lang="ru-RU" dirty="0" smtClean="0"/>
              <a:t>. </a:t>
            </a:r>
            <a:r>
              <a:rPr lang="ru-RU" dirty="0" err="1" smtClean="0"/>
              <a:t>Проте</a:t>
            </a:r>
            <a:r>
              <a:rPr lang="ru-RU" dirty="0" smtClean="0"/>
              <a:t> </a:t>
            </a:r>
            <a:r>
              <a:rPr lang="ru-RU" dirty="0" err="1" smtClean="0"/>
              <a:t>цей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не </a:t>
            </a:r>
            <a:r>
              <a:rPr lang="ru-RU" dirty="0" err="1" smtClean="0"/>
              <a:t>відбувається</a:t>
            </a:r>
            <a:r>
              <a:rPr lang="ru-RU" dirty="0" smtClean="0"/>
              <a:t> автоматично.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   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підпорядкованим</a:t>
            </a:r>
            <a:r>
              <a:rPr lang="ru-RU" dirty="0" smtClean="0"/>
              <a:t> </a:t>
            </a:r>
            <a:r>
              <a:rPr lang="ru-RU" dirty="0" err="1" smtClean="0"/>
              <a:t>багатьом</a:t>
            </a:r>
            <a:r>
              <a:rPr lang="ru-RU" dirty="0" smtClean="0"/>
              <a:t> факторам, </a:t>
            </a:r>
            <a:r>
              <a:rPr lang="ru-RU" dirty="0" err="1" smtClean="0"/>
              <a:t>і</a:t>
            </a:r>
            <a:r>
              <a:rPr lang="ru-RU" dirty="0" smtClean="0"/>
              <a:t> не </a:t>
            </a:r>
            <a:r>
              <a:rPr lang="ru-RU" dirty="0" err="1" smtClean="0"/>
              <a:t>всі</a:t>
            </a:r>
            <a:r>
              <a:rPr lang="ru-RU" dirty="0" smtClean="0"/>
              <a:t> вони </a:t>
            </a:r>
            <a:r>
              <a:rPr lang="ru-RU" dirty="0" err="1" smtClean="0"/>
              <a:t>сприяють</a:t>
            </a:r>
            <a:r>
              <a:rPr lang="ru-RU" dirty="0" smtClean="0"/>
              <a:t> </a:t>
            </a:r>
            <a:r>
              <a:rPr lang="ru-RU" dirty="0" err="1" smtClean="0"/>
              <a:t>успішній</a:t>
            </a:r>
            <a:r>
              <a:rPr lang="ru-RU" dirty="0" smtClean="0"/>
              <a:t> адаптації.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2800" dirty="0" smtClean="0"/>
              <a:t>Т</a:t>
            </a:r>
            <a:r>
              <a:rPr lang="ru-RU" sz="2800" dirty="0" err="1" smtClean="0"/>
              <a:t>аким</a:t>
            </a:r>
            <a:r>
              <a:rPr lang="ru-RU" sz="2800" dirty="0" smtClean="0"/>
              <a:t> чином, </a:t>
            </a:r>
            <a:r>
              <a:rPr lang="ru-RU" sz="2800" dirty="0" err="1" smtClean="0"/>
              <a:t>можна</a:t>
            </a:r>
            <a:r>
              <a:rPr lang="ru-RU" sz="2800" dirty="0" smtClean="0"/>
              <a:t> вести </a:t>
            </a:r>
            <a:r>
              <a:rPr lang="ru-RU" sz="2800" dirty="0" err="1" smtClean="0"/>
              <a:t>мову</a:t>
            </a:r>
            <a:r>
              <a:rPr lang="ru-RU" sz="2800" dirty="0" smtClean="0"/>
              <a:t> про </a:t>
            </a:r>
            <a:r>
              <a:rPr lang="ru-RU" sz="2800" dirty="0" err="1" smtClean="0"/>
              <a:t>успішну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неуспішну</a:t>
            </a:r>
            <a:r>
              <a:rPr lang="ru-RU" sz="2800" dirty="0" smtClean="0"/>
              <a:t> </a:t>
            </a:r>
            <a:r>
              <a:rPr lang="ru-RU" sz="2800" dirty="0" err="1" smtClean="0"/>
              <a:t>адаптацію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600200"/>
            <a:ext cx="8408890" cy="471478"/>
          </a:xfrm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uk-UA" dirty="0" smtClean="0"/>
              <a:t>   Неуспішна адаптація                       Успішна адаптація</a:t>
            </a:r>
            <a:endParaRPr lang="uk-UA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285984" y="21431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6715140" y="214311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TextBox 5"/>
          <p:cNvSpPr txBox="1"/>
          <p:nvPr/>
        </p:nvSpPr>
        <p:spPr>
          <a:xfrm>
            <a:off x="928662" y="3214687"/>
            <a:ext cx="3214710" cy="203132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i="1" dirty="0" smtClean="0"/>
              <a:t>дозволяє студенту адекватно орієнтуватися в ситуації, але не надає можливості більш-менш вираженої самореалізації у рамках освітнього закладу</a:t>
            </a:r>
            <a:endParaRPr lang="uk-UA" dirty="0" smtClean="0"/>
          </a:p>
          <a:p>
            <a:pPr algn="just"/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5572132" y="3214686"/>
            <a:ext cx="2786082" cy="258532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i="1" dirty="0" smtClean="0"/>
              <a:t>надає значні можливості реалізувати свій потенціал в умовах навчання у вищій школі і, крім того, отримати потенційні можливості для майбутньої соціальної реалізації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98595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uk-UA" sz="2800" dirty="0" smtClean="0"/>
              <a:t>	Очевидно, успішна адаптація до умов навчання залежить від вибору певної стратегії навчальної діяльності і напрацювання операційних механізмів для її здійснення.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2285992"/>
            <a:ext cx="8572560" cy="3810008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/>
              <a:t>   		</a:t>
            </a:r>
            <a:r>
              <a:rPr lang="ru-RU" dirty="0" err="1" smtClean="0"/>
              <a:t>Вміння</a:t>
            </a:r>
            <a:r>
              <a:rPr lang="ru-RU" dirty="0" smtClean="0"/>
              <a:t> </a:t>
            </a:r>
            <a:r>
              <a:rPr lang="ru-RU" dirty="0" err="1" smtClean="0"/>
              <a:t>реалізувати</a:t>
            </a:r>
            <a:r>
              <a:rPr lang="ru-RU" dirty="0" smtClean="0"/>
              <a:t> себе в </a:t>
            </a:r>
            <a:r>
              <a:rPr lang="ru-RU" dirty="0" err="1" smtClean="0"/>
              <a:t>багатьох</a:t>
            </a:r>
            <a:r>
              <a:rPr lang="ru-RU" dirty="0" smtClean="0"/>
              <a:t> формах </a:t>
            </a:r>
            <a:r>
              <a:rPr lang="ru-RU" dirty="0" err="1" smtClean="0"/>
              <a:t>діяльності</a:t>
            </a:r>
            <a:r>
              <a:rPr lang="ru-RU" dirty="0" smtClean="0"/>
              <a:t>, </a:t>
            </a:r>
            <a:r>
              <a:rPr lang="ru-RU" dirty="0" err="1" smtClean="0"/>
              <a:t>передбачених</a:t>
            </a:r>
            <a:r>
              <a:rPr lang="ru-RU" dirty="0" smtClean="0"/>
              <a:t> у </a:t>
            </a:r>
            <a:r>
              <a:rPr lang="ru-RU" dirty="0" err="1" smtClean="0"/>
              <a:t>вищому</a:t>
            </a:r>
            <a:r>
              <a:rPr lang="ru-RU" dirty="0" smtClean="0"/>
              <a:t> </a:t>
            </a:r>
            <a:r>
              <a:rPr lang="ru-RU" dirty="0" err="1" smtClean="0"/>
              <a:t>закладі</a:t>
            </a:r>
            <a:r>
              <a:rPr lang="ru-RU" dirty="0" smtClean="0"/>
              <a:t> </a:t>
            </a:r>
            <a:r>
              <a:rPr lang="ru-RU" dirty="0" err="1" smtClean="0"/>
              <a:t>освіти</a:t>
            </a:r>
            <a:r>
              <a:rPr lang="ru-RU" dirty="0" smtClean="0"/>
              <a:t>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</a:t>
            </a:r>
            <a:r>
              <a:rPr lang="ru-RU" dirty="0" err="1" smtClean="0"/>
              <a:t>адаптованість</a:t>
            </a:r>
            <a:r>
              <a:rPr lang="ru-RU" dirty="0" smtClean="0"/>
              <a:t> до </a:t>
            </a:r>
            <a:r>
              <a:rPr lang="ru-RU" dirty="0" err="1" smtClean="0"/>
              <a:t>студентського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. </a:t>
            </a:r>
            <a:endParaRPr lang="uk-UA" dirty="0" smtClean="0"/>
          </a:p>
          <a:p>
            <a:pPr algn="just">
              <a:buNone/>
            </a:pPr>
            <a:r>
              <a:rPr lang="ru-RU" dirty="0" smtClean="0"/>
              <a:t>		</a:t>
            </a:r>
            <a:r>
              <a:rPr lang="ru-RU" sz="3200" dirty="0" err="1" smtClean="0">
                <a:solidFill>
                  <a:srgbClr val="00B050"/>
                </a:solidFill>
              </a:rPr>
              <a:t>Можна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запропонувати</a:t>
            </a:r>
            <a:r>
              <a:rPr lang="ru-RU" sz="3200" dirty="0" smtClean="0">
                <a:solidFill>
                  <a:srgbClr val="00B050"/>
                </a:solidFill>
              </a:rPr>
              <a:t>, як модель, </a:t>
            </a:r>
            <a:r>
              <a:rPr lang="ru-RU" sz="3200" dirty="0" err="1" smtClean="0">
                <a:solidFill>
                  <a:srgbClr val="00B050"/>
                </a:solidFill>
              </a:rPr>
              <a:t>таку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типологію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стратегій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поведінки</a:t>
            </a:r>
            <a:r>
              <a:rPr lang="ru-RU" sz="3200" dirty="0" smtClean="0">
                <a:solidFill>
                  <a:srgbClr val="00B050"/>
                </a:solidFill>
              </a:rPr>
              <a:t> в </a:t>
            </a:r>
            <a:r>
              <a:rPr lang="ru-RU" sz="3200" dirty="0" err="1" smtClean="0">
                <a:solidFill>
                  <a:srgbClr val="00B050"/>
                </a:solidFill>
              </a:rPr>
              <a:t>ситуації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навчання</a:t>
            </a:r>
            <a:r>
              <a:rPr lang="ru-RU" sz="3200" dirty="0" smtClean="0">
                <a:solidFill>
                  <a:srgbClr val="00B050"/>
                </a:solidFill>
              </a:rPr>
              <a:t>, яка </a:t>
            </a:r>
            <a:r>
              <a:rPr lang="ru-RU" sz="3200" dirty="0" err="1" smtClean="0">
                <a:solidFill>
                  <a:srgbClr val="00B050"/>
                </a:solidFill>
              </a:rPr>
              <a:t>визначаються</a:t>
            </a:r>
            <a:r>
              <a:rPr lang="ru-RU" sz="3200" dirty="0" smtClean="0">
                <a:solidFill>
                  <a:srgbClr val="00B050"/>
                </a:solidFill>
              </a:rPr>
              <a:t> уже </a:t>
            </a:r>
            <a:r>
              <a:rPr lang="ru-RU" sz="3200" dirty="0" err="1" smtClean="0">
                <a:solidFill>
                  <a:srgbClr val="00B050"/>
                </a:solidFill>
              </a:rPr>
              <a:t>після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першої</a:t>
            </a:r>
            <a:r>
              <a:rPr lang="ru-RU" sz="3200" dirty="0" smtClean="0">
                <a:solidFill>
                  <a:srgbClr val="00B050"/>
                </a:solidFill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</a:rPr>
              <a:t>сесії</a:t>
            </a:r>
            <a:r>
              <a:rPr lang="ru-RU" sz="3200" dirty="0" smtClean="0">
                <a:solidFill>
                  <a:srgbClr val="00B050"/>
                </a:solidFill>
              </a:rPr>
              <a:t>: </a:t>
            </a:r>
            <a:endParaRPr lang="uk-UA" sz="3200" dirty="0" smtClean="0">
              <a:solidFill>
                <a:srgbClr val="00B050"/>
              </a:solidFill>
            </a:endParaRPr>
          </a:p>
          <a:p>
            <a:pPr algn="just"/>
            <a:endParaRPr lang="uk-UA" sz="3600" dirty="0">
              <a:solidFill>
                <a:srgbClr val="00B050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 rot="20739419">
            <a:off x="1870573" y="5259763"/>
            <a:ext cx="1058261" cy="1490385"/>
          </a:xfrm>
          <a:prstGeom prst="curved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3200" dirty="0" smtClean="0"/>
              <a:t/>
            </a:r>
            <a:br>
              <a:rPr lang="uk-UA" sz="3200" dirty="0" smtClean="0"/>
            </a:br>
            <a:r>
              <a:rPr lang="uk-UA" sz="3200" dirty="0" smtClean="0"/>
              <a:t>Модель типології стратегії поведінки в ситуації навчання</a:t>
            </a:r>
            <a:br>
              <a:rPr lang="uk-UA" sz="3200" dirty="0" smtClean="0"/>
            </a:br>
            <a:endParaRPr lang="uk-UA" sz="32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1643042" y="1500174"/>
            <a:ext cx="484632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4357686" y="1500174"/>
            <a:ext cx="484632" cy="16430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елка вниз 5"/>
          <p:cNvSpPr/>
          <p:nvPr/>
        </p:nvSpPr>
        <p:spPr>
          <a:xfrm>
            <a:off x="7143768" y="1500174"/>
            <a:ext cx="484632" cy="20717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285720" y="2500306"/>
            <a:ext cx="3071834" cy="147732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І тип</a:t>
            </a:r>
          </a:p>
          <a:p>
            <a:pPr algn="ctr"/>
            <a:r>
              <a:rPr lang="ru-RU" sz="2400" dirty="0" err="1" smtClean="0"/>
              <a:t>соціальна</a:t>
            </a:r>
            <a:r>
              <a:rPr lang="ru-RU" sz="2400" dirty="0" smtClean="0"/>
              <a:t> </a:t>
            </a:r>
            <a:r>
              <a:rPr lang="ru-RU" sz="2400" dirty="0" err="1" smtClean="0"/>
              <a:t>бажаність</a:t>
            </a:r>
            <a:endParaRPr lang="ru-RU" sz="2400" dirty="0" smtClean="0"/>
          </a:p>
          <a:p>
            <a:pPr algn="ctr"/>
            <a:endParaRPr lang="uk-UA" sz="2400" dirty="0" smtClean="0"/>
          </a:p>
          <a:p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3357554" y="3143248"/>
            <a:ext cx="2857520" cy="147732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ІІ тип</a:t>
            </a:r>
          </a:p>
          <a:p>
            <a:pPr algn="ctr"/>
            <a:r>
              <a:rPr lang="ru-RU" sz="2400" dirty="0" smtClean="0"/>
              <a:t>шлях </a:t>
            </a:r>
            <a:r>
              <a:rPr lang="ru-RU" sz="2400" dirty="0" err="1" smtClean="0"/>
              <a:t>найменшого</a:t>
            </a:r>
            <a:r>
              <a:rPr lang="ru-RU" sz="2400" dirty="0" smtClean="0"/>
              <a:t> опору</a:t>
            </a:r>
            <a:endParaRPr lang="uk-UA" sz="2400" dirty="0" smtClean="0"/>
          </a:p>
          <a:p>
            <a:endParaRPr lang="uk-UA" dirty="0"/>
          </a:p>
        </p:txBody>
      </p:sp>
      <p:sp>
        <p:nvSpPr>
          <p:cNvPr id="11" name="TextBox 10"/>
          <p:cNvSpPr txBox="1"/>
          <p:nvPr/>
        </p:nvSpPr>
        <p:spPr>
          <a:xfrm>
            <a:off x="6215074" y="3571876"/>
            <a:ext cx="2500330" cy="147732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uk-UA" sz="2400" dirty="0" smtClean="0"/>
              <a:t>ІІІ тип</a:t>
            </a:r>
          </a:p>
          <a:p>
            <a:pPr algn="ctr"/>
            <a:r>
              <a:rPr lang="ru-RU" sz="2400" dirty="0" err="1" smtClean="0"/>
              <a:t>навчання</a:t>
            </a:r>
            <a:r>
              <a:rPr lang="ru-RU" sz="2400" dirty="0" smtClean="0"/>
              <a:t> "для себе"</a:t>
            </a:r>
            <a:endParaRPr lang="uk-UA" sz="2400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428604"/>
          <a:ext cx="8153400" cy="592935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958961"/>
                <a:gridCol w="6194439"/>
              </a:tblGrid>
              <a:tr h="5929354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r>
                        <a:rPr lang="uk-UA" sz="3200" dirty="0" smtClean="0">
                          <a:solidFill>
                            <a:schemeClr val="tx1"/>
                          </a:solidFill>
                        </a:rPr>
                        <a:t>     І тип</a:t>
                      </a:r>
                      <a:endParaRPr lang="uk-UA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uk-UA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типу 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характерна так звана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зовнішня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мотивація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виражене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прагнення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схвалення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боку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референтної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як правило, "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відмінники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"). 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представників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цього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проявляється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залежність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думки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батьків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викладачів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одногрупників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зокрема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їхньої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думки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інтелектуальні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можливості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потенціал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студента. В такому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випадку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оцінка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отримана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екзамені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семінарі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роль статусного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показника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Тому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-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засіб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самоствердження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їм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надається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велике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значення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особистості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досить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часто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спостерігається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підвищена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тривожність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низька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стресостійкість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швидке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виснаження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сесії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Студент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затрачає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багато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часу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але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результаті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його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знання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досить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часто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виявляються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не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насиченими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особистісним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сенсом</a:t>
                      </a:r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214312"/>
          <a:ext cx="8153400" cy="600076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816085"/>
                <a:gridCol w="6337315"/>
              </a:tblGrid>
              <a:tr h="6000769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pPr algn="ctr"/>
                      <a:r>
                        <a:rPr lang="uk-UA" sz="2800" dirty="0" smtClean="0">
                          <a:solidFill>
                            <a:schemeClr val="tx1"/>
                          </a:solidFill>
                        </a:rPr>
                        <a:t>  ІІ </a:t>
                      </a:r>
                      <a:r>
                        <a:rPr lang="uk-UA" sz="3200" dirty="0" smtClean="0">
                          <a:solidFill>
                            <a:schemeClr val="tx1"/>
                          </a:solidFill>
                        </a:rPr>
                        <a:t>тип</a:t>
                      </a:r>
                      <a:endParaRPr lang="uk-UA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ротилежний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досить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швидко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помічає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що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систематична робота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вимагає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багатьох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зусиль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а диплом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можна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отримати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без них.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Представник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відмовляється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боротьби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високі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демонструючи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свою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байдужість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незалежність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них.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Прихильники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такої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стратегії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як правило,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тісніше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спілкуються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між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собою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протиставляються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першому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вважаючи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себе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більш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дорослими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незалежними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Система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викликає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 них критику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відторгнення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Дехто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реалізує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себе 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позанавчальній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діяльності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дехто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протягом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п'яти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років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фактично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перебуває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 «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опозиції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вищого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навчального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закладу.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Такі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студенти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не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використовують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своїх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можливостей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гають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переживають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фрустрацію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але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звинувачують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цьому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перш за все систему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kumimoji="0" lang="uk-UA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612775" y="357166"/>
          <a:ext cx="8153400" cy="592935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1744647"/>
                <a:gridCol w="6408753"/>
              </a:tblGrid>
              <a:tr h="5929354"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endParaRPr lang="uk-UA" dirty="0" smtClean="0"/>
                    </a:p>
                    <a:p>
                      <a:pPr algn="ctr"/>
                      <a:r>
                        <a:rPr lang="uk-UA" sz="3200" dirty="0" smtClean="0">
                          <a:solidFill>
                            <a:schemeClr val="tx1"/>
                          </a:solidFill>
                        </a:rPr>
                        <a:t>ІІІ тип</a:t>
                      </a:r>
                      <a:endParaRPr lang="uk-UA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цього типу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притаманна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внутрішня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мотивація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обумовлений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цим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прагматизм.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відміну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першого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другого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типів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як правило,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вже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відносно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реалістичні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життєві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плани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вищому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закладі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освіти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для студента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даного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- не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самоціль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черговий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період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соціалізації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необхідність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визначена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життєвими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перспективами. Тому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зорієнтований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максимальне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використання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часу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реалістично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оцінює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свої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можливості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зосереджений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отриманні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реальної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користі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навчання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Для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цього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типу не характерна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конформність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досить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часто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тримається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певній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дистанції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від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групи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зберігає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нею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нейтральні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стосунки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Знання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він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отримує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мають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особистісний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сенс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пов'язані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20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мотиваційно-особистісними</a:t>
                      </a:r>
                      <a:r>
                        <a:rPr kumimoji="0" lang="ru-RU" sz="20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структурами. </a:t>
                      </a:r>
                      <a:endParaRPr kumimoji="0" lang="uk-UA" sz="20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uk-U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b="1" dirty="0" err="1" smtClean="0"/>
              <a:t>Можна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припустити</a:t>
            </a:r>
            <a:r>
              <a:rPr lang="ru-RU" sz="3600" b="1" dirty="0" smtClean="0"/>
              <a:t>, </a:t>
            </a:r>
            <a:r>
              <a:rPr lang="ru-RU" sz="3600" b="1" dirty="0" err="1" smtClean="0"/>
              <a:t>що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вибір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стратегії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є</a:t>
            </a:r>
            <a:r>
              <a:rPr lang="ru-RU" sz="3600" b="1" dirty="0" smtClean="0"/>
              <a:t> результатом </a:t>
            </a:r>
            <a:r>
              <a:rPr lang="ru-RU" sz="3600" b="1" dirty="0" err="1" smtClean="0"/>
              <a:t>кількох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основних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факторів</a:t>
            </a:r>
            <a:r>
              <a:rPr lang="ru-RU" sz="3600" b="1" dirty="0" smtClean="0"/>
              <a:t>: </a:t>
            </a:r>
            <a:r>
              <a:rPr lang="uk-UA" b="1" dirty="0" smtClean="0"/>
              <a:t/>
            </a:r>
            <a:br>
              <a:rPr lang="uk-UA" b="1" dirty="0" smtClean="0"/>
            </a:br>
            <a:endParaRPr lang="uk-UA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err="1" smtClean="0"/>
              <a:t>суб'єктивного</a:t>
            </a:r>
            <a:r>
              <a:rPr lang="ru-RU" dirty="0" smtClean="0"/>
              <a:t> </a:t>
            </a:r>
            <a:r>
              <a:rPr lang="ru-RU" dirty="0" err="1" smtClean="0"/>
              <a:t>відображення</a:t>
            </a:r>
            <a:r>
              <a:rPr lang="ru-RU" dirty="0" smtClean="0"/>
              <a:t> </a:t>
            </a:r>
            <a:r>
              <a:rPr lang="ru-RU" dirty="0" err="1" smtClean="0"/>
              <a:t>наявних</a:t>
            </a:r>
            <a:r>
              <a:rPr lang="ru-RU" dirty="0" smtClean="0"/>
              <a:t> умов </a:t>
            </a:r>
            <a:r>
              <a:rPr lang="ru-RU" dirty="0" err="1" smtClean="0"/>
              <a:t>студентського</a:t>
            </a:r>
            <a:r>
              <a:rPr lang="ru-RU" dirty="0" smtClean="0"/>
              <a:t> </a:t>
            </a:r>
            <a:r>
              <a:rPr lang="ru-RU" dirty="0" err="1" smtClean="0"/>
              <a:t>буття</a:t>
            </a:r>
            <a:r>
              <a:rPr lang="ru-RU" dirty="0" smtClean="0"/>
              <a:t>; </a:t>
            </a:r>
            <a:endParaRPr lang="uk-UA" dirty="0" smtClean="0"/>
          </a:p>
          <a:p>
            <a:pPr lvl="0"/>
            <a:r>
              <a:rPr lang="ru-RU" dirty="0" smtClean="0"/>
              <a:t> </a:t>
            </a:r>
            <a:r>
              <a:rPr lang="ru-RU" dirty="0" err="1" smtClean="0"/>
              <a:t>інтелектуального</a:t>
            </a:r>
            <a:r>
              <a:rPr lang="ru-RU" dirty="0" smtClean="0"/>
              <a:t> та </a:t>
            </a:r>
            <a:r>
              <a:rPr lang="ru-RU" dirty="0" err="1" smtClean="0"/>
              <a:t>соціального</a:t>
            </a:r>
            <a:r>
              <a:rPr lang="ru-RU" dirty="0" smtClean="0"/>
              <a:t> </a:t>
            </a:r>
            <a:r>
              <a:rPr lang="ru-RU" dirty="0" err="1" smtClean="0"/>
              <a:t>потенціалу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; </a:t>
            </a:r>
            <a:endParaRPr lang="uk-UA" dirty="0" smtClean="0"/>
          </a:p>
          <a:p>
            <a:pPr lvl="0"/>
            <a:r>
              <a:rPr lang="ru-RU" dirty="0" smtClean="0"/>
              <a:t> </a:t>
            </a:r>
            <a:r>
              <a:rPr lang="ru-RU" dirty="0" err="1" smtClean="0"/>
              <a:t>адаптаційної</a:t>
            </a:r>
            <a:r>
              <a:rPr lang="ru-RU" dirty="0" smtClean="0"/>
              <a:t> </a:t>
            </a:r>
            <a:r>
              <a:rPr lang="ru-RU" dirty="0" err="1" smtClean="0"/>
              <a:t>мобільності</a:t>
            </a:r>
            <a:r>
              <a:rPr lang="ru-RU" dirty="0" smtClean="0"/>
              <a:t> як </a:t>
            </a:r>
            <a:r>
              <a:rPr lang="ru-RU" dirty="0" err="1" smtClean="0"/>
              <a:t>особистісної</a:t>
            </a:r>
            <a:r>
              <a:rPr lang="ru-RU" dirty="0" smtClean="0"/>
              <a:t> </a:t>
            </a:r>
            <a:r>
              <a:rPr lang="ru-RU" dirty="0" err="1" smtClean="0"/>
              <a:t>риси</a:t>
            </a:r>
            <a:r>
              <a:rPr lang="ru-RU" dirty="0" smtClean="0"/>
              <a:t>; </a:t>
            </a:r>
            <a:endParaRPr lang="uk-UA" dirty="0" smtClean="0"/>
          </a:p>
          <a:p>
            <a:pPr lvl="0"/>
            <a:r>
              <a:rPr lang="ru-RU" dirty="0" smtClean="0"/>
              <a:t> </a:t>
            </a:r>
            <a:r>
              <a:rPr lang="ru-RU" dirty="0" err="1" smtClean="0"/>
              <a:t>мотивації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, </a:t>
            </a:r>
            <a:r>
              <a:rPr lang="ru-RU" dirty="0" err="1" smtClean="0"/>
              <a:t>зокрема</a:t>
            </a:r>
            <a:r>
              <a:rPr lang="ru-RU" dirty="0" smtClean="0"/>
              <a:t> </a:t>
            </a:r>
            <a:r>
              <a:rPr lang="ru-RU" dirty="0" err="1" smtClean="0"/>
              <a:t>мотивації</a:t>
            </a:r>
            <a:r>
              <a:rPr lang="ru-RU" dirty="0" smtClean="0"/>
              <a:t> </a:t>
            </a:r>
            <a:r>
              <a:rPr lang="ru-RU" dirty="0" err="1" smtClean="0"/>
              <a:t>вступу</a:t>
            </a:r>
            <a:r>
              <a:rPr lang="ru-RU" dirty="0" smtClean="0"/>
              <a:t> до </a:t>
            </a:r>
            <a:r>
              <a:rPr lang="ru-RU" dirty="0" err="1" smtClean="0"/>
              <a:t>вищого</a:t>
            </a:r>
            <a:r>
              <a:rPr lang="ru-RU" dirty="0" smtClean="0"/>
              <a:t> закладу </a:t>
            </a:r>
            <a:r>
              <a:rPr lang="ru-RU" dirty="0" err="1" smtClean="0"/>
              <a:t>освіти</a:t>
            </a:r>
            <a:r>
              <a:rPr lang="ru-RU" dirty="0" smtClean="0"/>
              <a:t>. </a:t>
            </a:r>
            <a:endParaRPr lang="uk-UA" dirty="0" smtClean="0"/>
          </a:p>
          <a:p>
            <a:r>
              <a:rPr lang="ru-RU" dirty="0" err="1" smtClean="0"/>
              <a:t>Останній</a:t>
            </a:r>
            <a:r>
              <a:rPr lang="ru-RU" dirty="0" smtClean="0"/>
              <a:t> </a:t>
            </a:r>
            <a:r>
              <a:rPr lang="ru-RU" dirty="0" err="1" smtClean="0"/>
              <a:t>чинник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досить</a:t>
            </a:r>
            <a:r>
              <a:rPr lang="ru-RU" dirty="0" smtClean="0"/>
              <a:t> </a:t>
            </a:r>
            <a:r>
              <a:rPr lang="ru-RU" dirty="0" err="1" smtClean="0"/>
              <a:t>важливим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62876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/>
              <a:t>Іншим важливим фактором адаптації є ставлення до навчання, слід відзначити такі труднощі, які спостерігаються у студентів першого курсу: </a:t>
            </a:r>
            <a:br>
              <a:rPr lang="uk-UA" sz="2800" dirty="0" smtClean="0"/>
            </a:b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000240"/>
            <a:ext cx="8153400" cy="409576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/>
            <a:r>
              <a:rPr lang="uk-UA" dirty="0" smtClean="0"/>
              <a:t>невміння добре планувати час, </a:t>
            </a:r>
          </a:p>
          <a:p>
            <a:pPr lvl="0"/>
            <a:r>
              <a:rPr lang="uk-UA" dirty="0" smtClean="0"/>
              <a:t>надмірне навантаження, </a:t>
            </a:r>
          </a:p>
          <a:p>
            <a:pPr lvl="0"/>
            <a:r>
              <a:rPr lang="uk-UA" dirty="0" smtClean="0"/>
              <a:t>нестаток необхідної літератури, </a:t>
            </a:r>
          </a:p>
          <a:p>
            <a:pPr lvl="0"/>
            <a:r>
              <a:rPr lang="uk-UA" dirty="0" smtClean="0"/>
              <a:t>невміння працювати з першоджерелами, </a:t>
            </a:r>
          </a:p>
          <a:p>
            <a:r>
              <a:rPr lang="uk-UA" dirty="0" smtClean="0"/>
              <a:t>незадовільна підготовка отримана в школі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85728"/>
            <a:ext cx="8153400" cy="581027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endParaRPr lang="ru-RU" dirty="0" smtClean="0"/>
          </a:p>
          <a:p>
            <a:pPr algn="just">
              <a:lnSpc>
                <a:spcPct val="150000"/>
              </a:lnSpc>
              <a:buNone/>
            </a:pPr>
            <a:r>
              <a:rPr lang="ru-RU" dirty="0" smtClean="0"/>
              <a:t>		На </a:t>
            </a:r>
            <a:r>
              <a:rPr lang="ru-RU" dirty="0" err="1" smtClean="0"/>
              <a:t>основі</a:t>
            </a:r>
            <a:r>
              <a:rPr lang="ru-RU" dirty="0" smtClean="0"/>
              <a:t> </a:t>
            </a:r>
            <a:r>
              <a:rPr lang="ru-RU" dirty="0" err="1" smtClean="0"/>
              <a:t>цього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висновок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профілактику</a:t>
            </a:r>
            <a:r>
              <a:rPr lang="ru-RU" dirty="0" smtClean="0"/>
              <a:t> </a:t>
            </a:r>
            <a:r>
              <a:rPr lang="ru-RU" dirty="0" err="1" smtClean="0"/>
              <a:t>складнощів</a:t>
            </a:r>
            <a:r>
              <a:rPr lang="ru-RU" dirty="0" smtClean="0"/>
              <a:t> </a:t>
            </a:r>
            <a:r>
              <a:rPr lang="ru-RU" dirty="0" err="1" smtClean="0"/>
              <a:t>адаптаційного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доцільно</a:t>
            </a:r>
            <a:r>
              <a:rPr lang="ru-RU" dirty="0" smtClean="0"/>
              <a:t> </a:t>
            </a:r>
            <a:r>
              <a:rPr lang="ru-RU" dirty="0" err="1" smtClean="0"/>
              <a:t>було</a:t>
            </a:r>
            <a:r>
              <a:rPr lang="ru-RU" dirty="0" smtClean="0"/>
              <a:t> б </a:t>
            </a:r>
            <a:r>
              <a:rPr lang="ru-RU" dirty="0" err="1" smtClean="0"/>
              <a:t>проводити</a:t>
            </a:r>
            <a:r>
              <a:rPr lang="ru-RU" dirty="0" smtClean="0"/>
              <a:t> у </a:t>
            </a:r>
            <a:r>
              <a:rPr lang="ru-RU" dirty="0" err="1" smtClean="0"/>
              <a:t>випускних</a:t>
            </a:r>
            <a:r>
              <a:rPr lang="ru-RU" dirty="0" smtClean="0"/>
              <a:t> </a:t>
            </a:r>
            <a:r>
              <a:rPr lang="ru-RU" dirty="0" err="1" smtClean="0"/>
              <a:t>класах</a:t>
            </a:r>
            <a:r>
              <a:rPr lang="ru-RU" dirty="0" smtClean="0"/>
              <a:t> </a:t>
            </a:r>
            <a:r>
              <a:rPr lang="ru-RU" dirty="0" err="1" smtClean="0"/>
              <a:t>шкіл</a:t>
            </a:r>
            <a:r>
              <a:rPr lang="ru-RU" dirty="0" smtClean="0"/>
              <a:t>.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міг</a:t>
            </a:r>
            <a:r>
              <a:rPr lang="ru-RU" dirty="0" smtClean="0"/>
              <a:t> </a:t>
            </a:r>
            <a:r>
              <a:rPr lang="ru-RU" dirty="0" err="1" smtClean="0"/>
              <a:t>би</a:t>
            </a:r>
            <a:r>
              <a:rPr lang="ru-RU" dirty="0" smtClean="0"/>
              <a:t> бути </a:t>
            </a:r>
            <a:r>
              <a:rPr lang="ru-RU" dirty="0" err="1" smtClean="0"/>
              <a:t>тренінг</a:t>
            </a:r>
            <a:r>
              <a:rPr lang="ru-RU" dirty="0" smtClean="0"/>
              <a:t> </a:t>
            </a:r>
            <a:r>
              <a:rPr lang="ru-RU" dirty="0" err="1" smtClean="0"/>
              <a:t>адаптаційної</a:t>
            </a:r>
            <a:r>
              <a:rPr lang="ru-RU" dirty="0" smtClean="0"/>
              <a:t> </a:t>
            </a:r>
            <a:r>
              <a:rPr lang="ru-RU" dirty="0" err="1" smtClean="0"/>
              <a:t>мобільності</a:t>
            </a:r>
            <a:r>
              <a:rPr lang="ru-RU" dirty="0" smtClean="0"/>
              <a:t>, </a:t>
            </a:r>
            <a:r>
              <a:rPr lang="ru-RU" dirty="0" err="1" smtClean="0"/>
              <a:t>спрямований</a:t>
            </a:r>
            <a:r>
              <a:rPr lang="ru-RU" dirty="0" smtClean="0"/>
              <a:t> на </a:t>
            </a:r>
            <a:r>
              <a:rPr lang="ru-RU" dirty="0" err="1" smtClean="0"/>
              <a:t>підвищення</a:t>
            </a:r>
            <a:r>
              <a:rPr lang="ru-RU" dirty="0" smtClean="0"/>
              <a:t> </a:t>
            </a:r>
            <a:r>
              <a:rPr lang="ru-RU" dirty="0" err="1" smtClean="0"/>
              <a:t>чутливості</a:t>
            </a:r>
            <a:r>
              <a:rPr lang="ru-RU" dirty="0" smtClean="0"/>
              <a:t> до </a:t>
            </a:r>
            <a:r>
              <a:rPr lang="ru-RU" dirty="0" err="1" smtClean="0"/>
              <a:t>змін</a:t>
            </a:r>
            <a:r>
              <a:rPr lang="ru-RU" dirty="0" smtClean="0"/>
              <a:t>, установки </a:t>
            </a:r>
            <a:r>
              <a:rPr lang="ru-RU" dirty="0" err="1" smtClean="0"/>
              <a:t>сприймати</a:t>
            </a:r>
            <a:r>
              <a:rPr lang="ru-RU" dirty="0" smtClean="0"/>
              <a:t> </a:t>
            </a:r>
            <a:r>
              <a:rPr lang="ru-RU" dirty="0" err="1" smtClean="0"/>
              <a:t>нові</a:t>
            </a:r>
            <a:r>
              <a:rPr lang="ru-RU" dirty="0" smtClean="0"/>
              <a:t> </a:t>
            </a:r>
            <a:r>
              <a:rPr lang="ru-RU" dirty="0" err="1" smtClean="0"/>
              <a:t>умови</a:t>
            </a:r>
            <a:r>
              <a:rPr lang="ru-RU" dirty="0" smtClean="0"/>
              <a:t> </a:t>
            </a:r>
            <a:r>
              <a:rPr lang="ru-RU" dirty="0" err="1" smtClean="0"/>
              <a:t>життя</a:t>
            </a:r>
            <a:r>
              <a:rPr lang="ru-RU" dirty="0" smtClean="0"/>
              <a:t> без </a:t>
            </a:r>
            <a:r>
              <a:rPr lang="ru-RU" dirty="0" err="1" smtClean="0"/>
              <a:t>стресу</a:t>
            </a:r>
            <a:r>
              <a:rPr lang="ru-RU" dirty="0" smtClean="0"/>
              <a:t>, </a:t>
            </a:r>
            <a:r>
              <a:rPr lang="ru-RU" dirty="0" err="1" smtClean="0"/>
              <a:t>здатності</a:t>
            </a:r>
            <a:r>
              <a:rPr lang="ru-RU" dirty="0" smtClean="0"/>
              <a:t> </a:t>
            </a:r>
            <a:r>
              <a:rPr lang="ru-RU" dirty="0" err="1" smtClean="0"/>
              <a:t>швидко</a:t>
            </a:r>
            <a:r>
              <a:rPr lang="ru-RU" dirty="0" smtClean="0"/>
              <a:t> </a:t>
            </a:r>
            <a:r>
              <a:rPr lang="ru-RU" dirty="0" err="1" smtClean="0"/>
              <a:t>змінювати</a:t>
            </a:r>
            <a:r>
              <a:rPr lang="ru-RU" dirty="0" smtClean="0"/>
              <a:t> свою </a:t>
            </a:r>
            <a:r>
              <a:rPr lang="ru-RU" dirty="0" err="1" smtClean="0"/>
              <a:t>поведінку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 Проблеми </a:t>
            </a:r>
            <a:r>
              <a:rPr lang="uk-U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дезадаптаційної</a:t>
            </a: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поведінки студентів - першокурсників</a:t>
            </a:r>
            <a:r>
              <a:rPr lang="uk-UA" sz="3600" dirty="0" smtClean="0"/>
              <a:t/>
            </a:r>
            <a:br>
              <a:rPr lang="uk-UA" sz="3600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71472" y="1214422"/>
            <a:ext cx="8153400" cy="75723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uk-UA" sz="2400" b="1" dirty="0" smtClean="0"/>
              <a:t>2.1.Особливості  соціально-психологічної адаптації першокурсників </a:t>
            </a:r>
            <a:r>
              <a:rPr lang="uk-UA" sz="2400" dirty="0" smtClean="0"/>
              <a:t/>
            </a:r>
            <a:br>
              <a:rPr lang="uk-UA" sz="2400" dirty="0" smtClean="0"/>
            </a:br>
            <a:endParaRPr lang="uk-UA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00166" y="2000240"/>
            <a:ext cx="6357982" cy="7386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Суть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соціально-психологічної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адаптації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endParaRPr lang="uk-UA" sz="2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uk-UA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2786058"/>
            <a:ext cx="2286016" cy="34163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b="1" dirty="0" smtClean="0"/>
              <a:t>І</a:t>
            </a:r>
            <a:r>
              <a:rPr lang="ru-RU" b="1" dirty="0" smtClean="0"/>
              <a:t>.</a:t>
            </a:r>
            <a:r>
              <a:rPr lang="ru-RU" dirty="0" smtClean="0"/>
              <a:t> </a:t>
            </a:r>
            <a:r>
              <a:rPr lang="ru-RU" b="1" dirty="0" err="1" smtClean="0"/>
              <a:t>Процес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результат активного </a:t>
            </a:r>
            <a:r>
              <a:rPr lang="ru-RU" b="1" dirty="0" err="1" smtClean="0"/>
              <a:t>пристосування</a:t>
            </a:r>
            <a:r>
              <a:rPr lang="ru-RU" b="1" dirty="0" smtClean="0"/>
              <a:t> </a:t>
            </a:r>
            <a:r>
              <a:rPr lang="ru-RU" b="1" dirty="0" err="1" smtClean="0"/>
              <a:t>індивіда</a:t>
            </a:r>
            <a:r>
              <a:rPr lang="ru-RU" b="1" dirty="0" smtClean="0"/>
              <a:t> до </a:t>
            </a:r>
            <a:r>
              <a:rPr lang="ru-RU" b="1" dirty="0" err="1" smtClean="0"/>
              <a:t>видозміненого</a:t>
            </a:r>
            <a:r>
              <a:rPr lang="ru-RU" b="1" dirty="0" smtClean="0"/>
              <a:t> </a:t>
            </a:r>
            <a:r>
              <a:rPr lang="ru-RU" b="1" dirty="0" err="1" smtClean="0"/>
              <a:t>середовища</a:t>
            </a:r>
            <a:r>
              <a:rPr lang="ru-RU" b="1" dirty="0" smtClean="0"/>
              <a:t> за </a:t>
            </a:r>
            <a:r>
              <a:rPr lang="ru-RU" b="1" dirty="0" err="1" smtClean="0"/>
              <a:t>допомогою</a:t>
            </a:r>
            <a:r>
              <a:rPr lang="ru-RU" b="1" dirty="0" smtClean="0"/>
              <a:t> </a:t>
            </a:r>
            <a:r>
              <a:rPr lang="ru-RU" b="1" dirty="0" err="1" smtClean="0"/>
              <a:t>найрізноманітніших</a:t>
            </a:r>
            <a:r>
              <a:rPr lang="ru-RU" b="1" dirty="0" smtClean="0"/>
              <a:t> </a:t>
            </a:r>
            <a:r>
              <a:rPr lang="ru-RU" b="1" dirty="0" err="1" smtClean="0"/>
              <a:t>інтеріоризованих</a:t>
            </a:r>
            <a:r>
              <a:rPr lang="ru-RU" b="1" dirty="0" smtClean="0"/>
              <a:t> </a:t>
            </a:r>
            <a:r>
              <a:rPr lang="ru-RU" b="1" dirty="0" err="1" smtClean="0"/>
              <a:t>соціальних</a:t>
            </a:r>
            <a:r>
              <a:rPr lang="ru-RU" b="1" dirty="0" smtClean="0"/>
              <a:t> </a:t>
            </a:r>
            <a:r>
              <a:rPr lang="ru-RU" b="1" dirty="0" err="1" smtClean="0"/>
              <a:t>засобів</a:t>
            </a:r>
            <a:r>
              <a:rPr lang="ru-RU" b="1" dirty="0" smtClean="0"/>
              <a:t> (</a:t>
            </a:r>
            <a:r>
              <a:rPr lang="ru-RU" b="1" dirty="0" err="1" smtClean="0"/>
              <a:t>дій</a:t>
            </a:r>
            <a:r>
              <a:rPr lang="ru-RU" b="1" dirty="0" smtClean="0"/>
              <a:t>, </a:t>
            </a:r>
            <a:r>
              <a:rPr lang="ru-RU" b="1" dirty="0" err="1" smtClean="0"/>
              <a:t>вчинків</a:t>
            </a:r>
            <a:r>
              <a:rPr lang="ru-RU" b="1" dirty="0" smtClean="0"/>
              <a:t>, </a:t>
            </a:r>
            <a:r>
              <a:rPr lang="ru-RU" b="1" dirty="0" err="1" smtClean="0"/>
              <a:t>діяльності</a:t>
            </a:r>
            <a:r>
              <a:rPr lang="ru-RU" b="1" dirty="0" smtClean="0"/>
              <a:t>).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298" y="2786058"/>
            <a:ext cx="2428892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b="1" dirty="0" smtClean="0"/>
              <a:t>ІІ</a:t>
            </a:r>
            <a:r>
              <a:rPr lang="ru-RU" b="1" dirty="0" smtClean="0"/>
              <a:t>. Компонент </a:t>
            </a:r>
            <a:r>
              <a:rPr lang="ru-RU" b="1" dirty="0" err="1" smtClean="0"/>
              <a:t>дієвого</a:t>
            </a:r>
            <a:r>
              <a:rPr lang="ru-RU" b="1" dirty="0" smtClean="0"/>
              <a:t> </a:t>
            </a:r>
            <a:r>
              <a:rPr lang="ru-RU" b="1" dirty="0" err="1" smtClean="0"/>
              <a:t>ставлення</a:t>
            </a:r>
            <a:r>
              <a:rPr lang="ru-RU" b="1" dirty="0" smtClean="0"/>
              <a:t> </a:t>
            </a:r>
            <a:r>
              <a:rPr lang="ru-RU" b="1" dirty="0" err="1" smtClean="0"/>
              <a:t>індивіда</a:t>
            </a:r>
            <a:r>
              <a:rPr lang="ru-RU" b="1" dirty="0" smtClean="0"/>
              <a:t> до </a:t>
            </a:r>
            <a:r>
              <a:rPr lang="ru-RU" b="1" dirty="0" err="1" smtClean="0"/>
              <a:t>світу</a:t>
            </a:r>
            <a:r>
              <a:rPr lang="ru-RU" b="1" dirty="0" smtClean="0"/>
              <a:t>, </a:t>
            </a:r>
            <a:r>
              <a:rPr lang="ru-RU" b="1" dirty="0" err="1" smtClean="0"/>
              <a:t>провідна</a:t>
            </a:r>
            <a:r>
              <a:rPr lang="ru-RU" b="1" dirty="0" smtClean="0"/>
              <a:t> </a:t>
            </a:r>
            <a:r>
              <a:rPr lang="ru-RU" b="1" dirty="0" err="1" smtClean="0"/>
              <a:t>функція</a:t>
            </a:r>
            <a:r>
              <a:rPr lang="ru-RU" b="1" dirty="0" smtClean="0"/>
              <a:t> </a:t>
            </a:r>
            <a:r>
              <a:rPr lang="ru-RU" b="1" dirty="0" err="1" smtClean="0"/>
              <a:t>якого</a:t>
            </a:r>
            <a:r>
              <a:rPr lang="ru-RU" b="1" dirty="0" smtClean="0"/>
              <a:t> </a:t>
            </a:r>
            <a:r>
              <a:rPr lang="ru-RU" b="1" dirty="0" err="1" smtClean="0"/>
              <a:t>посягає</a:t>
            </a:r>
            <a:r>
              <a:rPr lang="ru-RU" b="1" dirty="0" smtClean="0"/>
              <a:t> в </a:t>
            </a:r>
            <a:r>
              <a:rPr lang="ru-RU" b="1" dirty="0" err="1" smtClean="0"/>
              <a:t>оволодінні</a:t>
            </a:r>
            <a:r>
              <a:rPr lang="ru-RU" b="1" dirty="0" smtClean="0"/>
              <a:t> ним </a:t>
            </a:r>
            <a:r>
              <a:rPr lang="ru-RU" b="1" dirty="0" err="1" smtClean="0"/>
              <a:t>відносно</a:t>
            </a:r>
            <a:r>
              <a:rPr lang="ru-RU" b="1" dirty="0" smtClean="0"/>
              <a:t> </a:t>
            </a:r>
            <a:r>
              <a:rPr lang="ru-RU" b="1" dirty="0" err="1" smtClean="0"/>
              <a:t>стабільними</a:t>
            </a:r>
            <a:r>
              <a:rPr lang="ru-RU" b="1" dirty="0" smtClean="0"/>
              <a:t> </a:t>
            </a:r>
            <a:r>
              <a:rPr lang="ru-RU" b="1" dirty="0" err="1" smtClean="0"/>
              <a:t>умовами</a:t>
            </a:r>
            <a:r>
              <a:rPr lang="ru-RU" b="1" dirty="0" smtClean="0"/>
              <a:t> </a:t>
            </a:r>
            <a:r>
              <a:rPr lang="ru-RU" b="1" dirty="0" err="1" smtClean="0"/>
              <a:t>й</a:t>
            </a:r>
            <a:r>
              <a:rPr lang="ru-RU" b="1" dirty="0" smtClean="0"/>
              <a:t> </a:t>
            </a:r>
            <a:r>
              <a:rPr lang="ru-RU" b="1" dirty="0" err="1" smtClean="0"/>
              <a:t>обставинами</a:t>
            </a:r>
            <a:r>
              <a:rPr lang="ru-RU" b="1" dirty="0" smtClean="0"/>
              <a:t> </a:t>
            </a:r>
            <a:r>
              <a:rPr lang="ru-RU" b="1" dirty="0" err="1" smtClean="0"/>
              <a:t>свого</a:t>
            </a:r>
            <a:r>
              <a:rPr lang="ru-RU" b="1" dirty="0" smtClean="0"/>
              <a:t> </a:t>
            </a:r>
            <a:r>
              <a:rPr lang="ru-RU" b="1" dirty="0" err="1" smtClean="0"/>
              <a:t>буття</a:t>
            </a:r>
            <a:r>
              <a:rPr lang="ru-RU" b="1" dirty="0" smtClean="0"/>
              <a:t>. </a:t>
            </a:r>
          </a:p>
          <a:p>
            <a:pPr algn="just"/>
            <a:endParaRPr lang="ru-RU" b="1" dirty="0" smtClean="0"/>
          </a:p>
          <a:p>
            <a:pPr algn="just"/>
            <a:endParaRPr lang="uk-UA" b="1" dirty="0" smtClean="0"/>
          </a:p>
          <a:p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2786058"/>
            <a:ext cx="3857652" cy="34163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b="1" dirty="0" smtClean="0"/>
              <a:t>ІІІ</a:t>
            </a:r>
            <a:r>
              <a:rPr lang="ru-RU" b="1" dirty="0" smtClean="0"/>
              <a:t>. </a:t>
            </a:r>
            <a:r>
              <a:rPr lang="ru-RU" b="1" dirty="0" err="1" smtClean="0"/>
              <a:t>Складову</a:t>
            </a:r>
            <a:r>
              <a:rPr lang="ru-RU" b="1" dirty="0" smtClean="0"/>
              <a:t> </a:t>
            </a:r>
            <a:r>
              <a:rPr lang="ru-RU" b="1" dirty="0" err="1" smtClean="0"/>
              <a:t>осмислення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вирішення</a:t>
            </a:r>
            <a:r>
              <a:rPr lang="ru-RU" b="1" dirty="0" smtClean="0"/>
              <a:t> </a:t>
            </a:r>
            <a:r>
              <a:rPr lang="ru-RU" b="1" dirty="0" err="1" smtClean="0"/>
              <a:t>типових</a:t>
            </a:r>
            <a:r>
              <a:rPr lang="ru-RU" b="1" dirty="0" smtClean="0"/>
              <a:t>, </a:t>
            </a:r>
            <a:r>
              <a:rPr lang="ru-RU" b="1" dirty="0" err="1" smtClean="0"/>
              <a:t>переважно</a:t>
            </a:r>
            <a:r>
              <a:rPr lang="ru-RU" b="1" dirty="0" smtClean="0"/>
              <a:t> </a:t>
            </a:r>
            <a:r>
              <a:rPr lang="ru-RU" b="1" dirty="0" err="1" smtClean="0"/>
              <a:t>репродуктивних</a:t>
            </a:r>
            <a:r>
              <a:rPr lang="ru-RU" b="1" dirty="0" smtClean="0"/>
              <a:t> </a:t>
            </a:r>
            <a:r>
              <a:rPr lang="ru-RU" b="1" dirty="0" err="1" smtClean="0"/>
              <a:t>завдань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проблем шляхом </a:t>
            </a:r>
            <a:r>
              <a:rPr lang="ru-RU" b="1" dirty="0" err="1" smtClean="0"/>
              <a:t>соціального</a:t>
            </a:r>
            <a:r>
              <a:rPr lang="ru-RU" b="1" dirty="0" smtClean="0"/>
              <a:t> </a:t>
            </a:r>
            <a:r>
              <a:rPr lang="ru-RU" b="1" dirty="0" err="1" smtClean="0"/>
              <a:t>прийняття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ситуативно</a:t>
            </a:r>
            <a:r>
              <a:rPr lang="ru-RU" b="1" dirty="0" smtClean="0"/>
              <a:t> </a:t>
            </a:r>
            <a:r>
              <a:rPr lang="ru-RU" b="1" dirty="0" err="1" smtClean="0"/>
              <a:t>можливих</a:t>
            </a:r>
            <a:r>
              <a:rPr lang="ru-RU" b="1" dirty="0" smtClean="0"/>
              <a:t> </a:t>
            </a:r>
            <a:r>
              <a:rPr lang="ru-RU" b="1" dirty="0" err="1" smtClean="0"/>
              <a:t>способів</a:t>
            </a:r>
            <a:r>
              <a:rPr lang="ru-RU" b="1" dirty="0" smtClean="0"/>
              <a:t> </a:t>
            </a:r>
            <a:r>
              <a:rPr lang="ru-RU" b="1" dirty="0" err="1" smtClean="0"/>
              <a:t>поведінки</a:t>
            </a:r>
            <a:r>
              <a:rPr lang="ru-RU" b="1" dirty="0" smtClean="0"/>
              <a:t> </a:t>
            </a:r>
            <a:r>
              <a:rPr lang="ru-RU" b="1" dirty="0" err="1" smtClean="0"/>
              <a:t>особистості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конкретно </a:t>
            </a:r>
            <a:r>
              <a:rPr lang="ru-RU" b="1" dirty="0" err="1" smtClean="0"/>
              <a:t>виявляються</a:t>
            </a:r>
            <a:r>
              <a:rPr lang="ru-RU" b="1" dirty="0" smtClean="0"/>
              <a:t> в </a:t>
            </a:r>
            <a:r>
              <a:rPr lang="ru-RU" b="1" dirty="0" err="1" smtClean="0"/>
              <a:t>наявності</a:t>
            </a:r>
            <a:r>
              <a:rPr lang="ru-RU" b="1" dirty="0" smtClean="0"/>
              <a:t> таких </a:t>
            </a:r>
            <a:r>
              <a:rPr lang="ru-RU" b="1" dirty="0" err="1" smtClean="0"/>
              <a:t>психологічних</a:t>
            </a:r>
            <a:r>
              <a:rPr lang="ru-RU" b="1" dirty="0" smtClean="0"/>
              <a:t> </a:t>
            </a:r>
            <a:r>
              <a:rPr lang="ru-RU" b="1" dirty="0" err="1" smtClean="0"/>
              <a:t>феноменів</a:t>
            </a:r>
            <a:r>
              <a:rPr lang="ru-RU" b="1" dirty="0" smtClean="0"/>
              <a:t> як </a:t>
            </a:r>
            <a:r>
              <a:rPr lang="ru-RU" b="1" dirty="0" err="1" smtClean="0"/>
              <a:t>оцінка</a:t>
            </a:r>
            <a:r>
              <a:rPr lang="ru-RU" b="1" dirty="0" smtClean="0"/>
              <a:t> </a:t>
            </a:r>
            <a:r>
              <a:rPr lang="ru-RU" b="1" dirty="0" err="1" smtClean="0"/>
              <a:t>розуміння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прийняття</a:t>
            </a:r>
            <a:r>
              <a:rPr lang="ru-RU" b="1" dirty="0" smtClean="0"/>
              <a:t> нею </a:t>
            </a:r>
            <a:r>
              <a:rPr lang="ru-RU" b="1" dirty="0" err="1" smtClean="0"/>
              <a:t>навколишнього</a:t>
            </a:r>
            <a:r>
              <a:rPr lang="ru-RU" b="1" dirty="0" smtClean="0"/>
              <a:t> </a:t>
            </a:r>
            <a:r>
              <a:rPr lang="ru-RU" b="1" dirty="0" err="1" smtClean="0"/>
              <a:t>середовища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самого себе, </a:t>
            </a:r>
            <a:r>
              <a:rPr lang="ru-RU" b="1" dirty="0" err="1" smtClean="0"/>
              <a:t>її</a:t>
            </a:r>
            <a:r>
              <a:rPr lang="ru-RU" b="1" dirty="0" smtClean="0"/>
              <a:t> </a:t>
            </a:r>
            <a:r>
              <a:rPr lang="ru-RU" b="1" dirty="0" err="1" smtClean="0"/>
              <a:t>будови</a:t>
            </a:r>
            <a:r>
              <a:rPr lang="ru-RU" b="1" dirty="0" smtClean="0"/>
              <a:t>, </a:t>
            </a:r>
            <a:r>
              <a:rPr lang="ru-RU" b="1" dirty="0" err="1" smtClean="0"/>
              <a:t>завдань</a:t>
            </a:r>
            <a:r>
              <a:rPr lang="ru-RU" b="1" dirty="0" smtClean="0"/>
              <a:t> </a:t>
            </a:r>
            <a:r>
              <a:rPr lang="ru-RU" b="1" dirty="0" err="1" smtClean="0"/>
              <a:t>тощо</a:t>
            </a:r>
            <a:r>
              <a:rPr lang="ru-RU" b="1" dirty="0" smtClean="0"/>
              <a:t>.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85728"/>
            <a:ext cx="8153400" cy="178595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just"/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 smtClean="0"/>
              <a:t>Спираючись на критерії ступеня адаптації між цілями і результатами діяльності особистості, є об'єктивні підстави чітко розмежувати три різновиди показників </a:t>
            </a:r>
            <a:r>
              <a:rPr lang="uk-UA" sz="3100" dirty="0" err="1" smtClean="0"/>
              <a:t>адаптативних</a:t>
            </a:r>
            <a:r>
              <a:rPr lang="uk-UA" sz="3100" dirty="0" smtClean="0"/>
              <a:t> процесів: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612775" y="2143115"/>
          <a:ext cx="8153400" cy="43130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44713"/>
                <a:gridCol w="5908687"/>
              </a:tblGrid>
              <a:tr h="13277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адаптативність</a:t>
                      </a: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як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справжня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або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віднос</a:t>
                      </a:r>
                      <a:r>
                        <a:rPr lang="uk-UA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гармонійність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між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суб'єктивними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цілями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кінцевим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результатом, яка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супроводжується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позитивним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ставленням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оцінкою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розумінням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прийняттям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тощо</a:t>
                      </a:r>
                      <a:r>
                        <a:rPr lang="uk-UA" sz="18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3277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неадаптивніст</a:t>
                      </a:r>
                      <a:r>
                        <a:rPr lang="uk-UA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як більшою чи меншою мірою усвідомлена відповідність між цілями і результатами діяльності, яка породжує амбівалентні почуття й оцінки, але яка не справляє </a:t>
                      </a:r>
                      <a:r>
                        <a:rPr lang="uk-UA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психотравмуючого</a:t>
                      </a:r>
                      <a:r>
                        <a:rPr lang="uk-UA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впливу на </a:t>
                      </a:r>
                      <a:r>
                        <a:rPr lang="uk-UA" sz="18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особистість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308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дезадаптативність</a:t>
                      </a: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як певна дисгармонія між цілями та результатами, яка є джерелом психічної напруги (стрес, психічний зрив, шок, паніка і таке інше).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Внутрішнього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дискомфорту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нестабільності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перебігу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психічних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процесів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(страх,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депресія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ru-RU" sz="1800" b="1" i="1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фрустрація</a:t>
                      </a:r>
                      <a:r>
                        <a:rPr lang="ru-RU" sz="18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тощо</a:t>
                      </a:r>
                      <a:r>
                        <a:rPr lang="ru-RU" sz="18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357166"/>
            <a:ext cx="8153400" cy="192882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uk-UA" dirty="0" smtClean="0"/>
              <a:t>		Висока </a:t>
            </a:r>
            <a:r>
              <a:rPr lang="uk-UA" dirty="0" err="1" smtClean="0"/>
              <a:t>освоєність</a:t>
            </a:r>
            <a:r>
              <a:rPr lang="uk-UA" dirty="0" smtClean="0"/>
              <a:t> оточення та швидкі темпи перебудови внутрішнього світу студента об'єктивується, як правило, в адекватній адаптаційній взаємодій. </a:t>
            </a:r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500306"/>
            <a:ext cx="8501122" cy="35394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uk-UA" sz="3200" dirty="0" smtClean="0"/>
              <a:t>Значні ускладнення вузівського середовища, що відбуваються за короткий відтинок часу та якісні зміни у психічному світі першокурсника, пов'язані з особливостями юнацького віку, породжують в нього особистісну </a:t>
            </a:r>
            <a:r>
              <a:rPr lang="uk-UA" sz="3200" dirty="0" err="1" smtClean="0"/>
              <a:t>неадаптованість</a:t>
            </a:r>
            <a:r>
              <a:rPr lang="uk-UA" sz="3200" dirty="0" smtClean="0"/>
              <a:t>, а часом й </a:t>
            </a:r>
            <a:r>
              <a:rPr lang="uk-UA" sz="3200" dirty="0" err="1" smtClean="0"/>
              <a:t>дезадаптованість</a:t>
            </a:r>
            <a:r>
              <a:rPr lang="uk-UA" sz="3200" dirty="0" smtClean="0"/>
              <a:t>.</a:t>
            </a:r>
          </a:p>
          <a:p>
            <a:pPr algn="just"/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uk-UA" dirty="0" smtClean="0"/>
              <a:t>		Урахування названих проявів у системі вихованої роботи з першокурсниками вищого закладу освіти дозволяє оптимізувати процес входження вчорашніх абітурієнтів у нові соціальні умови, забезпечує успішне виконання ними основних видів діяльності.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8153400" cy="9906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2.2. Причини проявів психологічної </a:t>
            </a:r>
            <a:r>
              <a:rPr lang="uk-UA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дезадаптації</a:t>
            </a: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9196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uk-UA" dirty="0" smtClean="0"/>
              <a:t> </a:t>
            </a:r>
            <a:r>
              <a:rPr lang="uk-UA" b="1" dirty="0" smtClean="0"/>
              <a:t>Основні симптоми психологічної </a:t>
            </a:r>
            <a:r>
              <a:rPr lang="uk-UA" b="1" dirty="0" err="1" smtClean="0"/>
              <a:t>дезадаптації</a:t>
            </a:r>
            <a:r>
              <a:rPr lang="uk-UA" b="1" dirty="0" smtClean="0"/>
              <a:t> проявляються: </a:t>
            </a:r>
          </a:p>
          <a:p>
            <a:pPr lvl="0"/>
            <a:r>
              <a:rPr lang="uk-UA" dirty="0" smtClean="0"/>
              <a:t>У підвищенні показника емоційного збудження, тривожності, нейротизму; </a:t>
            </a:r>
          </a:p>
          <a:p>
            <a:pPr lvl="0"/>
            <a:r>
              <a:rPr lang="uk-UA" dirty="0" smtClean="0"/>
              <a:t>Зниженні комунікабельності, емоційної стійкості, самоконтролю, соціальної сміливості; </a:t>
            </a:r>
          </a:p>
          <a:p>
            <a:pPr lvl="0"/>
            <a:r>
              <a:rPr lang="uk-UA" dirty="0" smtClean="0"/>
              <a:t>Появі почуття неповноцінності у стосунках із товаришами, викладачами, батьками, а в поведінці в цілому – надмірна сором’язливість; </a:t>
            </a:r>
          </a:p>
          <a:p>
            <a:pPr lvl="0"/>
            <a:r>
              <a:rPr lang="uk-UA" dirty="0" smtClean="0"/>
              <a:t>Зниженні успішності, недостатній увазі й зосередженість на парах; </a:t>
            </a:r>
          </a:p>
          <a:p>
            <a:r>
              <a:rPr lang="uk-UA" dirty="0" smtClean="0"/>
              <a:t>Скаргах на погане самопочуття, сон; втраті інтересу до навчання.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714356"/>
            <a:ext cx="8153400" cy="5381644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ru-RU" sz="3200" b="1" dirty="0" smtClean="0"/>
          </a:p>
          <a:p>
            <a:pPr>
              <a:buNone/>
            </a:pPr>
            <a:r>
              <a:rPr lang="ru-RU" sz="3200" b="1" dirty="0" err="1" smtClean="0"/>
              <a:t>Внаслідок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цих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проявів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розвиваються</a:t>
            </a:r>
            <a:r>
              <a:rPr lang="ru-RU" sz="3200" b="1" dirty="0" smtClean="0"/>
              <a:t>:</a:t>
            </a:r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err="1" smtClean="0"/>
              <a:t>непродуктивні</a:t>
            </a:r>
            <a:r>
              <a:rPr lang="ru-RU" sz="3200" dirty="0" smtClean="0"/>
              <a:t> </a:t>
            </a:r>
            <a:r>
              <a:rPr lang="ru-RU" sz="3200" dirty="0" err="1" smtClean="0"/>
              <a:t>форми</a:t>
            </a:r>
            <a:r>
              <a:rPr lang="ru-RU" sz="3200" dirty="0" smtClean="0"/>
              <a:t> </a:t>
            </a:r>
            <a:r>
              <a:rPr lang="ru-RU" sz="3200" dirty="0" err="1" smtClean="0"/>
              <a:t>реагування</a:t>
            </a:r>
            <a:r>
              <a:rPr lang="ru-RU" sz="3200" dirty="0" smtClean="0"/>
              <a:t>;</a:t>
            </a:r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smtClean="0"/>
              <a:t> </a:t>
            </a:r>
            <a:r>
              <a:rPr lang="ru-RU" sz="3200" dirty="0" err="1" smtClean="0"/>
              <a:t>симптоми</a:t>
            </a:r>
            <a:r>
              <a:rPr lang="ru-RU" sz="3200" dirty="0" smtClean="0"/>
              <a:t> </a:t>
            </a:r>
            <a:r>
              <a:rPr lang="ru-RU" sz="3200" dirty="0" err="1" smtClean="0"/>
              <a:t>порушення</a:t>
            </a:r>
            <a:r>
              <a:rPr lang="ru-RU" sz="3200" dirty="0" smtClean="0"/>
              <a:t> </a:t>
            </a:r>
            <a:r>
              <a:rPr lang="ru-RU" sz="3200" dirty="0" err="1" smtClean="0"/>
              <a:t>поведінки</a:t>
            </a:r>
            <a:r>
              <a:rPr lang="ru-RU" sz="3200" dirty="0" smtClean="0"/>
              <a:t>; </a:t>
            </a:r>
          </a:p>
          <a:p>
            <a:pPr>
              <a:buNone/>
            </a:pPr>
            <a:endParaRPr lang="ru-RU" sz="3200" dirty="0" smtClean="0"/>
          </a:p>
          <a:p>
            <a:r>
              <a:rPr lang="ru-RU" sz="3200" dirty="0" err="1" smtClean="0"/>
              <a:t>емоційні</a:t>
            </a:r>
            <a:r>
              <a:rPr lang="ru-RU" sz="3200" dirty="0" smtClean="0"/>
              <a:t> </a:t>
            </a:r>
            <a:r>
              <a:rPr lang="ru-RU" sz="3200" dirty="0" err="1" smtClean="0"/>
              <a:t>розлади</a:t>
            </a:r>
            <a:r>
              <a:rPr lang="ru-RU" sz="3200" dirty="0" smtClean="0"/>
              <a:t> </a:t>
            </a:r>
            <a:r>
              <a:rPr lang="ru-RU" sz="3200" dirty="0" err="1" smtClean="0"/>
              <a:t>різного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ступеня</a:t>
            </a:r>
            <a:r>
              <a:rPr lang="ru-RU" sz="3200" dirty="0" smtClean="0"/>
              <a:t>. </a:t>
            </a:r>
            <a:endParaRPr lang="uk-UA" sz="3200" dirty="0" smtClean="0"/>
          </a:p>
          <a:p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85728"/>
            <a:ext cx="8153400" cy="5810272"/>
          </a:xfr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/>
            <a:endParaRPr lang="ru-RU" dirty="0" smtClean="0"/>
          </a:p>
          <a:p>
            <a:pPr algn="just"/>
            <a:r>
              <a:rPr lang="ru-RU" b="1" u="sng" dirty="0" err="1" smtClean="0"/>
              <a:t>Основна</a:t>
            </a:r>
            <a:r>
              <a:rPr lang="ru-RU" b="1" u="sng" dirty="0" smtClean="0"/>
              <a:t> причина </a:t>
            </a:r>
            <a:r>
              <a:rPr lang="ru-RU" b="1" u="sng" dirty="0" err="1" smtClean="0"/>
              <a:t>дезадаптації</a:t>
            </a:r>
            <a:r>
              <a:rPr lang="ru-RU" b="1" u="sng" dirty="0" smtClean="0"/>
              <a:t> </a:t>
            </a:r>
            <a:r>
              <a:rPr lang="ru-RU" dirty="0" err="1" smtClean="0"/>
              <a:t>полягає</a:t>
            </a:r>
            <a:r>
              <a:rPr lang="ru-RU" dirty="0" smtClean="0"/>
              <a:t> у </a:t>
            </a:r>
            <a:r>
              <a:rPr lang="ru-RU" dirty="0" err="1" smtClean="0"/>
              <a:t>неузгодженості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інтелектуальним</a:t>
            </a:r>
            <a:r>
              <a:rPr lang="ru-RU" dirty="0" smtClean="0"/>
              <a:t>, </a:t>
            </a:r>
            <a:r>
              <a:rPr lang="ru-RU" dirty="0" err="1" smtClean="0"/>
              <a:t>творчим</a:t>
            </a:r>
            <a:r>
              <a:rPr lang="ru-RU" dirty="0" smtClean="0"/>
              <a:t>, </a:t>
            </a:r>
            <a:r>
              <a:rPr lang="ru-RU" dirty="0" err="1" smtClean="0"/>
              <a:t>особистісним</a:t>
            </a:r>
            <a:r>
              <a:rPr lang="ru-RU" dirty="0" smtClean="0"/>
              <a:t> </a:t>
            </a:r>
            <a:r>
              <a:rPr lang="ru-RU" dirty="0" err="1" smtClean="0"/>
              <a:t>потенціалом</a:t>
            </a:r>
            <a:r>
              <a:rPr lang="ru-RU" dirty="0" smtClean="0"/>
              <a:t> студента, </a:t>
            </a:r>
            <a:r>
              <a:rPr lang="ru-RU" dirty="0" err="1" smtClean="0"/>
              <a:t>з</a:t>
            </a:r>
            <a:r>
              <a:rPr lang="ru-RU" dirty="0" smtClean="0"/>
              <a:t> одного боку,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можливостями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реалізації</a:t>
            </a:r>
            <a:r>
              <a:rPr lang="ru-RU" dirty="0" smtClean="0"/>
              <a:t>,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іншого</a:t>
            </a:r>
            <a:r>
              <a:rPr lang="ru-RU" dirty="0" smtClean="0"/>
              <a:t>. </a:t>
            </a:r>
            <a:endParaRPr lang="uk-UA" dirty="0" smtClean="0"/>
          </a:p>
          <a:p>
            <a:pPr algn="just"/>
            <a:r>
              <a:rPr lang="uk-UA" b="1" u="sng" dirty="0" smtClean="0"/>
              <a:t>Ще однією важливою причиною </a:t>
            </a:r>
            <a:r>
              <a:rPr lang="uk-UA" dirty="0" err="1" smtClean="0"/>
              <a:t>дезадаптаційної</a:t>
            </a:r>
            <a:r>
              <a:rPr lang="uk-UA" dirty="0" smtClean="0"/>
              <a:t> поведінки студентів до умов навчання у вищому закладі освіти є відмінності шкільного та студентського колективів, а також проблеми спілкування та уміння налагоджувати контакти в цілому, відсутність професійних мотивів. </a:t>
            </a:r>
          </a:p>
          <a:p>
            <a:pPr algn="just"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ля 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роботи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по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успішній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адаптації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студентів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необхідно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враховувати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наступне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uk-UA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/>
              <a:t>1) у </a:t>
            </a:r>
            <a:r>
              <a:rPr lang="ru-RU" dirty="0" err="1" smtClean="0"/>
              <a:t>навчальному</a:t>
            </a:r>
            <a:r>
              <a:rPr lang="ru-RU" dirty="0" smtClean="0"/>
              <a:t> </a:t>
            </a:r>
            <a:r>
              <a:rPr lang="ru-RU" dirty="0" err="1" smtClean="0"/>
              <a:t>процесі</a:t>
            </a:r>
            <a:r>
              <a:rPr lang="ru-RU" dirty="0" smtClean="0"/>
              <a:t> </a:t>
            </a:r>
            <a:r>
              <a:rPr lang="ru-RU" dirty="0" err="1" smtClean="0"/>
              <a:t>ширше</a:t>
            </a:r>
            <a:r>
              <a:rPr lang="ru-RU" dirty="0" smtClean="0"/>
              <a:t> </a:t>
            </a:r>
            <a:r>
              <a:rPr lang="ru-RU" dirty="0" err="1" smtClean="0"/>
              <a:t>використовувати</a:t>
            </a:r>
            <a:r>
              <a:rPr lang="ru-RU" dirty="0" smtClean="0"/>
              <a:t> </a:t>
            </a:r>
            <a:r>
              <a:rPr lang="ru-RU" dirty="0" err="1" smtClean="0"/>
              <a:t>творчі</a:t>
            </a:r>
            <a:r>
              <a:rPr lang="ru-RU" dirty="0" smtClean="0"/>
              <a:t> </a:t>
            </a:r>
            <a:r>
              <a:rPr lang="ru-RU" dirty="0" err="1" smtClean="0"/>
              <a:t>проблемні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виховання</a:t>
            </a:r>
            <a:r>
              <a:rPr lang="ru-RU" dirty="0" smtClean="0"/>
              <a:t>, </a:t>
            </a:r>
            <a:r>
              <a:rPr lang="ru-RU" dirty="0" err="1" smtClean="0"/>
              <a:t>прищеплювати</a:t>
            </a:r>
            <a:r>
              <a:rPr lang="ru-RU" dirty="0" smtClean="0"/>
              <a:t> </a:t>
            </a:r>
            <a:r>
              <a:rPr lang="ru-RU" dirty="0" err="1" smtClean="0"/>
              <a:t>практичні</a:t>
            </a:r>
            <a:r>
              <a:rPr lang="ru-RU" dirty="0" smtClean="0"/>
              <a:t> </a:t>
            </a:r>
            <a:r>
              <a:rPr lang="ru-RU" dirty="0" err="1" smtClean="0"/>
              <a:t>навички</a:t>
            </a:r>
            <a:r>
              <a:rPr lang="ru-RU" dirty="0" smtClean="0"/>
              <a:t>, </a:t>
            </a:r>
            <a:r>
              <a:rPr lang="ru-RU" dirty="0" err="1" smtClean="0"/>
              <a:t>любов</a:t>
            </a:r>
            <a:r>
              <a:rPr lang="ru-RU" dirty="0" smtClean="0"/>
              <a:t> до </a:t>
            </a:r>
            <a:r>
              <a:rPr lang="ru-RU" dirty="0" err="1" smtClean="0"/>
              <a:t>майбутньої</a:t>
            </a:r>
            <a:r>
              <a:rPr lang="ru-RU" dirty="0" smtClean="0"/>
              <a:t> </a:t>
            </a:r>
            <a:r>
              <a:rPr lang="ru-RU" dirty="0" err="1" smtClean="0"/>
              <a:t>професії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2) </a:t>
            </a:r>
            <a:r>
              <a:rPr lang="ru-RU" dirty="0" err="1" smtClean="0"/>
              <a:t>взяти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контроль </a:t>
            </a:r>
            <a:r>
              <a:rPr lang="ru-RU" dirty="0" err="1" smtClean="0"/>
              <a:t>випадки</a:t>
            </a:r>
            <a:r>
              <a:rPr lang="ru-RU" dirty="0" smtClean="0"/>
              <a:t> </a:t>
            </a:r>
            <a:r>
              <a:rPr lang="ru-RU" dirty="0" err="1" smtClean="0"/>
              <a:t>вибуття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закладу, </a:t>
            </a:r>
            <a:r>
              <a:rPr lang="ru-RU" dirty="0" err="1" smtClean="0"/>
              <a:t>аналізувати</a:t>
            </a:r>
            <a:r>
              <a:rPr lang="ru-RU" dirty="0" smtClean="0"/>
              <a:t> при </a:t>
            </a:r>
            <a:r>
              <a:rPr lang="ru-RU" dirty="0" err="1" smtClean="0"/>
              <a:t>цьому</a:t>
            </a:r>
            <a:r>
              <a:rPr lang="ru-RU" dirty="0" smtClean="0"/>
              <a:t> причини </a:t>
            </a:r>
            <a:r>
              <a:rPr lang="ru-RU" dirty="0" err="1" smtClean="0"/>
              <a:t>відсіву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3) </a:t>
            </a:r>
            <a:r>
              <a:rPr lang="ru-RU" dirty="0" err="1" smtClean="0"/>
              <a:t>соці</a:t>
            </a:r>
            <a:r>
              <a:rPr lang="uk-UA" dirty="0" err="1" smtClean="0"/>
              <a:t>ально-психологічній</a:t>
            </a:r>
            <a:r>
              <a:rPr lang="uk-UA" dirty="0" smtClean="0"/>
              <a:t> службі</a:t>
            </a:r>
            <a:r>
              <a:rPr lang="ru-RU" dirty="0" smtClean="0"/>
              <a:t> </a:t>
            </a:r>
            <a:r>
              <a:rPr lang="ru-RU" dirty="0" err="1" smtClean="0"/>
              <a:t>надавати</a:t>
            </a:r>
            <a:r>
              <a:rPr lang="ru-RU" dirty="0" smtClean="0"/>
              <a:t> </a:t>
            </a:r>
            <a:r>
              <a:rPr lang="ru-RU" dirty="0" err="1" smtClean="0"/>
              <a:t>кваліфікаційну</a:t>
            </a:r>
            <a:r>
              <a:rPr lang="ru-RU" dirty="0" smtClean="0"/>
              <a:t> </a:t>
            </a:r>
            <a:r>
              <a:rPr lang="ru-RU" dirty="0" err="1" smtClean="0"/>
              <a:t>допомогу</a:t>
            </a:r>
            <a:r>
              <a:rPr lang="ru-RU" dirty="0" smtClean="0"/>
              <a:t> по </a:t>
            </a:r>
            <a:r>
              <a:rPr lang="ru-RU" dirty="0" err="1" smtClean="0"/>
              <a:t>вивченню</a:t>
            </a:r>
            <a:r>
              <a:rPr lang="ru-RU" dirty="0" smtClean="0"/>
              <a:t> проблем, </a:t>
            </a:r>
            <a:r>
              <a:rPr lang="ru-RU" dirty="0" err="1" smtClean="0"/>
              <a:t>пов'язаних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адаптацією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4) </a:t>
            </a:r>
            <a:r>
              <a:rPr lang="ru-RU" dirty="0" err="1" smtClean="0"/>
              <a:t>вдосконалювати</a:t>
            </a:r>
            <a:r>
              <a:rPr lang="ru-RU" dirty="0" smtClean="0"/>
              <a:t> систему </a:t>
            </a:r>
            <a:r>
              <a:rPr lang="ru-RU" dirty="0" err="1" smtClean="0"/>
              <a:t>заохочень</a:t>
            </a:r>
            <a:r>
              <a:rPr lang="ru-RU" dirty="0" smtClean="0"/>
              <a:t> </a:t>
            </a:r>
            <a:r>
              <a:rPr lang="ru-RU" dirty="0" err="1" smtClean="0"/>
              <a:t>відмінників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500042"/>
            <a:ext cx="8153400" cy="5595958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uk-UA" dirty="0" smtClean="0"/>
              <a:t>		</a:t>
            </a:r>
          </a:p>
          <a:p>
            <a:pPr algn="just">
              <a:lnSpc>
                <a:spcPct val="150000"/>
              </a:lnSpc>
              <a:buNone/>
            </a:pPr>
            <a:r>
              <a:rPr lang="uk-UA" dirty="0" smtClean="0"/>
              <a:t>		Успішність процесу соціалізації та професійного становлення майбутніх спеціалістів залежить від рівня організації соціальної роботи у студентському середовищі, яку можна проводити через функціонування студентських соціальних служб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500042"/>
            <a:ext cx="8153400" cy="559595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50000"/>
              </a:lnSpc>
              <a:buNone/>
            </a:pPr>
            <a:r>
              <a:rPr lang="ru-RU" dirty="0" smtClean="0"/>
              <a:t>	</a:t>
            </a:r>
            <a:r>
              <a:rPr lang="ru-RU" dirty="0" err="1" smtClean="0"/>
              <a:t>Такі</a:t>
            </a:r>
            <a:r>
              <a:rPr lang="ru-RU" dirty="0" smtClean="0"/>
              <a:t> </a:t>
            </a:r>
            <a:r>
              <a:rPr lang="ru-RU" dirty="0" err="1" smtClean="0"/>
              <a:t>структурні</a:t>
            </a:r>
            <a:r>
              <a:rPr lang="ru-RU" dirty="0" smtClean="0"/>
              <a:t> </a:t>
            </a:r>
            <a:r>
              <a:rPr lang="ru-RU" dirty="0" err="1" smtClean="0"/>
              <a:t>утворення</a:t>
            </a:r>
            <a:r>
              <a:rPr lang="ru-RU" dirty="0" smtClean="0"/>
              <a:t> </a:t>
            </a:r>
            <a:r>
              <a:rPr lang="ru-RU" dirty="0" err="1" smtClean="0"/>
              <a:t>безпосередньо</a:t>
            </a:r>
            <a:r>
              <a:rPr lang="ru-RU" dirty="0" smtClean="0"/>
              <a:t> на </a:t>
            </a:r>
            <a:r>
              <a:rPr lang="ru-RU" dirty="0" err="1" smtClean="0"/>
              <a:t>території</a:t>
            </a:r>
            <a:r>
              <a:rPr lang="ru-RU" dirty="0" smtClean="0"/>
              <a:t> </a:t>
            </a:r>
            <a:r>
              <a:rPr lang="ru-RU" dirty="0" err="1" smtClean="0"/>
              <a:t>вищого</a:t>
            </a:r>
            <a:r>
              <a:rPr lang="ru-RU" dirty="0" smtClean="0"/>
              <a:t> </a:t>
            </a:r>
            <a:r>
              <a:rPr lang="ru-RU" dirty="0" err="1" smtClean="0"/>
              <a:t>навчального</a:t>
            </a:r>
            <a:r>
              <a:rPr lang="ru-RU" dirty="0" smtClean="0"/>
              <a:t> закладу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альтернативних</a:t>
            </a:r>
            <a:r>
              <a:rPr lang="ru-RU" dirty="0" smtClean="0"/>
              <a:t> форм </a:t>
            </a:r>
            <a:r>
              <a:rPr lang="ru-RU" u="sng" dirty="0" err="1" smtClean="0"/>
              <a:t>надання</a:t>
            </a:r>
            <a:r>
              <a:rPr lang="ru-RU" u="sng" dirty="0" smtClean="0"/>
              <a:t> </a:t>
            </a:r>
            <a:r>
              <a:rPr lang="ru-RU" u="sng" dirty="0" err="1" smtClean="0"/>
              <a:t>соціальної</a:t>
            </a:r>
            <a:r>
              <a:rPr lang="ru-RU" u="sng" dirty="0" smtClean="0"/>
              <a:t> </a:t>
            </a:r>
            <a:r>
              <a:rPr lang="ru-RU" u="sng" dirty="0" err="1" smtClean="0"/>
              <a:t>допомоги</a:t>
            </a:r>
            <a:r>
              <a:rPr lang="ru-RU" u="sng" dirty="0" smtClean="0"/>
              <a:t> студентам за формулою: </a:t>
            </a:r>
          </a:p>
          <a:p>
            <a:pPr algn="ctr">
              <a:lnSpc>
                <a:spcPct val="150000"/>
              </a:lnSpc>
              <a:buNone/>
            </a:pPr>
            <a:r>
              <a:rPr lang="ru-RU" b="1" dirty="0" smtClean="0"/>
              <a:t>«Не бути </a:t>
            </a:r>
            <a:r>
              <a:rPr lang="ru-RU" b="1" dirty="0" err="1" smtClean="0"/>
              <a:t>пасивним</a:t>
            </a:r>
            <a:r>
              <a:rPr lang="ru-RU" b="1" dirty="0" smtClean="0"/>
              <a:t> </a:t>
            </a:r>
            <a:r>
              <a:rPr lang="ru-RU" b="1" dirty="0" err="1" smtClean="0"/>
              <a:t>учасником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спостерігачем</a:t>
            </a:r>
            <a:r>
              <a:rPr lang="ru-RU" b="1" dirty="0" smtClean="0"/>
              <a:t>, а самому </a:t>
            </a:r>
            <a:r>
              <a:rPr lang="ru-RU" b="1" dirty="0" err="1" smtClean="0"/>
              <a:t>вчитися</a:t>
            </a:r>
            <a:r>
              <a:rPr lang="ru-RU" b="1" dirty="0" smtClean="0"/>
              <a:t> </a:t>
            </a:r>
            <a:r>
              <a:rPr lang="ru-RU" b="1" dirty="0" err="1" smtClean="0"/>
              <a:t>вирішувати</a:t>
            </a:r>
            <a:r>
              <a:rPr lang="ru-RU" b="1" dirty="0" smtClean="0"/>
              <a:t> </a:t>
            </a:r>
            <a:r>
              <a:rPr lang="ru-RU" b="1" dirty="0" err="1" smtClean="0"/>
              <a:t>власні</a:t>
            </a:r>
            <a:r>
              <a:rPr lang="ru-RU" b="1" dirty="0" smtClean="0"/>
              <a:t> </a:t>
            </a:r>
            <a:r>
              <a:rPr lang="ru-RU" b="1" dirty="0" err="1" smtClean="0"/>
              <a:t>проблеми</a:t>
            </a:r>
            <a:r>
              <a:rPr lang="ru-RU" b="1" dirty="0" smtClean="0"/>
              <a:t>».</a:t>
            </a:r>
            <a:endParaRPr lang="uk-UA" b="1" dirty="0" smtClean="0"/>
          </a:p>
          <a:p>
            <a:pPr algn="ctr">
              <a:buNone/>
            </a:pPr>
            <a:r>
              <a:rPr lang="uk-UA" b="1" dirty="0" smtClean="0"/>
              <a:t> </a:t>
            </a:r>
            <a:endParaRPr lang="uk-UA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3.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Головні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аспекти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соціальної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адаптації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першокурсників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79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uk-UA" sz="3800" b="1" dirty="0" smtClean="0"/>
              <a:t>3.1. Процес</a:t>
            </a:r>
            <a:r>
              <a:rPr lang="ru-RU" sz="3800" b="1" dirty="0" smtClean="0"/>
              <a:t> </a:t>
            </a:r>
            <a:r>
              <a:rPr lang="ru-RU" sz="3800" b="1" dirty="0" err="1" smtClean="0"/>
              <a:t>адаптації</a:t>
            </a:r>
            <a:r>
              <a:rPr lang="ru-RU" sz="3800" b="1" dirty="0" smtClean="0"/>
              <a:t> </a:t>
            </a:r>
            <a:r>
              <a:rPr lang="ru-RU" sz="3800" b="1" dirty="0" err="1" smtClean="0"/>
              <a:t>першокурсників</a:t>
            </a:r>
            <a:r>
              <a:rPr lang="ru-RU" sz="3800" b="1" dirty="0" smtClean="0"/>
              <a:t> до </a:t>
            </a:r>
            <a:r>
              <a:rPr lang="uk-UA" sz="3800" b="1" dirty="0" smtClean="0"/>
              <a:t>нових </a:t>
            </a:r>
            <a:r>
              <a:rPr lang="ru-RU" sz="3800" b="1" dirty="0" smtClean="0"/>
              <a:t>умов </a:t>
            </a:r>
            <a:r>
              <a:rPr lang="ru-RU" sz="3800" b="1" dirty="0" err="1" smtClean="0"/>
              <a:t>навчання</a:t>
            </a:r>
            <a:r>
              <a:rPr lang="ru-RU" sz="3800" b="1" dirty="0" smtClean="0"/>
              <a:t> у ВНЗ</a:t>
            </a:r>
            <a:endParaRPr lang="uk-UA" sz="3800" dirty="0" smtClean="0"/>
          </a:p>
          <a:p>
            <a:pPr algn="ctr"/>
            <a:endParaRPr lang="uk-UA" dirty="0"/>
          </a:p>
        </p:txBody>
      </p:sp>
      <p:sp>
        <p:nvSpPr>
          <p:cNvPr id="4" name="TextBox 3"/>
          <p:cNvSpPr txBox="1"/>
          <p:nvPr/>
        </p:nvSpPr>
        <p:spPr>
          <a:xfrm>
            <a:off x="500034" y="2571744"/>
            <a:ext cx="8215370" cy="35394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uk-UA" sz="3200" dirty="0" smtClean="0"/>
          </a:p>
          <a:p>
            <a:pPr algn="just"/>
            <a:r>
              <a:rPr lang="uk-UA" sz="3200" dirty="0" smtClean="0"/>
              <a:t>	А</a:t>
            </a:r>
            <a:r>
              <a:rPr lang="ru-RU" sz="3200" dirty="0" err="1" smtClean="0"/>
              <a:t>даптація</a:t>
            </a:r>
            <a:r>
              <a:rPr lang="ru-RU" sz="3200" dirty="0" smtClean="0"/>
              <a:t> </a:t>
            </a:r>
            <a:r>
              <a:rPr lang="ru-RU" sz="3200" dirty="0" err="1" smtClean="0"/>
              <a:t>студентів</a:t>
            </a:r>
            <a:r>
              <a:rPr lang="ru-RU" sz="3200" dirty="0" smtClean="0"/>
              <a:t> до </a:t>
            </a:r>
            <a:r>
              <a:rPr lang="ru-RU" sz="3200" dirty="0" err="1" smtClean="0"/>
              <a:t>навчального</a:t>
            </a:r>
            <a:r>
              <a:rPr lang="ru-RU" sz="3200" dirty="0" smtClean="0"/>
              <a:t> </a:t>
            </a:r>
            <a:r>
              <a:rPr lang="ru-RU" sz="3200" dirty="0" err="1" smtClean="0"/>
              <a:t>процесу</a:t>
            </a:r>
            <a:r>
              <a:rPr lang="ru-RU" sz="3200" dirty="0" smtClean="0"/>
              <a:t> у </a:t>
            </a:r>
            <a:r>
              <a:rPr lang="ru-RU" sz="3200" dirty="0" err="1" smtClean="0"/>
              <a:t>вузі</a:t>
            </a:r>
            <a:r>
              <a:rPr lang="ru-RU" sz="3200" dirty="0" smtClean="0"/>
              <a:t> </a:t>
            </a:r>
            <a:r>
              <a:rPr lang="ru-RU" sz="3200" dirty="0" err="1" smtClean="0"/>
              <a:t>включає</a:t>
            </a:r>
            <a:r>
              <a:rPr lang="ru-RU" sz="3200" dirty="0" smtClean="0"/>
              <a:t> </a:t>
            </a:r>
            <a:r>
              <a:rPr lang="ru-RU" sz="3200" dirty="0" err="1" smtClean="0"/>
              <a:t>цілий</a:t>
            </a:r>
            <a:r>
              <a:rPr lang="ru-RU" sz="3200" dirty="0" smtClean="0"/>
              <a:t> ряд </a:t>
            </a:r>
            <a:r>
              <a:rPr lang="ru-RU" sz="3200" dirty="0" err="1" smtClean="0"/>
              <a:t>аспектів</a:t>
            </a:r>
            <a:r>
              <a:rPr lang="ru-RU" sz="3200" dirty="0" smtClean="0"/>
              <a:t>, за </a:t>
            </a:r>
            <a:r>
              <a:rPr lang="ru-RU" sz="3200" dirty="0" err="1" smtClean="0"/>
              <a:t>якими</a:t>
            </a:r>
            <a:r>
              <a:rPr lang="ru-RU" sz="3200" dirty="0" smtClean="0"/>
              <a:t> стоять </a:t>
            </a:r>
            <a:r>
              <a:rPr lang="ru-RU" sz="3200" dirty="0" err="1" smtClean="0"/>
              <a:t>різні</a:t>
            </a:r>
            <a:r>
              <a:rPr lang="ru-RU" sz="3200" dirty="0" smtClean="0"/>
              <a:t> </a:t>
            </a:r>
            <a:r>
              <a:rPr lang="ru-RU" sz="3200" dirty="0" err="1" smtClean="0"/>
              <a:t>зони</a:t>
            </a:r>
            <a:r>
              <a:rPr lang="ru-RU" sz="3200" dirty="0" smtClean="0"/>
              <a:t> </a:t>
            </a:r>
            <a:r>
              <a:rPr lang="ru-RU" sz="3200" dirty="0" err="1" smtClean="0"/>
              <a:t>труднощів</a:t>
            </a:r>
            <a:r>
              <a:rPr lang="ru-RU" sz="3200" dirty="0" smtClean="0"/>
              <a:t>, </a:t>
            </a:r>
            <a:r>
              <a:rPr lang="ru-RU" sz="3200" dirty="0" err="1" smtClean="0"/>
              <a:t>з</a:t>
            </a:r>
            <a:r>
              <a:rPr lang="ru-RU" sz="3200" dirty="0" smtClean="0"/>
              <a:t> </a:t>
            </a:r>
            <a:r>
              <a:rPr lang="ru-RU" sz="3200" dirty="0" err="1" smtClean="0"/>
              <a:t>якими</a:t>
            </a:r>
            <a:r>
              <a:rPr lang="ru-RU" sz="3200" dirty="0" smtClean="0"/>
              <a:t> доводиться </a:t>
            </a:r>
            <a:r>
              <a:rPr lang="ru-RU" sz="3200" dirty="0" err="1" smtClean="0"/>
              <a:t>стикатися</a:t>
            </a:r>
            <a:r>
              <a:rPr lang="ru-RU" sz="3200" dirty="0" smtClean="0"/>
              <a:t> студентам на </a:t>
            </a:r>
            <a:r>
              <a:rPr lang="ru-RU" sz="3200" dirty="0" err="1" smtClean="0"/>
              <a:t>початковому</a:t>
            </a:r>
            <a:r>
              <a:rPr lang="ru-RU" sz="3200" dirty="0" smtClean="0"/>
              <a:t> </a:t>
            </a:r>
            <a:r>
              <a:rPr lang="ru-RU" sz="3200" dirty="0" err="1" smtClean="0"/>
              <a:t>етапі</a:t>
            </a:r>
            <a:r>
              <a:rPr lang="ru-RU" sz="3200" dirty="0" smtClean="0"/>
              <a:t> </a:t>
            </a:r>
            <a:r>
              <a:rPr lang="ru-RU" sz="3200" dirty="0" err="1" smtClean="0"/>
              <a:t>навчання</a:t>
            </a:r>
            <a:r>
              <a:rPr lang="ru-RU" sz="3200" dirty="0" smtClean="0"/>
              <a:t> у </a:t>
            </a:r>
            <a:r>
              <a:rPr lang="ru-RU" sz="3200" dirty="0" err="1" smtClean="0"/>
              <a:t>вузі</a:t>
            </a:r>
            <a:r>
              <a:rPr lang="ru-RU" sz="3200" dirty="0" smtClean="0"/>
              <a:t>. </a:t>
            </a:r>
          </a:p>
          <a:p>
            <a:pPr algn="just"/>
            <a:endParaRPr lang="uk-U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428604"/>
            <a:ext cx="8153400" cy="50006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uk-UA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Три головних аспекти адаптації першокурсника</a:t>
            </a:r>
            <a:endParaRPr lang="uk-UA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4" y="1071546"/>
          <a:ext cx="8286808" cy="5137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6500858"/>
              </a:tblGrid>
              <a:tr h="255076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Дидактичний</a:t>
                      </a:r>
                      <a:endParaRPr lang="uk-UA" sz="16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пов'язаний </a:t>
                      </a:r>
                      <a:r>
                        <a:rPr lang="uk-UA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 пристосуванням до нової дидактичної ситуації, що відрізняється від шкільної формами та методами організації навчального процесу.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Ця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новизна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і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пов'язані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нею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труднощі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створюють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свого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роду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дидактичний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бар'єр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який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треба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подолати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Головними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труднощами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даного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аспекту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є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зростання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обсягу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та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складності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навчального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матеріалу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збільшення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питомої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ваги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самостійної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роботи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, 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також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невміння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працювати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самостійно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планувати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та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розподіляти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свій</a:t>
                      </a:r>
                      <a:r>
                        <a:rPr lang="ru-RU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 час та </a:t>
                      </a:r>
                      <a:r>
                        <a:rPr lang="ru-RU" sz="1600" b="1" i="1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інше</a:t>
                      </a:r>
                      <a:endParaRPr lang="uk-UA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691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Професійний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передбачає </a:t>
                      </a:r>
                      <a:r>
                        <a:rPr lang="uk-UA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формування любові до обраної спеціальності, поступове набуття професійних умінь і навичок</a:t>
                      </a:r>
                      <a:endParaRPr lang="uk-UA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3179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18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Соціально-психологічний</a:t>
                      </a:r>
                      <a:endParaRPr lang="uk-UA" sz="16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uk-UA" sz="1600" b="1" i="1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b="1" i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пов'язаний </a:t>
                      </a:r>
                      <a:r>
                        <a:rPr lang="uk-UA" sz="1600" b="1" i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imes New Roman"/>
                          <a:ea typeface="Times New Roman"/>
                        </a:rPr>
                        <a:t>з труднощами в засвоєнні нових соціальних норм, встановленні та підтриманні студентом певного соціального статусу в новому колективі і т. ін.</a:t>
                      </a:r>
                      <a:endParaRPr lang="uk-UA" sz="1400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3.2. Стереотипи пізнавальної діяльності, які ускладнюють процес  соціальної адаптації</a:t>
            </a:r>
            <a:r>
              <a:rPr lang="uk-U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uk-UA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uk-UA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uk-UA" dirty="0" smtClean="0"/>
              <a:t>1.Ці труднощі проявляються вже у процесі сприйняття і осмислення студентами матеріалу, який вивчається</a:t>
            </a:r>
            <a:r>
              <a:rPr lang="uk-UA" dirty="0" smtClean="0"/>
              <a:t>. У </a:t>
            </a:r>
            <a:r>
              <a:rPr lang="uk-UA" dirty="0" smtClean="0"/>
              <a:t>школі основна робота з осмислення нових знань відбувається на уроці під керівництвом вчителя з використанням різноманітних методів, що полегшують процес навчання. </a:t>
            </a:r>
            <a:r>
              <a:rPr lang="ru-RU" dirty="0" smtClean="0"/>
              <a:t>А </a:t>
            </a:r>
            <a:r>
              <a:rPr lang="ru-RU" dirty="0" err="1" smtClean="0"/>
              <a:t>домашня</a:t>
            </a:r>
            <a:r>
              <a:rPr lang="ru-RU" dirty="0" smtClean="0"/>
              <a:t> робота </a:t>
            </a:r>
            <a:r>
              <a:rPr lang="ru-RU" dirty="0" err="1" smtClean="0"/>
              <a:t>учнів</a:t>
            </a:r>
            <a:r>
              <a:rPr lang="ru-RU" dirty="0" smtClean="0"/>
              <a:t> </a:t>
            </a:r>
            <a:r>
              <a:rPr lang="ru-RU" dirty="0" err="1" smtClean="0"/>
              <a:t>зводилася</a:t>
            </a:r>
            <a:r>
              <a:rPr lang="ru-RU" dirty="0" smtClean="0"/>
              <a:t> </a:t>
            </a:r>
            <a:r>
              <a:rPr lang="ru-RU" dirty="0" err="1" smtClean="0"/>
              <a:t>головним</a:t>
            </a:r>
            <a:r>
              <a:rPr lang="ru-RU" dirty="0" smtClean="0"/>
              <a:t> чином до </a:t>
            </a:r>
            <a:r>
              <a:rPr lang="ru-RU" dirty="0" err="1" smtClean="0"/>
              <a:t>повторювання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завчання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. Школяру,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виробив</a:t>
            </a:r>
            <a:r>
              <a:rPr lang="ru-RU" dirty="0" smtClean="0"/>
              <a:t> стереотип режиму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на </a:t>
            </a:r>
            <a:r>
              <a:rPr lang="ru-RU" dirty="0" err="1" smtClean="0"/>
              <a:t>уроці</a:t>
            </a:r>
            <a:r>
              <a:rPr lang="ru-RU" dirty="0" smtClean="0"/>
              <a:t>, доводиться </a:t>
            </a:r>
            <a:r>
              <a:rPr lang="ru-RU" dirty="0" err="1" smtClean="0"/>
              <a:t>з</a:t>
            </a:r>
            <a:r>
              <a:rPr lang="ru-RU" dirty="0" smtClean="0"/>
              <a:t> перших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переборювати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в </a:t>
            </a:r>
            <a:r>
              <a:rPr lang="ru-RU" dirty="0" err="1" smtClean="0"/>
              <a:t>вузі</a:t>
            </a:r>
            <a:r>
              <a:rPr lang="ru-RU" dirty="0" smtClean="0"/>
              <a:t>. </a:t>
            </a:r>
            <a:endParaRPr lang="uk-UA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428604"/>
            <a:ext cx="8153400" cy="566739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uk-UA" dirty="0" smtClean="0"/>
              <a:t>2. Вплив стереотипів шкільного навчання значною мірою виявляється в організації навчальної роботи з повторення і закріплення матеріалу. </a:t>
            </a:r>
            <a:r>
              <a:rPr lang="ru-RU" dirty="0" smtClean="0"/>
              <a:t>Система </a:t>
            </a:r>
            <a:r>
              <a:rPr lang="ru-RU" dirty="0" err="1" smtClean="0"/>
              <a:t>шкільного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побудована</a:t>
            </a:r>
            <a:r>
              <a:rPr lang="ru-RU" dirty="0" smtClean="0"/>
              <a:t> таким чином,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пояснення</a:t>
            </a:r>
            <a:r>
              <a:rPr lang="ru-RU" dirty="0" smtClean="0"/>
              <a:t> нового </a:t>
            </a:r>
            <a:r>
              <a:rPr lang="ru-RU" dirty="0" err="1" smtClean="0"/>
              <a:t>матеріалу</a:t>
            </a:r>
            <a:r>
              <a:rPr lang="uk-UA" dirty="0" smtClean="0"/>
              <a:t> </a:t>
            </a:r>
            <a:r>
              <a:rPr lang="ru-RU" dirty="0" smtClean="0"/>
              <a:t>та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 </a:t>
            </a:r>
            <a:r>
              <a:rPr lang="ru-RU" dirty="0" err="1" smtClean="0"/>
              <a:t>поєднуються</a:t>
            </a:r>
            <a:r>
              <a:rPr lang="ru-RU" dirty="0" smtClean="0"/>
              <a:t> в </a:t>
            </a:r>
            <a:r>
              <a:rPr lang="ru-RU" dirty="0" err="1" smtClean="0"/>
              <a:t>одне</a:t>
            </a:r>
            <a:r>
              <a:rPr lang="ru-RU" dirty="0" smtClean="0"/>
              <a:t> </a:t>
            </a:r>
            <a:r>
              <a:rPr lang="ru-RU" dirty="0" err="1" smtClean="0"/>
              <a:t>ціле</a:t>
            </a:r>
            <a:r>
              <a:rPr lang="ru-RU" dirty="0" smtClean="0"/>
              <a:t> самою структурою уроку. У </a:t>
            </a:r>
            <a:r>
              <a:rPr lang="ru-RU" dirty="0" err="1" smtClean="0"/>
              <a:t>вузі</a:t>
            </a:r>
            <a:r>
              <a:rPr lang="ru-RU" dirty="0" smtClean="0"/>
              <a:t> ж </a:t>
            </a:r>
            <a:r>
              <a:rPr lang="ru-RU" dirty="0" err="1" smtClean="0"/>
              <a:t>синхронність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повідомленням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та </a:t>
            </a:r>
            <a:r>
              <a:rPr lang="ru-RU" dirty="0" err="1" smtClean="0"/>
              <a:t>їх</a:t>
            </a:r>
            <a:r>
              <a:rPr lang="ru-RU" dirty="0" smtClean="0"/>
              <a:t> </a:t>
            </a:r>
            <a:r>
              <a:rPr lang="ru-RU" dirty="0" err="1" smtClean="0"/>
              <a:t>закріпленням</a:t>
            </a:r>
            <a:r>
              <a:rPr lang="ru-RU" dirty="0" smtClean="0"/>
              <a:t> </a:t>
            </a:r>
            <a:r>
              <a:rPr lang="ru-RU" dirty="0" err="1" smtClean="0"/>
              <a:t>більшою</a:t>
            </a:r>
            <a:r>
              <a:rPr lang="ru-RU" dirty="0" smtClean="0"/>
              <a:t> </a:t>
            </a:r>
            <a:r>
              <a:rPr lang="ru-RU" dirty="0" err="1" smtClean="0"/>
              <a:t>мірою</a:t>
            </a:r>
            <a:r>
              <a:rPr lang="ru-RU" dirty="0" smtClean="0"/>
              <a:t> </a:t>
            </a:r>
            <a:r>
              <a:rPr lang="ru-RU" dirty="0" err="1" smtClean="0"/>
              <a:t>відсутня</a:t>
            </a:r>
            <a:r>
              <a:rPr lang="ru-RU" dirty="0" smtClean="0"/>
              <a:t>. </a:t>
            </a:r>
            <a:r>
              <a:rPr lang="ru-RU" dirty="0" err="1" smtClean="0"/>
              <a:t>Крім</a:t>
            </a:r>
            <a:r>
              <a:rPr lang="ru-RU" dirty="0" smtClean="0"/>
              <a:t> того, </a:t>
            </a:r>
            <a:r>
              <a:rPr lang="ru-RU" dirty="0" err="1" smtClean="0"/>
              <a:t>викладення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під</a:t>
            </a:r>
            <a:r>
              <a:rPr lang="ru-RU" dirty="0" smtClean="0"/>
              <a:t> час </a:t>
            </a:r>
            <a:r>
              <a:rPr lang="ru-RU" dirty="0" err="1" smtClean="0"/>
              <a:t>лекції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закріплення</a:t>
            </a:r>
            <a:r>
              <a:rPr lang="ru-RU" dirty="0" smtClean="0"/>
              <a:t> на </a:t>
            </a:r>
            <a:r>
              <a:rPr lang="ru-RU" dirty="0" err="1" smtClean="0"/>
              <a:t>практичних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семінарських</a:t>
            </a:r>
            <a:r>
              <a:rPr lang="ru-RU" dirty="0" smtClean="0"/>
              <a:t> </a:t>
            </a:r>
            <a:r>
              <a:rPr lang="ru-RU" dirty="0" err="1" smtClean="0"/>
              <a:t>заняттях</a:t>
            </a:r>
            <a:r>
              <a:rPr lang="ru-RU" dirty="0" smtClean="0"/>
              <a:t> часто </a:t>
            </a:r>
            <a:r>
              <a:rPr lang="ru-RU" dirty="0" err="1" smtClean="0"/>
              <a:t>розділені</a:t>
            </a:r>
            <a:r>
              <a:rPr lang="ru-RU" dirty="0" smtClean="0"/>
              <a:t> </a:t>
            </a:r>
            <a:r>
              <a:rPr lang="ru-RU" dirty="0" err="1" smtClean="0"/>
              <a:t>тривалим</a:t>
            </a:r>
            <a:r>
              <a:rPr lang="ru-RU" dirty="0" smtClean="0"/>
              <a:t> </a:t>
            </a:r>
            <a:r>
              <a:rPr lang="ru-RU" dirty="0" err="1" smtClean="0"/>
              <a:t>проміжком</a:t>
            </a:r>
            <a:r>
              <a:rPr lang="ru-RU" dirty="0" smtClean="0"/>
              <a:t> часу. Тому у </a:t>
            </a:r>
            <a:r>
              <a:rPr lang="ru-RU" dirty="0" err="1" smtClean="0"/>
              <a:t>вузі</a:t>
            </a:r>
            <a:r>
              <a:rPr lang="ru-RU" dirty="0" smtClean="0"/>
              <a:t> робота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осмислення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засвоєння</a:t>
            </a:r>
            <a:r>
              <a:rPr lang="ru-RU" dirty="0" smtClean="0"/>
              <a:t> теоретичного </a:t>
            </a:r>
            <a:r>
              <a:rPr lang="ru-RU" dirty="0" err="1" smtClean="0"/>
              <a:t>матеріалу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викладається</a:t>
            </a:r>
            <a:r>
              <a:rPr lang="ru-RU" dirty="0" smtClean="0"/>
              <a:t> в </a:t>
            </a:r>
            <a:r>
              <a:rPr lang="ru-RU" dirty="0" err="1" smtClean="0"/>
              <a:t>лекції</a:t>
            </a:r>
            <a:r>
              <a:rPr lang="ru-RU" dirty="0" smtClean="0"/>
              <a:t>, повинна </a:t>
            </a:r>
            <a:r>
              <a:rPr lang="ru-RU" dirty="0" err="1" smtClean="0"/>
              <a:t>синхронізуватися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процесом</a:t>
            </a:r>
            <a:r>
              <a:rPr lang="ru-RU" dirty="0" smtClean="0"/>
              <a:t> </a:t>
            </a:r>
            <a:r>
              <a:rPr lang="ru-RU" dirty="0" err="1" smtClean="0"/>
              <a:t>самостійної</a:t>
            </a:r>
            <a:r>
              <a:rPr lang="ru-RU" dirty="0" smtClean="0"/>
              <a:t> </a:t>
            </a:r>
            <a:r>
              <a:rPr lang="ru-RU" dirty="0" err="1" smtClean="0"/>
              <a:t>позааудиторної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супроводжуватися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глибоким</a:t>
            </a:r>
            <a:r>
              <a:rPr lang="ru-RU" dirty="0" smtClean="0"/>
              <a:t> </a:t>
            </a:r>
            <a:r>
              <a:rPr lang="ru-RU" dirty="0" err="1" smtClean="0"/>
              <a:t>осмисленням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самоконтролем. </a:t>
            </a:r>
            <a:r>
              <a:rPr lang="ru-RU" dirty="0" err="1" smtClean="0"/>
              <a:t>Від</a:t>
            </a:r>
            <a:r>
              <a:rPr lang="ru-RU" dirty="0" smtClean="0"/>
              <a:t> того, </a:t>
            </a:r>
            <a:r>
              <a:rPr lang="ru-RU" dirty="0" err="1" smtClean="0"/>
              <a:t>наскільки</a:t>
            </a:r>
            <a:r>
              <a:rPr lang="ru-RU" dirty="0" smtClean="0"/>
              <a:t> правильно </a:t>
            </a:r>
            <a:r>
              <a:rPr lang="ru-RU" dirty="0" err="1" smtClean="0"/>
              <a:t>організовується</a:t>
            </a:r>
            <a:r>
              <a:rPr lang="ru-RU" dirty="0" smtClean="0"/>
              <a:t> </a:t>
            </a:r>
            <a:r>
              <a:rPr lang="ru-RU" dirty="0" err="1" smtClean="0"/>
              <a:t>ця</a:t>
            </a:r>
            <a:r>
              <a:rPr lang="ru-RU" dirty="0" smtClean="0"/>
              <a:t> робота, </a:t>
            </a:r>
            <a:r>
              <a:rPr lang="ru-RU" dirty="0" err="1" smtClean="0"/>
              <a:t>залежить</a:t>
            </a:r>
            <a:r>
              <a:rPr lang="ru-RU" dirty="0" smtClean="0"/>
              <a:t> </a:t>
            </a:r>
            <a:r>
              <a:rPr lang="ru-RU" dirty="0" err="1" smtClean="0"/>
              <a:t>глибина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міцність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85728"/>
            <a:ext cx="8153400" cy="581027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 smtClean="0"/>
              <a:t>   3</a:t>
            </a:r>
            <a:r>
              <a:rPr lang="ru-RU" dirty="0" smtClean="0"/>
              <a:t>. </a:t>
            </a:r>
            <a:r>
              <a:rPr lang="ru-RU" dirty="0" err="1" smtClean="0"/>
              <a:t>Специфіка</a:t>
            </a:r>
            <a:r>
              <a:rPr lang="ru-RU" dirty="0" smtClean="0"/>
              <a:t> </a:t>
            </a:r>
            <a:r>
              <a:rPr lang="ru-RU" dirty="0" err="1" smtClean="0"/>
              <a:t>вузівського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в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зумовлена</a:t>
            </a:r>
            <a:r>
              <a:rPr lang="ru-RU" dirty="0" smtClean="0"/>
              <a:t> </a:t>
            </a:r>
            <a:r>
              <a:rPr lang="ru-RU" dirty="0" err="1" smtClean="0"/>
              <a:t>відсутністю</a:t>
            </a:r>
            <a:r>
              <a:rPr lang="ru-RU" dirty="0" smtClean="0"/>
              <a:t> систематичного поточного контролю за </a:t>
            </a:r>
            <a:r>
              <a:rPr lang="ru-RU" dirty="0" err="1" smtClean="0"/>
              <a:t>якістю</a:t>
            </a:r>
            <a:r>
              <a:rPr lang="ru-RU" dirty="0" smtClean="0"/>
              <a:t>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. У </a:t>
            </a:r>
            <a:r>
              <a:rPr lang="ru-RU" dirty="0" err="1" smtClean="0"/>
              <a:t>середній</a:t>
            </a:r>
            <a:r>
              <a:rPr lang="ru-RU" dirty="0" smtClean="0"/>
              <a:t> </a:t>
            </a:r>
            <a:r>
              <a:rPr lang="ru-RU" dirty="0" err="1" smtClean="0"/>
              <a:t>школі</a:t>
            </a:r>
            <a:r>
              <a:rPr lang="ru-RU" dirty="0" smtClean="0"/>
              <a:t>, як </a:t>
            </a:r>
            <a:r>
              <a:rPr lang="ru-RU" dirty="0" err="1" smtClean="0"/>
              <a:t>відомо</a:t>
            </a:r>
            <a:r>
              <a:rPr lang="ru-RU" dirty="0" smtClean="0"/>
              <a:t>, контроль за </a:t>
            </a:r>
            <a:r>
              <a:rPr lang="ru-RU" dirty="0" err="1" smtClean="0"/>
              <a:t>навчальною</a:t>
            </a:r>
            <a:r>
              <a:rPr lang="ru-RU" dirty="0" smtClean="0"/>
              <a:t> </a:t>
            </a:r>
            <a:r>
              <a:rPr lang="ru-RU" dirty="0" err="1" smtClean="0"/>
              <a:t>роботою</a:t>
            </a:r>
            <a:r>
              <a:rPr lang="ru-RU" dirty="0" smtClean="0"/>
              <a:t> та </a:t>
            </a:r>
            <a:r>
              <a:rPr lang="ru-RU" dirty="0" err="1" smtClean="0"/>
              <a:t>засвоєнням</a:t>
            </a:r>
            <a:r>
              <a:rPr lang="ru-RU" dirty="0" smtClean="0"/>
              <a:t> </a:t>
            </a:r>
            <a:r>
              <a:rPr lang="ru-RU" dirty="0" err="1" smtClean="0"/>
              <a:t>виучуваного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здійснюється</a:t>
            </a:r>
            <a:r>
              <a:rPr lang="ru-RU" dirty="0" smtClean="0"/>
              <a:t> на кожному </a:t>
            </a:r>
            <a:r>
              <a:rPr lang="ru-RU" dirty="0" err="1" smtClean="0"/>
              <a:t>уроці</a:t>
            </a:r>
            <a:r>
              <a:rPr lang="ru-RU" dirty="0" smtClean="0"/>
              <a:t>. </a:t>
            </a:r>
            <a:r>
              <a:rPr lang="uk-UA" dirty="0" smtClean="0"/>
              <a:t>У вузі ж, де немає щоденної перевірки знань, випускники шкіл отримують в цьому відношенні більшу свободу дій. Відбувається різка зміна, а точніше руйнування, тих стереотипів відношень з викладачами, які роками складалися в середній школі. Відчуваючи себе достатньо вільними від педагогічного контролю, багато першокурсників підмінюють регулярну роботу з засвоєння знань епізодичними, безсистемними заняттями, що веде до відставання. </a:t>
            </a:r>
            <a:r>
              <a:rPr lang="ru-RU" dirty="0" err="1" smtClean="0"/>
              <a:t>Така</a:t>
            </a:r>
            <a:r>
              <a:rPr lang="ru-RU" dirty="0" smtClean="0"/>
              <a:t> система </a:t>
            </a:r>
            <a:r>
              <a:rPr lang="ru-RU" dirty="0" err="1" smtClean="0"/>
              <a:t>навчальної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не </a:t>
            </a:r>
            <a:r>
              <a:rPr lang="ru-RU" dirty="0" err="1" smtClean="0"/>
              <a:t>забезпечує</a:t>
            </a:r>
            <a:r>
              <a:rPr lang="ru-RU" dirty="0" smtClean="0"/>
              <a:t> </a:t>
            </a:r>
            <a:r>
              <a:rPr lang="ru-RU" dirty="0" err="1" smtClean="0"/>
              <a:t>належної</a:t>
            </a:r>
            <a:r>
              <a:rPr lang="ru-RU" dirty="0" smtClean="0"/>
              <a:t> </a:t>
            </a:r>
            <a:r>
              <a:rPr lang="ru-RU" dirty="0" err="1" smtClean="0"/>
              <a:t>підготовки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14290"/>
            <a:ext cx="8153400" cy="588171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uk-UA" dirty="0" smtClean="0"/>
              <a:t>4. Надзвичайно важливе значення для успішного навчання в вузі має правильна організація самоосвітньої роботи студентів з розширення та заглиблення своїх знань</a:t>
            </a:r>
            <a:r>
              <a:rPr lang="uk-UA" dirty="0" smtClean="0"/>
              <a:t>. Навчальні </a:t>
            </a:r>
            <a:r>
              <a:rPr lang="uk-UA" dirty="0" smtClean="0"/>
              <a:t>заняття у вузі, зокрема лекції, мають по відношенню до процесу засвоєння знань лише установчий, орієнтуючий характер. Лекція відіграє роль чинника, що спрямовує самостійну творчу діяльність студентів, і її не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розглядати</a:t>
            </a:r>
            <a:r>
              <a:rPr lang="ru-RU" dirty="0" smtClean="0"/>
              <a:t> як головне </a:t>
            </a:r>
            <a:r>
              <a:rPr lang="ru-RU" dirty="0" err="1" smtClean="0"/>
              <a:t>джерело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. Студентам </a:t>
            </a:r>
            <a:r>
              <a:rPr lang="ru-RU" dirty="0" err="1" smtClean="0"/>
              <a:t>необхідно</a:t>
            </a:r>
            <a:r>
              <a:rPr lang="ru-RU" dirty="0" smtClean="0"/>
              <a:t> самим активно </a:t>
            </a:r>
            <a:r>
              <a:rPr lang="ru-RU" dirty="0" err="1" smtClean="0"/>
              <a:t>здобувати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</a:t>
            </a:r>
            <a:r>
              <a:rPr lang="ru-RU" dirty="0" err="1" smtClean="0"/>
              <a:t>різними</a:t>
            </a:r>
            <a:r>
              <a:rPr lang="ru-RU" dirty="0" smtClean="0"/>
              <a:t> шляхами: </a:t>
            </a:r>
            <a:r>
              <a:rPr lang="ru-RU" dirty="0" err="1" smtClean="0"/>
              <a:t>працювати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підручником</a:t>
            </a:r>
            <a:r>
              <a:rPr lang="ru-RU" dirty="0" smtClean="0"/>
              <a:t>, </a:t>
            </a:r>
            <a:r>
              <a:rPr lang="ru-RU" dirty="0" err="1" smtClean="0"/>
              <a:t>додатковою</a:t>
            </a:r>
            <a:r>
              <a:rPr lang="ru-RU" dirty="0" smtClean="0"/>
              <a:t> </a:t>
            </a:r>
            <a:r>
              <a:rPr lang="ru-RU" dirty="0" err="1" smtClean="0"/>
              <a:t>літературою</a:t>
            </a:r>
            <a:r>
              <a:rPr lang="ru-RU" dirty="0" smtClean="0"/>
              <a:t>, </a:t>
            </a:r>
            <a:r>
              <a:rPr lang="ru-RU" dirty="0" err="1" smtClean="0"/>
              <a:t>науковими</a:t>
            </a:r>
            <a:r>
              <a:rPr lang="ru-RU" dirty="0" smtClean="0"/>
              <a:t> </a:t>
            </a:r>
            <a:r>
              <a:rPr lang="ru-RU" dirty="0" err="1" smtClean="0"/>
              <a:t>першоджерелами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т. </a:t>
            </a:r>
            <a:r>
              <a:rPr lang="ru-RU" dirty="0" err="1" smtClean="0"/>
              <a:t>ін</a:t>
            </a:r>
            <a:r>
              <a:rPr lang="ru-RU" dirty="0" smtClean="0"/>
              <a:t>. </a:t>
            </a:r>
            <a:r>
              <a:rPr lang="ru-RU" dirty="0" err="1" smtClean="0"/>
              <a:t>Проте</a:t>
            </a:r>
            <a:r>
              <a:rPr lang="ru-RU" dirty="0" smtClean="0"/>
              <a:t> </a:t>
            </a:r>
            <a:r>
              <a:rPr lang="ru-RU" dirty="0" err="1" smtClean="0"/>
              <a:t>цих</a:t>
            </a:r>
            <a:r>
              <a:rPr lang="ru-RU" dirty="0" smtClean="0"/>
              <a:t> </a:t>
            </a:r>
            <a:r>
              <a:rPr lang="ru-RU" dirty="0" err="1" smtClean="0"/>
              <a:t>навичок</a:t>
            </a:r>
            <a:r>
              <a:rPr lang="ru-RU" dirty="0" smtClean="0"/>
              <a:t> </a:t>
            </a:r>
            <a:r>
              <a:rPr lang="ru-RU" dirty="0" err="1" smtClean="0"/>
              <a:t>майбутні</a:t>
            </a:r>
            <a:r>
              <a:rPr lang="ru-RU" dirty="0" smtClean="0"/>
              <a:t> </a:t>
            </a:r>
            <a:r>
              <a:rPr lang="ru-RU" dirty="0" err="1" smtClean="0"/>
              <a:t>студенти</a:t>
            </a:r>
            <a:r>
              <a:rPr lang="ru-RU" dirty="0" smtClean="0"/>
              <a:t> в </a:t>
            </a:r>
            <a:r>
              <a:rPr lang="ru-RU" dirty="0" err="1" smtClean="0"/>
              <a:t>школі</a:t>
            </a:r>
            <a:r>
              <a:rPr lang="ru-RU" dirty="0" smtClean="0"/>
              <a:t> не </a:t>
            </a:r>
            <a:r>
              <a:rPr lang="ru-RU" dirty="0" err="1" smtClean="0"/>
              <a:t>здобувають</a:t>
            </a:r>
            <a:r>
              <a:rPr lang="ru-RU" dirty="0" smtClean="0"/>
              <a:t>. </a:t>
            </a:r>
            <a:r>
              <a:rPr lang="ru-RU" dirty="0" err="1" smtClean="0"/>
              <a:t>Додаткова</a:t>
            </a:r>
            <a:r>
              <a:rPr lang="ru-RU" dirty="0" smtClean="0"/>
              <a:t> </a:t>
            </a:r>
            <a:r>
              <a:rPr lang="ru-RU" dirty="0" err="1" smtClean="0"/>
              <a:t>література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вивчається</a:t>
            </a:r>
            <a:r>
              <a:rPr lang="ru-RU" dirty="0" smtClean="0"/>
              <a:t> школярами,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невеликої</a:t>
            </a:r>
            <a:r>
              <a:rPr lang="ru-RU" dirty="0" smtClean="0"/>
              <a:t> </a:t>
            </a:r>
            <a:r>
              <a:rPr lang="ru-RU" dirty="0" err="1" smtClean="0"/>
              <a:t>кількості</a:t>
            </a:r>
            <a:r>
              <a:rPr lang="ru-RU" dirty="0" smtClean="0"/>
              <a:t> </a:t>
            </a:r>
            <a:r>
              <a:rPr lang="ru-RU" dirty="0" err="1" smtClean="0"/>
              <a:t>першоджерел</a:t>
            </a:r>
            <a:r>
              <a:rPr lang="ru-RU" dirty="0" smtClean="0"/>
              <a:t>.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цим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пояснити</a:t>
            </a:r>
            <a:r>
              <a:rPr lang="ru-RU" dirty="0" smtClean="0"/>
              <a:t> </a:t>
            </a:r>
            <a:r>
              <a:rPr lang="ru-RU" dirty="0" err="1" smtClean="0"/>
              <a:t>невміння</a:t>
            </a:r>
            <a:r>
              <a:rPr lang="ru-RU" dirty="0" smtClean="0"/>
              <a:t> </a:t>
            </a:r>
            <a:r>
              <a:rPr lang="ru-RU" dirty="0" err="1" smtClean="0"/>
              <a:t>більшості</a:t>
            </a:r>
            <a:r>
              <a:rPr lang="ru-RU" dirty="0" smtClean="0"/>
              <a:t> </a:t>
            </a:r>
            <a:r>
              <a:rPr lang="ru-RU" dirty="0" err="1" smtClean="0"/>
              <a:t>випускників</a:t>
            </a:r>
            <a:r>
              <a:rPr lang="ru-RU" dirty="0" smtClean="0"/>
              <a:t> </a:t>
            </a:r>
            <a:r>
              <a:rPr lang="ru-RU" dirty="0" err="1" smtClean="0"/>
              <a:t>самостійно</a:t>
            </a:r>
            <a:r>
              <a:rPr lang="ru-RU" dirty="0" smtClean="0"/>
              <a:t> </a:t>
            </a:r>
            <a:r>
              <a:rPr lang="ru-RU" dirty="0" err="1" smtClean="0"/>
              <a:t>працювати</a:t>
            </a:r>
            <a:r>
              <a:rPr lang="ru-RU" dirty="0" smtClean="0"/>
              <a:t> над </a:t>
            </a:r>
            <a:r>
              <a:rPr lang="ru-RU" dirty="0" err="1" smtClean="0"/>
              <a:t>поглибленням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розширенням</a:t>
            </a:r>
            <a:r>
              <a:rPr lang="ru-RU" dirty="0" smtClean="0"/>
              <a:t> </a:t>
            </a:r>
            <a:r>
              <a:rPr lang="ru-RU" dirty="0" err="1" smtClean="0"/>
              <a:t>своїх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.</a:t>
            </a:r>
            <a:endParaRPr lang="uk-UA" dirty="0" smtClean="0"/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66014" cy="142876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/>
            </a:r>
            <a:br>
              <a:rPr lang="uk-UA" sz="3600" b="1" dirty="0" smtClean="0"/>
            </a:br>
            <a:r>
              <a:rPr lang="uk-UA" sz="3600" b="1" dirty="0" smtClean="0"/>
              <a:t>3.3</a:t>
            </a:r>
            <a:r>
              <a:rPr lang="uk-UA" sz="3600" b="1" dirty="0" smtClean="0"/>
              <a:t>. Адаптація до обраної професії – основний аспект соціалізації студентів-першокурсників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28596" y="1714488"/>
            <a:ext cx="8429684" cy="4495800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uk-UA" dirty="0" smtClean="0"/>
              <a:t>    У </a:t>
            </a:r>
            <a:r>
              <a:rPr lang="uk-UA" dirty="0" smtClean="0"/>
              <a:t>студентів-першокурсників, в</a:t>
            </a:r>
            <a:r>
              <a:rPr lang="ru-RU" dirty="0" err="1" smtClean="0"/>
              <a:t>одночас</a:t>
            </a:r>
            <a:r>
              <a:rPr lang="ru-RU" dirty="0" smtClean="0"/>
              <a:t>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 до </a:t>
            </a:r>
            <a:r>
              <a:rPr lang="ru-RU" dirty="0" err="1" smtClean="0"/>
              <a:t>обраної</a:t>
            </a:r>
            <a:r>
              <a:rPr lang="ru-RU" dirty="0" smtClean="0"/>
              <a:t> </a:t>
            </a:r>
            <a:r>
              <a:rPr lang="ru-RU" dirty="0" err="1" smtClean="0"/>
              <a:t>професії</a:t>
            </a:r>
            <a:r>
              <a:rPr lang="ru-RU" dirty="0" smtClean="0"/>
              <a:t>.</a:t>
            </a:r>
            <a:endParaRPr lang="uk-UA" dirty="0" smtClean="0"/>
          </a:p>
          <a:p>
            <a:pPr algn="just"/>
            <a:r>
              <a:rPr lang="ru-RU" dirty="0" err="1" smtClean="0"/>
              <a:t>Оволодіння</a:t>
            </a:r>
            <a:r>
              <a:rPr lang="ru-RU" dirty="0" smtClean="0"/>
              <a:t>  </a:t>
            </a:r>
            <a:r>
              <a:rPr lang="ru-RU" dirty="0" err="1" smtClean="0"/>
              <a:t>навичками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перше </a:t>
            </a:r>
            <a:r>
              <a:rPr lang="ru-RU" dirty="0" err="1" smtClean="0"/>
              <a:t>ознайомлення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професією</a:t>
            </a:r>
            <a:r>
              <a:rPr lang="ru-RU" dirty="0" smtClean="0"/>
              <a:t>- </a:t>
            </a:r>
            <a:r>
              <a:rPr lang="ru-RU" dirty="0" err="1" smtClean="0"/>
              <a:t>найважливіші</a:t>
            </a:r>
            <a:r>
              <a:rPr lang="ru-RU" dirty="0" smtClean="0"/>
              <a:t> </a:t>
            </a:r>
            <a:r>
              <a:rPr lang="ru-RU" dirty="0" err="1" smtClean="0"/>
              <a:t>чинники</a:t>
            </a:r>
            <a:r>
              <a:rPr lang="ru-RU" dirty="0" smtClean="0"/>
              <a:t> в </a:t>
            </a:r>
            <a:r>
              <a:rPr lang="ru-RU" dirty="0" err="1" smtClean="0"/>
              <a:t>процесі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Правильно </a:t>
            </a:r>
            <a:r>
              <a:rPr lang="ru-RU" dirty="0" err="1" smtClean="0"/>
              <a:t>обрана</a:t>
            </a:r>
            <a:r>
              <a:rPr lang="ru-RU" dirty="0" smtClean="0"/>
              <a:t> </a:t>
            </a:r>
            <a:r>
              <a:rPr lang="ru-RU" dirty="0" err="1" smtClean="0"/>
              <a:t>професія</a:t>
            </a:r>
            <a:r>
              <a:rPr lang="ru-RU" dirty="0" smtClean="0"/>
              <a:t> - </a:t>
            </a:r>
            <a:r>
              <a:rPr lang="ru-RU" dirty="0" err="1" smtClean="0"/>
              <a:t>неодмінна</a:t>
            </a:r>
            <a:r>
              <a:rPr lang="ru-RU" dirty="0" smtClean="0"/>
              <a:t> </a:t>
            </a:r>
            <a:r>
              <a:rPr lang="ru-RU" dirty="0" err="1" smtClean="0"/>
              <a:t>умова</a:t>
            </a:r>
            <a:r>
              <a:rPr lang="ru-RU" dirty="0" smtClean="0"/>
              <a:t> </a:t>
            </a:r>
            <a:r>
              <a:rPr lang="ru-RU" dirty="0" err="1" smtClean="0"/>
              <a:t>успішної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молодших</a:t>
            </a:r>
            <a:r>
              <a:rPr lang="ru-RU" dirty="0" smtClean="0"/>
              <a:t> </a:t>
            </a:r>
            <a:r>
              <a:rPr lang="ru-RU" dirty="0" err="1" smtClean="0"/>
              <a:t>курсів</a:t>
            </a:r>
            <a:r>
              <a:rPr lang="ru-RU" dirty="0" smtClean="0"/>
              <a:t>. </a:t>
            </a:r>
            <a:r>
              <a:rPr lang="ru-RU" dirty="0" err="1" smtClean="0"/>
              <a:t>Адже</a:t>
            </a:r>
            <a:r>
              <a:rPr lang="ru-RU" dirty="0" smtClean="0"/>
              <a:t>, </a:t>
            </a:r>
            <a:r>
              <a:rPr lang="uk-UA" dirty="0" smtClean="0"/>
              <a:t>я</a:t>
            </a:r>
            <a:r>
              <a:rPr lang="ru-RU" dirty="0" err="1" smtClean="0"/>
              <a:t>кщо</a:t>
            </a:r>
            <a:r>
              <a:rPr lang="ru-RU" dirty="0" smtClean="0"/>
              <a:t> </a:t>
            </a:r>
            <a:r>
              <a:rPr lang="ru-RU" dirty="0" err="1" smtClean="0"/>
              <a:t>вибір</a:t>
            </a:r>
            <a:r>
              <a:rPr lang="ru-RU" dirty="0" smtClean="0"/>
              <a:t> </a:t>
            </a:r>
            <a:r>
              <a:rPr lang="ru-RU" dirty="0" err="1" smtClean="0"/>
              <a:t>професії</a:t>
            </a:r>
            <a:r>
              <a:rPr lang="ru-RU" dirty="0" smtClean="0"/>
              <a:t> </a:t>
            </a:r>
            <a:r>
              <a:rPr lang="ru-RU" dirty="0" err="1" smtClean="0"/>
              <a:t>невдалий</a:t>
            </a:r>
            <a:r>
              <a:rPr lang="ru-RU" dirty="0" smtClean="0"/>
              <a:t>, </a:t>
            </a:r>
            <a:r>
              <a:rPr lang="ru-RU" dirty="0" err="1" smtClean="0"/>
              <a:t>тобто</a:t>
            </a:r>
            <a:r>
              <a:rPr lang="ru-RU" dirty="0" smtClean="0"/>
              <a:t> не </a:t>
            </a:r>
            <a:r>
              <a:rPr lang="ru-RU" dirty="0" err="1" smtClean="0"/>
              <a:t>відповідає</a:t>
            </a:r>
            <a:r>
              <a:rPr lang="ru-RU" dirty="0" smtClean="0"/>
              <a:t>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здібностям</a:t>
            </a:r>
            <a:r>
              <a:rPr lang="ru-RU" dirty="0" smtClean="0"/>
              <a:t>, </a:t>
            </a:r>
            <a:r>
              <a:rPr lang="ru-RU" dirty="0" err="1" smtClean="0"/>
              <a:t>ні</a:t>
            </a:r>
            <a:r>
              <a:rPr lang="ru-RU" dirty="0" smtClean="0"/>
              <a:t> </a:t>
            </a:r>
            <a:r>
              <a:rPr lang="ru-RU" dirty="0" err="1" smtClean="0"/>
              <a:t>зазіханням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, </a:t>
            </a:r>
            <a:r>
              <a:rPr lang="ru-RU" dirty="0" err="1" smtClean="0"/>
              <a:t>адаптація</a:t>
            </a:r>
            <a:r>
              <a:rPr lang="ru-RU" dirty="0" smtClean="0"/>
              <a:t> </a:t>
            </a:r>
            <a:r>
              <a:rPr lang="ru-RU" dirty="0" err="1" smtClean="0"/>
              <a:t>не</a:t>
            </a:r>
            <a:r>
              <a:rPr lang="ru-RU" dirty="0" smtClean="0"/>
              <a:t> буде оптимальною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just">
              <a:buNone/>
            </a:pPr>
            <a:r>
              <a:rPr lang="uk-UA" dirty="0" smtClean="0"/>
              <a:t>    	</a:t>
            </a:r>
          </a:p>
          <a:p>
            <a:pPr algn="just">
              <a:buNone/>
            </a:pPr>
            <a:r>
              <a:rPr lang="uk-UA" dirty="0" smtClean="0"/>
              <a:t>	</a:t>
            </a:r>
            <a:r>
              <a:rPr lang="uk-UA" dirty="0" smtClean="0"/>
              <a:t>	Профорієнтаційна </a:t>
            </a:r>
            <a:r>
              <a:rPr lang="uk-UA" dirty="0" smtClean="0"/>
              <a:t>робота на першому курсі надзвичайно важлива. </a:t>
            </a:r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 err="1" smtClean="0"/>
              <a:t>належна</a:t>
            </a:r>
            <a:r>
              <a:rPr lang="ru-RU" dirty="0" smtClean="0"/>
              <a:t> </a:t>
            </a:r>
            <a:r>
              <a:rPr lang="ru-RU" dirty="0" err="1" smtClean="0"/>
              <a:t>профорієнтація</a:t>
            </a:r>
            <a:r>
              <a:rPr lang="ru-RU" dirty="0" smtClean="0"/>
              <a:t> не проводиться, то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однією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головних</a:t>
            </a:r>
            <a:r>
              <a:rPr lang="ru-RU" dirty="0" smtClean="0"/>
              <a:t> причин того, </a:t>
            </a:r>
            <a:r>
              <a:rPr lang="ru-RU" dirty="0" err="1" smtClean="0"/>
              <a:t>що</a:t>
            </a:r>
            <a:r>
              <a:rPr lang="ru-RU" dirty="0" smtClean="0"/>
              <a:t> у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формується</a:t>
            </a:r>
            <a:r>
              <a:rPr lang="ru-RU" dirty="0" smtClean="0"/>
              <a:t> </a:t>
            </a:r>
            <a:r>
              <a:rPr lang="ru-RU" dirty="0" err="1" smtClean="0"/>
              <a:t>негативне</a:t>
            </a:r>
            <a:r>
              <a:rPr lang="ru-RU" dirty="0" smtClean="0"/>
              <a:t> </a:t>
            </a:r>
            <a:r>
              <a:rPr lang="ru-RU" dirty="0" err="1" smtClean="0"/>
              <a:t>ставлення</a:t>
            </a:r>
            <a:r>
              <a:rPr lang="ru-RU" dirty="0" smtClean="0"/>
              <a:t> до </a:t>
            </a:r>
            <a:r>
              <a:rPr lang="ru-RU" dirty="0" err="1" smtClean="0"/>
              <a:t>обраної</a:t>
            </a:r>
            <a:r>
              <a:rPr lang="ru-RU" dirty="0" smtClean="0"/>
              <a:t> ним </a:t>
            </a:r>
            <a:r>
              <a:rPr lang="ru-RU" dirty="0" err="1" smtClean="0"/>
              <a:t>професії</a:t>
            </a:r>
            <a:r>
              <a:rPr lang="ru-RU" dirty="0" smtClean="0"/>
              <a:t>.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uk-UA" sz="3200" b="1" dirty="0" smtClean="0"/>
              <a:t>3.4. Роль академічної групи у соціалізації першокурсників</a:t>
            </a:r>
            <a:endParaRPr lang="uk-UA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Важливу</a:t>
            </a:r>
            <a:r>
              <a:rPr lang="ru-RU" dirty="0" smtClean="0"/>
              <a:t> </a:t>
            </a:r>
            <a:r>
              <a:rPr lang="ru-RU" dirty="0" smtClean="0"/>
              <a:t>роль у </a:t>
            </a:r>
            <a:r>
              <a:rPr lang="ru-RU" dirty="0" err="1" smtClean="0"/>
              <a:t>процесі</a:t>
            </a:r>
            <a:r>
              <a:rPr lang="ru-RU" dirty="0" smtClean="0"/>
              <a:t> </a:t>
            </a:r>
            <a:r>
              <a:rPr lang="ru-RU" dirty="0" err="1" smtClean="0"/>
              <a:t>соціально-психологічної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 </a:t>
            </a:r>
            <a:r>
              <a:rPr lang="ru-RU" dirty="0" err="1" smtClean="0"/>
              <a:t>відіграє</a:t>
            </a:r>
            <a:r>
              <a:rPr lang="ru-RU" dirty="0" smtClean="0"/>
              <a:t> </a:t>
            </a:r>
            <a:r>
              <a:rPr lang="ru-RU" dirty="0" err="1" smtClean="0"/>
              <a:t>студентська</a:t>
            </a:r>
            <a:r>
              <a:rPr lang="ru-RU" dirty="0" smtClean="0"/>
              <a:t> </a:t>
            </a:r>
            <a:r>
              <a:rPr lang="ru-RU" dirty="0" err="1" smtClean="0"/>
              <a:t>академічна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. </a:t>
            </a:r>
            <a:r>
              <a:rPr lang="ru-RU" dirty="0" err="1" smtClean="0"/>
              <a:t>Взагалі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одним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вирішальних</a:t>
            </a:r>
            <a:endParaRPr lang="uk-UA" dirty="0" smtClean="0"/>
          </a:p>
          <a:p>
            <a:pPr algn="just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мікросоціальних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одним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дієвих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виховання</a:t>
            </a:r>
            <a:r>
              <a:rPr lang="ru-RU" dirty="0" smtClean="0"/>
              <a:t>. Тут </a:t>
            </a:r>
            <a:r>
              <a:rPr lang="ru-RU" dirty="0" err="1" smtClean="0"/>
              <a:t>відбувається</a:t>
            </a:r>
            <a:r>
              <a:rPr lang="ru-RU" dirty="0" smtClean="0"/>
              <a:t> </a:t>
            </a:r>
            <a:r>
              <a:rPr lang="ru-RU" dirty="0" err="1" smtClean="0"/>
              <a:t>трудове</a:t>
            </a:r>
            <a:r>
              <a:rPr lang="ru-RU" dirty="0" smtClean="0"/>
              <a:t>, </a:t>
            </a:r>
            <a:r>
              <a:rPr lang="ru-RU" dirty="0" err="1" smtClean="0"/>
              <a:t>ідейне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моральне</a:t>
            </a:r>
            <a:r>
              <a:rPr lang="ru-RU" dirty="0" smtClean="0"/>
              <a:t> </a:t>
            </a:r>
            <a:r>
              <a:rPr lang="ru-RU" dirty="0" err="1" smtClean="0"/>
              <a:t>виховання</a:t>
            </a:r>
            <a:r>
              <a:rPr lang="ru-RU" dirty="0" smtClean="0"/>
              <a:t>, </a:t>
            </a:r>
            <a:r>
              <a:rPr lang="ru-RU" dirty="0" err="1" smtClean="0"/>
              <a:t>формуються</a:t>
            </a:r>
            <a:r>
              <a:rPr lang="ru-RU" dirty="0" smtClean="0"/>
              <a:t> </a:t>
            </a:r>
            <a:r>
              <a:rPr lang="ru-RU" dirty="0" err="1" smtClean="0"/>
              <a:t>колективістські</a:t>
            </a:r>
            <a:r>
              <a:rPr lang="ru-RU" dirty="0" smtClean="0"/>
              <a:t> </a:t>
            </a:r>
            <a:r>
              <a:rPr lang="ru-RU" dirty="0" err="1" smtClean="0"/>
              <a:t>риси</a:t>
            </a:r>
            <a:r>
              <a:rPr lang="ru-RU" dirty="0" smtClean="0"/>
              <a:t> </a:t>
            </a:r>
            <a:r>
              <a:rPr lang="ru-RU" dirty="0" err="1" smtClean="0"/>
              <a:t>особистості</a:t>
            </a:r>
            <a:r>
              <a:rPr lang="ru-RU" dirty="0" smtClean="0"/>
              <a:t> студента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428604"/>
            <a:ext cx="8153400" cy="566739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uk-UA" dirty="0" smtClean="0"/>
              <a:t>    </a:t>
            </a:r>
          </a:p>
          <a:p>
            <a:pPr algn="just">
              <a:buNone/>
            </a:pPr>
            <a:endParaRPr lang="uk-UA" dirty="0" smtClean="0"/>
          </a:p>
          <a:p>
            <a:pPr algn="just">
              <a:buNone/>
            </a:pPr>
            <a:r>
              <a:rPr lang="uk-UA" dirty="0" smtClean="0"/>
              <a:t>	</a:t>
            </a:r>
            <a:r>
              <a:rPr lang="uk-UA" sz="3600" dirty="0" smtClean="0"/>
              <a:t>Характерною особливістю первинного вузівського колективу є те, що коли учні стають студентами, вони потрапляють у середовище, де ніхто нічого не знає один про одного і де навіть студенти, які в класі були "ізгоями", можуть проявити свої здібності та зайняти певний статус у групі. 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600"/>
            <a:ext cx="8572560" cy="2557458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uk-UA" sz="3200" dirty="0" smtClean="0">
                <a:solidFill>
                  <a:schemeClr val="tx1"/>
                </a:solidFill>
              </a:rPr>
              <a:t>В процесі становлення колективу велике значення мають такі соціально-психологічні явища, які значно впливають на адаптацію першокурсника в ньому:</a:t>
            </a:r>
            <a:endParaRPr lang="uk-UA" sz="32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2786058"/>
            <a:ext cx="8174194" cy="3143272"/>
          </a:xfrm>
          <a:solidFill>
            <a:schemeClr val="accent4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uk-UA" dirty="0" smtClean="0"/>
              <a:t> </a:t>
            </a:r>
            <a:endParaRPr lang="uk-UA" dirty="0" smtClean="0"/>
          </a:p>
          <a:p>
            <a:pPr lvl="0"/>
            <a:r>
              <a:rPr lang="uk-UA" dirty="0" smtClean="0"/>
              <a:t>самоствердження, </a:t>
            </a:r>
          </a:p>
          <a:p>
            <a:pPr lvl="0"/>
            <a:r>
              <a:rPr lang="uk-UA" dirty="0" smtClean="0"/>
              <a:t>суспільна думка, </a:t>
            </a:r>
          </a:p>
          <a:p>
            <a:pPr lvl="0"/>
            <a:r>
              <a:rPr lang="uk-UA" dirty="0" smtClean="0"/>
              <a:t>колективні настрої, </a:t>
            </a:r>
          </a:p>
          <a:p>
            <a:pPr lvl="0"/>
            <a:r>
              <a:rPr lang="uk-UA" dirty="0" smtClean="0"/>
              <a:t>традиції і таке інше. </a:t>
            </a:r>
          </a:p>
          <a:p>
            <a:pPr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uk-UA" dirty="0" smtClean="0"/>
              <a:t>      Велике </a:t>
            </a:r>
            <a:r>
              <a:rPr lang="uk-UA" dirty="0" smtClean="0"/>
              <a:t>значення має самоствердження особистості в новому колективі, тобто її прагнення зайняти та утримувати в системі психологічних відносин в колективі певну позицію, яка б забезпечувала даній особистості повагу, визнання, довіру, підтримку з боку інших членів колективу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500042"/>
            <a:ext cx="8153400" cy="559595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just">
              <a:buNone/>
            </a:pPr>
            <a:r>
              <a:rPr lang="uk-UA" dirty="0" smtClean="0"/>
              <a:t>          Прагнення </a:t>
            </a:r>
            <a:r>
              <a:rPr lang="uk-UA" dirty="0" smtClean="0"/>
              <a:t>до самоствердження у </a:t>
            </a:r>
            <a:r>
              <a:rPr lang="ru-RU" dirty="0" err="1" smtClean="0"/>
              <a:t>новоствореній</a:t>
            </a:r>
            <a:r>
              <a:rPr lang="ru-RU" dirty="0" smtClean="0"/>
              <a:t> </a:t>
            </a:r>
            <a:r>
              <a:rPr lang="ru-RU" dirty="0" err="1" smtClean="0"/>
              <a:t>групі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призвести</a:t>
            </a:r>
            <a:r>
              <a:rPr lang="ru-RU" dirty="0" smtClean="0"/>
              <a:t> до </a:t>
            </a:r>
            <a:r>
              <a:rPr lang="ru-RU" dirty="0" err="1" smtClean="0"/>
              <a:t>боротьби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членами за </a:t>
            </a:r>
            <a:r>
              <a:rPr lang="ru-RU" dirty="0" err="1" smtClean="0"/>
              <a:t>лідерство</a:t>
            </a:r>
            <a:r>
              <a:rPr lang="ru-RU" dirty="0" smtClean="0"/>
              <a:t>. В такому </a:t>
            </a:r>
            <a:r>
              <a:rPr lang="ru-RU" dirty="0" err="1" smtClean="0"/>
              <a:t>випадку</a:t>
            </a:r>
            <a:r>
              <a:rPr lang="ru-RU" dirty="0" smtClean="0"/>
              <a:t> </a:t>
            </a:r>
            <a:r>
              <a:rPr lang="ru-RU" dirty="0" err="1" smtClean="0"/>
              <a:t>психологічно</a:t>
            </a:r>
            <a:r>
              <a:rPr lang="ru-RU" dirty="0" smtClean="0"/>
              <a:t> </a:t>
            </a:r>
            <a:r>
              <a:rPr lang="ru-RU" dirty="0" err="1" smtClean="0"/>
              <a:t>скрутно</a:t>
            </a:r>
            <a:r>
              <a:rPr lang="ru-RU" dirty="0" smtClean="0"/>
              <a:t> </a:t>
            </a:r>
            <a:r>
              <a:rPr lang="ru-RU" dirty="0" smtClean="0"/>
              <a:t>доводиться тому </a:t>
            </a:r>
            <a:r>
              <a:rPr lang="ru-RU" dirty="0" err="1" smtClean="0"/>
              <a:t>першокурснику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звик</a:t>
            </a:r>
            <a:r>
              <a:rPr lang="ru-RU" dirty="0" smtClean="0"/>
              <a:t> </a:t>
            </a:r>
            <a:r>
              <a:rPr lang="ru-RU" dirty="0" smtClean="0"/>
              <a:t>бути </a:t>
            </a:r>
            <a:r>
              <a:rPr lang="ru-RU" dirty="0" err="1" smtClean="0"/>
              <a:t>лідером</a:t>
            </a:r>
            <a:r>
              <a:rPr lang="ru-RU" dirty="0" smtClean="0"/>
              <a:t> у </a:t>
            </a:r>
            <a:r>
              <a:rPr lang="ru-RU" dirty="0" err="1" smtClean="0"/>
              <a:t>школі</a:t>
            </a:r>
            <a:r>
              <a:rPr lang="ru-RU" dirty="0" smtClean="0"/>
              <a:t>, а в </a:t>
            </a:r>
            <a:r>
              <a:rPr lang="ru-RU" dirty="0" err="1" smtClean="0"/>
              <a:t>студентському</a:t>
            </a:r>
            <a:r>
              <a:rPr lang="ru-RU" dirty="0" smtClean="0"/>
              <a:t> </a:t>
            </a:r>
            <a:r>
              <a:rPr lang="ru-RU" dirty="0" err="1" smtClean="0"/>
              <a:t>колективі</a:t>
            </a:r>
            <a:r>
              <a:rPr lang="ru-RU" dirty="0" smtClean="0"/>
              <a:t> не </a:t>
            </a:r>
            <a:r>
              <a:rPr lang="ru-RU" dirty="0" err="1" smtClean="0"/>
              <a:t>виграв</a:t>
            </a:r>
            <a:r>
              <a:rPr lang="ru-RU" dirty="0" smtClean="0"/>
              <a:t> </a:t>
            </a:r>
            <a:r>
              <a:rPr lang="ru-RU" dirty="0" err="1" smtClean="0"/>
              <a:t>цієї</a:t>
            </a:r>
            <a:r>
              <a:rPr lang="ru-RU" dirty="0" smtClean="0"/>
              <a:t> </a:t>
            </a:r>
            <a:r>
              <a:rPr lang="ru-RU" dirty="0" err="1" smtClean="0"/>
              <a:t>боротьби</a:t>
            </a:r>
            <a:r>
              <a:rPr lang="ru-RU" dirty="0" smtClean="0"/>
              <a:t>. </a:t>
            </a:r>
            <a:r>
              <a:rPr lang="ru-RU" dirty="0" smtClean="0"/>
              <a:t>         </a:t>
            </a:r>
            <a:r>
              <a:rPr lang="ru-RU" dirty="0" err="1" smtClean="0"/>
              <a:t>Такий</a:t>
            </a:r>
            <a:r>
              <a:rPr lang="ru-RU" dirty="0" smtClean="0"/>
              <a:t> </a:t>
            </a:r>
            <a:r>
              <a:rPr lang="ru-RU" dirty="0" smtClean="0"/>
              <a:t>студент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почувати</a:t>
            </a:r>
            <a:r>
              <a:rPr lang="ru-RU" dirty="0" smtClean="0"/>
              <a:t> себе </a:t>
            </a:r>
            <a:r>
              <a:rPr lang="ru-RU" dirty="0" err="1" smtClean="0"/>
              <a:t>відторгнутим</a:t>
            </a:r>
            <a:r>
              <a:rPr lang="ru-RU" dirty="0" smtClean="0"/>
              <a:t>, </a:t>
            </a:r>
            <a:r>
              <a:rPr lang="ru-RU" dirty="0" err="1" smtClean="0"/>
              <a:t>обмеженим</a:t>
            </a:r>
            <a:r>
              <a:rPr lang="ru-RU" dirty="0" smtClean="0"/>
              <a:t> в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 </a:t>
            </a:r>
            <a:r>
              <a:rPr lang="ru-RU" dirty="0" err="1" smtClean="0"/>
              <a:t>колективу</a:t>
            </a:r>
            <a:r>
              <a:rPr lang="ru-RU" dirty="0" smtClean="0"/>
              <a:t>.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       Причиною </a:t>
            </a:r>
            <a:r>
              <a:rPr lang="ru-RU" dirty="0" err="1" smtClean="0"/>
              <a:t>виникнення</a:t>
            </a:r>
            <a:r>
              <a:rPr lang="ru-RU" dirty="0" smtClean="0"/>
              <a:t> </a:t>
            </a:r>
            <a:r>
              <a:rPr lang="ru-RU" dirty="0" err="1" smtClean="0"/>
              <a:t>такої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те,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людина</a:t>
            </a:r>
            <a:r>
              <a:rPr lang="ru-RU" dirty="0" smtClean="0"/>
              <a:t> не </a:t>
            </a:r>
            <a:r>
              <a:rPr lang="ru-RU" dirty="0" err="1" smtClean="0"/>
              <a:t>може</a:t>
            </a:r>
            <a:r>
              <a:rPr lang="ru-RU" dirty="0" smtClean="0"/>
              <a:t> </a:t>
            </a:r>
            <a:r>
              <a:rPr lang="ru-RU" dirty="0" err="1" smtClean="0"/>
              <a:t>одразу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той статус у </a:t>
            </a:r>
            <a:r>
              <a:rPr lang="ru-RU" dirty="0" err="1" smtClean="0"/>
              <a:t>групі</a:t>
            </a:r>
            <a:r>
              <a:rPr lang="ru-RU" dirty="0" smtClean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був</a:t>
            </a:r>
            <a:r>
              <a:rPr lang="ru-RU" dirty="0" smtClean="0"/>
              <a:t> </a:t>
            </a:r>
            <a:r>
              <a:rPr lang="ru-RU" dirty="0" err="1" smtClean="0"/>
              <a:t>у</a:t>
            </a:r>
            <a:r>
              <a:rPr lang="ru-RU" dirty="0" smtClean="0"/>
              <a:t> </a:t>
            </a:r>
            <a:r>
              <a:rPr lang="ru-RU" dirty="0" err="1" smtClean="0"/>
              <a:t>шкільному</a:t>
            </a:r>
            <a:r>
              <a:rPr lang="ru-RU" dirty="0" smtClean="0"/>
              <a:t> </a:t>
            </a:r>
            <a:r>
              <a:rPr lang="ru-RU" dirty="0" err="1" smtClean="0"/>
              <a:t>класі</a:t>
            </a:r>
            <a:r>
              <a:rPr lang="ru-RU" dirty="0" smtClean="0"/>
              <a:t>,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прагнення</a:t>
            </a:r>
            <a:r>
              <a:rPr lang="ru-RU" dirty="0" smtClean="0"/>
              <a:t> </a:t>
            </a:r>
            <a:r>
              <a:rPr lang="ru-RU" dirty="0" err="1" smtClean="0"/>
              <a:t>отримати</a:t>
            </a:r>
            <a:r>
              <a:rPr lang="ru-RU" dirty="0" smtClean="0"/>
              <a:t> </a:t>
            </a:r>
            <a:r>
              <a:rPr lang="ru-RU" dirty="0" err="1" smtClean="0"/>
              <a:t>бажаний</a:t>
            </a:r>
            <a:r>
              <a:rPr lang="ru-RU" dirty="0" smtClean="0"/>
              <a:t> статус не </a:t>
            </a:r>
            <a:r>
              <a:rPr lang="ru-RU" dirty="0" err="1" smtClean="0"/>
              <a:t>співпадає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бажанням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642918"/>
            <a:ext cx="8153400" cy="5453082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uk-UA" dirty="0" smtClean="0"/>
              <a:t>           </a:t>
            </a:r>
            <a:r>
              <a:rPr lang="ru-RU" dirty="0" err="1" smtClean="0"/>
              <a:t>Іншим</a:t>
            </a:r>
            <a:r>
              <a:rPr lang="ru-RU" dirty="0" smtClean="0"/>
              <a:t> </a:t>
            </a:r>
            <a:r>
              <a:rPr lang="ru-RU" dirty="0" err="1" smtClean="0"/>
              <a:t>елементом</a:t>
            </a:r>
            <a:r>
              <a:rPr lang="ru-RU" dirty="0" smtClean="0"/>
              <a:t> </a:t>
            </a:r>
            <a:r>
              <a:rPr lang="ru-RU" dirty="0" err="1" smtClean="0"/>
              <a:t>психології</a:t>
            </a:r>
            <a:r>
              <a:rPr lang="ru-RU" dirty="0" smtClean="0"/>
              <a:t> </a:t>
            </a:r>
            <a:r>
              <a:rPr lang="ru-RU" dirty="0" err="1" smtClean="0"/>
              <a:t>колективу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адаптацію</a:t>
            </a:r>
            <a:r>
              <a:rPr lang="ru-RU" dirty="0" smtClean="0"/>
              <a:t> </a:t>
            </a:r>
            <a:r>
              <a:rPr lang="ru-RU" dirty="0" err="1" smtClean="0"/>
              <a:t>першокурсника</a:t>
            </a:r>
            <a:r>
              <a:rPr lang="ru-RU" dirty="0" smtClean="0"/>
              <a:t> в </a:t>
            </a:r>
            <a:r>
              <a:rPr lang="ru-RU" dirty="0" err="1" smtClean="0"/>
              <a:t>ньому</a:t>
            </a:r>
            <a:r>
              <a:rPr lang="ru-RU" dirty="0" smtClean="0"/>
              <a:t>,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суспільна</a:t>
            </a:r>
            <a:r>
              <a:rPr lang="ru-RU" dirty="0" smtClean="0"/>
              <a:t> думка. </a:t>
            </a:r>
            <a:endParaRPr lang="ru-RU" dirty="0" smtClean="0"/>
          </a:p>
          <a:p>
            <a:pPr algn="just">
              <a:buNone/>
            </a:pPr>
            <a:r>
              <a:rPr lang="ru-RU" dirty="0" smtClean="0"/>
              <a:t> </a:t>
            </a:r>
            <a:r>
              <a:rPr lang="ru-RU" dirty="0" smtClean="0"/>
              <a:t>          Вона </a:t>
            </a:r>
            <a:r>
              <a:rPr lang="ru-RU" dirty="0" err="1" smtClean="0"/>
              <a:t>впливає</a:t>
            </a:r>
            <a:r>
              <a:rPr lang="ru-RU" dirty="0" smtClean="0"/>
              <a:t> на </a:t>
            </a:r>
            <a:r>
              <a:rPr lang="ru-RU" dirty="0" err="1" smtClean="0"/>
              <a:t>особистість</a:t>
            </a:r>
            <a:r>
              <a:rPr lang="ru-RU" dirty="0" smtClean="0"/>
              <a:t>, всю </a:t>
            </a:r>
            <a:r>
              <a:rPr lang="ru-RU" dirty="0" err="1" smtClean="0"/>
              <a:t>групу</a:t>
            </a:r>
            <a:r>
              <a:rPr lang="ru-RU" dirty="0" smtClean="0"/>
              <a:t>, на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звичаїв</a:t>
            </a:r>
            <a:r>
              <a:rPr lang="ru-RU" dirty="0" smtClean="0"/>
              <a:t>, </a:t>
            </a:r>
            <a:r>
              <a:rPr lang="ru-RU" dirty="0" err="1" smtClean="0"/>
              <a:t>традицій</a:t>
            </a:r>
            <a:r>
              <a:rPr lang="ru-RU" dirty="0" smtClean="0"/>
              <a:t>, </a:t>
            </a:r>
            <a:r>
              <a:rPr lang="ru-RU" dirty="0" err="1" smtClean="0"/>
              <a:t>інтересів</a:t>
            </a:r>
            <a:r>
              <a:rPr lang="ru-RU" dirty="0" smtClean="0"/>
              <a:t>, норм. Вона </a:t>
            </a:r>
            <a:r>
              <a:rPr lang="ru-RU" dirty="0" err="1" smtClean="0"/>
              <a:t>виявляється</a:t>
            </a:r>
            <a:r>
              <a:rPr lang="ru-RU" dirty="0" smtClean="0"/>
              <a:t> в </a:t>
            </a:r>
            <a:r>
              <a:rPr lang="ru-RU" dirty="0" err="1" smtClean="0"/>
              <a:t>формі</a:t>
            </a:r>
            <a:r>
              <a:rPr lang="ru-RU" dirty="0" smtClean="0"/>
              <a:t> </a:t>
            </a:r>
            <a:r>
              <a:rPr lang="ru-RU" dirty="0" err="1" smtClean="0"/>
              <a:t>оцінки</a:t>
            </a:r>
            <a:r>
              <a:rPr lang="ru-RU" dirty="0" smtClean="0"/>
              <a:t>, </a:t>
            </a:r>
            <a:r>
              <a:rPr lang="ru-RU" dirty="0" err="1" smtClean="0"/>
              <a:t>бажань</a:t>
            </a:r>
            <a:r>
              <a:rPr lang="ru-RU" dirty="0" smtClean="0"/>
              <a:t>, </a:t>
            </a:r>
            <a:r>
              <a:rPr lang="ru-RU" dirty="0" err="1" smtClean="0"/>
              <a:t>засудження</a:t>
            </a:r>
            <a:r>
              <a:rPr lang="ru-RU" dirty="0" smtClean="0"/>
              <a:t> </a:t>
            </a:r>
            <a:r>
              <a:rPr lang="ru-RU" dirty="0" err="1" smtClean="0"/>
              <a:t>чи</a:t>
            </a:r>
            <a:r>
              <a:rPr lang="ru-RU" dirty="0" smtClean="0"/>
              <a:t> </a:t>
            </a:r>
            <a:r>
              <a:rPr lang="ru-RU" dirty="0" err="1" smtClean="0"/>
              <a:t>схвалення</a:t>
            </a:r>
            <a:r>
              <a:rPr lang="ru-RU" dirty="0" smtClean="0"/>
              <a:t>, </a:t>
            </a:r>
            <a:r>
              <a:rPr lang="ru-RU" dirty="0" err="1" smtClean="0"/>
              <a:t>вимоги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т. </a:t>
            </a:r>
            <a:r>
              <a:rPr lang="ru-RU" dirty="0" err="1" smtClean="0"/>
              <a:t>ін</a:t>
            </a:r>
            <a:r>
              <a:rPr lang="ru-RU" dirty="0" smtClean="0"/>
              <a:t>.</a:t>
            </a:r>
            <a:r>
              <a:rPr lang="uk-UA" dirty="0" smtClean="0"/>
              <a:t> </a:t>
            </a:r>
            <a:endParaRPr lang="uk-UA" dirty="0" smtClean="0"/>
          </a:p>
          <a:p>
            <a:pPr algn="just">
              <a:buNone/>
            </a:pPr>
            <a:r>
              <a:rPr lang="uk-UA" dirty="0" smtClean="0"/>
              <a:t> </a:t>
            </a:r>
            <a:r>
              <a:rPr lang="uk-UA" dirty="0" smtClean="0"/>
              <a:t>       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важливо</a:t>
            </a:r>
            <a:r>
              <a:rPr lang="ru-RU" dirty="0" smtClean="0"/>
              <a:t>, </a:t>
            </a:r>
            <a:r>
              <a:rPr lang="ru-RU" dirty="0" err="1" smtClean="0"/>
              <a:t>щоб</a:t>
            </a:r>
            <a:r>
              <a:rPr lang="ru-RU" dirty="0" smtClean="0"/>
              <a:t> </a:t>
            </a:r>
            <a:r>
              <a:rPr lang="ru-RU" dirty="0" err="1" smtClean="0"/>
              <a:t>академічна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</a:t>
            </a:r>
            <a:r>
              <a:rPr lang="ru-RU" dirty="0" err="1" smtClean="0"/>
              <a:t>була</a:t>
            </a:r>
            <a:r>
              <a:rPr lang="ru-RU" dirty="0" smtClean="0"/>
              <a:t> </a:t>
            </a:r>
            <a:r>
              <a:rPr lang="ru-RU" dirty="0" err="1" smtClean="0"/>
              <a:t>щодо</a:t>
            </a:r>
            <a:r>
              <a:rPr lang="ru-RU" dirty="0" smtClean="0"/>
              <a:t> кожного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членів</a:t>
            </a:r>
            <a:r>
              <a:rPr lang="ru-RU" dirty="0" smtClean="0"/>
              <a:t> </a:t>
            </a:r>
            <a:r>
              <a:rPr lang="ru-RU" dirty="0" err="1" smtClean="0"/>
              <a:t>референтною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0043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Значну</a:t>
            </a:r>
            <a:r>
              <a:rPr lang="ru-RU" dirty="0" smtClean="0"/>
              <a:t> </a:t>
            </a:r>
            <a:r>
              <a:rPr lang="ru-RU" dirty="0" err="1" smtClean="0"/>
              <a:t>допомогу</a:t>
            </a:r>
            <a:r>
              <a:rPr lang="ru-RU" dirty="0" smtClean="0"/>
              <a:t> студентам у </a:t>
            </a:r>
            <a:r>
              <a:rPr lang="ru-RU" dirty="0" err="1" smtClean="0"/>
              <a:t>подоланні</a:t>
            </a:r>
            <a:r>
              <a:rPr lang="ru-RU" dirty="0" smtClean="0"/>
              <a:t> </a:t>
            </a:r>
            <a:r>
              <a:rPr lang="ru-RU" dirty="0" err="1" smtClean="0"/>
              <a:t>труднощів</a:t>
            </a:r>
            <a:r>
              <a:rPr lang="ru-RU" dirty="0" smtClean="0"/>
              <a:t>, </a:t>
            </a:r>
            <a:r>
              <a:rPr lang="ru-RU" dirty="0" err="1" smtClean="0"/>
              <a:t>багатьох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яких</a:t>
            </a:r>
            <a:r>
              <a:rPr lang="ru-RU" dirty="0" smtClean="0"/>
              <a:t> </a:t>
            </a:r>
            <a:r>
              <a:rPr lang="ru-RU" dirty="0" err="1" smtClean="0"/>
              <a:t>можна</a:t>
            </a:r>
            <a:r>
              <a:rPr lang="ru-RU" dirty="0" smtClean="0"/>
              <a:t> </a:t>
            </a:r>
            <a:r>
              <a:rPr lang="ru-RU" dirty="0" err="1" smtClean="0"/>
              <a:t>уникнути</a:t>
            </a:r>
            <a:r>
              <a:rPr lang="ru-RU" dirty="0" smtClean="0"/>
              <a:t>, </a:t>
            </a:r>
            <a:r>
              <a:rPr lang="ru-RU" dirty="0" err="1" smtClean="0"/>
              <a:t>має</a:t>
            </a:r>
            <a:r>
              <a:rPr lang="ru-RU" dirty="0" smtClean="0"/>
              <a:t> </a:t>
            </a:r>
            <a:r>
              <a:rPr lang="ru-RU" dirty="0" err="1" smtClean="0"/>
              <a:t>надавати</a:t>
            </a:r>
            <a:r>
              <a:rPr lang="ru-RU" dirty="0" smtClean="0"/>
              <a:t> педагог-куратор. Головне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завдання</a:t>
            </a:r>
            <a:r>
              <a:rPr lang="ru-RU" dirty="0" smtClean="0"/>
              <a:t> -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згуртованого</a:t>
            </a:r>
            <a:r>
              <a:rPr lang="ru-RU" dirty="0" smtClean="0"/>
              <a:t> </a:t>
            </a:r>
            <a:r>
              <a:rPr lang="ru-RU" dirty="0" err="1" smtClean="0"/>
              <a:t>колективу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академічної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, </a:t>
            </a:r>
            <a:r>
              <a:rPr lang="ru-RU" dirty="0" err="1" smtClean="0"/>
              <a:t>формування</a:t>
            </a:r>
            <a:r>
              <a:rPr lang="ru-RU" dirty="0" smtClean="0"/>
              <a:t> студента як </a:t>
            </a:r>
            <a:r>
              <a:rPr lang="ru-RU" dirty="0" err="1" smtClean="0"/>
              <a:t>майбутнього</a:t>
            </a:r>
            <a:r>
              <a:rPr lang="ru-RU" dirty="0" smtClean="0"/>
              <a:t> </a:t>
            </a:r>
            <a:r>
              <a:rPr lang="ru-RU" dirty="0" err="1" smtClean="0"/>
              <a:t>спеціаліста</a:t>
            </a:r>
            <a:r>
              <a:rPr lang="ru-RU" dirty="0" smtClean="0"/>
              <a:t>.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>
              <a:buNone/>
            </a:pPr>
            <a:r>
              <a:rPr lang="ru-RU" dirty="0" smtClean="0"/>
              <a:t>    Таким </a:t>
            </a:r>
            <a:r>
              <a:rPr lang="ru-RU" dirty="0" smtClean="0"/>
              <a:t>чином, ми </a:t>
            </a:r>
            <a:r>
              <a:rPr lang="ru-RU" dirty="0" err="1" smtClean="0"/>
              <a:t>можемо</a:t>
            </a:r>
            <a:r>
              <a:rPr lang="ru-RU" dirty="0" smtClean="0"/>
              <a:t> </a:t>
            </a:r>
            <a:r>
              <a:rPr lang="ru-RU" dirty="0" err="1" smtClean="0"/>
              <a:t>зробити</a:t>
            </a:r>
            <a:r>
              <a:rPr lang="ru-RU" dirty="0" smtClean="0"/>
              <a:t> </a:t>
            </a:r>
            <a:r>
              <a:rPr lang="ru-RU" dirty="0" err="1" smtClean="0"/>
              <a:t>висновок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всі</a:t>
            </a:r>
            <a:r>
              <a:rPr lang="ru-RU" dirty="0" smtClean="0"/>
              <a:t> </a:t>
            </a:r>
            <a:r>
              <a:rPr lang="ru-RU" dirty="0" err="1" smtClean="0"/>
              <a:t>сторони</a:t>
            </a:r>
            <a:r>
              <a:rPr lang="ru-RU" dirty="0" smtClean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важливими</a:t>
            </a:r>
            <a:r>
              <a:rPr lang="ru-RU" dirty="0" smtClean="0"/>
              <a:t> для </a:t>
            </a:r>
            <a:r>
              <a:rPr lang="ru-RU" dirty="0" err="1" smtClean="0"/>
              <a:t>нормальної</a:t>
            </a:r>
            <a:r>
              <a:rPr lang="ru-RU" dirty="0" smtClean="0"/>
              <a:t> </a:t>
            </a:r>
            <a:r>
              <a:rPr lang="ru-RU" dirty="0" err="1" smtClean="0"/>
              <a:t>діяльності</a:t>
            </a:r>
            <a:r>
              <a:rPr lang="ru-RU" dirty="0" smtClean="0"/>
              <a:t> студента у </a:t>
            </a:r>
            <a:r>
              <a:rPr lang="ru-RU" dirty="0" err="1" smtClean="0"/>
              <a:t>вузі</a:t>
            </a:r>
            <a:r>
              <a:rPr lang="ru-RU" dirty="0" smtClean="0"/>
              <a:t>. Тому </a:t>
            </a:r>
            <a:r>
              <a:rPr lang="ru-RU" dirty="0" err="1" smtClean="0"/>
              <a:t>з</a:t>
            </a:r>
            <a:r>
              <a:rPr lang="ru-RU" dirty="0" smtClean="0"/>
              <a:t> перших </a:t>
            </a:r>
            <a:r>
              <a:rPr lang="ru-RU" dirty="0" err="1" smtClean="0"/>
              <a:t>днів</a:t>
            </a:r>
            <a:r>
              <a:rPr lang="ru-RU" dirty="0" smtClean="0"/>
              <a:t> </a:t>
            </a:r>
            <a:r>
              <a:rPr lang="ru-RU" dirty="0" err="1" smtClean="0"/>
              <a:t>навчання</a:t>
            </a:r>
            <a:r>
              <a:rPr lang="ru-RU" dirty="0" smtClean="0"/>
              <a:t> у </a:t>
            </a:r>
            <a:r>
              <a:rPr lang="ru-RU" dirty="0" err="1" smtClean="0"/>
              <a:t>вузі</a:t>
            </a:r>
            <a:r>
              <a:rPr lang="ru-RU" dirty="0" smtClean="0"/>
              <a:t> студентам повинна </a:t>
            </a:r>
            <a:r>
              <a:rPr lang="ru-RU" dirty="0" err="1" smtClean="0"/>
              <a:t>надаватися</a:t>
            </a:r>
            <a:r>
              <a:rPr lang="ru-RU" dirty="0" smtClean="0"/>
              <a:t> </a:t>
            </a:r>
            <a:r>
              <a:rPr lang="ru-RU" dirty="0" err="1" smtClean="0"/>
              <a:t>допомога</a:t>
            </a:r>
            <a:r>
              <a:rPr lang="ru-RU" dirty="0" smtClean="0"/>
              <a:t>, </a:t>
            </a:r>
            <a:r>
              <a:rPr lang="ru-RU" dirty="0" err="1" smtClean="0"/>
              <a:t>спрямована</a:t>
            </a:r>
            <a:r>
              <a:rPr lang="ru-RU" dirty="0" smtClean="0"/>
              <a:t> на </a:t>
            </a:r>
            <a:r>
              <a:rPr lang="ru-RU" dirty="0" err="1" smtClean="0"/>
              <a:t>подолання</a:t>
            </a:r>
            <a:r>
              <a:rPr lang="ru-RU" dirty="0" smtClean="0"/>
              <a:t> </a:t>
            </a:r>
            <a:r>
              <a:rPr lang="ru-RU" dirty="0" err="1" smtClean="0"/>
              <a:t>труднощів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виникають</a:t>
            </a:r>
            <a:r>
              <a:rPr lang="ru-RU" dirty="0" smtClean="0"/>
              <a:t> в </a:t>
            </a:r>
            <a:r>
              <a:rPr lang="ru-RU" dirty="0" err="1" smtClean="0"/>
              <a:t>усіх</a:t>
            </a:r>
            <a:r>
              <a:rPr lang="ru-RU" dirty="0" smtClean="0"/>
              <a:t> аспектах </a:t>
            </a:r>
            <a:r>
              <a:rPr lang="ru-RU" dirty="0" err="1" smtClean="0"/>
              <a:t>їхньої</a:t>
            </a:r>
            <a:r>
              <a:rPr lang="ru-RU" dirty="0" smtClean="0"/>
              <a:t> </a:t>
            </a:r>
            <a:r>
              <a:rPr lang="ru-RU" dirty="0" err="1" smtClean="0"/>
              <a:t>адаптації</a:t>
            </a:r>
            <a:r>
              <a:rPr lang="ru-RU" dirty="0" smtClean="0"/>
              <a:t>.</a:t>
            </a:r>
            <a:endParaRPr lang="uk-UA" dirty="0" smtClean="0"/>
          </a:p>
          <a:p>
            <a:pPr>
              <a:buNone/>
            </a:pPr>
            <a:r>
              <a:rPr lang="uk-UA" dirty="0" smtClean="0"/>
              <a:t> 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215370" cy="1343012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just"/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 smtClean="0">
                <a:solidFill>
                  <a:schemeClr val="tx1"/>
                </a:solidFill>
              </a:rPr>
              <a:t>Отже</a:t>
            </a:r>
            <a:r>
              <a:rPr lang="uk-UA" sz="3100" dirty="0" smtClean="0">
                <a:solidFill>
                  <a:schemeClr val="tx1"/>
                </a:solidFill>
              </a:rPr>
              <a:t>,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доходимо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висновку</a:t>
            </a:r>
            <a:r>
              <a:rPr lang="ru-RU" sz="3100" dirty="0" smtClean="0">
                <a:solidFill>
                  <a:schemeClr val="tx1"/>
                </a:solidFill>
              </a:rPr>
              <a:t>, </a:t>
            </a:r>
            <a:r>
              <a:rPr lang="ru-RU" sz="3100" dirty="0" err="1" smtClean="0">
                <a:solidFill>
                  <a:schemeClr val="tx1"/>
                </a:solidFill>
              </a:rPr>
              <a:t>що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із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всього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вищенаведеного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процес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адаптації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можна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розподілити</a:t>
            </a:r>
            <a:r>
              <a:rPr lang="ru-RU" sz="3100" dirty="0" smtClean="0">
                <a:solidFill>
                  <a:schemeClr val="tx1"/>
                </a:solidFill>
              </a:rPr>
              <a:t> </a:t>
            </a:r>
            <a:r>
              <a:rPr lang="ru-RU" sz="3100" dirty="0" err="1" smtClean="0">
                <a:solidFill>
                  <a:schemeClr val="tx1"/>
                </a:solidFill>
              </a:rPr>
              <a:t>наступним</a:t>
            </a:r>
            <a:r>
              <a:rPr lang="ru-RU" sz="3100" dirty="0" smtClean="0">
                <a:solidFill>
                  <a:schemeClr val="tx1"/>
                </a:solidFill>
              </a:rPr>
              <a:t> чином: </a:t>
            </a:r>
            <a:r>
              <a:rPr lang="uk-UA" dirty="0" smtClean="0">
                <a:solidFill>
                  <a:schemeClr val="tx1"/>
                </a:solidFill>
              </a:rPr>
              <a:t/>
            </a:r>
            <a:br>
              <a:rPr lang="uk-UA" dirty="0" smtClean="0">
                <a:solidFill>
                  <a:schemeClr val="tx1"/>
                </a:solidFill>
              </a:rPr>
            </a:b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85720" y="1600200"/>
            <a:ext cx="8480328" cy="4495800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/>
          <a:p>
            <a:pPr algn="just"/>
            <a:r>
              <a:rPr lang="uk-UA" dirty="0" smtClean="0"/>
              <a:t>У сфері діяльності адаптація - це засвоєння нових видів діяльності, а головне - це пристосування, усвідомлення і засвоєння головного виду діяльності - творчості в системі навчання обраній спеціальності. </a:t>
            </a:r>
          </a:p>
          <a:p>
            <a:pPr algn="just"/>
            <a:r>
              <a:rPr lang="uk-UA" dirty="0" smtClean="0"/>
              <a:t>У сфері спілкування адаптація розглядається з боку її розширення, включення нових видів (самостійність у виборі мети спілкування, відсутність жорсткого родинного контролю). </a:t>
            </a:r>
          </a:p>
          <a:p>
            <a:pPr algn="just"/>
            <a:r>
              <a:rPr lang="uk-UA" dirty="0" smtClean="0"/>
              <a:t>Врешті-решт адаптація -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визнання</a:t>
            </a:r>
            <a:r>
              <a:rPr lang="ru-RU" dirty="0" smtClean="0"/>
              <a:t> тих </a:t>
            </a:r>
            <a:r>
              <a:rPr lang="ru-RU" dirty="0" err="1" smtClean="0"/>
              <a:t>необхідних</a:t>
            </a:r>
            <a:r>
              <a:rPr lang="ru-RU" dirty="0" smtClean="0"/>
              <a:t> </a:t>
            </a:r>
            <a:r>
              <a:rPr lang="ru-RU" dirty="0" err="1" smtClean="0"/>
              <a:t>змін</a:t>
            </a:r>
            <a:r>
              <a:rPr lang="ru-RU" dirty="0" smtClean="0"/>
              <a:t>. Я</a:t>
            </a:r>
            <a:r>
              <a:rPr lang="uk-UA" dirty="0" err="1" smtClean="0"/>
              <a:t>кі</a:t>
            </a:r>
            <a:r>
              <a:rPr lang="uk-UA" dirty="0" smtClean="0"/>
              <a:t> відбуваються у самосвідомості особистості в процесі засвоєння нових видів діяльності і спілкування. </a:t>
            </a:r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2648" y="428604"/>
            <a:ext cx="8153400" cy="585791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b="1" dirty="0" smtClean="0"/>
              <a:t>      </a:t>
            </a:r>
            <a:r>
              <a:rPr lang="ru-RU" b="1" dirty="0" err="1" smtClean="0"/>
              <a:t>Виходячи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найважливішої</a:t>
            </a:r>
            <a:r>
              <a:rPr lang="ru-RU" b="1" dirty="0" smtClean="0"/>
              <a:t> </a:t>
            </a:r>
            <a:r>
              <a:rPr lang="ru-RU" b="1" dirty="0" err="1" smtClean="0"/>
              <a:t>сфери</a:t>
            </a:r>
            <a:r>
              <a:rPr lang="ru-RU" b="1" dirty="0" smtClean="0"/>
              <a:t> </a:t>
            </a:r>
            <a:r>
              <a:rPr lang="ru-RU" b="1" dirty="0" err="1" smtClean="0"/>
              <a:t>становлення</a:t>
            </a:r>
            <a:endParaRPr lang="ru-RU" b="1" dirty="0" smtClean="0"/>
          </a:p>
          <a:p>
            <a:pPr algn="just">
              <a:buNone/>
            </a:pPr>
            <a:r>
              <a:rPr lang="ru-RU" b="1" dirty="0" err="1" smtClean="0"/>
              <a:t>особистості</a:t>
            </a:r>
            <a:r>
              <a:rPr lang="ru-RU" b="1" dirty="0" smtClean="0"/>
              <a:t>, </a:t>
            </a:r>
            <a:r>
              <a:rPr lang="ru-RU" b="1" dirty="0" err="1" smtClean="0"/>
              <a:t>основний</a:t>
            </a:r>
            <a:r>
              <a:rPr lang="ru-RU" b="1" dirty="0" smtClean="0"/>
              <a:t> </a:t>
            </a:r>
            <a:r>
              <a:rPr lang="ru-RU" b="1" dirty="0" err="1" smtClean="0"/>
              <a:t>зміст</a:t>
            </a:r>
            <a:r>
              <a:rPr lang="ru-RU" b="1" dirty="0" smtClean="0"/>
              <a:t> </a:t>
            </a:r>
            <a:r>
              <a:rPr lang="ru-RU" b="1" dirty="0" err="1" smtClean="0"/>
              <a:t>процесу</a:t>
            </a:r>
            <a:r>
              <a:rPr lang="ru-RU" b="1" dirty="0" smtClean="0"/>
              <a:t> </a:t>
            </a:r>
            <a:r>
              <a:rPr lang="ru-RU" b="1" dirty="0" err="1" smtClean="0"/>
              <a:t>адаптації</a:t>
            </a:r>
            <a:endParaRPr lang="ru-RU" b="1" dirty="0" smtClean="0"/>
          </a:p>
          <a:p>
            <a:pPr algn="just">
              <a:buNone/>
            </a:pPr>
            <a:r>
              <a:rPr lang="ru-RU" b="1" dirty="0" err="1" smtClean="0"/>
              <a:t>студентів</a:t>
            </a:r>
            <a:r>
              <a:rPr lang="ru-RU" b="1" dirty="0" smtClean="0"/>
              <a:t> </a:t>
            </a:r>
            <a:r>
              <a:rPr lang="ru-RU" b="1" dirty="0" err="1" smtClean="0"/>
              <a:t>молодших</a:t>
            </a:r>
            <a:r>
              <a:rPr lang="ru-RU" b="1" dirty="0" smtClean="0"/>
              <a:t> </a:t>
            </a:r>
            <a:r>
              <a:rPr lang="ru-RU" b="1" dirty="0" err="1" smtClean="0"/>
              <a:t>курсів</a:t>
            </a:r>
            <a:r>
              <a:rPr lang="ru-RU" b="1" dirty="0" smtClean="0"/>
              <a:t>, </a:t>
            </a:r>
            <a:r>
              <a:rPr lang="ru-RU" b="1" dirty="0" err="1" smtClean="0"/>
              <a:t>її</a:t>
            </a:r>
            <a:r>
              <a:rPr lang="ru-RU" b="1" dirty="0" smtClean="0"/>
              <a:t> ядро </a:t>
            </a:r>
            <a:r>
              <a:rPr lang="ru-RU" b="1" dirty="0" err="1" smtClean="0"/>
              <a:t>можна</a:t>
            </a:r>
            <a:r>
              <a:rPr lang="ru-RU" b="1" dirty="0" smtClean="0"/>
              <a:t> </a:t>
            </a:r>
            <a:r>
              <a:rPr lang="ru-RU" b="1" dirty="0" err="1" smtClean="0"/>
              <a:t>визначити</a:t>
            </a:r>
            <a:endParaRPr lang="ru-RU" b="1" dirty="0" smtClean="0"/>
          </a:p>
          <a:p>
            <a:pPr algn="just">
              <a:buNone/>
            </a:pPr>
            <a:r>
              <a:rPr lang="ru-RU" b="1" dirty="0" smtClean="0"/>
              <a:t>таким </a:t>
            </a:r>
            <a:r>
              <a:rPr lang="ru-RU" b="1" dirty="0" smtClean="0"/>
              <a:t>чином: </a:t>
            </a:r>
            <a:endParaRPr lang="uk-UA" b="1" dirty="0" smtClean="0"/>
          </a:p>
          <a:p>
            <a:pPr algn="just"/>
            <a:r>
              <a:rPr lang="ru-RU" dirty="0" smtClean="0"/>
              <a:t>1) </a:t>
            </a:r>
            <a:r>
              <a:rPr lang="ru-RU" dirty="0" err="1" smtClean="0"/>
              <a:t>нове</a:t>
            </a:r>
            <a:r>
              <a:rPr lang="ru-RU" dirty="0" smtClean="0"/>
              <a:t> </a:t>
            </a:r>
            <a:r>
              <a:rPr lang="uk-UA" dirty="0" smtClean="0"/>
              <a:t>ставлення</a:t>
            </a:r>
            <a:r>
              <a:rPr lang="ru-RU" dirty="0" smtClean="0"/>
              <a:t> до </a:t>
            </a:r>
            <a:r>
              <a:rPr lang="ru-RU" dirty="0" err="1" smtClean="0"/>
              <a:t>професії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2) </a:t>
            </a:r>
            <a:r>
              <a:rPr lang="ru-RU" dirty="0" err="1" smtClean="0"/>
              <a:t>засвоєння</a:t>
            </a:r>
            <a:r>
              <a:rPr lang="ru-RU" dirty="0" smtClean="0"/>
              <a:t>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навчальних</a:t>
            </a:r>
            <a:r>
              <a:rPr lang="ru-RU" dirty="0" smtClean="0"/>
              <a:t> норм, </a:t>
            </a:r>
            <a:r>
              <a:rPr lang="ru-RU" dirty="0" err="1" smtClean="0"/>
              <a:t>оцінок</a:t>
            </a:r>
            <a:r>
              <a:rPr lang="ru-RU" dirty="0" smtClean="0"/>
              <a:t>, </a:t>
            </a:r>
            <a:r>
              <a:rPr lang="ru-RU" dirty="0" err="1" smtClean="0"/>
              <a:t>способів</a:t>
            </a:r>
            <a:r>
              <a:rPr lang="ru-RU" dirty="0" smtClean="0"/>
              <a:t> </a:t>
            </a:r>
            <a:r>
              <a:rPr lang="ru-RU" dirty="0" err="1" smtClean="0"/>
              <a:t>й</a:t>
            </a:r>
            <a:r>
              <a:rPr lang="ru-RU" dirty="0" smtClean="0"/>
              <a:t> </a:t>
            </a:r>
            <a:r>
              <a:rPr lang="ru-RU" dirty="0" err="1" smtClean="0"/>
              <a:t>прийомів</a:t>
            </a:r>
            <a:r>
              <a:rPr lang="ru-RU" dirty="0" smtClean="0"/>
              <a:t> </a:t>
            </a:r>
            <a:r>
              <a:rPr lang="ru-RU" dirty="0" err="1" smtClean="0"/>
              <a:t>самостійної</a:t>
            </a:r>
            <a:r>
              <a:rPr lang="ru-RU" dirty="0" smtClean="0"/>
              <a:t> </a:t>
            </a:r>
            <a:r>
              <a:rPr lang="ru-RU" dirty="0" err="1" smtClean="0"/>
              <a:t>роботи</a:t>
            </a:r>
            <a:r>
              <a:rPr lang="ru-RU" dirty="0" smtClean="0"/>
              <a:t> та </a:t>
            </a:r>
            <a:r>
              <a:rPr lang="ru-RU" dirty="0" err="1" smtClean="0"/>
              <a:t>інших</a:t>
            </a:r>
            <a:r>
              <a:rPr lang="ru-RU" dirty="0" smtClean="0"/>
              <a:t> </a:t>
            </a:r>
            <a:r>
              <a:rPr lang="ru-RU" dirty="0" err="1" smtClean="0"/>
              <a:t>вимог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3) </a:t>
            </a:r>
            <a:r>
              <a:rPr lang="ru-RU" dirty="0" err="1" smtClean="0"/>
              <a:t>пристосування</a:t>
            </a:r>
            <a:r>
              <a:rPr lang="ru-RU" dirty="0" smtClean="0"/>
              <a:t> до нового типу </a:t>
            </a:r>
            <a:r>
              <a:rPr lang="ru-RU" dirty="0" err="1" smtClean="0"/>
              <a:t>навчального</a:t>
            </a:r>
            <a:r>
              <a:rPr lang="ru-RU" dirty="0" smtClean="0"/>
              <a:t> </a:t>
            </a:r>
            <a:r>
              <a:rPr lang="ru-RU" dirty="0" err="1" smtClean="0"/>
              <a:t>колективу</a:t>
            </a:r>
            <a:r>
              <a:rPr lang="ru-RU" dirty="0" smtClean="0"/>
              <a:t>,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звичаям</a:t>
            </a:r>
            <a:r>
              <a:rPr lang="ru-RU" dirty="0" smtClean="0"/>
              <a:t> та </a:t>
            </a:r>
            <a:r>
              <a:rPr lang="ru-RU" dirty="0" err="1" smtClean="0"/>
              <a:t>традиціям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4) </a:t>
            </a:r>
            <a:r>
              <a:rPr lang="ru-RU" dirty="0" err="1" smtClean="0"/>
              <a:t>навчання</a:t>
            </a:r>
            <a:r>
              <a:rPr lang="ru-RU" dirty="0" smtClean="0"/>
              <a:t> </a:t>
            </a:r>
            <a:r>
              <a:rPr lang="ru-RU" dirty="0" err="1" smtClean="0"/>
              <a:t>новим</a:t>
            </a:r>
            <a:r>
              <a:rPr lang="ru-RU" dirty="0" smtClean="0"/>
              <a:t> видам </a:t>
            </a:r>
            <a:r>
              <a:rPr lang="ru-RU" dirty="0" err="1" smtClean="0"/>
              <a:t>діяльності</a:t>
            </a:r>
            <a:r>
              <a:rPr lang="ru-RU" dirty="0" smtClean="0"/>
              <a:t>; </a:t>
            </a:r>
            <a:endParaRPr lang="uk-UA" dirty="0" smtClean="0"/>
          </a:p>
          <a:p>
            <a:pPr algn="just"/>
            <a:r>
              <a:rPr lang="ru-RU" dirty="0" smtClean="0"/>
              <a:t>5) </a:t>
            </a:r>
            <a:r>
              <a:rPr lang="ru-RU" dirty="0" err="1" smtClean="0"/>
              <a:t>пристосування</a:t>
            </a:r>
            <a:r>
              <a:rPr lang="ru-RU" dirty="0" smtClean="0"/>
              <a:t> до </a:t>
            </a:r>
            <a:r>
              <a:rPr lang="ru-RU" dirty="0" err="1" smtClean="0"/>
              <a:t>нових</a:t>
            </a:r>
            <a:r>
              <a:rPr lang="ru-RU" dirty="0" smtClean="0"/>
              <a:t> умов </a:t>
            </a:r>
            <a:r>
              <a:rPr lang="ru-RU" dirty="0" err="1" smtClean="0"/>
              <a:t>побуту</a:t>
            </a:r>
            <a:r>
              <a:rPr lang="ru-RU" dirty="0" smtClean="0"/>
              <a:t> у </a:t>
            </a:r>
            <a:r>
              <a:rPr lang="ru-RU" dirty="0" err="1" smtClean="0"/>
              <a:t>гуртожитку</a:t>
            </a:r>
            <a:r>
              <a:rPr lang="ru-RU" dirty="0" smtClean="0"/>
              <a:t>, до </a:t>
            </a:r>
            <a:r>
              <a:rPr lang="ru-RU" dirty="0" err="1" smtClean="0"/>
              <a:t>нових</a:t>
            </a:r>
            <a:r>
              <a:rPr lang="ru-RU" dirty="0" smtClean="0"/>
              <a:t> </a:t>
            </a:r>
            <a:r>
              <a:rPr lang="ru-RU" dirty="0" err="1" smtClean="0"/>
              <a:t>зразків</a:t>
            </a:r>
            <a:r>
              <a:rPr lang="ru-RU" dirty="0" smtClean="0"/>
              <a:t> "</a:t>
            </a:r>
            <a:r>
              <a:rPr lang="ru-RU" dirty="0" err="1" smtClean="0"/>
              <a:t>студентської</a:t>
            </a:r>
            <a:r>
              <a:rPr lang="ru-RU" dirty="0" smtClean="0"/>
              <a:t>" </a:t>
            </a:r>
            <a:r>
              <a:rPr lang="ru-RU" dirty="0" err="1" smtClean="0"/>
              <a:t>культури</a:t>
            </a:r>
            <a:r>
              <a:rPr lang="ru-RU" dirty="0" smtClean="0"/>
              <a:t>, </a:t>
            </a:r>
            <a:r>
              <a:rPr lang="ru-RU" dirty="0" err="1" smtClean="0"/>
              <a:t>нових</a:t>
            </a:r>
            <a:r>
              <a:rPr lang="ru-RU" dirty="0" smtClean="0"/>
              <a:t> форм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вільного</a:t>
            </a:r>
            <a:r>
              <a:rPr lang="ru-RU" dirty="0" smtClean="0"/>
              <a:t> часу. </a:t>
            </a:r>
            <a:endParaRPr lang="uk-UA" dirty="0" smtClean="0"/>
          </a:p>
          <a:p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214422"/>
            <a:ext cx="7858180" cy="4000528"/>
          </a:xfr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just">
              <a:buNone/>
            </a:pPr>
            <a:r>
              <a:rPr lang="uk-UA" dirty="0" smtClean="0"/>
              <a:t> </a:t>
            </a:r>
          </a:p>
          <a:p>
            <a:pPr algn="ctr">
              <a:buNone/>
            </a:pPr>
            <a:r>
              <a:rPr lang="uk-UA" sz="3200" dirty="0" smtClean="0"/>
              <a:t>Матеріали підготувала Константинова Л.М.</a:t>
            </a:r>
          </a:p>
          <a:p>
            <a:pPr algn="ctr">
              <a:buNone/>
            </a:pPr>
            <a:r>
              <a:rPr lang="uk-UA" sz="3200" dirty="0" smtClean="0"/>
              <a:t>с</a:t>
            </a:r>
            <a:r>
              <a:rPr lang="uk-UA" sz="3200" dirty="0" smtClean="0"/>
              <a:t>тудентка ІІІ курсу</a:t>
            </a:r>
            <a:r>
              <a:rPr lang="uk-UA" sz="3200" dirty="0" smtClean="0"/>
              <a:t> </a:t>
            </a:r>
            <a:r>
              <a:rPr lang="uk-UA" sz="3200" dirty="0" smtClean="0"/>
              <a:t>заочної форми навчання</a:t>
            </a:r>
          </a:p>
          <a:p>
            <a:pPr algn="ctr">
              <a:buNone/>
            </a:pPr>
            <a:r>
              <a:rPr lang="uk-UA" sz="3200" dirty="0" smtClean="0"/>
              <a:t>інституту педагогічної освіти, соціальної роботи і мистецтва </a:t>
            </a:r>
          </a:p>
          <a:p>
            <a:pPr algn="ctr">
              <a:buNone/>
            </a:pPr>
            <a:r>
              <a:rPr lang="uk-UA" sz="3200" dirty="0" smtClean="0"/>
              <a:t>Черкаського національного університету </a:t>
            </a:r>
          </a:p>
          <a:p>
            <a:pPr algn="ctr">
              <a:buNone/>
            </a:pPr>
            <a:r>
              <a:rPr lang="uk-UA" sz="3200" dirty="0" smtClean="0"/>
              <a:t>ім. Б.Хмельницького </a:t>
            </a:r>
            <a:endParaRPr lang="uk-UA" sz="3200" dirty="0" smtClean="0"/>
          </a:p>
          <a:p>
            <a:pPr algn="ctr">
              <a:buNone/>
            </a:pP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445</TotalTime>
  <Words>2406</Words>
  <PresentationFormat>Экран (4:3)</PresentationFormat>
  <Paragraphs>226</Paragraphs>
  <Slides>48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Обычная</vt:lpstr>
      <vt:lpstr>                  Специфіка соціалізації студентів-першокурсників на  етапі адаптації до нових умов навчання </vt:lpstr>
      <vt:lpstr>  1. Типові проблеми соціальної адаптації студентів-першокурсників </vt:lpstr>
      <vt:lpstr> Першокурсники мають труднощі в засвоєнні знань тому, що у них не сформувалися такі риси особистості як:  </vt:lpstr>
      <vt:lpstr>У соціальній адаптації виділяють дві форми:  </vt:lpstr>
      <vt:lpstr> Соціальна адаптація студентів поділяється на такі види: </vt:lpstr>
      <vt:lpstr>Слайд 6</vt:lpstr>
      <vt:lpstr>Розрізняють три форми адаптації студентів-першокурсників до умов вищого освітнього закладу</vt:lpstr>
      <vt:lpstr>Слайд 8</vt:lpstr>
      <vt:lpstr> 1.2.Навчальна діяльність, як основний чинник соціалізації студентів-першокурсників </vt:lpstr>
      <vt:lpstr>Слайд 10</vt:lpstr>
      <vt:lpstr>Таким чином, можна вести мову про успішну і неуспішну адаптацію</vt:lpstr>
      <vt:lpstr> Очевидно, успішна адаптація до умов навчання залежить від вибору певної стратегії навчальної діяльності і напрацювання операційних механізмів для її здійснення.</vt:lpstr>
      <vt:lpstr> Модель типології стратегії поведінки в ситуації навчання </vt:lpstr>
      <vt:lpstr>Слайд 14</vt:lpstr>
      <vt:lpstr>Слайд 15</vt:lpstr>
      <vt:lpstr>Слайд 16</vt:lpstr>
      <vt:lpstr> Можна припустити, що вибір стратегії є результатом кількох основних факторів:  </vt:lpstr>
      <vt:lpstr> Іншим важливим фактором адаптації є ставлення до навчання, слід відзначити такі труднощі, які спостерігаються у студентів першого курсу:  </vt:lpstr>
      <vt:lpstr>Слайд 19</vt:lpstr>
      <vt:lpstr> 2. Проблеми дезадаптаційної поведінки студентів - першокурсників </vt:lpstr>
      <vt:lpstr> Спираючись на критерії ступеня адаптації між цілями і результатами діяльності особистості, є об'єктивні підстави чітко розмежувати три різновиди показників адаптативних процесів: </vt:lpstr>
      <vt:lpstr>Слайд 22</vt:lpstr>
      <vt:lpstr>Слайд 23</vt:lpstr>
      <vt:lpstr> 2.2. Причини проявів психологічної дезадаптації   </vt:lpstr>
      <vt:lpstr>Слайд 25</vt:lpstr>
      <vt:lpstr>Слайд 26</vt:lpstr>
      <vt:lpstr> Для  роботи по успішній адаптації студентів необхідно враховувати  наступне:  </vt:lpstr>
      <vt:lpstr>Слайд 28</vt:lpstr>
      <vt:lpstr>Слайд 29</vt:lpstr>
      <vt:lpstr> 3. Головні аспекти соціальної адаптації першокурсників </vt:lpstr>
      <vt:lpstr>Три головних аспекти адаптації першокурсника</vt:lpstr>
      <vt:lpstr> 3.2. Стереотипи пізнавальної діяльності, які ускладнюють процес  соціальної адаптації </vt:lpstr>
      <vt:lpstr>Слайд 33</vt:lpstr>
      <vt:lpstr>Слайд 34</vt:lpstr>
      <vt:lpstr>Слайд 35</vt:lpstr>
      <vt:lpstr> 3.3. Адаптація до обраної професії – основний аспект соціалізації студентів-першокурсників </vt:lpstr>
      <vt:lpstr>Слайд 37</vt:lpstr>
      <vt:lpstr>3.4. Роль академічної групи у соціалізації першокурсників</vt:lpstr>
      <vt:lpstr>Слайд 39</vt:lpstr>
      <vt:lpstr>В процесі становлення колективу велике значення мають такі соціально-психологічні явища, які значно впливають на адаптацію першокурсника в ньому:</vt:lpstr>
      <vt:lpstr>Слайд 41</vt:lpstr>
      <vt:lpstr>Слайд 42</vt:lpstr>
      <vt:lpstr>Слайд 43</vt:lpstr>
      <vt:lpstr>Слайд 44</vt:lpstr>
      <vt:lpstr>Слайд 45</vt:lpstr>
      <vt:lpstr> Отже, доходимо висновку, що із всього вищенаведеного процес адаптації можна розподілити наступним чином:  </vt:lpstr>
      <vt:lpstr>Слайд 47</vt:lpstr>
      <vt:lpstr>Слайд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Специфіка соціалізації студентів-першокурсників на  етапі адаптації до нових умов навчання </dc:title>
  <dc:creator>Леся</dc:creator>
  <cp:lastModifiedBy>Леся</cp:lastModifiedBy>
  <cp:revision>29</cp:revision>
  <dcterms:created xsi:type="dcterms:W3CDTF">2010-05-11T19:36:37Z</dcterms:created>
  <dcterms:modified xsi:type="dcterms:W3CDTF">2010-05-16T20:52:35Z</dcterms:modified>
</cp:coreProperties>
</file>