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60" r:id="rId3"/>
    <p:sldId id="288" r:id="rId4"/>
    <p:sldId id="298" r:id="rId5"/>
    <p:sldId id="296" r:id="rId6"/>
    <p:sldId id="292" r:id="rId7"/>
    <p:sldId id="299" r:id="rId8"/>
    <p:sldId id="294" r:id="rId9"/>
    <p:sldId id="301" r:id="rId10"/>
    <p:sldId id="291" r:id="rId11"/>
    <p:sldId id="300" r:id="rId12"/>
    <p:sldId id="310" r:id="rId13"/>
    <p:sldId id="293" r:id="rId14"/>
    <p:sldId id="309" r:id="rId15"/>
    <p:sldId id="303" r:id="rId16"/>
    <p:sldId id="304" r:id="rId17"/>
    <p:sldId id="305" r:id="rId18"/>
    <p:sldId id="276" r:id="rId19"/>
    <p:sldId id="277" r:id="rId20"/>
    <p:sldId id="308" r:id="rId21"/>
    <p:sldId id="302" r:id="rId22"/>
    <p:sldId id="31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15" autoAdjust="0"/>
    <p:restoredTop sz="94595" autoAdjust="0"/>
  </p:normalViewPr>
  <p:slideViewPr>
    <p:cSldViewPr>
      <p:cViewPr varScale="1">
        <p:scale>
          <a:sx n="65" d="100"/>
          <a:sy n="65" d="100"/>
        </p:scale>
        <p:origin x="-10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1EAEF8D-FCEE-4942-A2D4-C00AFD83763D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7179ED9-B2AB-4B17-BB28-57435A89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65590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FEF648-AFBB-4906-947A-4752D1FA53A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68" y="1500174"/>
            <a:ext cx="5100646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3714752"/>
            <a:ext cx="518635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CA1E8B2-E3AF-4961-B532-7993D25B4571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F44B9C-A495-4090-8148-6D7545B90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6A688-D894-4699-A313-7A2F46B0E9FD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59092-BC78-47F5-B7F9-F8EB7BF89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E4059-DB2C-4173-A288-1833BB2A10EA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C89E5-FB3E-4DBF-853D-06AF1D033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D036D-76F1-4987-A52C-F77D5BBE0D57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735B6-66E8-46C2-809E-E006DADB9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3C414-FB9C-4F2C-AA2A-77362B95D368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B0847-BD59-4536-825B-8687E24A5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5EE06-7ADA-46AD-82F8-D06B803B4502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59388-349B-462A-9FE1-422D50FE5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A85AA-EE34-4289-8C09-FDEDB3D77C6C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72FC4-6AFF-4E5A-B100-CD5C96994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BF52E-A708-46A1-9823-A460C81B1C62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DE367-F6A6-4A2F-B8FD-A5F6DCACB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02FC0-DEE9-4083-8DFD-20C18819B4E8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60C39-592C-4105-9F8B-06CA06DC11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9807C-5682-421F-ACB0-DDBD9441F2E4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8C977-6CF7-4C6A-8AC6-9AFDA2D84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467F2-4385-420B-AAE8-F2A60425F229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2AFD-0EDE-49A7-9824-AED07BA40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110EC7-1F8E-419A-8BBC-5BA045401890}" type="datetimeFigureOut">
              <a:rPr lang="ru-RU"/>
              <a:pPr>
                <a:defRPr/>
              </a:pPr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87C56-A7EF-487D-AC97-5F47E5AB1E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ransition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 b="1" kern="1200" spc="50">
          <a:ln w="11430"/>
          <a:gradFill>
            <a:gsLst>
              <a:gs pos="25000">
                <a:schemeClr val="accent2">
                  <a:satMod val="155000"/>
                </a:schemeClr>
              </a:gs>
              <a:gs pos="100000">
                <a:schemeClr val="accent2">
                  <a:shade val="45000"/>
                  <a:satMod val="165000"/>
                </a:schemeClr>
              </a:gs>
            </a:gsLst>
            <a:lin ang="5400000"/>
          </a:gradFill>
          <a:effectLst>
            <a:outerShdw blurRad="76200" dist="50800" dir="5400000" algn="tl" rotWithShape="0">
              <a:srgbClr val="000000">
                <a:alpha val="65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47263" cy="696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uk-UA" smtClean="0">
                <a:latin typeface="Arial" charset="0"/>
                <a:cs typeface="Arial" charset="0"/>
              </a:rPr>
              <a:t>                              </a:t>
            </a:r>
          </a:p>
          <a:p>
            <a:endParaRPr lang="uk-UA" smtClean="0">
              <a:latin typeface="Arial" charset="0"/>
              <a:cs typeface="Arial" charset="0"/>
            </a:endParaRPr>
          </a:p>
          <a:p>
            <a:endParaRPr lang="uk-UA" smtClean="0">
              <a:latin typeface="Arial" charset="0"/>
              <a:cs typeface="Arial" charset="0"/>
            </a:endParaRPr>
          </a:p>
          <a:p>
            <a:r>
              <a:rPr lang="uk-UA" smtClean="0">
                <a:latin typeface="Arial" charset="0"/>
                <a:cs typeface="Arial" charset="0"/>
              </a:rPr>
              <a:t>                           </a:t>
            </a:r>
          </a:p>
        </p:txBody>
      </p:sp>
      <p:sp>
        <p:nvSpPr>
          <p:cNvPr id="14339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uk-UA" sz="2400" smtClean="0">
                <a:solidFill>
                  <a:srgbClr val="C00000"/>
                </a:solidFill>
                <a:latin typeface="Arial" charset="0"/>
                <a:cs typeface="Arial" charset="0"/>
              </a:rPr>
              <a:t>    </a:t>
            </a:r>
            <a:r>
              <a:rPr lang="uk-UA" sz="3600" smtClean="0">
                <a:solidFill>
                  <a:srgbClr val="C00000"/>
                </a:solidFill>
                <a:latin typeface="Arial" charset="0"/>
                <a:cs typeface="Arial" charset="0"/>
              </a:rPr>
              <a:t>Лось Наталія      Миколаївна</a:t>
            </a:r>
          </a:p>
          <a:p>
            <a:endParaRPr lang="uk-UA" sz="2400" i="1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endParaRPr lang="uk-UA" sz="2400" i="1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uk-UA" sz="2400" i="1" smtClean="0">
                <a:latin typeface="Arial" charset="0"/>
                <a:cs typeface="Arial" charset="0"/>
              </a:rPr>
              <a:t>     Педагогічне кредо «Усіма можливими способами запалювати в дітях    палке прагнення до знань»</a:t>
            </a:r>
            <a:endParaRPr lang="ru-RU" sz="2400" i="1" smtClean="0">
              <a:latin typeface="Arial" charset="0"/>
              <a:cs typeface="Arial" charset="0"/>
            </a:endParaRPr>
          </a:p>
          <a:p>
            <a:endParaRPr lang="ru-RU" sz="24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uk-UA" sz="240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ru-RU" sz="1800" smtClean="0">
              <a:latin typeface="Arial" charset="0"/>
              <a:cs typeface="Arial" charset="0"/>
            </a:endParaRPr>
          </a:p>
        </p:txBody>
      </p:sp>
      <p:pic>
        <p:nvPicPr>
          <p:cNvPr id="14340" name="Рисунок 5" descr="IMG_051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2214563"/>
            <a:ext cx="2143125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3500438"/>
            <a:ext cx="5429288" cy="278608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uk-UA" sz="3200" dirty="0" err="1" smtClean="0"/>
              <a:t>Допрофільна</a:t>
            </a:r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підготовка.</a:t>
            </a:r>
            <a:r>
              <a:rPr lang="uk-UA" sz="3200" dirty="0" smtClean="0"/>
              <a:t> Інтерактивні </a:t>
            </a:r>
            <a:r>
              <a:rPr lang="uk-UA" sz="3200" dirty="0" smtClean="0"/>
              <a:t>методи навчання як засіб активізації пізнавальної діяльності учнів</a:t>
            </a:r>
            <a:endParaRPr lang="ru-RU" sz="3200" dirty="0"/>
          </a:p>
        </p:txBody>
      </p:sp>
      <p:pic>
        <p:nvPicPr>
          <p:cNvPr id="18433" name="Picture 1" descr="G:\DCIM\100___01\IMG_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571480"/>
            <a:ext cx="4870056" cy="2737124"/>
          </a:xfrm>
          <a:prstGeom prst="round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8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09" name="Picture 1" descr="G:\DCIM\100___01\IMG_01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214313"/>
            <a:ext cx="4483100" cy="2519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0" name="Picture 2" descr="G:\DCIM\100___01\IMG_01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1143000"/>
            <a:ext cx="3843338" cy="21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1" name="Picture 3" descr="G:\DCIM\100___01\IMG_01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3286125"/>
            <a:ext cx="4483100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3" name="Picture 5" descr="G:\DCIM\100___01\IMG_019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8" y="4000500"/>
            <a:ext cx="4483100" cy="251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 flipH="1">
            <a:off x="5000627" y="214290"/>
            <a:ext cx="3571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C00000"/>
                </a:solidFill>
              </a:rPr>
              <a:t>Позитивна установка на урок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7410" name="Picture 2" descr="D:\После переустановки\1.07.2012\Рабочий стол\папка учителя предметника\батьківський день 2012\Школа\PICT01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15094"/>
          <a:stretch>
            <a:fillRect/>
          </a:stretch>
        </p:blipFill>
        <p:spPr>
          <a:xfrm>
            <a:off x="785813" y="428625"/>
            <a:ext cx="3429000" cy="2928938"/>
          </a:xfrm>
        </p:spPr>
      </p:pic>
      <p:pic>
        <p:nvPicPr>
          <p:cNvPr id="17411" name="Picture 3" descr="D:\После переустановки\1.07.2012\Рабочий стол\папка учителя предметника\батьківський день 2012\Школа\PICT01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57688" y="357188"/>
            <a:ext cx="4038600" cy="3028950"/>
          </a:xfrm>
        </p:spPr>
      </p:pic>
      <p:pic>
        <p:nvPicPr>
          <p:cNvPr id="1741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3429000"/>
            <a:ext cx="4357687" cy="304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7158" y="3857628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 smtClean="0">
                <a:solidFill>
                  <a:srgbClr val="C00000"/>
                </a:solidFill>
              </a:rPr>
              <a:t>Ситуативне моделювання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1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3214686"/>
            <a:ext cx="2187575" cy="3071813"/>
          </a:xfrm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428604"/>
            <a:ext cx="4429156" cy="2489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img115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143108" y="3000372"/>
            <a:ext cx="2127250" cy="3000375"/>
          </a:xfrm>
        </p:spPr>
      </p:pic>
      <p:pic>
        <p:nvPicPr>
          <p:cNvPr id="14337" name="Picture 1" descr="G:\DCIM\100___01\IMG_00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3143248"/>
            <a:ext cx="4483736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785786" y="357166"/>
            <a:ext cx="30003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</a:t>
            </a:r>
            <a:r>
              <a:rPr lang="uk-UA" sz="3200" dirty="0" smtClean="0">
                <a:solidFill>
                  <a:srgbClr val="C00000"/>
                </a:solidFill>
              </a:rPr>
              <a:t>ІКТ,</a:t>
            </a:r>
            <a:endParaRPr lang="ru-RU" sz="3200" dirty="0" smtClean="0">
              <a:solidFill>
                <a:srgbClr val="C00000"/>
              </a:solidFill>
            </a:endParaRPr>
          </a:p>
          <a:p>
            <a:r>
              <a:rPr lang="uk-UA" sz="3200" dirty="0" smtClean="0">
                <a:solidFill>
                  <a:srgbClr val="C00000"/>
                </a:solidFill>
              </a:rPr>
              <a:t>мультимедійні інтерактивні засоби навчання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G:\DCIM\100___01\IMG_0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500438"/>
            <a:ext cx="4071966" cy="2491200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500034" y="642918"/>
            <a:ext cx="800105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  </a:t>
            </a:r>
            <a:r>
              <a:rPr lang="uk-UA" sz="2800" dirty="0" smtClean="0">
                <a:solidFill>
                  <a:srgbClr val="C00000"/>
                </a:solidFill>
              </a:rPr>
              <a:t>Форми організації навчальної діяльності учнів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857364"/>
            <a:ext cx="2214578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індивідуальна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786050" y="2357430"/>
            <a:ext cx="1288623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2400" dirty="0" smtClean="0"/>
              <a:t>групова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29124" y="2571744"/>
            <a:ext cx="1941301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2400" dirty="0" smtClean="0"/>
              <a:t>фронтальна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500826" y="2786058"/>
            <a:ext cx="2366674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uk-UA" sz="2400" dirty="0" smtClean="0"/>
              <a:t>Робота в парах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2965439" y="1749413"/>
            <a:ext cx="1071570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679951" y="1892289"/>
            <a:ext cx="1357322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7037405" y="1963727"/>
            <a:ext cx="1357322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1143770" y="1427942"/>
            <a:ext cx="571504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472" y="428604"/>
            <a:ext cx="4038600" cy="3028950"/>
          </a:xfrm>
          <a:prstGeom prst="ellipse">
            <a:avLst/>
          </a:prstGeom>
        </p:spPr>
      </p:pic>
      <p:pic>
        <p:nvPicPr>
          <p:cNvPr id="31748" name="Picture 4" descr="D:\После переустановки\1.07.2012\Рабочий стол\папка учителя предметника\батьківський день 2012\Школа\На презентацию1\PICT000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6314" y="3357562"/>
            <a:ext cx="4038600" cy="3028950"/>
          </a:xfrm>
          <a:prstGeom prst="smileyFace">
            <a:avLst/>
          </a:prstGeom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500042"/>
            <a:ext cx="4000528" cy="285752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28596" y="3357562"/>
            <a:ext cx="407196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C00000"/>
                </a:solidFill>
              </a:rPr>
              <a:t>Робота в групах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3500438"/>
            <a:ext cx="47149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мозковий штурм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виступи спостерігачів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робота в парах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 коло ідей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презентація роботи груп</a:t>
            </a:r>
            <a:endParaRPr lang="ru-RU" sz="2400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G:\DCIM\100___01\IMG_0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326938" cy="4680000"/>
          </a:xfrm>
          <a:prstGeom prst="round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28" y="5929330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Пошук різних способів </a:t>
            </a:r>
            <a:r>
              <a:rPr lang="uk-UA" sz="2400" dirty="0" err="1" smtClean="0"/>
              <a:t>розв</a:t>
            </a:r>
            <a:r>
              <a:rPr lang="el-GR" sz="2400" dirty="0" smtClean="0"/>
              <a:t>΄</a:t>
            </a:r>
            <a:r>
              <a:rPr lang="uk-UA" sz="2400" dirty="0" err="1" smtClean="0"/>
              <a:t>язування</a:t>
            </a:r>
            <a:r>
              <a:rPr lang="uk-UA" sz="2400" dirty="0" smtClean="0"/>
              <a:t> задач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970649" y="357166"/>
            <a:ext cx="5315995" cy="5847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rgbClr val="C00000"/>
                </a:solidFill>
              </a:rPr>
              <a:t>Творчі самостійні роботи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 l="21346" b="-2771"/>
          <a:stretch>
            <a:fillRect/>
          </a:stretch>
        </p:blipFill>
        <p:spPr bwMode="auto">
          <a:xfrm>
            <a:off x="4786314" y="500063"/>
            <a:ext cx="3729036" cy="273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 l="25661"/>
          <a:stretch>
            <a:fillRect/>
          </a:stretch>
        </p:blipFill>
        <p:spPr bwMode="auto">
          <a:xfrm>
            <a:off x="571472" y="500042"/>
            <a:ext cx="330827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4" cstate="print"/>
          <a:srcRect t="10707"/>
          <a:stretch>
            <a:fillRect/>
          </a:stretch>
        </p:blipFill>
        <p:spPr bwMode="auto">
          <a:xfrm>
            <a:off x="4286455" y="3357562"/>
            <a:ext cx="394790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596" y="3714752"/>
            <a:ext cx="371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000" dirty="0" smtClean="0"/>
              <a:t>Установи відповідність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/>
              <a:t>Лови помилку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/>
              <a:t>Мікрофон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/>
              <a:t>Відтвори і озвуч формулу </a:t>
            </a:r>
          </a:p>
          <a:p>
            <a:pPr>
              <a:buFont typeface="Wingdings" pitchFamily="2" charset="2"/>
              <a:buChar char="Ø"/>
            </a:pPr>
            <a:r>
              <a:rPr lang="uk-UA" sz="2000" dirty="0" smtClean="0"/>
              <a:t>Навчаючи вчусь</a:t>
            </a:r>
          </a:p>
          <a:p>
            <a:pPr>
              <a:buFont typeface="Wingdings" pitchFamily="2" charset="2"/>
              <a:buChar char="Ø"/>
            </a:pP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3143249"/>
            <a:ext cx="371477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rgbClr val="C00000"/>
                </a:solidFill>
              </a:rPr>
              <a:t>Інтерактивні форми         роботи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G:\DCIM\100___01\IMG_0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71546"/>
            <a:ext cx="8326938" cy="4680000"/>
          </a:xfrm>
          <a:prstGeom prst="round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488" y="5857892"/>
            <a:ext cx="34755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 smtClean="0">
                <a:solidFill>
                  <a:srgbClr val="C00000"/>
                </a:solidFill>
              </a:rPr>
              <a:t>Лови помилку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428604"/>
            <a:ext cx="353994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C00000"/>
                </a:solidFill>
              </a:rPr>
              <a:t>Інтерактивні методи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57934" y="428605"/>
            <a:ext cx="4957438" cy="2786081"/>
          </a:xfrm>
          <a:prstGeom prst="snip2DiagRect">
            <a:avLst/>
          </a:prstGeom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43248"/>
            <a:ext cx="5638572" cy="3168878"/>
          </a:xfrm>
          <a:prstGeom prst="snip2Diag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57158" y="1214422"/>
            <a:ext cx="35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 smtClean="0"/>
              <a:t>знайди вихід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продовжи</a:t>
            </a:r>
            <a:r>
              <a:rPr lang="uk-UA" sz="2400" dirty="0" smtClean="0"/>
              <a:t> речення</a:t>
            </a:r>
            <a:endParaRPr lang="ru-RU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err="1" smtClean="0"/>
              <a:t>продовжи</a:t>
            </a:r>
            <a:r>
              <a:rPr lang="uk-UA" sz="2400" dirty="0" smtClean="0"/>
              <a:t> ланцюжок міркувань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642918"/>
            <a:ext cx="328614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</a:rPr>
              <a:t>Інтерактивні методи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/>
              <a:t>Валеологічний</a:t>
            </a:r>
            <a:r>
              <a:rPr lang="uk-UA" dirty="0" smtClean="0"/>
              <a:t> супровід уроків математики</a:t>
            </a:r>
            <a:endParaRPr lang="ru-RU" dirty="0"/>
          </a:p>
        </p:txBody>
      </p:sp>
      <p:pic>
        <p:nvPicPr>
          <p:cNvPr id="7" name="Рисунок 6" descr="IMG_83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1535892"/>
            <a:ext cx="6429388" cy="482204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428604"/>
            <a:ext cx="7500990" cy="42862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i="1" dirty="0" err="1">
                <a:solidFill>
                  <a:srgbClr val="FF0000"/>
                </a:solidFill>
                <a:latin typeface="Georgia" pitchFamily="18" charset="0"/>
              </a:rPr>
              <a:t>Установіть</a:t>
            </a:r>
            <a:r>
              <a:rPr lang="ru-RU" sz="3200" i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3200" i="1" dirty="0" err="1">
                <a:solidFill>
                  <a:srgbClr val="FF0000"/>
                </a:solidFill>
                <a:latin typeface="Georgia" pitchFamily="18" charset="0"/>
              </a:rPr>
              <a:t>відповідність</a:t>
            </a:r>
            <a:r>
              <a:rPr lang="ru-RU" sz="3200" i="1" dirty="0">
                <a:solidFill>
                  <a:srgbClr val="FF0000"/>
                </a:solidFill>
                <a:latin typeface="Georgia" pitchFamily="18" charset="0"/>
              </a:rPr>
              <a:t>:</a:t>
            </a:r>
          </a:p>
        </p:txBody>
      </p:sp>
      <p:sp>
        <p:nvSpPr>
          <p:cNvPr id="266256" name="Rectangle 16"/>
          <p:cNvSpPr>
            <a:spLocks noChangeArrowheads="1"/>
          </p:cNvSpPr>
          <p:nvPr/>
        </p:nvSpPr>
        <p:spPr bwMode="auto">
          <a:xfrm>
            <a:off x="1500188" y="1071563"/>
            <a:ext cx="2374900" cy="85725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algn="ctr"/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3а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-3с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endParaRPr lang="ru-RU" sz="2800" b="1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66261" name="Rectangle 21"/>
          <p:cNvSpPr>
            <a:spLocks noChangeArrowheads="1"/>
          </p:cNvSpPr>
          <p:nvPr/>
        </p:nvSpPr>
        <p:spPr bwMode="auto">
          <a:xfrm>
            <a:off x="1503363" y="3357563"/>
            <a:ext cx="2374900" cy="836612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algn="ctr"/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3а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-6ас+3с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endParaRPr lang="ru-RU" sz="2800" b="1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66262" name="Rectangle 22"/>
          <p:cNvSpPr>
            <a:spLocks noChangeArrowheads="1"/>
          </p:cNvSpPr>
          <p:nvPr/>
        </p:nvSpPr>
        <p:spPr bwMode="auto">
          <a:xfrm>
            <a:off x="1503363" y="4429125"/>
            <a:ext cx="2374900" cy="1000125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algn="ctr"/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а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3</a:t>
            </a:r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+8с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3</a:t>
            </a:r>
            <a:endParaRPr lang="ru-RU" sz="2800" b="1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66263" name="Rectangle 23"/>
          <p:cNvSpPr>
            <a:spLocks noChangeArrowheads="1"/>
          </p:cNvSpPr>
          <p:nvPr/>
        </p:nvSpPr>
        <p:spPr bwMode="auto">
          <a:xfrm>
            <a:off x="1500188" y="2143125"/>
            <a:ext cx="2374900" cy="862013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algn="ctr"/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а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r>
              <a:rPr lang="uk-UA" sz="2800" b="1" i="1">
                <a:solidFill>
                  <a:srgbClr val="FFFF00"/>
                </a:solidFill>
                <a:latin typeface="Times New Roman" pitchFamily="18" charset="0"/>
              </a:rPr>
              <a:t>+4ас+4с</a:t>
            </a:r>
            <a:r>
              <a:rPr lang="uk-UA" sz="2800" b="1" i="1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endParaRPr lang="ru-RU" sz="2800" b="1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4107" name="Rectangle 32"/>
          <p:cNvSpPr>
            <a:spLocks noChangeArrowheads="1"/>
          </p:cNvSpPr>
          <p:nvPr/>
        </p:nvSpPr>
        <p:spPr bwMode="auto">
          <a:xfrm>
            <a:off x="0" y="3048000"/>
            <a:ext cx="1841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8" name="Rectangle 34"/>
          <p:cNvSpPr>
            <a:spLocks noChangeArrowheads="1"/>
          </p:cNvSpPr>
          <p:nvPr/>
        </p:nvSpPr>
        <p:spPr bwMode="auto">
          <a:xfrm>
            <a:off x="0" y="3143250"/>
            <a:ext cx="1841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66273" name="Object 2"/>
          <p:cNvGraphicFramePr>
            <a:graphicFrameLocks noChangeAspect="1"/>
          </p:cNvGraphicFramePr>
          <p:nvPr/>
        </p:nvGraphicFramePr>
        <p:xfrm>
          <a:off x="5651500" y="2286000"/>
          <a:ext cx="3387725" cy="668338"/>
        </p:xfrm>
        <a:graphic>
          <a:graphicData uri="http://schemas.openxmlformats.org/presentationml/2006/ole">
            <p:oleObj spid="_x0000_s4102" name="Формула" r:id="rId3" imgW="1485900" imgH="228600" progId="Equation.3">
              <p:embed/>
            </p:oleObj>
          </a:graphicData>
        </a:graphic>
      </p:graphicFrame>
      <p:sp>
        <p:nvSpPr>
          <p:cNvPr id="4109" name="Rectangle 36"/>
          <p:cNvSpPr>
            <a:spLocks noChangeArrowheads="1"/>
          </p:cNvSpPr>
          <p:nvPr/>
        </p:nvSpPr>
        <p:spPr bwMode="auto">
          <a:xfrm>
            <a:off x="0" y="3143250"/>
            <a:ext cx="1841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66275" name="Object 3"/>
          <p:cNvGraphicFramePr>
            <a:graphicFrameLocks noChangeAspect="1"/>
          </p:cNvGraphicFramePr>
          <p:nvPr/>
        </p:nvGraphicFramePr>
        <p:xfrm>
          <a:off x="5626100" y="1000125"/>
          <a:ext cx="1517650" cy="720725"/>
        </p:xfrm>
        <a:graphic>
          <a:graphicData uri="http://schemas.openxmlformats.org/presentationml/2006/ole">
            <p:oleObj spid="_x0000_s4103" name="Формула" r:id="rId4" imgW="558800" imgH="228600" progId="Equation.3">
              <p:embed/>
            </p:oleObj>
          </a:graphicData>
        </a:graphic>
      </p:graphicFrame>
      <p:sp>
        <p:nvSpPr>
          <p:cNvPr id="4110" name="Rectangle 38"/>
          <p:cNvSpPr>
            <a:spLocks noChangeArrowheads="1"/>
          </p:cNvSpPr>
          <p:nvPr/>
        </p:nvSpPr>
        <p:spPr bwMode="auto">
          <a:xfrm>
            <a:off x="0" y="3048000"/>
            <a:ext cx="1841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66279" name="Object 4"/>
          <p:cNvGraphicFramePr>
            <a:graphicFrameLocks noChangeAspect="1"/>
          </p:cNvGraphicFramePr>
          <p:nvPr/>
        </p:nvGraphicFramePr>
        <p:xfrm>
          <a:off x="5737225" y="3286125"/>
          <a:ext cx="2478088" cy="619125"/>
        </p:xfrm>
        <a:graphic>
          <a:graphicData uri="http://schemas.openxmlformats.org/presentationml/2006/ole">
            <p:oleObj spid="_x0000_s4104" name="Формула" r:id="rId5" imgW="888614" imgH="203112" progId="Equation.3">
              <p:embed/>
            </p:oleObj>
          </a:graphicData>
        </a:graphic>
      </p:graphicFrame>
      <p:sp>
        <p:nvSpPr>
          <p:cNvPr id="4111" name="Rectangle 44"/>
          <p:cNvSpPr>
            <a:spLocks noChangeArrowheads="1"/>
          </p:cNvSpPr>
          <p:nvPr/>
        </p:nvSpPr>
        <p:spPr bwMode="auto">
          <a:xfrm>
            <a:off x="0" y="3143250"/>
            <a:ext cx="1841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66283" name="Object 5"/>
          <p:cNvGraphicFramePr>
            <a:graphicFrameLocks noChangeAspect="1"/>
          </p:cNvGraphicFramePr>
          <p:nvPr/>
        </p:nvGraphicFramePr>
        <p:xfrm>
          <a:off x="5848350" y="4214813"/>
          <a:ext cx="2152650" cy="787400"/>
        </p:xfrm>
        <a:graphic>
          <a:graphicData uri="http://schemas.openxmlformats.org/presentationml/2006/ole">
            <p:oleObj spid="_x0000_s4105" name="Формула" r:id="rId6" imgW="571252" imgH="228501" progId="Equation.3">
              <p:embed/>
            </p:oleObj>
          </a:graphicData>
        </a:graphic>
      </p:graphicFrame>
      <p:pic>
        <p:nvPicPr>
          <p:cNvPr id="411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Рефлексія</a:t>
            </a:r>
            <a:endParaRPr lang="ru-RU" dirty="0"/>
          </a:p>
        </p:txBody>
      </p:sp>
      <p:pic>
        <p:nvPicPr>
          <p:cNvPr id="4" name="Рисунок 3" descr="P11703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643050"/>
            <a:ext cx="6572296" cy="4357718"/>
          </a:xfrm>
          <a:prstGeom prst="round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:\DCIM\100___01\IMG_01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3357562"/>
            <a:ext cx="5124270" cy="2880000"/>
          </a:xfrm>
          <a:prstGeom prst="roundRect">
            <a:avLst/>
          </a:prstGeom>
          <a:noFill/>
        </p:spPr>
      </p:pic>
      <p:pic>
        <p:nvPicPr>
          <p:cNvPr id="36867" name="Picture 3" descr="G:\DCIM\100___01\IMG_01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5124270" cy="2880000"/>
          </a:xfrm>
          <a:prstGeom prst="round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flipH="1">
            <a:off x="5715008" y="785794"/>
            <a:ext cx="250033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 </a:t>
            </a:r>
            <a:r>
              <a:rPr lang="uk-UA" sz="2800" dirty="0" smtClean="0"/>
              <a:t>Проектні технології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3357562"/>
            <a:ext cx="3429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  Проекти</a:t>
            </a:r>
          </a:p>
          <a:p>
            <a:endParaRPr lang="uk-UA" sz="2400" dirty="0" smtClean="0"/>
          </a:p>
          <a:p>
            <a:r>
              <a:rPr lang="uk-UA" sz="2400" dirty="0" err="1" smtClean="0"/>
              <a:t>”Застосування</a:t>
            </a:r>
            <a:r>
              <a:rPr lang="uk-UA" sz="2400" dirty="0" smtClean="0"/>
              <a:t> подібності </a:t>
            </a:r>
            <a:r>
              <a:rPr lang="uk-UA" sz="2400" dirty="0" err="1" smtClean="0"/>
              <a:t>трикутників”</a:t>
            </a:r>
            <a:endParaRPr lang="uk-UA" sz="2400" dirty="0" smtClean="0"/>
          </a:p>
          <a:p>
            <a:endParaRPr lang="uk-UA" sz="2400" dirty="0" smtClean="0"/>
          </a:p>
          <a:p>
            <a:r>
              <a:rPr lang="uk-UA" sz="2400" dirty="0" err="1" smtClean="0"/>
              <a:t>“Навіщо</a:t>
            </a:r>
            <a:r>
              <a:rPr lang="uk-UA" sz="2400" dirty="0" smtClean="0"/>
              <a:t> мені потрібні системи рівнянь?”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G:\DCIM\100___01\IMG_01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142984"/>
            <a:ext cx="8321939" cy="4677190"/>
          </a:xfrm>
          <a:prstGeom prst="round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28926" y="428604"/>
            <a:ext cx="364333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C00000"/>
                </a:solidFill>
              </a:rPr>
              <a:t>Презентація вчителя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G:\DCIM\100___01\IMG_0173.JPG"/>
          <p:cNvPicPr>
            <a:picLocks noChangeAspect="1" noChangeArrowheads="1"/>
          </p:cNvPicPr>
          <p:nvPr/>
        </p:nvPicPr>
        <p:blipFill>
          <a:blip r:embed="rId2" cstate="print"/>
          <a:srcRect r="10850"/>
          <a:stretch>
            <a:fillRect/>
          </a:stretch>
        </p:blipFill>
        <p:spPr bwMode="auto">
          <a:xfrm>
            <a:off x="642910" y="571480"/>
            <a:ext cx="3286148" cy="2071702"/>
          </a:xfrm>
          <a:prstGeom prst="roundRect">
            <a:avLst/>
          </a:prstGeom>
          <a:noFill/>
        </p:spPr>
      </p:pic>
      <p:pic>
        <p:nvPicPr>
          <p:cNvPr id="38915" name="Picture 3" descr="G:\DCIM\100___01\IMG_01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8974" y="3857628"/>
            <a:ext cx="4356629" cy="2448562"/>
          </a:xfrm>
          <a:prstGeom prst="round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3714752"/>
            <a:ext cx="335758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Узагальнюючий урок </a:t>
            </a:r>
            <a:r>
              <a:rPr lang="uk-UA" sz="2400" dirty="0" err="1" smtClean="0"/>
              <a:t>“Навіщо</a:t>
            </a:r>
            <a:r>
              <a:rPr lang="uk-UA" sz="2400" dirty="0" smtClean="0"/>
              <a:t> мені потрібні системи рівнянь?”</a:t>
            </a:r>
            <a:endParaRPr lang="ru-RU" sz="2400" dirty="0" smtClean="0"/>
          </a:p>
          <a:p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8" y="192880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9058" y="1357298"/>
            <a:ext cx="5000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400" dirty="0" smtClean="0"/>
              <a:t>Пошук </a:t>
            </a:r>
            <a:r>
              <a:rPr lang="uk-UA" sz="2400" dirty="0" err="1" smtClean="0"/>
              <a:t>інформаціі</a:t>
            </a:r>
            <a:endParaRPr lang="uk-UA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Дискусія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Навчаючи </a:t>
            </a:r>
            <a:r>
              <a:rPr lang="uk-UA" sz="2400" dirty="0" err="1" smtClean="0"/>
              <a:t>–вчусь</a:t>
            </a:r>
            <a:endParaRPr lang="uk-UA" sz="2400" dirty="0" smtClean="0"/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Перепишу параграф по-новому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/>
              <a:t>Мозковий штурм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357818" y="500042"/>
            <a:ext cx="278608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rgbClr val="C00000"/>
                </a:solidFill>
              </a:rPr>
              <a:t>Інтерактивні методи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IMG_448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2910" y="1071546"/>
            <a:ext cx="3857652" cy="4332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4" name="Прямоугольник 5"/>
          <p:cNvSpPr>
            <a:spLocks noChangeArrowheads="1"/>
          </p:cNvSpPr>
          <p:nvPr/>
        </p:nvSpPr>
        <p:spPr bwMode="auto">
          <a:xfrm>
            <a:off x="3929063" y="1714500"/>
            <a:ext cx="4643437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 dirty="0" err="1">
                <a:solidFill>
                  <a:srgbClr val="C00000"/>
                </a:solidFill>
                <a:latin typeface="Calibri" pitchFamily="34" charset="0"/>
              </a:rPr>
              <a:t>Районий</a:t>
            </a:r>
            <a:r>
              <a:rPr lang="uk-UA" sz="2800" b="1" dirty="0">
                <a:solidFill>
                  <a:srgbClr val="C00000"/>
                </a:solidFill>
                <a:latin typeface="Calibri" pitchFamily="34" charset="0"/>
              </a:rPr>
              <a:t> конкурс</a:t>
            </a:r>
          </a:p>
          <a:p>
            <a:pPr algn="ctr"/>
            <a:r>
              <a:rPr lang="uk-UA" sz="2800" b="1" dirty="0">
                <a:solidFill>
                  <a:srgbClr val="C00000"/>
                </a:solidFill>
                <a:latin typeface="Calibri" pitchFamily="34" charset="0"/>
              </a:rPr>
              <a:t>анімацій</a:t>
            </a:r>
          </a:p>
          <a:p>
            <a:pPr algn="ctr"/>
            <a:r>
              <a:rPr lang="uk-UA" sz="2800" dirty="0" err="1">
                <a:latin typeface="Calibri" pitchFamily="34" charset="0"/>
              </a:rPr>
              <a:t>”Один</a:t>
            </a:r>
            <a:r>
              <a:rPr lang="uk-UA" sz="2800" dirty="0">
                <a:latin typeface="Calibri" pitchFamily="34" charset="0"/>
              </a:rPr>
              <a:t> цікавий спосіб </a:t>
            </a:r>
            <a:r>
              <a:rPr lang="uk-UA" sz="2800" dirty="0" err="1">
                <a:latin typeface="Calibri" pitchFamily="34" charset="0"/>
              </a:rPr>
              <a:t>розвязування</a:t>
            </a:r>
            <a:r>
              <a:rPr lang="uk-UA" sz="2800" dirty="0">
                <a:latin typeface="Calibri" pitchFamily="34" charset="0"/>
              </a:rPr>
              <a:t> задач на </a:t>
            </a:r>
            <a:r>
              <a:rPr lang="uk-UA" sz="2800" dirty="0" err="1">
                <a:latin typeface="Calibri" pitchFamily="34" charset="0"/>
              </a:rPr>
              <a:t>змішування”</a:t>
            </a:r>
            <a:endParaRPr lang="uk-UA" sz="2800" dirty="0">
              <a:latin typeface="Calibri" pitchFamily="34" charset="0"/>
            </a:endParaRPr>
          </a:p>
          <a:p>
            <a:pPr algn="ctr"/>
            <a:r>
              <a:rPr lang="uk-UA" sz="2800" b="1" dirty="0" err="1">
                <a:latin typeface="Calibri" pitchFamily="34" charset="0"/>
              </a:rPr>
              <a:t>Федоряк</a:t>
            </a:r>
            <a:r>
              <a:rPr lang="uk-UA" sz="2800" b="1" dirty="0">
                <a:latin typeface="Calibri" pitchFamily="34" charset="0"/>
              </a:rPr>
              <a:t> Андрій,</a:t>
            </a:r>
          </a:p>
          <a:p>
            <a:pPr algn="ctr"/>
            <a:r>
              <a:rPr lang="uk-UA" sz="2800" b="1" dirty="0">
                <a:latin typeface="Calibri" pitchFamily="34" charset="0"/>
              </a:rPr>
              <a:t>ІІ місце </a:t>
            </a:r>
            <a:r>
              <a:rPr lang="uk-UA" sz="3200" b="1" dirty="0">
                <a:latin typeface="Calibri" pitchFamily="34" charset="0"/>
              </a:rPr>
              <a:t>2010р.</a:t>
            </a:r>
            <a:endParaRPr lang="ru-RU" sz="3200" b="1" dirty="0"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 28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72132" y="2786058"/>
            <a:ext cx="2428892" cy="328614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9938" name="Прямоугольник 8"/>
          <p:cNvSpPr>
            <a:spLocks noChangeArrowheads="1"/>
          </p:cNvSpPr>
          <p:nvPr/>
        </p:nvSpPr>
        <p:spPr bwMode="auto">
          <a:xfrm>
            <a:off x="1357313" y="4286250"/>
            <a:ext cx="4786312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i="1">
                <a:solidFill>
                  <a:srgbClr val="FF0000"/>
                </a:solidFill>
                <a:latin typeface="Calibri" pitchFamily="34" charset="0"/>
              </a:rPr>
              <a:t>2012р.</a:t>
            </a:r>
          </a:p>
          <a:p>
            <a:pPr algn="ctr"/>
            <a:r>
              <a:rPr lang="uk-UA" sz="2400" b="1">
                <a:latin typeface="Calibri" pitchFamily="34" charset="0"/>
              </a:rPr>
              <a:t>Стороженко Юлія </a:t>
            </a:r>
            <a:endParaRPr lang="ru-RU" sz="2400" b="1">
              <a:latin typeface="Calibri" pitchFamily="34" charset="0"/>
            </a:endParaRPr>
          </a:p>
          <a:p>
            <a:pPr algn="ctr"/>
            <a:r>
              <a:rPr lang="uk-UA" sz="2400" b="1">
                <a:latin typeface="Calibri" pitchFamily="34" charset="0"/>
              </a:rPr>
              <a:t>ІІ місце 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9939" name="Прямоугольник 9"/>
          <p:cNvSpPr>
            <a:spLocks noChangeArrowheads="1"/>
          </p:cNvSpPr>
          <p:nvPr/>
        </p:nvSpPr>
        <p:spPr bwMode="auto">
          <a:xfrm>
            <a:off x="1500188" y="3000375"/>
            <a:ext cx="47863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i="1">
                <a:solidFill>
                  <a:srgbClr val="FF0000"/>
                </a:solidFill>
                <a:latin typeface="Calibri" pitchFamily="34" charset="0"/>
              </a:rPr>
              <a:t>2011р.</a:t>
            </a:r>
            <a:endParaRPr lang="ru-RU" sz="2400" b="1" i="1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r>
              <a:rPr lang="uk-UA" sz="2400" b="1">
                <a:latin typeface="Calibri" pitchFamily="34" charset="0"/>
              </a:rPr>
              <a:t>Стороженко Юлія </a:t>
            </a:r>
            <a:endParaRPr lang="ru-RU" sz="2400" b="1">
              <a:latin typeface="Calibri" pitchFamily="34" charset="0"/>
            </a:endParaRPr>
          </a:p>
          <a:p>
            <a:pPr algn="ctr"/>
            <a:r>
              <a:rPr lang="uk-UA" sz="2400" b="1">
                <a:latin typeface="Calibri" pitchFamily="34" charset="0"/>
              </a:rPr>
              <a:t>ІІ місце </a:t>
            </a:r>
            <a:endParaRPr lang="ru-RU" sz="2400" b="1">
              <a:latin typeface="Calibri" pitchFamily="34" charset="0"/>
            </a:endParaRPr>
          </a:p>
        </p:txBody>
      </p:sp>
      <p:sp>
        <p:nvSpPr>
          <p:cNvPr id="39940" name="Прямоугольник 6"/>
          <p:cNvSpPr>
            <a:spLocks noChangeArrowheads="1"/>
          </p:cNvSpPr>
          <p:nvPr/>
        </p:nvSpPr>
        <p:spPr bwMode="auto">
          <a:xfrm>
            <a:off x="2786050" y="357188"/>
            <a:ext cx="56435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latin typeface="Calibri" pitchFamily="34" charset="0"/>
              </a:rPr>
              <a:t> </a:t>
            </a:r>
            <a:r>
              <a:rPr lang="uk-UA" sz="3200" b="1" dirty="0">
                <a:solidFill>
                  <a:srgbClr val="C00000"/>
                </a:solidFill>
                <a:latin typeface="Calibri" pitchFamily="34" charset="0"/>
              </a:rPr>
              <a:t>Міський конкурс</a:t>
            </a:r>
          </a:p>
          <a:p>
            <a:pPr algn="ctr"/>
            <a:r>
              <a:rPr lang="uk-UA" sz="3200" dirty="0">
                <a:solidFill>
                  <a:srgbClr val="7030A0"/>
                </a:solidFill>
                <a:latin typeface="Calibri" pitchFamily="34" charset="0"/>
              </a:rPr>
              <a:t>Студія геометричних ідей</a:t>
            </a:r>
            <a:endParaRPr lang="ru-RU" sz="3200" b="1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39941" name="Прямоугольник 7"/>
          <p:cNvSpPr>
            <a:spLocks noChangeArrowheads="1"/>
          </p:cNvSpPr>
          <p:nvPr/>
        </p:nvSpPr>
        <p:spPr bwMode="auto">
          <a:xfrm>
            <a:off x="2143125" y="142875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 i="1" dirty="0">
                <a:solidFill>
                  <a:srgbClr val="FF0000"/>
                </a:solidFill>
                <a:latin typeface="Calibri" pitchFamily="34" charset="0"/>
              </a:rPr>
              <a:t>2010р.</a:t>
            </a:r>
          </a:p>
          <a:p>
            <a:pPr algn="ctr"/>
            <a:r>
              <a:rPr lang="uk-UA" sz="2400" b="1" dirty="0" err="1">
                <a:latin typeface="Calibri" pitchFamily="34" charset="0"/>
              </a:rPr>
              <a:t>Цемах</a:t>
            </a:r>
            <a:r>
              <a:rPr lang="uk-UA" sz="2400" b="1" dirty="0">
                <a:latin typeface="Calibri" pitchFamily="34" charset="0"/>
              </a:rPr>
              <a:t> Олександр </a:t>
            </a:r>
            <a:endParaRPr lang="ru-RU" sz="2400" b="1" dirty="0">
              <a:latin typeface="Calibri" pitchFamily="34" charset="0"/>
            </a:endParaRPr>
          </a:p>
          <a:p>
            <a:pPr algn="ctr"/>
            <a:r>
              <a:rPr lang="uk-UA" sz="2400" b="1" dirty="0">
                <a:latin typeface="Calibri" pitchFamily="34" charset="0"/>
              </a:rPr>
              <a:t>І місце 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8" name="Рисунок 7" descr="IMG_1611.jpg"/>
          <p:cNvPicPr>
            <a:picLocks noChangeAspect="1"/>
          </p:cNvPicPr>
          <p:nvPr/>
        </p:nvPicPr>
        <p:blipFill>
          <a:blip r:embed="rId3" cstate="print"/>
          <a:srcRect l="9301" t="19843" r="16284" b="3262"/>
          <a:stretch>
            <a:fillRect/>
          </a:stretch>
        </p:blipFill>
        <p:spPr>
          <a:xfrm>
            <a:off x="428596" y="857232"/>
            <a:ext cx="2714644" cy="2214578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Конкурси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643050"/>
            <a:ext cx="3030381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 smtClean="0"/>
              <a:t>Участь у</a:t>
            </a:r>
          </a:p>
          <a:p>
            <a:r>
              <a:rPr lang="uk-UA" sz="3200" dirty="0" smtClean="0"/>
              <a:t> міжнародному</a:t>
            </a:r>
          </a:p>
          <a:p>
            <a:r>
              <a:rPr lang="uk-UA" sz="3200" dirty="0" smtClean="0"/>
              <a:t> конкурсі</a:t>
            </a:r>
          </a:p>
          <a:p>
            <a:r>
              <a:rPr lang="uk-UA" sz="3200" dirty="0" smtClean="0"/>
              <a:t> </a:t>
            </a:r>
            <a:r>
              <a:rPr lang="uk-UA" sz="3200" dirty="0" err="1" smtClean="0"/>
              <a:t>“Кенгуру”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143380"/>
            <a:ext cx="1543050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786190"/>
            <a:ext cx="100330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214686"/>
            <a:ext cx="100330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14810" y="1571612"/>
            <a:ext cx="2357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Участь у конкурсах МАН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357686" y="4214818"/>
            <a:ext cx="4071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Участь у змаганнях обласного математичного турніру </a:t>
            </a:r>
            <a:r>
              <a:rPr lang="uk-UA" sz="2800" dirty="0" err="1" smtClean="0"/>
              <a:t>“Евріка</a:t>
            </a:r>
            <a:r>
              <a:rPr lang="uk-UA" sz="2800" dirty="0" smtClean="0"/>
              <a:t> 2012”</a:t>
            </a:r>
            <a:endParaRPr lang="ru-RU" sz="2800" dirty="0"/>
          </a:p>
        </p:txBody>
      </p:sp>
      <p:pic>
        <p:nvPicPr>
          <p:cNvPr id="12" name="Рисунок 11" descr="IMG_2987.jpg"/>
          <p:cNvPicPr>
            <a:picLocks noChangeAspect="1"/>
          </p:cNvPicPr>
          <p:nvPr/>
        </p:nvPicPr>
        <p:blipFill>
          <a:blip r:embed="rId4" cstate="print"/>
          <a:srcRect l="17187" t="11458" r="27583" b="36219"/>
          <a:stretch>
            <a:fillRect/>
          </a:stretch>
        </p:blipFill>
        <p:spPr>
          <a:xfrm>
            <a:off x="6101302" y="1500174"/>
            <a:ext cx="2614102" cy="185738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G:\DCIM\100___01\IMG_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500063"/>
            <a:ext cx="3011488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0" y="2000240"/>
            <a:ext cx="278608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3438" y="3143248"/>
            <a:ext cx="2357454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3929066"/>
            <a:ext cx="278608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571480"/>
            <a:ext cx="321471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Содержимое 6" descr="img10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67944" y="548680"/>
            <a:ext cx="4104456" cy="532859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2071678"/>
            <a:ext cx="55721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 smtClean="0">
                <a:solidFill>
                  <a:srgbClr val="C00000"/>
                </a:solidFill>
              </a:rPr>
              <a:t>Дякую за увагу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1005</TotalTime>
  <Words>226</Words>
  <Application>Microsoft Office PowerPoint</Application>
  <PresentationFormat>Экран (4:3)</PresentationFormat>
  <Paragraphs>87</Paragraphs>
  <Slides>22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Тема3</vt:lpstr>
      <vt:lpstr>Формула</vt:lpstr>
      <vt:lpstr>Слайд 1</vt:lpstr>
      <vt:lpstr>Допрофільна підготовка. Інтерактивні методи навчання як засіб активізації пізнавальної діяльності учнів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Валеологічний супровід уроків математики</vt:lpstr>
      <vt:lpstr>Установіть відповідність:</vt:lpstr>
      <vt:lpstr>Рефлексія</vt:lpstr>
      <vt:lpstr>Слайд 15</vt:lpstr>
      <vt:lpstr>Слайд 16</vt:lpstr>
      <vt:lpstr>Слайд 17</vt:lpstr>
      <vt:lpstr>Слайд 18</vt:lpstr>
      <vt:lpstr>Слайд 19</vt:lpstr>
      <vt:lpstr>Конкурси</vt:lpstr>
      <vt:lpstr>Слайд 21</vt:lpstr>
      <vt:lpstr>Слайд 22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Кошка</cp:lastModifiedBy>
  <cp:revision>100</cp:revision>
  <dcterms:created xsi:type="dcterms:W3CDTF">2013-01-26T13:36:28Z</dcterms:created>
  <dcterms:modified xsi:type="dcterms:W3CDTF">2013-02-22T07:08:16Z</dcterms:modified>
</cp:coreProperties>
</file>