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25D95F7-976C-4DA3-A251-2E1724608DFE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0542F24-6274-4DE0-84E8-512F7D1C06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68247F9-118F-43C9-B5A6-4D845E37856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7B31E-4A07-4F16-B25C-BFDB18F8AC3D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49BE8-DB8E-48D4-B0EC-759FAC41E0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93442-2264-421D-A5FB-E398492A78A1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A6D88-01DA-44E8-989B-D2603C3144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E1ADD-CDD8-4313-AF35-6313B0081EFB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2B5F-3A42-4173-87A8-D3449B5C4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31DC3-C353-4DEB-9652-5475FE5BB0C5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8EAE9-C32B-4E55-9D32-F325CE25C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9DAF1-E425-4AA6-9BF5-91AF5097C11B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72C6E-7FCA-4929-A142-1D6203236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F5F73-6520-4062-8B47-30D0CD4447EB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DA80B-9037-4F37-A8C0-09D0D2FE9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A1567-5B8D-45ED-A69A-98659E50D16C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2D5D9-1A46-4176-88D6-F185330BA1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1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439A4-B075-4C4C-B759-D71A42453546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400ED-F4E5-4B1B-8673-519BC99C8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00ED7-B575-4070-AC27-28DFDDB76724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9272E-32BF-497E-90DD-378F9C44CB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CF061-A112-4B5A-874D-84B58B677029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6D296-4E67-4AB1-A698-0359B57C0F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923EB-834B-4528-954E-F4E9A5182331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D21C2-F965-4E17-92A8-F9540FEB02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8FCF924-74CB-494F-A0B0-AF3FFC86FB60}" type="datetimeFigureOut">
              <a:rPr lang="ru-RU"/>
              <a:pPr>
                <a:defRPr/>
              </a:pPr>
              <a:t>11.05.2014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53E9E4C-C599-4EFA-BA93-C3D85045D9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7" r:id="rId2"/>
    <p:sldLayoutId id="2147483709" r:id="rId3"/>
    <p:sldLayoutId id="2147483706" r:id="rId4"/>
    <p:sldLayoutId id="2147483705" r:id="rId5"/>
    <p:sldLayoutId id="2147483704" r:id="rId6"/>
    <p:sldLayoutId id="2147483710" r:id="rId7"/>
    <p:sldLayoutId id="2147483711" r:id="rId8"/>
    <p:sldLayoutId id="2147483712" r:id="rId9"/>
    <p:sldLayoutId id="2147483703" r:id="rId10"/>
    <p:sldLayoutId id="214748371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fontAlgn="base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fontAlgn="base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fontAlgn="base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4333" y="3545568"/>
            <a:ext cx="8077200" cy="2326499"/>
          </a:xfrm>
        </p:spPr>
        <p:txBody>
          <a:bodyPr>
            <a:sp3d extrusionH="57150" prstMaterial="matte">
              <a:bevelT w="50800" h="10160" prst="coolSlant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satMod val="150000"/>
                  </a:schemeClr>
                </a:solidFill>
                <a:effectLst>
                  <a:glow rad="101600">
                    <a:schemeClr val="tx1">
                      <a:lumMod val="50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Вулкани</a:t>
            </a:r>
            <a:endParaRPr lang="ru-RU" dirty="0">
              <a:solidFill>
                <a:schemeClr val="accent1">
                  <a:satMod val="150000"/>
                </a:schemeClr>
              </a:solidFill>
              <a:effectLst>
                <a:glow rad="101600">
                  <a:schemeClr val="tx1">
                    <a:lumMod val="50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Рисунок 4" descr="25 (1)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644900"/>
            <a:ext cx="2665413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Андрей\Desktop\25 (3).web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549275"/>
            <a:ext cx="33131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Андрей\Desktop\25 (15).web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3789363"/>
            <a:ext cx="278606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Users\Андрей\Desktop\25 (6).web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476250"/>
            <a:ext cx="3240088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252728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dirty="0">
                <a:solidFill>
                  <a:schemeClr val="accent1">
                    <a:satMod val="150000"/>
                  </a:schemeClr>
                </a:solidFill>
              </a:rPr>
              <a:t/>
            </a:r>
            <a:br>
              <a:rPr lang="uk-UA" sz="32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uk-UA" sz="4000" dirty="0">
                <a:solidFill>
                  <a:schemeClr val="accent1">
                    <a:satMod val="150000"/>
                  </a:schemeClr>
                </a:solidFill>
              </a:rPr>
              <a:t>Як впливають вулкани на формування рельєфу на Землі?</a:t>
            </a:r>
            <a:r>
              <a:rPr lang="uk-UA" sz="3200" dirty="0">
                <a:solidFill>
                  <a:schemeClr val="accent1">
                    <a:satMod val="150000"/>
                  </a:schemeClr>
                </a:solidFill>
              </a:rPr>
              <a:t/>
            </a:r>
            <a:br>
              <a:rPr lang="uk-UA" sz="3200" dirty="0">
                <a:solidFill>
                  <a:schemeClr val="accent1">
                    <a:satMod val="150000"/>
                  </a:schemeClr>
                </a:solidFill>
              </a:rPr>
            </a:br>
            <a:endParaRPr lang="ru-RU" sz="32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5362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 descr="C:\Users\Андрей\Desktop\25 (7).web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50"/>
            <a:ext cx="9144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Сучасний вигляд Везувію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3074" name="Picture 2" descr="C:\Users\Андрей\Desktop\RTEmagicC_1970-vesuvius.png.web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1750" y="1428750"/>
            <a:ext cx="9175750" cy="5429250"/>
          </a:xfrm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750"/>
            <a:ext cx="9144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Найбільші з відомих вивержень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400"/>
              <a:t>У Новій Зеландії в районі озера Таупо у 186 році до н.е відбулося найбільше в історії людства вулканічне виверження. Його наслідки описані в хроніках Китаю та Греції. На місці виверження сьогодні розташоване озеро за площею, що приблизно дорівнює площі Сінгапуру.</a:t>
            </a:r>
          </a:p>
          <a:p>
            <a:r>
              <a:rPr lang="ru-RU" sz="1400"/>
              <a:t>Другим з найбільших відомих вивержень слід, очевидно вважати виверження Кракатау 26 серпня 1883 року. Під час виверження 1883 року вулкан викинув понад 25 кубічних кілометрів каміння, попелу та пемзи, і створив найгучніший історично відомий звук — катастрофічний вибух було чітко чути в місцях на таких далеких відстанях, як Перт в Австралії (приблизно 1930 миль або 3100 км), і острів Родрігес поблизу Маврикію (приблизно 3000 миль або 4800 км). Ударна хвиля в атмосфері обійшла Землю сім разів і реєструвалася протягом п'яти днів. У 1883 р. виверження вулкана Кракатау, на схід від о. Ява супроводжувалося таким гуркотом що його чули в Америці.</a:t>
            </a:r>
          </a:p>
          <a:p>
            <a:r>
              <a:rPr lang="ru-RU" sz="1400"/>
              <a:t>70 тис. років тому відбулося виверження вулкану Тоба на о. Суматра, що накрило цілий острів шаром попелу заввишки 300 метрів.</a:t>
            </a:r>
          </a:p>
          <a:p>
            <a:r>
              <a:rPr lang="ru-RU" sz="1400"/>
              <a:t>Одне із найбільших вивержень на землі сталося 65 млн років тому. Воно накрило лавою майже всю Індію.</a:t>
            </a:r>
          </a:p>
          <a:p>
            <a:r>
              <a:rPr lang="ru-RU" sz="1400"/>
              <a:t>Під час виверження вулкану Везувій в Італії в 79 р. н. е., населення римського міста Помпеї повністю загинуло. Руїни міста, повністю похованого під шаром попелу, було виявлено у </a:t>
            </a:r>
            <a:r>
              <a:rPr lang="en-US" sz="1400"/>
              <a:t>XVIII </a:t>
            </a:r>
            <a:r>
              <a:rPr lang="ru-RU" sz="1400"/>
              <a:t>ст.</a:t>
            </a:r>
          </a:p>
          <a:p>
            <a:r>
              <a:rPr lang="ru-RU" sz="1400"/>
              <a:t>Виверження вулкану Тамбора на острові Сумбава в 1815 р. підняло так багато пилу, що він заслонив Сонце над усією земною кулею. Це призвело до холодного літа два роки поспіль.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750"/>
            <a:ext cx="9144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Сучасні виверження вулканів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28750"/>
            <a:ext cx="9144000" cy="4286250"/>
          </a:xfrm>
        </p:spPr>
      </p:pic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857250" y="5715000"/>
            <a:ext cx="79295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orbel" pitchFamily="34" charset="0"/>
              </a:rPr>
              <a:t>Вулкан </a:t>
            </a:r>
            <a:r>
              <a:rPr lang="ru-RU" b="1" i="1">
                <a:latin typeface="Corbel" pitchFamily="34" charset="0"/>
              </a:rPr>
              <a:t>Кракатау </a:t>
            </a:r>
            <a:r>
              <a:rPr lang="ru-RU" b="1">
                <a:latin typeface="Corbel" pitchFamily="34" charset="0"/>
              </a:rPr>
              <a:t>причаївся на невеликому острові між Явою і Суматрою (Індонезія). Висота нинішнього вулкана 8</a:t>
            </a:r>
            <a:r>
              <a:rPr lang="ru-RU" b="1"/>
              <a:t>13</a:t>
            </a:r>
            <a:r>
              <a:rPr lang="ru-RU" b="1">
                <a:latin typeface="Corbel" pitchFamily="34" charset="0"/>
              </a:rPr>
              <a:t> м. Однак найпотужніше виверження </a:t>
            </a:r>
            <a:r>
              <a:rPr lang="ru-RU" b="1"/>
              <a:t>1883</a:t>
            </a:r>
            <a:r>
              <a:rPr lang="ru-RU" b="1">
                <a:latin typeface="Corbel" pitchFamily="34" charset="0"/>
              </a:rPr>
              <a:t> року зруйнувало острів і вулкан.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Кіліманджаро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2048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28750"/>
            <a:ext cx="4929188" cy="5429250"/>
          </a:xfrm>
        </p:spPr>
      </p:pic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1428750"/>
            <a:ext cx="4214812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Фудзіяма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28750"/>
            <a:ext cx="9144000" cy="4357688"/>
          </a:xfrm>
        </p:spPr>
      </p:pic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0" y="5780088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Corbel" pitchFamily="34" charset="0"/>
              </a:rPr>
              <a:t>Форма </a:t>
            </a:r>
            <a:r>
              <a:rPr lang="ru-RU" sz="2000" b="1" dirty="0" err="1">
                <a:latin typeface="Corbel" pitchFamily="34" charset="0"/>
              </a:rPr>
              <a:t>Японcького</a:t>
            </a:r>
            <a:r>
              <a:rPr lang="ru-RU" sz="2000" b="1" dirty="0">
                <a:latin typeface="Corbel" pitchFamily="34" charset="0"/>
              </a:rPr>
              <a:t> вулкана </a:t>
            </a:r>
            <a:r>
              <a:rPr lang="ru-RU" sz="2000" b="1" i="1" dirty="0" err="1">
                <a:latin typeface="Corbel" pitchFamily="34" charset="0"/>
              </a:rPr>
              <a:t>Фудз</a:t>
            </a:r>
            <a:r>
              <a:rPr lang="uk-UA" sz="2000" b="1" i="1" dirty="0">
                <a:latin typeface="Corbel" pitchFamily="34" charset="0"/>
              </a:rPr>
              <a:t>і</a:t>
            </a:r>
            <a:r>
              <a:rPr lang="ru-RU" sz="2000" b="1" i="1" dirty="0">
                <a:latin typeface="Corbel" pitchFamily="34" charset="0"/>
              </a:rPr>
              <a:t>яма</a:t>
            </a:r>
            <a:r>
              <a:rPr lang="ru-RU" sz="2000" b="1" dirty="0">
                <a:latin typeface="Corbel" pitchFamily="34" charset="0"/>
              </a:rPr>
              <a:t> </a:t>
            </a:r>
            <a:r>
              <a:rPr lang="ru-RU" sz="2000" b="1" dirty="0" err="1">
                <a:latin typeface="Corbel" pitchFamily="34" charset="0"/>
              </a:rPr>
              <a:t>майже</a:t>
            </a:r>
            <a:r>
              <a:rPr lang="ru-RU" sz="2000" b="1" dirty="0">
                <a:latin typeface="Corbel" pitchFamily="34" charset="0"/>
              </a:rPr>
              <a:t> </a:t>
            </a:r>
            <a:r>
              <a:rPr lang="ru-RU" sz="2000" b="1" dirty="0" err="1">
                <a:latin typeface="Corbel" pitchFamily="34" charset="0"/>
              </a:rPr>
              <a:t>ідеальна</a:t>
            </a:r>
            <a:r>
              <a:rPr lang="ru-RU" sz="2000" b="1" dirty="0">
                <a:latin typeface="Corbel" pitchFamily="34" charset="0"/>
              </a:rPr>
              <a:t>. </a:t>
            </a:r>
            <a:r>
              <a:rPr lang="ru-RU" sz="2000" b="1" dirty="0" err="1">
                <a:latin typeface="Corbel" pitchFamily="34" charset="0"/>
              </a:rPr>
              <a:t>Він</a:t>
            </a:r>
            <a:r>
              <a:rPr lang="ru-RU" sz="2000" b="1" dirty="0">
                <a:latin typeface="Corbel" pitchFamily="34" charset="0"/>
              </a:rPr>
              <a:t> до </a:t>
            </a:r>
            <a:r>
              <a:rPr lang="ru-RU" sz="2000" b="1" dirty="0" err="1">
                <a:latin typeface="Corbel" pitchFamily="34" charset="0"/>
              </a:rPr>
              <a:t>сьогодні</a:t>
            </a:r>
            <a:r>
              <a:rPr lang="ru-RU" sz="2000" b="1" dirty="0">
                <a:latin typeface="Corbel" pitchFamily="34" charset="0"/>
              </a:rPr>
              <a:t> </a:t>
            </a:r>
            <a:r>
              <a:rPr lang="ru-RU" sz="2000" b="1" dirty="0" err="1">
                <a:latin typeface="Corbel" pitchFamily="34" charset="0"/>
              </a:rPr>
              <a:t>вважається</a:t>
            </a:r>
            <a:r>
              <a:rPr lang="ru-RU" sz="2000" b="1" dirty="0">
                <a:latin typeface="Corbel" pitchFamily="34" charset="0"/>
              </a:rPr>
              <a:t> </a:t>
            </a:r>
            <a:r>
              <a:rPr lang="ru-RU" sz="2000" b="1" dirty="0" err="1">
                <a:latin typeface="Corbel" pitchFamily="34" charset="0"/>
              </a:rPr>
              <a:t>діючим</a:t>
            </a:r>
            <a:r>
              <a:rPr lang="ru-RU" sz="2000" b="1" dirty="0">
                <a:latin typeface="Corbel" pitchFamily="34" charset="0"/>
              </a:rPr>
              <a:t>, не </a:t>
            </a:r>
            <a:r>
              <a:rPr lang="ru-RU" sz="2000" b="1" dirty="0" err="1">
                <a:latin typeface="Corbel" pitchFamily="34" charset="0"/>
              </a:rPr>
              <a:t>дивлячись</a:t>
            </a:r>
            <a:r>
              <a:rPr lang="ru-RU" sz="2000" b="1" dirty="0">
                <a:latin typeface="Corbel" pitchFamily="34" charset="0"/>
              </a:rPr>
              <a:t> на те, </a:t>
            </a:r>
            <a:r>
              <a:rPr lang="ru-RU" sz="2000" b="1" dirty="0" err="1">
                <a:latin typeface="Corbel" pitchFamily="34" charset="0"/>
              </a:rPr>
              <a:t>що</a:t>
            </a:r>
            <a:r>
              <a:rPr lang="ru-RU" sz="2000" b="1" dirty="0">
                <a:latin typeface="Corbel" pitchFamily="34" charset="0"/>
              </a:rPr>
              <a:t> </a:t>
            </a:r>
            <a:r>
              <a:rPr lang="ru-RU" sz="2000" b="1" dirty="0" err="1">
                <a:latin typeface="Corbel" pitchFamily="34" charset="0"/>
              </a:rPr>
              <a:t>останнє</a:t>
            </a:r>
            <a:r>
              <a:rPr lang="ru-RU" sz="2000" b="1" dirty="0">
                <a:latin typeface="Corbel" pitchFamily="34" charset="0"/>
              </a:rPr>
              <a:t> </a:t>
            </a:r>
            <a:r>
              <a:rPr lang="ru-RU" sz="2000" b="1" dirty="0" err="1">
                <a:latin typeface="Corbel" pitchFamily="34" charset="0"/>
              </a:rPr>
              <a:t>виверження</a:t>
            </a:r>
            <a:r>
              <a:rPr lang="ru-RU" sz="2000" b="1" dirty="0">
                <a:latin typeface="Corbel" pitchFamily="34" charset="0"/>
              </a:rPr>
              <a:t> </a:t>
            </a:r>
            <a:r>
              <a:rPr lang="ru-RU" sz="2000" b="1" dirty="0" err="1">
                <a:latin typeface="Corbel" pitchFamily="34" charset="0"/>
              </a:rPr>
              <a:t>було</a:t>
            </a:r>
            <a:r>
              <a:rPr lang="ru-RU" sz="2000" b="1" dirty="0">
                <a:latin typeface="Corbel" pitchFamily="34" charset="0"/>
              </a:rPr>
              <a:t> в </a:t>
            </a:r>
            <a:r>
              <a:rPr lang="ru-RU" sz="2000" b="1" dirty="0"/>
              <a:t>170</a:t>
            </a:r>
            <a:r>
              <a:rPr lang="ru-RU" sz="2000" b="1" dirty="0">
                <a:latin typeface="Corbel" pitchFamily="34" charset="0"/>
              </a:rPr>
              <a:t>8 </a:t>
            </a:r>
            <a:r>
              <a:rPr lang="ru-RU" sz="2000" b="1" dirty="0" err="1">
                <a:latin typeface="Corbel" pitchFamily="34" charset="0"/>
              </a:rPr>
              <a:t>році</a:t>
            </a:r>
            <a:r>
              <a:rPr lang="ru-RU" sz="2000" b="1" dirty="0">
                <a:latin typeface="Corbe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5" y="161798"/>
            <a:ext cx="9129910" cy="125272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Безіменний вулкан </a:t>
            </a:r>
            <a:r>
              <a:rPr lang="uk-UA" dirty="0" err="1">
                <a:solidFill>
                  <a:schemeClr val="accent1">
                    <a:satMod val="150000"/>
                  </a:schemeClr>
                </a:solidFill>
              </a:rPr>
              <a:t>Ейяф’ятлайокютль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500188"/>
            <a:ext cx="8143875" cy="4000500"/>
          </a:xfrm>
        </p:spPr>
      </p:pic>
      <p:sp>
        <p:nvSpPr>
          <p:cNvPr id="22531" name="Прямоугольник 4"/>
          <p:cNvSpPr>
            <a:spLocks noChangeArrowheads="1"/>
          </p:cNvSpPr>
          <p:nvPr/>
        </p:nvSpPr>
        <p:spPr bwMode="auto">
          <a:xfrm>
            <a:off x="0" y="5380038"/>
            <a:ext cx="91440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700" b="1">
                <a:latin typeface="Corbel" pitchFamily="34" charset="0"/>
              </a:rPr>
              <a:t>Безіменний вулкан, що знаходиться під ісландським льодовиком</a:t>
            </a:r>
            <a:r>
              <a:rPr lang="ru-RU" sz="1700" b="1" i="1">
                <a:latin typeface="Corbel" pitchFamily="34" charset="0"/>
              </a:rPr>
              <a:t> Ейяф'ятлайокютль </a:t>
            </a:r>
            <a:r>
              <a:rPr lang="ru-RU" sz="1700" b="1">
                <a:latin typeface="Corbel" pitchFamily="34" charset="0"/>
              </a:rPr>
              <a:t>(ісл. Льодовик острівних гір) вважався сплячим до весни </a:t>
            </a:r>
            <a:r>
              <a:rPr lang="ru-RU" sz="1700" b="1"/>
              <a:t>2010 року</a:t>
            </a:r>
            <a:r>
              <a:rPr lang="ru-RU" sz="1700" b="1">
                <a:latin typeface="Corbel" pitchFamily="34" charset="0"/>
              </a:rPr>
              <a:t>. Виверження вулкана почалося </a:t>
            </a:r>
            <a:r>
              <a:rPr lang="ru-RU" sz="1700" b="1"/>
              <a:t>21</a:t>
            </a:r>
            <a:r>
              <a:rPr lang="ru-RU" sz="1700" b="1">
                <a:latin typeface="Corbel" pitchFamily="34" charset="0"/>
              </a:rPr>
              <a:t> березня </a:t>
            </a:r>
            <a:r>
              <a:rPr lang="ru-RU" sz="1700" b="1"/>
              <a:t>2014</a:t>
            </a:r>
            <a:r>
              <a:rPr lang="ru-RU" sz="1700" b="1">
                <a:latin typeface="Corbel" pitchFamily="34" charset="0"/>
              </a:rPr>
              <a:t> року, а </a:t>
            </a:r>
            <a:r>
              <a:rPr lang="ru-RU" sz="1700" b="1"/>
              <a:t>14</a:t>
            </a:r>
            <a:r>
              <a:rPr lang="ru-RU" sz="1700" b="1">
                <a:latin typeface="Corbel" pitchFamily="34" charset="0"/>
              </a:rPr>
              <a:t> квітня виверження стало більш інтенсивним і з кратеру вулкану стався викид хмари вулканічного попелу. Хмара знялася у верхні шари атмосфери на висоту від </a:t>
            </a:r>
            <a:r>
              <a:rPr lang="ru-RU" sz="1700" b="1"/>
              <a:t>6 </a:t>
            </a:r>
            <a:r>
              <a:rPr lang="ru-RU" sz="1700" b="1">
                <a:latin typeface="Corbel" pitchFamily="34" charset="0"/>
              </a:rPr>
              <a:t>до </a:t>
            </a:r>
            <a:r>
              <a:rPr lang="ru-RU" sz="1700" b="1"/>
              <a:t>10</a:t>
            </a:r>
            <a:r>
              <a:rPr lang="ru-RU" sz="1700" b="1">
                <a:latin typeface="Corbel" pitchFamily="34" charset="0"/>
              </a:rPr>
              <a:t> км.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Етна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1571625"/>
            <a:ext cx="8072438" cy="3929063"/>
          </a:xfrm>
        </p:spPr>
      </p:pic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285750" y="5643563"/>
            <a:ext cx="8572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orbel" pitchFamily="34" charset="0"/>
              </a:rPr>
              <a:t>Найвищим із всіх діючих вулканів вважається Етна, розміщена у східній частині острова Сицилія. Екскурсоводи водять  групи туристів до самого кратера вулкану, тому вчені завжди уважно слідкують за діяльністю вулкану.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satMod val="150000"/>
                  </a:schemeClr>
                </a:solidFill>
              </a:rPr>
              <a:t> Стромболи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0" y="1500188"/>
            <a:ext cx="7416800" cy="4071937"/>
          </a:xfrm>
        </p:spPr>
      </p:pic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857250" y="5715000"/>
            <a:ext cx="75009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/>
            <a:r>
              <a:rPr lang="ru-RU" b="1" dirty="0">
                <a:latin typeface="Corbel" pitchFamily="34" charset="0"/>
              </a:rPr>
              <a:t>Остр</a:t>
            </a:r>
            <a:r>
              <a:rPr lang="uk-UA" b="1">
                <a:latin typeface="Corbel" pitchFamily="34" charset="0"/>
              </a:rPr>
              <a:t>і</a:t>
            </a:r>
            <a:r>
              <a:rPr lang="ru-RU" b="1">
                <a:latin typeface="Corbel" pitchFamily="34" charset="0"/>
              </a:rPr>
              <a:t>в </a:t>
            </a:r>
            <a:r>
              <a:rPr lang="ru-RU" b="1" dirty="0" err="1">
                <a:latin typeface="Corbel" pitchFamily="34" charset="0"/>
              </a:rPr>
              <a:t>вулканічного</a:t>
            </a:r>
            <a:r>
              <a:rPr lang="ru-RU" b="1" dirty="0">
                <a:latin typeface="Corbel" pitchFamily="34" charset="0"/>
              </a:rPr>
              <a:t> </a:t>
            </a:r>
            <a:r>
              <a:rPr lang="ru-RU" b="1" dirty="0" err="1">
                <a:latin typeface="Corbel" pitchFamily="34" charset="0"/>
              </a:rPr>
              <a:t>походження</a:t>
            </a:r>
            <a:r>
              <a:rPr lang="ru-RU" b="1" dirty="0">
                <a:latin typeface="Corbel" pitchFamily="34" charset="0"/>
              </a:rPr>
              <a:t> </a:t>
            </a:r>
            <a:r>
              <a:rPr lang="ru-RU" b="1" i="1" dirty="0" err="1">
                <a:latin typeface="Corbel" pitchFamily="34" charset="0"/>
              </a:rPr>
              <a:t>Стромбол</a:t>
            </a:r>
            <a:r>
              <a:rPr lang="uk-UA" b="1" i="1" dirty="0"/>
              <a:t>і</a:t>
            </a:r>
            <a:r>
              <a:rPr lang="ru-RU" b="1" dirty="0">
                <a:latin typeface="Corbel" pitchFamily="34" charset="0"/>
              </a:rPr>
              <a:t> </a:t>
            </a:r>
            <a:r>
              <a:rPr lang="ru-RU" b="1" dirty="0" err="1">
                <a:latin typeface="Corbel" pitchFamily="34" charset="0"/>
              </a:rPr>
              <a:t>дуже</a:t>
            </a:r>
            <a:r>
              <a:rPr lang="ru-RU" b="1" dirty="0">
                <a:latin typeface="Corbel" pitchFamily="34" charset="0"/>
              </a:rPr>
              <a:t> великий </a:t>
            </a:r>
            <a:r>
              <a:rPr lang="ru-RU" b="1" dirty="0" err="1">
                <a:latin typeface="Corbel" pitchFamily="34" charset="0"/>
              </a:rPr>
              <a:t>і</a:t>
            </a:r>
            <a:r>
              <a:rPr lang="ru-RU" b="1" dirty="0">
                <a:latin typeface="Corbel" pitchFamily="34" charset="0"/>
              </a:rPr>
              <a:t>  </a:t>
            </a:r>
            <a:r>
              <a:rPr lang="ru-RU" b="1" dirty="0" err="1">
                <a:latin typeface="Corbel" pitchFamily="34" charset="0"/>
              </a:rPr>
              <a:t>надзвичайно</a:t>
            </a:r>
            <a:r>
              <a:rPr lang="ru-RU" b="1" dirty="0">
                <a:latin typeface="Corbel" pitchFamily="34" charset="0"/>
              </a:rPr>
              <a:t> </a:t>
            </a:r>
            <a:r>
              <a:rPr lang="ru-RU" b="1" dirty="0" err="1">
                <a:latin typeface="Corbel" pitchFamily="34" charset="0"/>
              </a:rPr>
              <a:t>активний</a:t>
            </a:r>
            <a:r>
              <a:rPr lang="ru-RU" b="1" dirty="0">
                <a:latin typeface="Corbel" pitchFamily="34" charset="0"/>
              </a:rPr>
              <a:t>. </a:t>
            </a:r>
            <a:r>
              <a:rPr lang="ru-RU" b="1" dirty="0" err="1">
                <a:latin typeface="Corbel" pitchFamily="34" charset="0"/>
              </a:rPr>
              <a:t>Його</a:t>
            </a:r>
            <a:r>
              <a:rPr lang="ru-RU" b="1" dirty="0">
                <a:latin typeface="Corbel" pitchFamily="34" charset="0"/>
              </a:rPr>
              <a:t> часто </a:t>
            </a:r>
            <a:r>
              <a:rPr lang="ru-RU" b="1" dirty="0" err="1">
                <a:latin typeface="Corbel" pitchFamily="34" charset="0"/>
              </a:rPr>
              <a:t>називають</a:t>
            </a:r>
            <a:r>
              <a:rPr lang="ru-RU" b="1" dirty="0">
                <a:latin typeface="Corbel" pitchFamily="34" charset="0"/>
              </a:rPr>
              <a:t> “Маяком </a:t>
            </a:r>
            <a:r>
              <a:rPr lang="ru-RU" b="1" dirty="0" err="1">
                <a:latin typeface="Corbel" pitchFamily="34" charset="0"/>
              </a:rPr>
              <a:t>Средземномор’я</a:t>
            </a:r>
            <a:r>
              <a:rPr lang="ru-RU" b="1" dirty="0">
                <a:latin typeface="Corbel" pitchFamily="34" charset="0"/>
              </a:rPr>
              <a:t>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0185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chemeClr val="accent1">
                    <a:satMod val="1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satMod val="150000"/>
                  </a:schemeClr>
                </a:solidFill>
              </a:rPr>
              <a:t>Сент-Хелена</a:t>
            </a:r>
            <a:r>
              <a:rPr lang="ru-RU" dirty="0">
                <a:solidFill>
                  <a:schemeClr val="accent1">
                    <a:satMod val="150000"/>
                  </a:schemeClr>
                </a:solidFill>
              </a:rPr>
              <a:t> 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500188"/>
            <a:ext cx="7416800" cy="4000500"/>
          </a:xfrm>
        </p:spPr>
      </p:pic>
      <p:sp>
        <p:nvSpPr>
          <p:cNvPr id="25603" name="Прямоугольник 4"/>
          <p:cNvSpPr>
            <a:spLocks noChangeArrowheads="1"/>
          </p:cNvSpPr>
          <p:nvPr/>
        </p:nvSpPr>
        <p:spPr bwMode="auto">
          <a:xfrm>
            <a:off x="0" y="5657850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orbel" pitchFamily="34" charset="0"/>
              </a:rPr>
              <a:t>Виверження </a:t>
            </a:r>
            <a:r>
              <a:rPr lang="ru-RU" b="1" i="1">
                <a:latin typeface="Corbel" pitchFamily="34" charset="0"/>
              </a:rPr>
              <a:t>Сент-Хелена</a:t>
            </a:r>
            <a:r>
              <a:rPr lang="ru-RU" b="1">
                <a:latin typeface="Corbel" pitchFamily="34" charset="0"/>
              </a:rPr>
              <a:t> в Америці в </a:t>
            </a:r>
            <a:r>
              <a:rPr lang="ru-RU" b="1"/>
              <a:t>1980 році</a:t>
            </a:r>
            <a:r>
              <a:rPr lang="ru-RU" b="1">
                <a:latin typeface="Corbel" pitchFamily="34" charset="0"/>
              </a:rPr>
              <a:t> знищило багато доріг, родючих полів, мостів і забрало життя </a:t>
            </a:r>
            <a:r>
              <a:rPr lang="ru-RU" b="1"/>
              <a:t>50</a:t>
            </a:r>
            <a:r>
              <a:rPr lang="ru-RU" b="1">
                <a:latin typeface="Corbel" pitchFamily="34" charset="0"/>
              </a:rPr>
              <a:t> чоловік. Із кратера вулкана до цих пір частенько вибиваються стовпи диму, нагадуючи про силу, сховану в його глубинах</a:t>
            </a:r>
            <a:r>
              <a:rPr lang="ru-RU">
                <a:latin typeface="Corbe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>
                <a:solidFill>
                  <a:schemeClr val="accent1">
                    <a:satMod val="150000"/>
                  </a:schemeClr>
                </a:solidFill>
              </a:rPr>
              <a:t>Ключевська</a:t>
            </a:r>
            <a:r>
              <a:rPr lang="ru-RU" dirty="0">
                <a:solidFill>
                  <a:schemeClr val="accent1">
                    <a:satMod val="150000"/>
                  </a:schemeClr>
                </a:solidFill>
              </a:rPr>
              <a:t> Сопка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28750"/>
            <a:ext cx="4581525" cy="3143250"/>
          </a:xfrm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28750"/>
            <a:ext cx="4572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Прямоугольник 6"/>
          <p:cNvSpPr>
            <a:spLocks noChangeArrowheads="1"/>
          </p:cNvSpPr>
          <p:nvPr/>
        </p:nvSpPr>
        <p:spPr bwMode="auto">
          <a:xfrm>
            <a:off x="0" y="4724400"/>
            <a:ext cx="9144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vi-VN" sz="2400" b="1" i="1"/>
              <a:t>Ключе́вська Сопка </a:t>
            </a:r>
            <a:r>
              <a:rPr lang="vi-VN" sz="2400" b="1"/>
              <a:t>(рос. Ключевска́я Со́пка) — діючий андезито-базальтовий стратовулкан на Камчатському півострові. Висота — 5 000 метрів над рівнем моря (найвищий і один з найактивніших вулканів Євразії). На вершині лежать вічні сніги й льодовики.</a:t>
            </a:r>
            <a:endParaRPr lang="ru-RU" sz="2400" b="1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 err="1">
                <a:solidFill>
                  <a:schemeClr val="accent1">
                    <a:satMod val="150000"/>
                  </a:schemeClr>
                </a:solidFill>
              </a:rPr>
              <a:t>Тамбора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571625"/>
            <a:ext cx="8501062" cy="3357563"/>
          </a:xfrm>
        </p:spPr>
      </p:pic>
      <p:sp>
        <p:nvSpPr>
          <p:cNvPr id="27651" name="Прямоугольник 4"/>
          <p:cNvSpPr>
            <a:spLocks noChangeArrowheads="1"/>
          </p:cNvSpPr>
          <p:nvPr/>
        </p:nvSpPr>
        <p:spPr bwMode="auto">
          <a:xfrm>
            <a:off x="179388" y="5214938"/>
            <a:ext cx="87852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orbel" pitchFamily="34" charset="0"/>
              </a:rPr>
              <a:t>Виверження в Індонезії в </a:t>
            </a:r>
            <a:r>
              <a:rPr lang="ru-RU" sz="2400" b="1"/>
              <a:t>1815</a:t>
            </a:r>
            <a:r>
              <a:rPr lang="ru-RU" sz="2400" b="1">
                <a:latin typeface="Corbel" pitchFamily="34" charset="0"/>
              </a:rPr>
              <a:t> році вулкана</a:t>
            </a:r>
            <a:r>
              <a:rPr lang="ru-RU" sz="2400" b="1" i="1">
                <a:latin typeface="Corbel" pitchFamily="34" charset="0"/>
              </a:rPr>
              <a:t> Тамбора </a:t>
            </a:r>
            <a:r>
              <a:rPr lang="ru-RU" sz="2400" b="1">
                <a:latin typeface="Corbel" pitchFamily="34" charset="0"/>
              </a:rPr>
              <a:t>є найпотужнішим з усіх відомих історії. Його наслідки відчувалися навіть рік потому. </a:t>
            </a:r>
            <a:r>
              <a:rPr lang="ru-RU" sz="2400" b="1"/>
              <a:t>1816</a:t>
            </a:r>
            <a:r>
              <a:rPr lang="ru-RU" sz="2400" b="1">
                <a:latin typeface="Corbel" pitchFamily="34" charset="0"/>
              </a:rPr>
              <a:t> рік отримав у всьому світі назву « Рік без літа».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Будова вулкана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163" y="1428750"/>
            <a:ext cx="9113837" cy="54292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Класифікація вулканів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xfrm>
            <a:off x="0" y="1774825"/>
            <a:ext cx="9144000" cy="5083175"/>
          </a:xfrm>
        </p:spPr>
        <p:txBody>
          <a:bodyPr/>
          <a:lstStyle/>
          <a:p>
            <a:r>
              <a:rPr lang="ru-RU" sz="3600" b="1"/>
              <a:t>Конусо- та куполоподібні.</a:t>
            </a:r>
          </a:p>
          <a:p>
            <a:r>
              <a:rPr lang="ru-RU" sz="3600" b="1"/>
              <a:t>Щитові .</a:t>
            </a:r>
          </a:p>
          <a:p>
            <a:r>
              <a:rPr lang="ru-RU" sz="3600" b="1"/>
              <a:t>Масивні вулкани.</a:t>
            </a:r>
          </a:p>
          <a:p>
            <a:pPr>
              <a:buFont typeface="Wingdings 2" pitchFamily="18" charset="2"/>
              <a:buNone/>
            </a:pPr>
            <a:endParaRPr lang="ru-RU"/>
          </a:p>
          <a:p>
            <a:pPr>
              <a:buFont typeface="Wingdings 2" pitchFamily="18" charset="2"/>
              <a:buNone/>
            </a:pPr>
            <a:r>
              <a:rPr lang="ru-RU" b="1"/>
              <a:t>          Основною причиною виверження вулкана є тиск газів у магмі.</a:t>
            </a:r>
          </a:p>
          <a:p>
            <a:pPr>
              <a:buFont typeface="Wingdings 2" pitchFamily="18" charset="2"/>
              <a:buNone/>
            </a:pPr>
            <a:r>
              <a:rPr lang="ru-RU" b="1"/>
              <a:t>        Вулкани поділяють на діючі, потенційнодіючі, умовно згаслі і згаслі.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</a:rPr>
              <a:t>Висновок</a:t>
            </a:r>
            <a:endParaRPr lang="ru-RU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>
          <a:xfrm>
            <a:off x="0" y="1484313"/>
            <a:ext cx="9144000" cy="537368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uk-UA"/>
              <a:t>      </a:t>
            </a:r>
            <a:r>
              <a:rPr lang="uk-UA" b="1"/>
              <a:t>Вулканізм поряд з іншими явищами природи постійно змінює вигляд планети Земля.</a:t>
            </a:r>
            <a:endParaRPr lang="ru-RU" b="1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071813"/>
            <a:ext cx="4000500" cy="265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3071813"/>
            <a:ext cx="4014788" cy="26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1857375" y="5857875"/>
            <a:ext cx="5643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b="1">
                <a:latin typeface="Corbel" pitchFamily="34" charset="0"/>
              </a:rPr>
              <a:t>Вулкан </a:t>
            </a:r>
            <a:r>
              <a:rPr lang="uk-UA" b="1" i="1">
                <a:latin typeface="Corbel" pitchFamily="34" charset="0"/>
              </a:rPr>
              <a:t>Плоский Толбачник </a:t>
            </a:r>
            <a:r>
              <a:rPr lang="uk-UA" b="1">
                <a:latin typeface="Corbel" pitchFamily="34" charset="0"/>
              </a:rPr>
              <a:t>на Камчатці</a:t>
            </a:r>
            <a:endParaRPr lang="ru-RU" b="1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одульная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Модульная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279</TotalTime>
  <Words>640</Words>
  <Application>Microsoft Office PowerPoint</Application>
  <PresentationFormat>Экран (4:3)</PresentationFormat>
  <Paragraphs>39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Модульная</vt:lpstr>
      <vt:lpstr>Вулкани</vt:lpstr>
      <vt:lpstr> Як впливають вулкани на формування рельєфу на Землі? </vt:lpstr>
      <vt:lpstr>Сучасний вигляд Везувію</vt:lpstr>
      <vt:lpstr>Найбільші з відомих вивержень</vt:lpstr>
      <vt:lpstr>Сучасні виверження вулканів</vt:lpstr>
      <vt:lpstr>Кіліманджаро</vt:lpstr>
      <vt:lpstr>Фудзіяма</vt:lpstr>
      <vt:lpstr>Безіменний вулкан Ейяф’ятлайокютль</vt:lpstr>
      <vt:lpstr>Етна</vt:lpstr>
      <vt:lpstr> Стромболи</vt:lpstr>
      <vt:lpstr> Сент-Хелена </vt:lpstr>
      <vt:lpstr>Ключевська Сопка</vt:lpstr>
      <vt:lpstr>Тамбора</vt:lpstr>
      <vt:lpstr>Будова вулкана</vt:lpstr>
      <vt:lpstr>Класифікація вулканів</vt:lpstr>
      <vt:lpstr>Висновок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Вулкани</dc:title>
  <dc:creator>Андрей</dc:creator>
  <cp:lastModifiedBy>Андрей</cp:lastModifiedBy>
  <cp:revision>24</cp:revision>
  <dcterms:created xsi:type="dcterms:W3CDTF">2013-10-07T16:24:08Z</dcterms:created>
  <dcterms:modified xsi:type="dcterms:W3CDTF">2014-05-11T18:08:16Z</dcterms:modified>
</cp:coreProperties>
</file>