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1" r:id="rId2"/>
    <p:sldId id="256" r:id="rId3"/>
    <p:sldId id="265" r:id="rId4"/>
    <p:sldId id="257" r:id="rId5"/>
    <p:sldId id="266" r:id="rId6"/>
    <p:sldId id="258" r:id="rId7"/>
    <p:sldId id="259" r:id="rId8"/>
    <p:sldId id="260" r:id="rId9"/>
    <p:sldId id="261" r:id="rId10"/>
    <p:sldId id="262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національний склад</c:v>
                </c:pt>
              </c:strCache>
            </c:strRef>
          </c:tx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Аркуш1!$A$2:$A$3</c:f>
              <c:strCache>
                <c:ptCount val="2"/>
                <c:pt idx="0">
                  <c:v>турки</c:v>
                </c:pt>
                <c:pt idx="1">
                  <c:v>курди</c:v>
                </c:pt>
              </c:strCache>
            </c:strRef>
          </c:cat>
          <c:val>
            <c:numRef>
              <c:f>Аркуш1!$B$2:$B$3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0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/>
            </a:pPr>
            <a:endParaRPr lang="ru-RU"/>
          </a:p>
        </c:txPr>
      </c:legendEntry>
      <c:layout>
        <c:manualLayout>
          <c:xMode val="edge"/>
          <c:yMode val="edge"/>
          <c:x val="0.69524364878918432"/>
          <c:y val="0.34031917627254132"/>
          <c:w val="0.28588842668251374"/>
          <c:h val="0.32357047549880547"/>
        </c:manualLayout>
      </c:layout>
      <c:overlay val="0"/>
    </c:legend>
    <c:plotVisOnly val="1"/>
    <c:dispBlanksAs val="gap"/>
    <c:showDLblsOverMax val="0"/>
  </c:chart>
  <c:spPr>
    <a:solidFill>
      <a:schemeClr val="bg2">
        <a:lumMod val="20000"/>
        <a:lumOff val="80000"/>
      </a:schemeClr>
    </a:solidFill>
    <a:ln w="38100">
      <a:solidFill>
        <a:schemeClr val="accent2">
          <a:lumMod val="50000"/>
        </a:schemeClr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3258504322726455"/>
          <c:w val="0.59435563173493222"/>
          <c:h val="0.8393546301637905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урбанізація</c:v>
                </c:pt>
              </c:strCache>
            </c:strRef>
          </c:tx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Аркуш1!$A$2:$A$3</c:f>
              <c:strCache>
                <c:ptCount val="2"/>
                <c:pt idx="0">
                  <c:v>міське</c:v>
                </c:pt>
                <c:pt idx="1">
                  <c:v>сільське</c:v>
                </c:pt>
              </c:strCache>
            </c:strRef>
          </c:cat>
          <c:val>
            <c:numRef>
              <c:f>Аркуш1!$B$2:$B$3</c:f>
              <c:numCache>
                <c:formatCode>0%</c:formatCode>
                <c:ptCount val="2"/>
                <c:pt idx="0">
                  <c:v>0.66</c:v>
                </c:pt>
                <c:pt idx="1">
                  <c:v>0.34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543483053774093"/>
          <c:y val="0.37364092459439013"/>
          <c:w val="0.40456516946225901"/>
          <c:h val="0.25341965897644331"/>
        </c:manualLayout>
      </c:layout>
      <c:overlay val="0"/>
      <c:spPr>
        <a:ln>
          <a:solidFill>
            <a:schemeClr val="accent2">
              <a:lumMod val="50000"/>
            </a:schemeClr>
          </a:solidFill>
        </a:ln>
      </c:spPr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spPr>
    <a:ln w="57150">
      <a:solidFill>
        <a:schemeClr val="accent2">
          <a:lumMod val="50000"/>
        </a:schemeClr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5618E-8FC3-4C43-BF03-24F2F627545E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FFF07-7FB2-4A15-ADCD-792E614661D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27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FF07-7FB2-4A15-ADCD-792E614661D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8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FF07-7FB2-4A15-ADCD-792E614661D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8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FF07-7FB2-4A15-ADCD-792E614661D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697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FFF07-7FB2-4A15-ADCD-792E614661D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59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 anchorCtr="0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 anchor="b">
            <a:normAutofit/>
          </a:bodyPr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 anchor="t"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8840"/>
            <a:ext cx="2133600" cy="365760"/>
          </a:xfrm>
        </p:spPr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8840"/>
            <a:ext cx="28956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8840"/>
            <a:ext cx="2133600" cy="365760"/>
          </a:xfrm>
        </p:spPr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lIns="91440" rIns="91440" anchor="ctr">
            <a:noAutofit/>
          </a:bodyPr>
          <a:lstStyle>
            <a:lvl1pPr algn="ctr">
              <a:defRPr sz="35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uk-UA" sz="2000" smtClean="0"/>
              <a:t>Клацніть піктограму, щоб додати зображення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490112BC-B3FA-460B-A7C1-B7A8256E668B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ru-RU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9F5EBFB4-7FB7-4F4D-82BB-E43F8C6B4253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53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/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4320" algn="l" eaLnBrk="1" hangingPunct="1"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952" indent="-228600" algn="l" eaLnBrk="1" hangingPunct="1"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3272" indent="-228600" algn="l" eaLnBrk="1" hangingPunct="1">
        <a:buClr>
          <a:schemeClr val="accent3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8448" indent="-228600" algn="l" eaLnBrk="1" hangingPunct="1">
        <a:buClr>
          <a:schemeClr val="accent4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554480" indent="-228600" algn="l" eaLnBrk="1" hangingPunct="1">
        <a:buClr>
          <a:schemeClr val="accent5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l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l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45624" cy="229512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Презентація до уроку по темі «Туреччина – міст між Європою та Азією»</a:t>
            </a:r>
            <a:endParaRPr lang="uk-UA" dirty="0"/>
          </a:p>
        </p:txBody>
      </p:sp>
      <p:pic>
        <p:nvPicPr>
          <p:cNvPr id="1027" name="Picture 3" descr="C:\Users\EMASH528\Documents\фото, відео\мої фото\SAM_2697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8920"/>
            <a:ext cx="3904320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16016" y="2924944"/>
            <a:ext cx="3960440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Презентація підготовлена Андрусяк </a:t>
            </a:r>
            <a:r>
              <a:rPr lang="uk-UA" sz="2000" b="1" smtClean="0"/>
              <a:t>Галиною </a:t>
            </a:r>
            <a:r>
              <a:rPr lang="uk-UA" sz="2000" b="1" smtClean="0"/>
              <a:t>Василівною, </a:t>
            </a:r>
            <a:r>
              <a:rPr lang="uk-UA" sz="2000" b="1" dirty="0" smtClean="0"/>
              <a:t>вчителем географії Софіївської ЗОШ І-ІІІ ст. Новобузької районної ради </a:t>
            </a:r>
          </a:p>
          <a:p>
            <a:pPr algn="ctr"/>
            <a:r>
              <a:rPr lang="uk-UA" sz="2000" b="1" dirty="0" smtClean="0"/>
              <a:t>Миколаївської області</a:t>
            </a:r>
          </a:p>
          <a:p>
            <a:pPr algn="ctr"/>
            <a:r>
              <a:rPr lang="uk-UA" sz="2000" b="1" dirty="0" smtClean="0"/>
              <a:t>2013 – 2014 </a:t>
            </a:r>
            <a:r>
              <a:rPr lang="uk-UA" sz="2000" b="1" dirty="0" err="1" smtClean="0"/>
              <a:t>н.р</a:t>
            </a:r>
            <a:r>
              <a:rPr lang="uk-UA" sz="2000" b="1" dirty="0" smtClean="0"/>
              <a:t>.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266854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8928992" cy="75309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Туреччина – міст між Європою та Азією</a:t>
            </a:r>
            <a:b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4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4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endParaRPr lang="ru-RU" sz="4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95536" y="2420888"/>
            <a:ext cx="8352928" cy="4248472"/>
          </a:xfrm>
        </p:spPr>
        <p:txBody>
          <a:bodyPr>
            <a:normAutofit/>
          </a:bodyPr>
          <a:lstStyle/>
          <a:p>
            <a:endParaRPr lang="uk-UA" sz="2800" b="1" dirty="0" smtClean="0"/>
          </a:p>
          <a:p>
            <a:endParaRPr lang="uk-UA" sz="2800" b="1" dirty="0"/>
          </a:p>
          <a:p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endParaRPr lang="uk-UA" sz="2800" b="1" dirty="0" smtClean="0"/>
          </a:p>
          <a:p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ru-RU" sz="2800" b="1" dirty="0"/>
          </a:p>
        </p:txBody>
      </p:sp>
      <p:pic>
        <p:nvPicPr>
          <p:cNvPr id="2050" name="Picture 2" descr="C:\Users\EMASH528\Pictures\туреччина\imagesCATMU6C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MASH528\Pictures\туреччина\прапор ту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17032"/>
            <a:ext cx="374441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3" y="1517883"/>
            <a:ext cx="3600401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Складіть «візитку» країни.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4005064"/>
            <a:ext cx="4032448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/>
              <a:t>  </a:t>
            </a:r>
            <a:r>
              <a:rPr lang="uk-UA" sz="3600" b="1" dirty="0" smtClean="0"/>
              <a:t>Як пояснити символіку турецького прапора?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96840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2"/>
            <a:ext cx="8928992" cy="753092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40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4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4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endParaRPr lang="ru-RU" sz="4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95536" y="2420888"/>
            <a:ext cx="8352928" cy="4248472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uk-UA" sz="2800" b="1" dirty="0" smtClean="0"/>
              <a:t>Охарактеризуйте ЕГП Туреччини.</a:t>
            </a:r>
          </a:p>
          <a:p>
            <a:endParaRPr lang="uk-UA" sz="2800" b="1" dirty="0"/>
          </a:p>
          <a:p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 smtClean="0"/>
          </a:p>
          <a:p>
            <a:pPr marL="342900" indent="-342900">
              <a:buFont typeface="Wingdings" pitchFamily="2" charset="2"/>
              <a:buChar char="v"/>
            </a:pPr>
            <a:endParaRPr lang="uk-UA" sz="2800" b="1" dirty="0"/>
          </a:p>
          <a:p>
            <a:endParaRPr lang="uk-UA" sz="2800" b="1" dirty="0" smtClean="0"/>
          </a:p>
          <a:p>
            <a:endParaRPr lang="uk-UA" sz="2800" b="1" dirty="0"/>
          </a:p>
          <a:p>
            <a:pPr marL="342900" indent="-342900">
              <a:buFont typeface="Wingdings" pitchFamily="2" charset="2"/>
              <a:buChar char="v"/>
            </a:pPr>
            <a:endParaRPr lang="ru-RU" sz="2800" b="1" dirty="0"/>
          </a:p>
        </p:txBody>
      </p:sp>
      <p:pic>
        <p:nvPicPr>
          <p:cNvPr id="1026" name="Picture 2" descr="C:\Users\EMASH528\Pictures\туреччина\imagesCA5IVV7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85155"/>
            <a:ext cx="338437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MASH528\Pictures\туреччина\imagesCA7TPBX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676" y="3005663"/>
            <a:ext cx="4248472" cy="28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1628800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uk-UA" sz="2800" b="1" dirty="0" smtClean="0"/>
              <a:t>Зробіть висновок про особливості ПГП країни.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9373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3920"/>
          </a:xfrm>
          <a:ln w="57150">
            <a:solidFill>
              <a:schemeClr val="bg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uk-UA" sz="2800" dirty="0" smtClean="0"/>
              <a:t> </a:t>
            </a:r>
            <a:r>
              <a:rPr lang="uk-UA" sz="4000" dirty="0" smtClean="0"/>
              <a:t>Особливості ЕГП та ПГП Туреччини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820891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1. Країна розташована на головному перехресті світу, ще з давніх часів вона була мостом, що з'єднував Захід і Схід. 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253065"/>
            <a:ext cx="8208912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2. У Туреччині сходяться транспортні потоки трьох частин світу Європи, Азії та Африки.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3084062"/>
            <a:ext cx="8208912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3.Омивається Чорним, Мармуровим, Егейським, Середземним морями.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3915059"/>
            <a:ext cx="8208912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4.Контролює протоки Босфор та Дарданелли, що має важливе стратегічне значення в регіоні.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5115388"/>
            <a:ext cx="8208912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5.Східна Фракія розміщена в Європі, азіатська частина розташована на півострові Мала Азія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7553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1098"/>
            <a:ext cx="8229600" cy="576064"/>
          </a:xfrm>
          <a:solidFill>
            <a:schemeClr val="bg2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uk-UA" sz="3600" dirty="0" smtClean="0"/>
              <a:t>Територіальні проблеми </a:t>
            </a:r>
            <a:r>
              <a:rPr lang="uk-UA" sz="3600" dirty="0"/>
              <a:t>Т</a:t>
            </a:r>
            <a:r>
              <a:rPr lang="uk-UA" sz="3600" dirty="0" smtClean="0"/>
              <a:t>уреччини</a:t>
            </a:r>
            <a:endParaRPr lang="ru-RU" sz="3600" dirty="0"/>
          </a:p>
        </p:txBody>
      </p:sp>
      <p:pic>
        <p:nvPicPr>
          <p:cNvPr id="3074" name="Picture 2" descr="C:\Users\EMASH528\Pictures\туреччина\курдиста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56" y="764704"/>
            <a:ext cx="2638425" cy="183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MASH528\Pictures\туреччина\imagesCA1JTZ3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91874"/>
            <a:ext cx="2619375" cy="184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08881" y="698677"/>
            <a:ext cx="3050207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Курдистан веде боротьбу за проголошення незалежності своєї території.</a:t>
            </a:r>
            <a:endParaRPr lang="ru-RU" sz="2400" b="1" dirty="0"/>
          </a:p>
        </p:txBody>
      </p:sp>
      <p:pic>
        <p:nvPicPr>
          <p:cNvPr id="3076" name="Picture 4" descr="C:\Users\EMASH528\Pictures\туреччина\вірменія і тур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21667"/>
            <a:ext cx="2736303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79020" y="2721667"/>
            <a:ext cx="5427687" cy="20005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Вірменія і Туреччина покра – щили свої відносини, які довгий час були напружени- ми через геноцид турків проти вірменського народу.</a:t>
            </a:r>
            <a:r>
              <a:rPr lang="uk-UA" sz="2800" b="1" dirty="0" smtClean="0"/>
              <a:t> </a:t>
            </a:r>
            <a:endParaRPr lang="ru-RU" sz="2800" b="1" dirty="0"/>
          </a:p>
        </p:txBody>
      </p:sp>
      <p:pic>
        <p:nvPicPr>
          <p:cNvPr id="8" name="Рисунок 7" descr="Туреччина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18213"/>
            <a:ext cx="2475358" cy="194726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483767" y="4904677"/>
            <a:ext cx="3888433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Туреччина і Греція мають територіальні претензії щодо території о. Кіпр</a:t>
            </a:r>
            <a:endParaRPr lang="ru-RU" sz="2400" b="1" dirty="0"/>
          </a:p>
        </p:txBody>
      </p:sp>
      <p:pic>
        <p:nvPicPr>
          <p:cNvPr id="1026" name="Picture 2" descr="C:\Users\EMASH528\Pictures\TRNC_locati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0" y="5076724"/>
            <a:ext cx="2381250" cy="1238250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2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04800"/>
            <a:ext cx="6336704" cy="67592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Природа країни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980728"/>
            <a:ext cx="835292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У рельєфі домінують гори та плоскогір'я</a:t>
            </a:r>
            <a:r>
              <a:rPr lang="uk-UA" sz="2400" b="1" dirty="0"/>
              <a:t>.</a:t>
            </a:r>
            <a:endParaRPr lang="ru-RU" sz="2400" b="1" dirty="0"/>
          </a:p>
        </p:txBody>
      </p:sp>
      <p:pic>
        <p:nvPicPr>
          <p:cNvPr id="2050" name="Picture 2" descr="C:\Users\EMASH528\Pictures\туреччина\тур.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611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MASH528\Pictures\туреччина\imagesCA0UKR1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76112"/>
            <a:ext cx="2782441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MASH528\Pictures\туреччина\imagesCAEJXQK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576112"/>
            <a:ext cx="2592288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3501008"/>
            <a:ext cx="8352928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 smtClean="0"/>
              <a:t>Центральне «ядро» країни – Анатолійське плоскогір'я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4455115"/>
            <a:ext cx="8352928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Гори розташовані по окраїні країни:</a:t>
            </a:r>
            <a:r>
              <a:rPr lang="ru-RU" sz="2400" b="1" dirty="0" smtClean="0"/>
              <a:t> на  півдні –  хребти Тавра, на півночі- Понтійські гори</a:t>
            </a:r>
            <a:r>
              <a:rPr lang="uk-UA" sz="2400" b="1" dirty="0" smtClean="0"/>
              <a:t>, на сході Вірменське нагір'я.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5655444"/>
            <a:ext cx="835292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Висока сейсмічність, згаслий вулкан Великий Арарат (5165 м) – є найвищою точкою країни.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5700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70507" y="188640"/>
            <a:ext cx="7402989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Клімат Туреччини</a:t>
            </a:r>
            <a:endParaRPr lang="uk-UA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111970"/>
            <a:ext cx="3960440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На узбережжі – суб-тропічний середзем-номорський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88023" y="1111970"/>
            <a:ext cx="3672409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У внутрішніх районах - континентальний</a:t>
            </a:r>
            <a:endParaRPr lang="ru-RU" sz="2400" b="1" dirty="0"/>
          </a:p>
        </p:txBody>
      </p:sp>
      <p:pic>
        <p:nvPicPr>
          <p:cNvPr id="1026" name="Picture 2" descr="C:\Users\EMASH528\Pictures\туреччина\imagesCATI6X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43" y="2283217"/>
            <a:ext cx="2988770" cy="222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642" y="4600422"/>
            <a:ext cx="7776864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uk-UA" sz="2400" b="1" dirty="0" smtClean="0"/>
              <a:t>Визначте кліматичні показники для обох типів клімату.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5460305"/>
            <a:ext cx="3528392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О = 1000-3000мм</a:t>
            </a:r>
          </a:p>
          <a:p>
            <a:pPr algn="ctr"/>
            <a:r>
              <a:rPr lang="en-US" sz="2400" b="1" dirty="0" smtClean="0"/>
              <a:t>t</a:t>
            </a:r>
            <a:r>
              <a:rPr lang="uk-UA" sz="2400" b="1" dirty="0" smtClean="0"/>
              <a:t> січня + 5 °С</a:t>
            </a:r>
            <a:r>
              <a:rPr lang="en-US" sz="2400" b="1" dirty="0" smtClean="0"/>
              <a:t> </a:t>
            </a:r>
          </a:p>
          <a:p>
            <a:pPr algn="ctr"/>
            <a:r>
              <a:rPr lang="en-US" sz="2400" b="1" dirty="0" smtClean="0"/>
              <a:t>t </a:t>
            </a:r>
            <a:r>
              <a:rPr lang="uk-UA" sz="2400" b="1" dirty="0" smtClean="0"/>
              <a:t>липня</a:t>
            </a:r>
            <a:r>
              <a:rPr lang="en-US" sz="2400" b="1" dirty="0" smtClean="0"/>
              <a:t>  </a:t>
            </a:r>
            <a:r>
              <a:rPr lang="uk-UA" sz="2400" b="1" dirty="0" smtClean="0"/>
              <a:t> + 16°С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32040" y="5445224"/>
            <a:ext cx="3672408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О=200 – 600 мм</a:t>
            </a:r>
          </a:p>
          <a:p>
            <a:pPr algn="ctr"/>
            <a:r>
              <a:rPr lang="en-US" sz="2400" b="1" dirty="0" smtClean="0"/>
              <a:t>t </a:t>
            </a:r>
            <a:r>
              <a:rPr lang="uk-UA" sz="2400" b="1" dirty="0" smtClean="0"/>
              <a:t>січня -15°С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t </a:t>
            </a:r>
            <a:r>
              <a:rPr lang="uk-UA" sz="2400" b="1" dirty="0" smtClean="0"/>
              <a:t>липня +30°С</a:t>
            </a:r>
            <a:r>
              <a:rPr lang="en-US" sz="2400" b="1" dirty="0" smtClean="0"/>
              <a:t>   </a:t>
            </a:r>
            <a:endParaRPr lang="ru-RU" sz="2400" b="1" dirty="0"/>
          </a:p>
        </p:txBody>
      </p:sp>
      <p:pic>
        <p:nvPicPr>
          <p:cNvPr id="10" name="Рисунок 9" descr="Туреччи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12299"/>
            <a:ext cx="2448272" cy="21968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78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010512" y="241484"/>
            <a:ext cx="3122971" cy="52322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Водні ресурси</a:t>
            </a:r>
            <a:endParaRPr lang="uk-UA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764704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На території Туреччини беруть початок Тигр і Євфрат. Багато озер, найбільше з яких – високогірне озеро Ван. Воно безстічне, а тому – солоне.</a:t>
            </a:r>
            <a:endParaRPr lang="ru-RU" sz="2400" b="1" dirty="0"/>
          </a:p>
        </p:txBody>
      </p:sp>
      <p:pic>
        <p:nvPicPr>
          <p:cNvPr id="2051" name="Picture 3" descr="C:\Users\EMASH528\Pictures\туреччина\озеро Ван з кос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36" y="2362550"/>
            <a:ext cx="2448272" cy="250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MASH528\Pictures\туреччина\озеро Ва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62550"/>
            <a:ext cx="2448272" cy="179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MASH528\Pictures\туреччина\найб. содове озер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628" y="2299822"/>
            <a:ext cx="289883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9936" y="4993747"/>
            <a:ext cx="2448272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Космічний знімок озера Ван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10512" y="4437112"/>
            <a:ext cx="271361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Високогірне озеро Ван</a:t>
            </a:r>
          </a:p>
          <a:p>
            <a:pPr algn="ctr"/>
            <a:r>
              <a:rPr lang="en-US" sz="2400" b="1" dirty="0" smtClean="0"/>
              <a:t>S</a:t>
            </a:r>
            <a:r>
              <a:rPr lang="uk-UA" sz="2400" b="1" dirty="0" smtClean="0"/>
              <a:t> = 3574 км ²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49628" y="4653136"/>
            <a:ext cx="2898836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Озеро Ван є найбільшим содовим озером світу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9936" y="6222796"/>
            <a:ext cx="830852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Проблема питної води – одна з основних.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8790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88640"/>
            <a:ext cx="5688632" cy="64633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Мінеральні</a:t>
            </a:r>
            <a:r>
              <a:rPr lang="uk-U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ресурси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980728"/>
            <a:ext cx="8280920" cy="31085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У Туреччині велике різноманіття корисних копалин: є нафта, кам'яне і буре вугілля, залізна, мідна, вольфра-</a:t>
            </a:r>
          </a:p>
          <a:p>
            <a:pPr algn="ctr"/>
            <a:r>
              <a:rPr lang="uk-UA" sz="2800" b="1" dirty="0" smtClean="0"/>
              <a:t>мова, уранова, молібденова, марган- цева руди, боксити, сурма… </a:t>
            </a:r>
          </a:p>
          <a:p>
            <a:pPr algn="ctr"/>
            <a:r>
              <a:rPr lang="uk-UA" sz="2800" b="1" dirty="0" smtClean="0"/>
              <a:t>Туреччина має значні поклади кам'яної солі, хромових руд (І місце) 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79712" y="4221088"/>
            <a:ext cx="5544616" cy="5847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lvl="1" algn="ctr"/>
            <a:r>
              <a:rPr lang="uk-UA" sz="3200" b="1" dirty="0" smtClean="0"/>
              <a:t>Земельні ресурси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9094" y="4833837"/>
            <a:ext cx="8136904" cy="18158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Коричневі і сіро – коричневі грунти. Вони бідні,  малопродуктивні  з проявами вітрової ерозії.</a:t>
            </a:r>
          </a:p>
          <a:p>
            <a:pPr algn="just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30247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35968"/>
          </a:xfrm>
        </p:spPr>
        <p:txBody>
          <a:bodyPr>
            <a:normAutofit/>
          </a:bodyPr>
          <a:lstStyle/>
          <a:p>
            <a:r>
              <a:rPr lang="uk-UA" sz="5400" dirty="0" smtClean="0"/>
              <a:t>Населення</a:t>
            </a:r>
            <a:endParaRPr lang="ru-RU" sz="5400" dirty="0"/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0784486"/>
              </p:ext>
            </p:extLst>
          </p:nvPr>
        </p:nvGraphicFramePr>
        <p:xfrm>
          <a:off x="323528" y="1600200"/>
          <a:ext cx="417227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Місце для вмісту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61730268"/>
              </p:ext>
            </p:extLst>
          </p:nvPr>
        </p:nvGraphicFramePr>
        <p:xfrm>
          <a:off x="4648200" y="1600200"/>
          <a:ext cx="410026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337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1988840"/>
            <a:ext cx="3960440" cy="3888432"/>
          </a:xfrm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r>
              <a:rPr lang="uk-UA" sz="2400" dirty="0" smtClean="0"/>
              <a:t>До часів турецького середньовіччя належить будівництво Блакитної Мечеті у Стамбулі. Її мінарети, численні бані й гармонія кольорів із переважанням блакитного створює унікальний за красою ансамбль.</a:t>
            </a:r>
            <a:endParaRPr lang="ru-RU" sz="240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732646" y="116632"/>
            <a:ext cx="4427984" cy="1800200"/>
          </a:xfrm>
          <a:ln w="12700"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3600" b="1" dirty="0" smtClean="0">
                <a:ln/>
                <a:solidFill>
                  <a:schemeClr val="accent3"/>
                </a:solidFill>
              </a:rPr>
              <a:t>Основна релігія  - </a:t>
            </a:r>
            <a:r>
              <a:rPr lang="uk-UA" sz="36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іслам</a:t>
            </a:r>
          </a:p>
          <a:p>
            <a:r>
              <a:rPr lang="uk-UA" sz="3600" b="1" dirty="0" smtClean="0">
                <a:ln/>
                <a:solidFill>
                  <a:schemeClr val="accent3"/>
                </a:solidFill>
              </a:rPr>
              <a:t>(99,8% насел.)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7" name="Місце для зображення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30" r="16730"/>
          <a:stretch>
            <a:fillRect/>
          </a:stretch>
        </p:blipFill>
        <p:spPr>
          <a:xfrm>
            <a:off x="179512" y="692696"/>
            <a:ext cx="4550899" cy="5215597"/>
          </a:xfrm>
        </p:spPr>
      </p:pic>
    </p:spTree>
    <p:extLst>
      <p:ext uri="{BB962C8B-B14F-4D97-AF65-F5344CB8AC3E}">
        <p14:creationId xmlns:p14="http://schemas.microsoft.com/office/powerpoint/2010/main" val="254957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Нащадки Османської імперії</a:t>
            </a:r>
            <a:endParaRPr lang="ru-RU" dirty="0"/>
          </a:p>
        </p:txBody>
      </p:sp>
      <p:pic>
        <p:nvPicPr>
          <p:cNvPr id="4098" name="Picture 2" descr="C:\Users\EMASH528\Pictures\туреччина\imagesCAWSHP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3240360" cy="204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EMASH528\Pictures\туреччина\imagesCAXK0X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618" y="980728"/>
            <a:ext cx="2664296" cy="204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EMASH528\Pictures\туреччина\весілля А.Лора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41" y="4221088"/>
            <a:ext cx="3312367" cy="224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3023554"/>
            <a:ext cx="36724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Середньостатистична турецька  сім'я.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44008" y="3023554"/>
            <a:ext cx="367240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Турки бережуть національні традиції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11708" y="4581128"/>
            <a:ext cx="4476716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22 серпня 2010 року в</a:t>
            </a:r>
          </a:p>
          <a:p>
            <a:pPr algn="ctr"/>
            <a:r>
              <a:rPr lang="uk-UA" sz="2000" b="1" dirty="0" smtClean="0"/>
              <a:t> м. Белек (Анталія) </a:t>
            </a:r>
          </a:p>
          <a:p>
            <a:pPr algn="ctr"/>
            <a:r>
              <a:rPr lang="uk-UA" sz="2000" b="1" dirty="0" smtClean="0"/>
              <a:t> Ані Лорак  і Мурат святкували весілля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283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88640"/>
            <a:ext cx="4608512" cy="81994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Господарство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980728"/>
            <a:ext cx="8208912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Індустріально – аграрна країна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17224" y="1543540"/>
            <a:ext cx="6984776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Базові галузі господарства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348880"/>
            <a:ext cx="4032448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Легка промисловість (текстиль, одяг, взуття)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2348880"/>
            <a:ext cx="4176464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Харчова промисловість</a:t>
            </a:r>
            <a:endParaRPr lang="ru-RU" sz="2400" b="1" dirty="0"/>
          </a:p>
        </p:txBody>
      </p:sp>
      <p:cxnSp>
        <p:nvCxnSpPr>
          <p:cNvPr id="8" name="Пряма зі стрілкою 7"/>
          <p:cNvCxnSpPr>
            <a:stCxn id="4" idx="2"/>
          </p:cNvCxnSpPr>
          <p:nvPr/>
        </p:nvCxnSpPr>
        <p:spPr>
          <a:xfrm flipH="1">
            <a:off x="2339752" y="2066760"/>
            <a:ext cx="2169860" cy="28212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>
            <a:stCxn id="4" idx="2"/>
            <a:endCxn id="6" idx="0"/>
          </p:cNvCxnSpPr>
          <p:nvPr/>
        </p:nvCxnSpPr>
        <p:spPr>
          <a:xfrm>
            <a:off x="4509612" y="2066760"/>
            <a:ext cx="2150620" cy="28212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EMASH528\Pictures\туреччина\imagesCA5JXAH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3"/>
            <a:ext cx="1860707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MASH528\Pictures\туреччина\imagesCACM8T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813" y="3789040"/>
            <a:ext cx="1801499" cy="157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17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Інші галузі промисловості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-1226671" y="2915941"/>
            <a:ext cx="5327422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Електроенергетика (ТЕС, АЕС, ГЕС – гребля «Ататюрк» на Євфраті п'ята за розмірами в світі: висота - 180 м, довжина – 1914 м. 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537650" y="3300516"/>
            <a:ext cx="538059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Чорна металургія розвивається на власних природних ресурсах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2170907" y="3082450"/>
            <a:ext cx="5363734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Нафтопереробні підприємства переробляють як власну, так і імпортовану нафту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4563725" y="2534121"/>
            <a:ext cx="5352396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Підприємства машинобудування працюють за іноземними ліцензіями, виробляючи судна, літаки, гелікоптери, транспортні засоби, обігрівальні прилади… </a:t>
            </a:r>
            <a:endParaRPr lang="ru-RU" sz="2400" b="1" dirty="0"/>
          </a:p>
        </p:txBody>
      </p:sp>
      <p:cxnSp>
        <p:nvCxnSpPr>
          <p:cNvPr id="8" name="Пряма зі стрілкою 7"/>
          <p:cNvCxnSpPr>
            <a:stCxn id="2" idx="2"/>
          </p:cNvCxnSpPr>
          <p:nvPr/>
        </p:nvCxnSpPr>
        <p:spPr>
          <a:xfrm flipH="1">
            <a:off x="1437040" y="836712"/>
            <a:ext cx="3134960" cy="348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 зі стрілкою 9"/>
          <p:cNvCxnSpPr>
            <a:stCxn id="2" idx="2"/>
            <a:endCxn id="4" idx="3"/>
          </p:cNvCxnSpPr>
          <p:nvPr/>
        </p:nvCxnSpPr>
        <p:spPr>
          <a:xfrm flipH="1">
            <a:off x="3227949" y="836712"/>
            <a:ext cx="1344051" cy="3736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 зі стрілкою 11"/>
          <p:cNvCxnSpPr>
            <a:stCxn id="2" idx="2"/>
            <a:endCxn id="5" idx="3"/>
          </p:cNvCxnSpPr>
          <p:nvPr/>
        </p:nvCxnSpPr>
        <p:spPr>
          <a:xfrm>
            <a:off x="4572000" y="836712"/>
            <a:ext cx="280774" cy="3487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зі стрілкою 13"/>
          <p:cNvCxnSpPr>
            <a:stCxn id="2" idx="2"/>
            <a:endCxn id="6" idx="3"/>
          </p:cNvCxnSpPr>
          <p:nvPr/>
        </p:nvCxnSpPr>
        <p:spPr>
          <a:xfrm>
            <a:off x="4572000" y="836712"/>
            <a:ext cx="2667923" cy="3600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2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MASH528\Pictures\туреччина\imagesCAF75Y1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266429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MASH528\Pictures\туреччина\imagesCAZ2F0L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95932"/>
            <a:ext cx="266429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MASH528\Pictures\туреччина\елекрообіг. UF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76" y="4278368"/>
            <a:ext cx="2272415" cy="22344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MASH528\Pictures\туреччина\тур. АЕС на сер. морі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705100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2" y="260648"/>
            <a:ext cx="2304256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000" b="1" dirty="0" smtClean="0"/>
              <a:t>Будівництво нафто – та газопроводів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59832" y="2348880"/>
            <a:ext cx="230425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Складання та перепродаж автомобілів відомих марок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911140" y="4725142"/>
            <a:ext cx="2601639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Електронагрі- вальні прилади «</a:t>
            </a:r>
            <a:r>
              <a:rPr lang="en-US" sz="2000" b="1" dirty="0" smtClean="0"/>
              <a:t>UFO</a:t>
            </a:r>
            <a:r>
              <a:rPr lang="uk-UA" sz="2000" b="1" dirty="0" smtClean="0"/>
              <a:t>» 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74414" y="2213866"/>
            <a:ext cx="27051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 АЕС на серед - земноморському узбережжі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74414" y="3229529"/>
            <a:ext cx="27051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Чи безпечно будувати АЕС у Туреччині?</a:t>
            </a:r>
            <a:endParaRPr lang="ru-RU" sz="2000" b="1" dirty="0"/>
          </a:p>
        </p:txBody>
      </p:sp>
      <p:pic>
        <p:nvPicPr>
          <p:cNvPr id="1026" name="Picture 2" descr="C:\Users\EMASH528\Pictures\туреччина\турю геліоустановк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614" y="4309434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40152" y="6100134"/>
            <a:ext cx="3024336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Геліоустановка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9614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75928"/>
          </a:xfr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uk-UA" dirty="0" smtClean="0"/>
              <a:t>Сільське господарство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124744"/>
            <a:ext cx="828092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Переважає поливне і богарне землеробство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732471"/>
            <a:ext cx="3024336" cy="19389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u="sng" dirty="0" smtClean="0"/>
              <a:t>Основні зернові культури: </a:t>
            </a:r>
            <a:r>
              <a:rPr lang="uk-UA" sz="2400" b="1" dirty="0" smtClean="0"/>
              <a:t>пшениця, ячмінь, просо, кукурудза, рис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1713160"/>
            <a:ext cx="2518458" cy="267765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u="sng" dirty="0" smtClean="0"/>
              <a:t>Технічні культури:</a:t>
            </a:r>
            <a:r>
              <a:rPr lang="uk-UA" sz="2400" b="1" dirty="0" smtClean="0"/>
              <a:t> бавовна, чай, тютюн (одне з провідних місць у світі) </a:t>
            </a:r>
            <a:endParaRPr lang="uk-UA" sz="2400" b="1" i="1" u="sng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724128" y="1741786"/>
            <a:ext cx="3168352" cy="267765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u="sng" dirty="0" smtClean="0"/>
              <a:t>Виноградарство, овочівництво, плодівництво:</a:t>
            </a:r>
            <a:r>
              <a:rPr lang="uk-UA" sz="2400" b="1" dirty="0" smtClean="0"/>
              <a:t> маслини, інжир, фундук, волоський горіх,цитрусові</a:t>
            </a:r>
            <a:endParaRPr lang="ru-RU" sz="2400" b="1" i="1" u="sng" dirty="0"/>
          </a:p>
        </p:txBody>
      </p:sp>
      <p:pic>
        <p:nvPicPr>
          <p:cNvPr id="2050" name="Picture 2" descr="C:\Users\EMASH528\Pictures\туреччина\Асоц. орг. землер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708643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6041" y="5388579"/>
            <a:ext cx="2448272" cy="132343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В країні діє Асоціація органічного землеробства</a:t>
            </a:r>
            <a:endParaRPr lang="ru-RU" sz="2000" b="1" dirty="0"/>
          </a:p>
        </p:txBody>
      </p:sp>
      <p:pic>
        <p:nvPicPr>
          <p:cNvPr id="2051" name="Picture 3" descr="C:\Users\EMASH528\Pictures\туреччина\imagesCAPG2M2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38367"/>
            <a:ext cx="1403245" cy="127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MASH528\Pictures\туреччина\imagesCA2SYSO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9368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EMASH528\Pictures\туреччина\imagesCAKRKDE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912" y="4720593"/>
            <a:ext cx="16764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57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304800"/>
            <a:ext cx="5400600" cy="53191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uk-UA" sz="4000" dirty="0" smtClean="0"/>
              <a:t>Тваринництво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918990"/>
            <a:ext cx="813690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/>
              <a:t>Переважає дрібна рогата худоба.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556792"/>
            <a:ext cx="813690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/>
              <a:t> </a:t>
            </a:r>
            <a:r>
              <a:rPr lang="uk-UA" sz="2400" b="1" dirty="0" smtClean="0"/>
              <a:t>- </a:t>
            </a:r>
            <a:r>
              <a:rPr lang="uk-UA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Які чинники впливають на розвиток цієї галузі? Чому слабо розвинуте скотарство? Чому майже не розвивається свинарство?</a:t>
            </a:r>
            <a:endParaRPr lang="ru-RU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3074" name="Picture 2" descr="C:\Users\EMASH528\Pictures\туреччина\тур ангор. коз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16680"/>
            <a:ext cx="1512168" cy="102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MASH528\Pictures\туреччина\imagesCA9BTAZ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142817"/>
            <a:ext cx="2088232" cy="194421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EMASH528\Pictures\туреччина\перша клон. вівц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20767"/>
            <a:ext cx="2448272" cy="161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5229200"/>
            <a:ext cx="392443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Ангорські пухові кози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64088" y="4879226"/>
            <a:ext cx="309634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Перша клонована вівця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7872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304800"/>
            <a:ext cx="4896544" cy="5319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uk-UA" sz="4000" dirty="0" smtClean="0"/>
              <a:t>Транспорт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820891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 </a:t>
            </a:r>
            <a:r>
              <a:rPr lang="uk-UA" sz="2400" b="1" dirty="0" smtClean="0"/>
              <a:t>- За допомогою ілюстрацій назвіть види транспорту Туреччини.</a:t>
            </a:r>
            <a:endParaRPr lang="ru-RU" sz="2400" dirty="0"/>
          </a:p>
        </p:txBody>
      </p:sp>
      <p:pic>
        <p:nvPicPr>
          <p:cNvPr id="4098" name="Picture 2" descr="C:\Users\EMASH528\Pictures\туреччина\imagesCAVLF3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54743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EMASH528\Pictures\туреччина\imagesCAXLL6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42" y="3688985"/>
            <a:ext cx="2232248" cy="149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EMASH528\Pictures\туреччина\imagesCAZEQZ1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44824"/>
            <a:ext cx="282701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EMASH528\Pictures\туреччина\віслюки в тур.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141827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Туреччина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77072"/>
            <a:ext cx="2592287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C:\Users\EMASH528\Pictures\imagesCAG86XZJ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73" y="4077072"/>
            <a:ext cx="282701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MASH528\Pictures\imagesCACGK0D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261" y="2046128"/>
            <a:ext cx="2464099" cy="15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EMASH528\Pictures\imagesCA1H7BBY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814" y="5240138"/>
            <a:ext cx="178117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61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urkey ma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292" y="82710"/>
            <a:ext cx="4896544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кутник 2"/>
          <p:cNvSpPr/>
          <p:nvPr/>
        </p:nvSpPr>
        <p:spPr>
          <a:xfrm>
            <a:off x="251520" y="2887682"/>
            <a:ext cx="8712968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Кажуть, Туреччина - це райський куточок на Землі. Тут залишили свій слід безліч великих цивілізацій. Саме тут знаходиться унікальний Памуккале, смарагдові моря, безкінечні золоті пляжі, ніжне сонце, порослі </a:t>
            </a:r>
            <a:r>
              <a:rPr lang="ru-RU" sz="2800" dirty="0" smtClean="0"/>
              <a:t>велични -</a:t>
            </a:r>
          </a:p>
          <a:p>
            <a:pPr algn="just"/>
            <a:r>
              <a:rPr lang="ru-RU" sz="2800" dirty="0" smtClean="0"/>
              <a:t>ми </a:t>
            </a:r>
            <a:r>
              <a:rPr lang="ru-RU" sz="2800" dirty="0"/>
              <a:t>соснами гірські вершини, стрімкі річкові потоки і водопади. </a:t>
            </a:r>
            <a:r>
              <a:rPr lang="ru-RU" sz="2800" dirty="0" smtClean="0"/>
              <a:t>Потрапивши </a:t>
            </a:r>
            <a:r>
              <a:rPr lang="ru-RU" sz="2800" dirty="0"/>
              <a:t>до Туреччини хоча б один раз, т</a:t>
            </a:r>
            <a:r>
              <a:rPr lang="ru-RU" sz="2800" dirty="0" smtClean="0"/>
              <a:t>и </a:t>
            </a:r>
            <a:r>
              <a:rPr lang="ru-RU" sz="2800" dirty="0"/>
              <a:t>обов'язково захочеш сюди </a:t>
            </a:r>
            <a:r>
              <a:rPr lang="ru-RU" sz="2800" dirty="0" smtClean="0"/>
              <a:t>повернуться.</a:t>
            </a:r>
            <a:endParaRPr lang="ru-RU" sz="2800" dirty="0"/>
          </a:p>
        </p:txBody>
      </p:sp>
      <p:pic>
        <p:nvPicPr>
          <p:cNvPr id="1026" name="Picture 2" descr="C:\Users\EMASH528\Pictures\туреччина\тур євр - азі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2710"/>
            <a:ext cx="3168352" cy="2650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4899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136904" cy="864096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uk-UA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Знайомство з туристичними об'єктами Туреччини</a:t>
            </a:r>
            <a:endParaRPr lang="ru-RU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EMASH528\Pictures\туреччина\тур. Ала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309634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MASH528\Pictures\туреччина\курорт Анталі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451" y="1124744"/>
            <a:ext cx="331236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3429000"/>
            <a:ext cx="28803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Аланія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3429000"/>
            <a:ext cx="302433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Анталія</a:t>
            </a:r>
            <a:endParaRPr lang="ru-RU" sz="2400" b="1" dirty="0"/>
          </a:p>
        </p:txBody>
      </p:sp>
      <p:pic>
        <p:nvPicPr>
          <p:cNvPr id="2052" name="Picture 4" descr="C:\Users\EMASH528\Pictures\туреччина\відпочинок у ту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MASH528\Pictures\туреччина\imagesCA6879L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407707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EMASH528\Pictures\туреччина\кур. тур.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77072"/>
            <a:ext cx="216024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924922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Рай на Землі можливий, ім'я йому – Туреччина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8373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5916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Паму</a:t>
            </a:r>
            <a:r>
              <a:rPr lang="uk-UA" dirty="0"/>
              <a:t>к</a:t>
            </a:r>
            <a:r>
              <a:rPr lang="uk-UA" dirty="0" smtClean="0"/>
              <a:t>кале</a:t>
            </a:r>
            <a:r>
              <a:rPr lang="uk-UA" sz="4000" dirty="0" smtClean="0"/>
              <a:t/>
            </a:r>
            <a:br>
              <a:rPr lang="uk-UA" sz="4000" dirty="0" smtClean="0"/>
            </a:br>
            <a:r>
              <a:rPr lang="uk-UA" sz="4000" dirty="0" smtClean="0"/>
              <a:t> (з турецької «Бавовняна фортеця»)</a:t>
            </a:r>
            <a:endParaRPr lang="ru-RU" sz="4000" dirty="0"/>
          </a:p>
        </p:txBody>
      </p:sp>
      <p:pic>
        <p:nvPicPr>
          <p:cNvPr id="5" name="Рисунок 4" descr="Туреччин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99738"/>
            <a:ext cx="3384376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51520" y="1484784"/>
            <a:ext cx="52565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 smtClean="0"/>
              <a:t>Це дивовижне природне диво Туреччини. Століттями з мінеральних солей і вапна джерельних вод природа «будувала» білосніжні мереживні каскади.</a:t>
            </a:r>
          </a:p>
          <a:p>
            <a:pPr algn="just"/>
            <a:r>
              <a:rPr lang="uk-UA" sz="2400" b="1" dirty="0"/>
              <a:t> </a:t>
            </a:r>
            <a:r>
              <a:rPr lang="uk-UA" sz="2400" b="1" dirty="0" smtClean="0"/>
              <a:t> Утворення так званих травертинів</a:t>
            </a:r>
          </a:p>
          <a:p>
            <a:pPr algn="just"/>
            <a:r>
              <a:rPr lang="uk-UA" sz="2400" b="1" dirty="0" smtClean="0"/>
              <a:t>продовжує – </a:t>
            </a:r>
          </a:p>
          <a:p>
            <a:pPr algn="just"/>
            <a:r>
              <a:rPr lang="uk-UA" sz="2400" b="1" dirty="0" smtClean="0"/>
              <a:t>ться і сьогодні.</a:t>
            </a:r>
            <a:endParaRPr lang="ru-RU" sz="2400" b="1" dirty="0"/>
          </a:p>
        </p:txBody>
      </p:sp>
      <p:pic>
        <p:nvPicPr>
          <p:cNvPr id="1026" name="Picture 2" descr="C:\Users\EMASH528\Pictures\pamukk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221090"/>
            <a:ext cx="2520280" cy="19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MASH528\Pictures\vodop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21090"/>
            <a:ext cx="2493483" cy="19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6176" y="6021288"/>
            <a:ext cx="259228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Білосніжний водопад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87824" y="6159787"/>
            <a:ext cx="252028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Травертини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5491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3116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dirty="0" smtClean="0"/>
              <a:t>Ефес </a:t>
            </a:r>
            <a:r>
              <a:rPr lang="uk-UA" sz="4400" dirty="0" smtClean="0"/>
              <a:t>- це найкраще збережене місто старовини у всьому світі.</a:t>
            </a:r>
            <a:endParaRPr lang="ru-RU" sz="4400" dirty="0"/>
          </a:p>
        </p:txBody>
      </p:sp>
      <p:pic>
        <p:nvPicPr>
          <p:cNvPr id="5" name="Рисунок 4" descr="Туреччин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885306" cy="228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Туреччи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33055"/>
            <a:ext cx="2888164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EMASH528\Pictures\imagesCA78U8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466975" cy="196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MASH528\Pictures\imagesCAE8EWH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10" y="4077072"/>
            <a:ext cx="24860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EMASH528\Pictures\imagesCANYK8K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8038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59832" y="1412776"/>
            <a:ext cx="273630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Бібліотека </a:t>
            </a:r>
            <a:r>
              <a:rPr lang="uk-UA" sz="2000" b="1" dirty="0" err="1" smtClean="0"/>
              <a:t>Цельсуса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80078" y="6204401"/>
            <a:ext cx="252028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Храм Артеміди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59832" y="4423463"/>
            <a:ext cx="2619375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Стародавнє місто на захід- ному узбережжі Малої Азії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3382678"/>
            <a:ext cx="246697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Театр в Ефесі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1609" y="5883368"/>
            <a:ext cx="248602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Дім Пресвятої Діви Марії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3096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848872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4800" dirty="0" smtClean="0"/>
              <a:t>Лікійські гробниці – </a:t>
            </a:r>
            <a:r>
              <a:rPr lang="uk-UA" sz="3600" dirty="0" smtClean="0"/>
              <a:t>вирізані в скелях, вразять вас своєю незвичайністю </a:t>
            </a:r>
            <a:endParaRPr lang="ru-RU" sz="3600" dirty="0"/>
          </a:p>
        </p:txBody>
      </p:sp>
      <p:pic>
        <p:nvPicPr>
          <p:cNvPr id="3" name="Рисунок 2" descr="Туреччин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2597274" cy="207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EMASH528\Pictures\imagesCACU8Z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7" y="408060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MASH528\Pictures\imagesCAGYRIW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84784"/>
            <a:ext cx="2664296" cy="207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EMASH528\Pictures\imagesCAVSVJX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80609"/>
            <a:ext cx="2448272" cy="184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EMASH528\Pictures\imagesCALEDPJ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02110"/>
            <a:ext cx="2880319" cy="22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19" y="3563516"/>
            <a:ext cx="864096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Лікійські наскельні поховання (І</a:t>
            </a:r>
            <a:r>
              <a:rPr lang="en-US" b="1" dirty="0" smtClean="0"/>
              <a:t>V</a:t>
            </a:r>
            <a:r>
              <a:rPr lang="uk-UA" b="1" dirty="0" smtClean="0"/>
              <a:t> ст. до н. е.) поблизу м. Міра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92856" y="5924921"/>
            <a:ext cx="246697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Гробниці на власний зріст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92742" y="5924921"/>
            <a:ext cx="244827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Мощі Святого Миколая</a:t>
            </a:r>
            <a:endParaRPr lang="ru-RU" sz="2000" b="1" dirty="0"/>
          </a:p>
        </p:txBody>
      </p:sp>
      <p:pic>
        <p:nvPicPr>
          <p:cNvPr id="3079" name="Picture 7" descr="C:\Users\EMASH528\Pictures\12673657_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4077072"/>
            <a:ext cx="2376265" cy="184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415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uk-UA" sz="4800" dirty="0" smtClean="0"/>
              <a:t>Каппадокія – </a:t>
            </a:r>
            <a:r>
              <a:rPr lang="uk-UA" sz="4000" dirty="0" smtClean="0"/>
              <a:t>загадковий світ старовини, овіяний безліччю легенд.</a:t>
            </a:r>
            <a:endParaRPr lang="ru-RU" sz="4000" dirty="0"/>
          </a:p>
        </p:txBody>
      </p:sp>
      <p:pic>
        <p:nvPicPr>
          <p:cNvPr id="3" name="Рисунок 2" descr="Туреччин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168352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:\Users\EMASH528\Pictures\fou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733" y="1556792"/>
            <a:ext cx="2160240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EMASH528\Pictures\cave_temp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421" y="3140967"/>
            <a:ext cx="2970794" cy="194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EMASH528\Pictures\san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1" y="4848257"/>
            <a:ext cx="235165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2128" y="3645024"/>
            <a:ext cx="309634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Мертве місто. Люди здавна селилися в долині Гереме, видовбували легкі туфи і перетворювали пустоти в житло 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1700808"/>
            <a:ext cx="2285789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Долина ельфів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45420" y="5060796"/>
            <a:ext cx="2970795" cy="16312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Печерний  монастир (всього налічується близько 500, </a:t>
            </a:r>
          </a:p>
          <a:p>
            <a:pPr algn="ctr"/>
            <a:r>
              <a:rPr lang="uk-UA" sz="2000" b="1" dirty="0" smtClean="0"/>
              <a:t>ХІ – ХІІІ ст.)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619017" y="3278597"/>
            <a:ext cx="2201456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/>
              <a:t>Долина Тисячі і Однієї Казки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94892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MASH528\Pictures\туреччина\imagesCAF6Z2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2"/>
            <a:ext cx="3790080" cy="30240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6012160" y="1556792"/>
            <a:ext cx="2088232" cy="30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8000" dirty="0" smtClean="0"/>
              <a:t>?</a:t>
            </a:r>
            <a:endParaRPr lang="uk-UA" sz="8000" dirty="0"/>
          </a:p>
        </p:txBody>
      </p:sp>
    </p:spTree>
    <p:extLst>
      <p:ext uri="{BB962C8B-B14F-4D97-AF65-F5344CB8AC3E}">
        <p14:creationId xmlns:p14="http://schemas.microsoft.com/office/powerpoint/2010/main" val="714867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Carnival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TC010205351[[fn=Тема «Карнавал»]]</Template>
  <TotalTime>649</TotalTime>
  <Words>946</Words>
  <Application>Microsoft Office PowerPoint</Application>
  <PresentationFormat>Екран (4:3)</PresentationFormat>
  <Paragraphs>144</Paragraphs>
  <Slides>25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6" baseType="lpstr">
      <vt:lpstr>Carnival</vt:lpstr>
      <vt:lpstr>Презентація до уроку по темі «Туреччина – міст між Європою та Азією»</vt:lpstr>
      <vt:lpstr>Туреччина – міст між Європою та Азією   </vt:lpstr>
      <vt:lpstr>   </vt:lpstr>
      <vt:lpstr> Особливості ЕГП та ПГП Туреччини</vt:lpstr>
      <vt:lpstr>Територіальні проблеми Туреччини</vt:lpstr>
      <vt:lpstr>Природа країни</vt:lpstr>
      <vt:lpstr>Презентація PowerPoint</vt:lpstr>
      <vt:lpstr>Презентація PowerPoint</vt:lpstr>
      <vt:lpstr>Презентація PowerPoint</vt:lpstr>
      <vt:lpstr>Населення</vt:lpstr>
      <vt:lpstr>До часів турецького середньовіччя належить будівництво Блакитної Мечеті у Стамбулі. Її мінарети, численні бані й гармонія кольорів із переважанням блакитного створює унікальний за красою ансамбль.</vt:lpstr>
      <vt:lpstr>Нащадки Османської імперії</vt:lpstr>
      <vt:lpstr>Господарство</vt:lpstr>
      <vt:lpstr>Інші галузі промисловості</vt:lpstr>
      <vt:lpstr>Презентація PowerPoint</vt:lpstr>
      <vt:lpstr>Сільське господарство</vt:lpstr>
      <vt:lpstr>Тваринництво</vt:lpstr>
      <vt:lpstr>Транспорт</vt:lpstr>
      <vt:lpstr>Презентація PowerPoint</vt:lpstr>
      <vt:lpstr>Знайомство з туристичними об'єктами Туреччини</vt:lpstr>
      <vt:lpstr>Памуккале  (з турецької «Бавовняна фортеця»)</vt:lpstr>
      <vt:lpstr>Ефес - це найкраще збережене місто старовини у всьому світі.</vt:lpstr>
      <vt:lpstr>Лікійські гробниці – вирізані в скелях, вразять вас своєю незвичайністю </vt:lpstr>
      <vt:lpstr>Каппадокія – загадковий світ старовини, овіяний безліччю легенд.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Туреччина – міст між Європою та Азією</dc:title>
  <dc:creator>EMASH528</dc:creator>
  <cp:lastModifiedBy>EMASH528</cp:lastModifiedBy>
  <cp:revision>62</cp:revision>
  <dcterms:created xsi:type="dcterms:W3CDTF">2011-04-15T18:10:31Z</dcterms:created>
  <dcterms:modified xsi:type="dcterms:W3CDTF">2014-05-20T08:27:12Z</dcterms:modified>
</cp:coreProperties>
</file>