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9" r:id="rId4"/>
    <p:sldId id="270" r:id="rId5"/>
    <p:sldId id="268" r:id="rId6"/>
    <p:sldId id="271" r:id="rId7"/>
    <p:sldId id="272" r:id="rId8"/>
    <p:sldId id="260" r:id="rId9"/>
    <p:sldId id="259" r:id="rId10"/>
    <p:sldId id="273" r:id="rId11"/>
    <p:sldId id="274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75" r:id="rId20"/>
    <p:sldId id="276" r:id="rId21"/>
    <p:sldId id="277" r:id="rId22"/>
    <p:sldId id="279" r:id="rId23"/>
    <p:sldId id="280" r:id="rId24"/>
    <p:sldId id="278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88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55C616-6C75-460A-AC53-1444946FF290}" type="datetimeFigureOut">
              <a:rPr lang="ru-RU"/>
              <a:pPr>
                <a:defRPr/>
              </a:pPr>
              <a:t>04.03.2014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E04D6-3786-4E92-8342-1A933B58B8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57885-8927-4E82-A566-E34F5E026362}" type="datetimeFigureOut">
              <a:rPr lang="ru-RU"/>
              <a:pPr>
                <a:defRPr/>
              </a:pPr>
              <a:t>04.03.2014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1278A-6770-4B06-A9A0-C6862B6841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E9961F-2D3E-476D-BA84-C85767AC4C7C}" type="datetimeFigureOut">
              <a:rPr lang="ru-RU"/>
              <a:pPr>
                <a:defRPr/>
              </a:pPr>
              <a:t>04.03.2014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511218-A6F3-4F39-8EE6-928746B803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5EBEA-8C8A-42D0-94B7-BA07055E71C9}" type="datetimeFigureOut">
              <a:rPr lang="ru-RU"/>
              <a:pPr>
                <a:defRPr/>
              </a:pPr>
              <a:t>04.03.2014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A6F4E-8681-44D8-9514-4A4D562949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67DC4-8A7B-4917-839F-31018B5E60C2}" type="datetimeFigureOut">
              <a:rPr lang="ru-RU"/>
              <a:pPr>
                <a:defRPr/>
              </a:pPr>
              <a:t>04.03.2014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D39E5-002D-46E2-A862-D15CEFD43B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EE71A8-E3DD-47E1-863B-7E9898E83428}" type="datetimeFigureOut">
              <a:rPr lang="ru-RU"/>
              <a:pPr>
                <a:defRPr/>
              </a:pPr>
              <a:t>04.03.2014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BB755-0178-47A1-8EBB-D17260B59B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1A525-1007-4D53-BA74-F1E6D659924B}" type="datetimeFigureOut">
              <a:rPr lang="ru-RU"/>
              <a:pPr>
                <a:defRPr/>
              </a:pPr>
              <a:t>04.03.2014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5B5D3-E57E-4E3A-ABCE-92158FC6C7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F80AE-C4CD-495B-9803-FD3BC37B33B3}" type="datetimeFigureOut">
              <a:rPr lang="ru-RU"/>
              <a:pPr>
                <a:defRPr/>
              </a:pPr>
              <a:t>04.03.2014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21439-FC76-44A3-9785-71FA5C76F2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3ED85-B7BD-4454-9B11-DA1AAF75EA57}" type="datetimeFigureOut">
              <a:rPr lang="ru-RU"/>
              <a:pPr>
                <a:defRPr/>
              </a:pPr>
              <a:t>04.03.2014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7927F-0720-4888-BB68-CAA58F75A2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4641A5-0ABA-4D79-AC1A-5AEAE303C6C1}" type="datetimeFigureOut">
              <a:rPr lang="ru-RU"/>
              <a:pPr>
                <a:defRPr/>
              </a:pPr>
              <a:t>04.03.2014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15F53-840F-4C24-B91B-B66FA111F0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F9E15-0802-4CAC-9E7E-AC45EEAD934B}" type="datetimeFigureOut">
              <a:rPr lang="ru-RU"/>
              <a:pPr>
                <a:defRPr/>
              </a:pPr>
              <a:t>04.03.2014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B11248-4D89-4BDE-A785-326B0EC59F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59959E7-5A36-4CE1-BCDF-2E40247150FB}" type="datetimeFigureOut">
              <a:rPr lang="ru-RU"/>
              <a:pPr>
                <a:defRPr/>
              </a:pPr>
              <a:t>04.03.2014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1626962-DC37-4A15-B1DB-728DB7F7E0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74" r:id="rId9"/>
    <p:sldLayoutId id="2147483665" r:id="rId10"/>
    <p:sldLayoutId id="214748366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836712"/>
            <a:ext cx="7851648" cy="18288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dirty="0" smtClean="0"/>
              <a:t>Про циліндр у контексті прикладної спрямованості</a:t>
            </a:r>
            <a:br>
              <a:rPr lang="uk-UA" dirty="0" smtClean="0"/>
            </a:br>
            <a:endParaRPr lang="uk-UA" dirty="0"/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35375" y="5445125"/>
            <a:ext cx="5113338" cy="488950"/>
          </a:xfrm>
        </p:spPr>
        <p:txBody>
          <a:bodyPr/>
          <a:lstStyle/>
          <a:p>
            <a:pPr marR="0" eaLnBrk="1" hangingPunct="1"/>
            <a:r>
              <a:rPr lang="uk-UA" smtClean="0"/>
              <a:t>Керівник гуртка</a:t>
            </a:r>
            <a:r>
              <a:rPr lang="uk-UA" smtClean="0">
                <a:latin typeface="Arial" charset="0"/>
              </a:rPr>
              <a:t>:</a:t>
            </a:r>
            <a:r>
              <a:rPr lang="uk-UA" smtClean="0"/>
              <a:t> Кільчицька М.І.</a:t>
            </a:r>
          </a:p>
          <a:p>
            <a:pPr marR="0" eaLnBrk="1" hangingPunct="1"/>
            <a:endParaRPr lang="uk-UA" smtClean="0"/>
          </a:p>
        </p:txBody>
      </p:sp>
      <p:pic>
        <p:nvPicPr>
          <p:cNvPr id="13315" name="Picture 2" descr="F:\Число пі\Syrin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2138" y="3357563"/>
            <a:ext cx="2952750" cy="102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8" descr="7037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72225" y="2060575"/>
            <a:ext cx="2187575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6" descr="93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0" y="3789363"/>
            <a:ext cx="2185988" cy="218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4" descr="abstract_blue_wallpaper_2-t2"/>
          <p:cNvPicPr>
            <a:picLocks noChangeAspect="1" noChangeArrowheads="1"/>
          </p:cNvPicPr>
          <p:nvPr/>
        </p:nvPicPr>
        <p:blipFill>
          <a:blip r:embed="rId2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b="1" dirty="0" err="1" smtClean="0"/>
              <a:t>Анаксімандр</a:t>
            </a:r>
            <a:r>
              <a:rPr lang="uk-UA" b="1" dirty="0" smtClean="0"/>
              <a:t> </a:t>
            </a:r>
            <a:br>
              <a:rPr lang="uk-UA" b="1" dirty="0" smtClean="0"/>
            </a:br>
            <a:r>
              <a:rPr lang="uk-UA" b="1" dirty="0" smtClean="0"/>
              <a:t>(</a:t>
            </a:r>
            <a:r>
              <a:rPr lang="uk-UA" b="1" dirty="0" err="1" smtClean="0"/>
              <a:t>бл</a:t>
            </a:r>
            <a:r>
              <a:rPr lang="uk-UA" b="1" dirty="0" smtClean="0"/>
              <a:t>. 610 - </a:t>
            </a:r>
            <a:r>
              <a:rPr lang="uk-UA" b="1" dirty="0" err="1" smtClean="0"/>
              <a:t>бл</a:t>
            </a:r>
            <a:r>
              <a:rPr lang="uk-UA" b="1" dirty="0" smtClean="0"/>
              <a:t>. 540 до н.е.)</a:t>
            </a:r>
            <a:endParaRPr lang="uk-UA" b="1" dirty="0"/>
          </a:p>
        </p:txBody>
      </p:sp>
      <p:pic>
        <p:nvPicPr>
          <p:cNvPr id="14339" name="Picture 2" descr="F:\Число пі\img_anaximandro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59113" y="2205038"/>
            <a:ext cx="3017837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7" descr="abstract_blue_wallpaper_2-t2"/>
          <p:cNvPicPr>
            <a:picLocks noChangeAspect="1" noChangeArrowheads="1"/>
          </p:cNvPicPr>
          <p:nvPr/>
        </p:nvPicPr>
        <p:blipFill>
          <a:blip r:embed="rId2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4" descr="915100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620713"/>
            <a:ext cx="381000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5" descr="завантаження (1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4663" y="3357563"/>
            <a:ext cx="4087812" cy="296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4284663" y="1196975"/>
            <a:ext cx="420846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uk-UA"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Паличкоподібні</a:t>
            </a:r>
          </a:p>
          <a:p>
            <a:pPr algn="ctr">
              <a:defRPr/>
            </a:pPr>
            <a:r>
              <a:rPr lang="uk-UA"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віруси</a:t>
            </a:r>
            <a:endParaRPr lang="ru-RU" sz="3600" b="1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9" descr="abstract_blue_wallpaper_2-t2"/>
          <p:cNvPicPr>
            <a:picLocks noChangeAspect="1" noChangeArrowheads="1"/>
          </p:cNvPicPr>
          <p:nvPr/>
        </p:nvPicPr>
        <p:blipFill>
          <a:blip r:embed="rId2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4" descr="616px-Kolm%C3%A5rden_Wol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260350"/>
            <a:ext cx="3024188" cy="294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8" descr="такс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35600" y="260350"/>
            <a:ext cx="3324225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5" descr="видра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1188" y="3573463"/>
            <a:ext cx="2035175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7" descr="сова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04025" y="3500438"/>
            <a:ext cx="1995488" cy="300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2916238" y="4076700"/>
            <a:ext cx="37369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sz="32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Циліндричність</a:t>
            </a:r>
            <a:endParaRPr lang="en-US" sz="3200" b="1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  <a:p>
            <a:r>
              <a:rPr lang="uk-UA" sz="32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 тулубів тварин</a:t>
            </a:r>
            <a:endParaRPr lang="ru-RU" sz="3200" b="1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6" descr="abstract_blue_wallpaper_2-t2"/>
          <p:cNvPicPr>
            <a:picLocks noChangeAspect="1" noChangeArrowheads="1"/>
          </p:cNvPicPr>
          <p:nvPr/>
        </p:nvPicPr>
        <p:blipFill>
          <a:blip r:embed="rId2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6" descr="0_50fad_e825ff42_XX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1081088"/>
            <a:ext cx="8280400" cy="551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755650" y="260350"/>
            <a:ext cx="80359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uk-UA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Індіанці Перуанських Кордельєрів</a:t>
            </a:r>
            <a:endParaRPr lang="ru-RU" sz="36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8" descr="abstract_blue_wallpaper_2-t2"/>
          <p:cNvPicPr>
            <a:picLocks noChangeAspect="1" noChangeArrowheads="1"/>
          </p:cNvPicPr>
          <p:nvPr/>
        </p:nvPicPr>
        <p:blipFill>
          <a:blip r:embed="rId2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6" descr="ялина найкращ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333375"/>
            <a:ext cx="4968875" cy="372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4" descr="термітник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8625" y="1196975"/>
            <a:ext cx="3317875" cy="440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395288" y="4533900"/>
            <a:ext cx="46974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uk-UA" sz="40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Тянь-шанська ялина</a:t>
            </a:r>
            <a:endParaRPr lang="ru-RU" sz="40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5076825" y="5661025"/>
            <a:ext cx="361791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uk-UA" sz="28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Термітники на </a:t>
            </a:r>
          </a:p>
          <a:p>
            <a:pPr algn="ctr">
              <a:defRPr/>
            </a:pPr>
            <a:r>
              <a:rPr lang="uk-UA" sz="28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півострові Сомалі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8" descr="abstract_blue_wallpaper_2-t2"/>
          <p:cNvPicPr>
            <a:picLocks noChangeAspect="1" noChangeArrowheads="1"/>
          </p:cNvPicPr>
          <p:nvPr/>
        </p:nvPicPr>
        <p:blipFill>
          <a:blip r:embed="rId2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6" descr="штанг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981075"/>
            <a:ext cx="2447925" cy="2447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9459" name="Picture 4" descr="9064_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2425" y="1341438"/>
            <a:ext cx="3048000" cy="4967287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9460" name="Picture 5" descr="бруса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27763" y="4294188"/>
            <a:ext cx="2700337" cy="230346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3059113" y="404813"/>
            <a:ext cx="5270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uk-UA" sz="4400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Циліндр у спорті</a:t>
            </a:r>
            <a:endParaRPr lang="ru-RU" sz="4400" b="1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9" descr="abstract_blue_wallpaper_2-t2"/>
          <p:cNvPicPr>
            <a:picLocks noChangeAspect="1" noChangeArrowheads="1"/>
          </p:cNvPicPr>
          <p:nvPr/>
        </p:nvPicPr>
        <p:blipFill>
          <a:blip r:embed="rId2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5" descr="печиво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CF1DB"/>
              </a:clrFrom>
              <a:clrTo>
                <a:srgbClr val="FCF1DB">
                  <a:alpha val="0"/>
                </a:srgbClr>
              </a:clrTo>
            </a:clrChange>
          </a:blip>
          <a:srcRect l="4953" t="5975" r="3702" b="3651"/>
          <a:stretch>
            <a:fillRect/>
          </a:stretch>
        </p:blipFill>
        <p:spPr bwMode="auto">
          <a:xfrm>
            <a:off x="755650" y="549275"/>
            <a:ext cx="3384550" cy="274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7" descr="рулет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27763" y="404813"/>
            <a:ext cx="2401887" cy="269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8" descr="торт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 l="20094" t="11142" r="15886" b="9390"/>
          <a:stretch>
            <a:fillRect/>
          </a:stretch>
        </p:blipFill>
        <p:spPr bwMode="auto">
          <a:xfrm>
            <a:off x="2484438" y="3716338"/>
            <a:ext cx="3024187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6" descr="молоко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636838"/>
            <a:ext cx="2579688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8" descr="thumbnail-20120409145130n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95963" y="3429000"/>
            <a:ext cx="28575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0" descr="abstract_blue_wallpaper_2-t2"/>
          <p:cNvPicPr>
            <a:picLocks noChangeAspect="1" noChangeArrowheads="1"/>
          </p:cNvPicPr>
          <p:nvPr/>
        </p:nvPicPr>
        <p:blipFill>
          <a:blip r:embed="rId2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Picture 11" descr="ковбаса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388" y="188913"/>
            <a:ext cx="3635375" cy="242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5" descr="bavarska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9338" y="260350"/>
            <a:ext cx="3924300" cy="203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15" descr="суші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8038" y="1628775"/>
            <a:ext cx="3101975" cy="271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8" descr="баклажан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3850" y="2565400"/>
            <a:ext cx="2606675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9" descr="огірок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59563" y="3357563"/>
            <a:ext cx="2233612" cy="223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14" descr="сир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BE0"/>
              </a:clrFrom>
              <a:clrTo>
                <a:srgbClr val="FFFBE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68538" y="4059238"/>
            <a:ext cx="4679950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7" descr="abstract_blue_wallpaper_2-t2"/>
          <p:cNvPicPr>
            <a:picLocks noChangeAspect="1" noChangeArrowheads="1"/>
          </p:cNvPicPr>
          <p:nvPr/>
        </p:nvPicPr>
        <p:blipFill>
          <a:blip r:embed="rId2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4" descr="kastruly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765175"/>
            <a:ext cx="3598862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5" descr="195658_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11413" y="3716338"/>
            <a:ext cx="5486400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6" descr="38348203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11638" y="908050"/>
            <a:ext cx="4608512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9" descr="abstract_blue_wallpaper_2-t2"/>
          <p:cNvPicPr>
            <a:picLocks noChangeAspect="1" noChangeArrowheads="1"/>
          </p:cNvPicPr>
          <p:nvPr/>
        </p:nvPicPr>
        <p:blipFill>
          <a:blip r:embed="rId2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8" descr="архімед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3800" y="836613"/>
            <a:ext cx="3411538" cy="4679950"/>
          </a:xfrm>
          <a:prstGeom prst="rect">
            <a:avLst/>
          </a:prstGeom>
          <a:noFill/>
          <a:ln w="76200" cmpd="tri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3555" name="Rectangle 5"/>
          <p:cNvSpPr>
            <a:spLocks noChangeArrowheads="1"/>
          </p:cNvSpPr>
          <p:nvPr/>
        </p:nvSpPr>
        <p:spPr bwMode="auto">
          <a:xfrm>
            <a:off x="5867400" y="5788025"/>
            <a:ext cx="20637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4800" b="1">
                <a:latin typeface="Monotype Corsiva" pitchFamily="66" charset="0"/>
              </a:rPr>
              <a:t>Архімед</a:t>
            </a:r>
            <a:endParaRPr lang="ru-RU" sz="4800" b="1">
              <a:latin typeface="Monotype Corsiva" pitchFamily="66" charset="0"/>
            </a:endParaRPr>
          </a:p>
        </p:txBody>
      </p:sp>
      <p:sp>
        <p:nvSpPr>
          <p:cNvPr id="23556" name="Rectangle 6"/>
          <p:cNvSpPr>
            <a:spLocks noChangeArrowheads="1"/>
          </p:cNvSpPr>
          <p:nvPr/>
        </p:nvSpPr>
        <p:spPr bwMode="auto">
          <a:xfrm>
            <a:off x="611188" y="1989138"/>
            <a:ext cx="2828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S</a:t>
            </a:r>
            <a:r>
              <a:rPr lang="uk-UA" sz="3600" b="1"/>
              <a:t>б = 2 </a:t>
            </a:r>
            <a:r>
              <a:rPr lang="uk-UA" sz="3600" b="1">
                <a:latin typeface="Franklin Gothic Book" pitchFamily="34" charset="0"/>
              </a:rPr>
              <a:t></a:t>
            </a:r>
            <a:r>
              <a:rPr lang="en-US" sz="3600" b="1"/>
              <a:t>RH </a:t>
            </a:r>
            <a:endParaRPr lang="uk-UA" sz="3600" b="1"/>
          </a:p>
        </p:txBody>
      </p:sp>
      <p:sp>
        <p:nvSpPr>
          <p:cNvPr id="23557" name="Rectangle 7"/>
          <p:cNvSpPr>
            <a:spLocks noChangeArrowheads="1"/>
          </p:cNvSpPr>
          <p:nvPr/>
        </p:nvSpPr>
        <p:spPr bwMode="auto">
          <a:xfrm>
            <a:off x="900113" y="3357563"/>
            <a:ext cx="21097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V = </a:t>
            </a:r>
            <a:r>
              <a:rPr lang="uk-UA" sz="3600" b="1">
                <a:latin typeface="Franklin Gothic Book" pitchFamily="34" charset="0"/>
              </a:rPr>
              <a:t></a:t>
            </a:r>
            <a:r>
              <a:rPr lang="en-US" sz="3600" b="1"/>
              <a:t>R</a:t>
            </a:r>
            <a:r>
              <a:rPr lang="en-US" sz="3600" baseline="30000"/>
              <a:t>2</a:t>
            </a:r>
            <a:r>
              <a:rPr lang="en-US" sz="3600" b="1"/>
              <a:t>H</a:t>
            </a:r>
            <a:endParaRPr lang="ru-RU" sz="3600" b="1">
              <a:latin typeface="Georgia" pitchFamily="18" charset="0"/>
            </a:endParaRPr>
          </a:p>
        </p:txBody>
      </p:sp>
      <p:sp>
        <p:nvSpPr>
          <p:cNvPr id="23558" name="Rectangle 8"/>
          <p:cNvSpPr>
            <a:spLocks noChangeArrowheads="1"/>
          </p:cNvSpPr>
          <p:nvPr/>
        </p:nvSpPr>
        <p:spPr bwMode="auto">
          <a:xfrm>
            <a:off x="611188" y="4652963"/>
            <a:ext cx="2819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latin typeface="Georgia" pitchFamily="18" charset="0"/>
              </a:rPr>
              <a:t>S</a:t>
            </a:r>
            <a:r>
              <a:rPr lang="uk-UA" sz="3600" b="1">
                <a:latin typeface="Georgia" pitchFamily="18" charset="0"/>
              </a:rPr>
              <a:t>осн. = </a:t>
            </a:r>
            <a:r>
              <a:rPr lang="uk-UA" sz="3600" b="1">
                <a:latin typeface="Franklin Gothic Book" pitchFamily="34" charset="0"/>
              </a:rPr>
              <a:t></a:t>
            </a:r>
            <a:r>
              <a:rPr lang="en-US" sz="3600" b="1"/>
              <a:t>R</a:t>
            </a:r>
            <a:r>
              <a:rPr lang="en-US" sz="3600" baseline="30000"/>
              <a:t>2</a:t>
            </a:r>
            <a:endParaRPr lang="ru-RU" sz="3600" b="1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7" descr="abstract_blue_wallpaper_2-t2"/>
          <p:cNvPicPr>
            <a:picLocks noChangeAspect="1" noChangeArrowheads="1"/>
          </p:cNvPicPr>
          <p:nvPr/>
        </p:nvPicPr>
        <p:blipFill>
          <a:blip r:embed="rId2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звантаженн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2492896"/>
            <a:ext cx="2160240" cy="3809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0" y="2636912"/>
            <a:ext cx="2592288" cy="35190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4" name="Заголовок 1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3088" y="354013"/>
            <a:ext cx="7888287" cy="222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8" descr="abstract_blue_wallpaper_2-t2"/>
          <p:cNvPicPr>
            <a:picLocks noChangeAspect="1" noChangeArrowheads="1"/>
          </p:cNvPicPr>
          <p:nvPr/>
        </p:nvPicPr>
        <p:blipFill>
          <a:blip r:embed="rId2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Рисунок 4" descr="350px-Pi-unrolled-720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19250" y="4797425"/>
            <a:ext cx="5040313" cy="159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Рисунок 3" descr="звантаження (1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95513" y="1628775"/>
            <a:ext cx="3973512" cy="264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Rectangle 6"/>
          <p:cNvSpPr>
            <a:spLocks noChangeArrowheads="1"/>
          </p:cNvSpPr>
          <p:nvPr/>
        </p:nvSpPr>
        <p:spPr bwMode="auto">
          <a:xfrm>
            <a:off x="971550" y="981075"/>
            <a:ext cx="597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None/>
            </a:pPr>
            <a:r>
              <a:rPr lang="uk-UA" b="1">
                <a:solidFill>
                  <a:srgbClr val="443329"/>
                </a:solidFill>
              </a:rPr>
              <a:t></a:t>
            </a:r>
            <a:r>
              <a:rPr lang="uk-UA" sz="2400" b="1">
                <a:solidFill>
                  <a:srgbClr val="443329"/>
                </a:solidFill>
              </a:rPr>
              <a:t>=(16</a:t>
            </a:r>
            <a:r>
              <a:rPr lang="ru-RU" sz="2400" b="1">
                <a:solidFill>
                  <a:srgbClr val="443329"/>
                </a:solidFill>
              </a:rPr>
              <a:t>/</a:t>
            </a:r>
            <a:r>
              <a:rPr lang="uk-UA" sz="2400" b="1">
                <a:solidFill>
                  <a:srgbClr val="443329"/>
                </a:solidFill>
              </a:rPr>
              <a:t>9) 2 =256</a:t>
            </a:r>
            <a:r>
              <a:rPr lang="ru-RU" sz="2400" b="1">
                <a:solidFill>
                  <a:srgbClr val="443329"/>
                </a:solidFill>
              </a:rPr>
              <a:t>/</a:t>
            </a:r>
            <a:r>
              <a:rPr lang="uk-UA" sz="2400" b="1">
                <a:solidFill>
                  <a:srgbClr val="443329"/>
                </a:solidFill>
              </a:rPr>
              <a:t>81=3,160…</a:t>
            </a:r>
          </a:p>
        </p:txBody>
      </p:sp>
      <p:pic>
        <p:nvPicPr>
          <p:cNvPr id="26629" name="Заголовок 1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3550" y="158750"/>
            <a:ext cx="8467725" cy="132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4" descr="061126_parfenon_hram_greec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1763713" y="304800"/>
            <a:ext cx="724376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sz="3600" b="1" i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Парфенон – храм усіх Богів </a:t>
            </a:r>
            <a:br>
              <a:rPr lang="uk-UA" sz="3600" b="1" i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</a:br>
            <a:r>
              <a:rPr lang="uk-UA" sz="3600" b="1" i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у Стародавній Греції</a:t>
            </a:r>
            <a:endParaRPr lang="ru-RU" sz="3600" b="1" i="1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5" descr="казанський собо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323850" y="981075"/>
            <a:ext cx="4654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uk-UA" sz="3600" b="1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Казанський собор</a:t>
            </a:r>
            <a:endParaRPr lang="ru-RU" sz="3600" b="1">
              <a:solidFill>
                <a:srgbClr val="FFFF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7" descr="пізанська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5364163" y="333375"/>
            <a:ext cx="35988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uk-UA" sz="3200" b="1">
                <a:solidFill>
                  <a:srgbClr val="66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Пізанська вежа</a:t>
            </a:r>
            <a:endParaRPr lang="ru-RU" sz="3200" b="1">
              <a:solidFill>
                <a:srgbClr val="66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11" descr="abstract_blue_wallpaper_2-t2"/>
          <p:cNvPicPr>
            <a:picLocks noChangeAspect="1" noChangeArrowheads="1"/>
          </p:cNvPicPr>
          <p:nvPr/>
        </p:nvPicPr>
        <p:blipFill>
          <a:blip r:embed="rId2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722" name="Group 14"/>
          <p:cNvGrpSpPr>
            <a:grpSpLocks/>
          </p:cNvGrpSpPr>
          <p:nvPr/>
        </p:nvGrpSpPr>
        <p:grpSpPr bwMode="auto">
          <a:xfrm>
            <a:off x="179388" y="333375"/>
            <a:ext cx="3168650" cy="2089150"/>
            <a:chOff x="113" y="300"/>
            <a:chExt cx="1996" cy="1316"/>
          </a:xfrm>
        </p:grpSpPr>
        <p:pic>
          <p:nvPicPr>
            <p:cNvPr id="30727" name="Picture 10" descr="каплиці темпєтто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3" y="301"/>
              <a:ext cx="1996" cy="1315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sp>
          <p:nvSpPr>
            <p:cNvPr id="30728" name="Rectangle 11"/>
            <p:cNvSpPr>
              <a:spLocks noChangeArrowheads="1"/>
            </p:cNvSpPr>
            <p:nvPr/>
          </p:nvSpPr>
          <p:spPr bwMode="auto">
            <a:xfrm>
              <a:off x="113" y="300"/>
              <a:ext cx="1996" cy="1316"/>
            </a:xfrm>
            <a:prstGeom prst="rect">
              <a:avLst/>
            </a:prstGeom>
            <a:noFill/>
            <a:ln w="76200" cmpd="tri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>
                <a:solidFill>
                  <a:schemeClr val="bg2"/>
                </a:solidFill>
                <a:latin typeface="Tahoma" pitchFamily="34" charset="0"/>
              </a:endParaRPr>
            </a:p>
          </p:txBody>
        </p:sp>
      </p:grpSp>
      <p:grpSp>
        <p:nvGrpSpPr>
          <p:cNvPr id="30723" name="Group 13"/>
          <p:cNvGrpSpPr>
            <a:grpSpLocks/>
          </p:cNvGrpSpPr>
          <p:nvPr/>
        </p:nvGrpSpPr>
        <p:grpSpPr bwMode="auto">
          <a:xfrm>
            <a:off x="3492500" y="188913"/>
            <a:ext cx="5400675" cy="6480175"/>
            <a:chOff x="2200" y="119"/>
            <a:chExt cx="3402" cy="4082"/>
          </a:xfrm>
        </p:grpSpPr>
        <p:pic>
          <p:nvPicPr>
            <p:cNvPr id="30725" name="Picture 8" descr="кплиці темпєтто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200" y="119"/>
              <a:ext cx="3402" cy="4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26" name="Rectangle 12"/>
            <p:cNvSpPr>
              <a:spLocks noChangeArrowheads="1"/>
            </p:cNvSpPr>
            <p:nvPr/>
          </p:nvSpPr>
          <p:spPr bwMode="auto">
            <a:xfrm>
              <a:off x="2200" y="119"/>
              <a:ext cx="3402" cy="4082"/>
            </a:xfrm>
            <a:prstGeom prst="rect">
              <a:avLst/>
            </a:prstGeom>
            <a:noFill/>
            <a:ln w="76200" cmpd="tri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ru-RU"/>
            </a:p>
          </p:txBody>
        </p:sp>
      </p:grp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3500438"/>
            <a:ext cx="3348038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36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Каплиця </a:t>
            </a:r>
          </a:p>
          <a:p>
            <a:pPr algn="ctr">
              <a:defRPr/>
            </a:pPr>
            <a:r>
              <a:rPr lang="uk-UA" sz="36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Темп</a:t>
            </a:r>
            <a:r>
              <a:rPr lang="en-US" sz="36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’</a:t>
            </a:r>
            <a:r>
              <a:rPr lang="uk-UA" sz="36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єтто </a:t>
            </a:r>
            <a:br>
              <a:rPr lang="uk-UA" sz="36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</a:br>
            <a:r>
              <a:rPr lang="uk-UA" sz="36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в Італії</a:t>
            </a:r>
            <a:endParaRPr lang="ru-RU" sz="3600" b="1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7" descr="abstract_blue_wallpaper_2-t2"/>
          <p:cNvPicPr>
            <a:picLocks noChangeAspect="1" noChangeArrowheads="1"/>
          </p:cNvPicPr>
          <p:nvPr/>
        </p:nvPicPr>
        <p:blipFill>
          <a:blip r:embed="rId2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10" descr="tr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6013" y="404813"/>
            <a:ext cx="3619500" cy="516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11" descr="tr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9338" y="404813"/>
            <a:ext cx="3384550" cy="518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2051050" y="5827713"/>
            <a:ext cx="4972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uk-UA" sz="36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Готель Дукі д</a:t>
            </a:r>
            <a:r>
              <a:rPr lang="en-US" sz="36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’</a:t>
            </a:r>
            <a:r>
              <a:rPr lang="uk-UA" sz="3600" b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Аоста</a:t>
            </a:r>
            <a:endParaRPr lang="ru-RU" sz="3600" b="1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7" name="Picture 11" descr="abstract_blue_wallpaper_2-t2"/>
          <p:cNvPicPr>
            <a:picLocks noChangeAspect="1" noChangeArrowheads="1"/>
          </p:cNvPicPr>
          <p:nvPr/>
        </p:nvPicPr>
        <p:blipFill>
          <a:blip r:embed="rId2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4" descr="Casimir_Malevich_phot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2988" y="188913"/>
            <a:ext cx="3940175" cy="4968875"/>
          </a:xfrm>
          <a:prstGeom prst="rect">
            <a:avLst/>
          </a:prstGeom>
          <a:noFill/>
        </p:spPr>
      </p:pic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611188" y="5157788"/>
            <a:ext cx="49641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sz="3200" b="1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Малевич Казимир Северинович</a:t>
            </a:r>
            <a:endParaRPr lang="ru-RU" sz="3200" b="1"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</p:txBody>
      </p:sp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1979613" y="5876925"/>
            <a:ext cx="243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(1878 – 1935 р.)</a:t>
            </a:r>
            <a:endParaRPr lang="ru-RU" sz="24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9" name="Picture 11" descr="abstract_blue_wallpaper_2-t2"/>
          <p:cNvPicPr>
            <a:picLocks noChangeAspect="1" noChangeArrowheads="1"/>
          </p:cNvPicPr>
          <p:nvPr/>
        </p:nvPicPr>
        <p:blipFill>
          <a:blip r:embed="rId2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4" descr="woodcutt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79613" y="260350"/>
            <a:ext cx="5238750" cy="6408738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5" name="Picture 11" descr="abstract_blue_wallpaper_2-t2"/>
          <p:cNvPicPr>
            <a:picLocks noChangeAspect="1" noChangeArrowheads="1"/>
          </p:cNvPicPr>
          <p:nvPr/>
        </p:nvPicPr>
        <p:blipFill>
          <a:blip r:embed="rId2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4" descr="News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3573463"/>
            <a:ext cx="3810000" cy="288607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37893" name="Picture 5" descr="mernie-zilindri-P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9700" y="4292600"/>
            <a:ext cx="3448050" cy="223837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37894" name="Picture 6" descr="36098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87675" y="1628775"/>
            <a:ext cx="4132263" cy="234473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900113" y="260350"/>
            <a:ext cx="7188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sz="3200" b="1" i="1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Циліндричні форми в медицині</a:t>
            </a:r>
            <a:endParaRPr lang="ru-RU" sz="3200" b="1" i="1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9" name="Picture 11" descr="abstract_blue_wallpaper_2-t2"/>
          <p:cNvPicPr>
            <a:picLocks noChangeAspect="1" noChangeArrowheads="1"/>
          </p:cNvPicPr>
          <p:nvPr/>
        </p:nvPicPr>
        <p:blipFill>
          <a:blip r:embed="rId2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9940" name="Group 27"/>
          <p:cNvGrpSpPr>
            <a:grpSpLocks/>
          </p:cNvGrpSpPr>
          <p:nvPr/>
        </p:nvGrpSpPr>
        <p:grpSpPr bwMode="auto">
          <a:xfrm>
            <a:off x="322263" y="188913"/>
            <a:ext cx="3313112" cy="2484437"/>
            <a:chOff x="203" y="119"/>
            <a:chExt cx="2087" cy="1565"/>
          </a:xfrm>
        </p:grpSpPr>
        <p:pic>
          <p:nvPicPr>
            <p:cNvPr id="39941" name="Picture 9" descr="судина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03" y="119"/>
              <a:ext cx="2087" cy="15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942" name="Rectangle 22"/>
            <p:cNvSpPr>
              <a:spLocks noChangeArrowheads="1"/>
            </p:cNvSpPr>
            <p:nvPr/>
          </p:nvSpPr>
          <p:spPr bwMode="auto">
            <a:xfrm>
              <a:off x="204" y="119"/>
              <a:ext cx="2086" cy="1542"/>
            </a:xfrm>
            <a:prstGeom prst="rect">
              <a:avLst/>
            </a:prstGeom>
            <a:noFill/>
            <a:ln w="76200" cmpd="tri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ru-RU"/>
            </a:p>
          </p:txBody>
        </p:sp>
      </p:grpSp>
      <p:grpSp>
        <p:nvGrpSpPr>
          <p:cNvPr id="39943" name="Group 26"/>
          <p:cNvGrpSpPr>
            <a:grpSpLocks/>
          </p:cNvGrpSpPr>
          <p:nvPr/>
        </p:nvGrpSpPr>
        <p:grpSpPr bwMode="auto">
          <a:xfrm>
            <a:off x="5364163" y="188913"/>
            <a:ext cx="3384550" cy="2447925"/>
            <a:chOff x="3379" y="119"/>
            <a:chExt cx="2132" cy="1542"/>
          </a:xfrm>
        </p:grpSpPr>
        <p:pic>
          <p:nvPicPr>
            <p:cNvPr id="39944" name="Picture 8" descr="еритроцити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379" y="119"/>
              <a:ext cx="2132" cy="15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945" name="Rectangle 23"/>
            <p:cNvSpPr>
              <a:spLocks noChangeArrowheads="1"/>
            </p:cNvSpPr>
            <p:nvPr/>
          </p:nvSpPr>
          <p:spPr bwMode="auto">
            <a:xfrm>
              <a:off x="3379" y="119"/>
              <a:ext cx="2132" cy="1542"/>
            </a:xfrm>
            <a:prstGeom prst="rect">
              <a:avLst/>
            </a:prstGeom>
            <a:noFill/>
            <a:ln w="76200" cmpd="tri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ru-RU"/>
            </a:p>
          </p:txBody>
        </p:sp>
      </p:grpSp>
      <p:grpSp>
        <p:nvGrpSpPr>
          <p:cNvPr id="39946" name="Group 28"/>
          <p:cNvGrpSpPr>
            <a:grpSpLocks/>
          </p:cNvGrpSpPr>
          <p:nvPr/>
        </p:nvGrpSpPr>
        <p:grpSpPr bwMode="auto">
          <a:xfrm>
            <a:off x="2843213" y="3141663"/>
            <a:ext cx="2881312" cy="2663825"/>
            <a:chOff x="249" y="2160"/>
            <a:chExt cx="1815" cy="1678"/>
          </a:xfrm>
        </p:grpSpPr>
        <p:pic>
          <p:nvPicPr>
            <p:cNvPr id="39947" name="Picture 6" descr="spynnyj_mozok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49" y="2160"/>
              <a:ext cx="1815" cy="1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948" name="Rectangle 24"/>
            <p:cNvSpPr>
              <a:spLocks noChangeArrowheads="1"/>
            </p:cNvSpPr>
            <p:nvPr/>
          </p:nvSpPr>
          <p:spPr bwMode="auto">
            <a:xfrm>
              <a:off x="249" y="2160"/>
              <a:ext cx="1815" cy="1678"/>
            </a:xfrm>
            <a:prstGeom prst="rect">
              <a:avLst/>
            </a:prstGeom>
            <a:noFill/>
            <a:ln w="76200" cmpd="tri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ru-RU"/>
            </a:p>
          </p:txBody>
        </p:sp>
      </p:grpSp>
      <p:sp>
        <p:nvSpPr>
          <p:cNvPr id="39950" name="Rectangle 14"/>
          <p:cNvSpPr>
            <a:spLocks noChangeArrowheads="1"/>
          </p:cNvSpPr>
          <p:nvPr/>
        </p:nvSpPr>
        <p:spPr bwMode="auto">
          <a:xfrm>
            <a:off x="323850" y="2708275"/>
            <a:ext cx="3089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sz="2400" b="1" i="1"/>
              <a:t>Кровоносні судини</a:t>
            </a:r>
            <a:endParaRPr lang="ru-RU" sz="2400" b="1" i="1"/>
          </a:p>
        </p:txBody>
      </p:sp>
      <p:sp>
        <p:nvSpPr>
          <p:cNvPr id="39951" name="Rectangle 15"/>
          <p:cNvSpPr>
            <a:spLocks noChangeArrowheads="1"/>
          </p:cNvSpPr>
          <p:nvPr/>
        </p:nvSpPr>
        <p:spPr bwMode="auto">
          <a:xfrm>
            <a:off x="6011863" y="2635250"/>
            <a:ext cx="2241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sz="2400" b="1" i="1"/>
              <a:t>Еритроцити</a:t>
            </a:r>
            <a:endParaRPr lang="ru-RU" sz="2400" b="1" i="1"/>
          </a:p>
        </p:txBody>
      </p:sp>
      <p:sp>
        <p:nvSpPr>
          <p:cNvPr id="39952" name="Rectangle 16"/>
          <p:cNvSpPr>
            <a:spLocks noChangeArrowheads="1"/>
          </p:cNvSpPr>
          <p:nvPr/>
        </p:nvSpPr>
        <p:spPr bwMode="auto">
          <a:xfrm>
            <a:off x="3132138" y="6021388"/>
            <a:ext cx="23225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uk-UA" sz="2400"/>
              <a:t>Спинний мозок</a:t>
            </a:r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5" name="Picture 11" descr="abstract_blue_wallpaper_2-t2"/>
          <p:cNvPicPr>
            <a:picLocks noChangeAspect="1" noChangeArrowheads="1"/>
          </p:cNvPicPr>
          <p:nvPr/>
        </p:nvPicPr>
        <p:blipFill>
          <a:blip r:embed="rId2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4" descr="завантаженн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1913" y="908050"/>
            <a:ext cx="6696075" cy="50403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8" name="Picture 11" descr="abstract_blue_wallpaper_2-t2"/>
          <p:cNvPicPr>
            <a:picLocks noChangeAspect="1" noChangeArrowheads="1"/>
          </p:cNvPicPr>
          <p:nvPr/>
        </p:nvPicPr>
        <p:blipFill>
          <a:blip r:embed="rId2">
            <a:lum bright="1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4" descr="Piramida-Heopsa-foto-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3141663"/>
            <a:ext cx="4030663" cy="2840037"/>
          </a:xfrm>
          <a:prstGeom prst="rect">
            <a:avLst/>
          </a:prstGeom>
          <a:noFill/>
        </p:spPr>
      </p:pic>
      <p:pic>
        <p:nvPicPr>
          <p:cNvPr id="38917" name="Picture 5" descr="земна куля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3" y="3141663"/>
            <a:ext cx="4391025" cy="2825750"/>
          </a:xfrm>
          <a:prstGeom prst="rect">
            <a:avLst/>
          </a:prstGeom>
          <a:noFill/>
        </p:spPr>
      </p:pic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900113" y="333375"/>
            <a:ext cx="7011987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</a:pPr>
            <a:r>
              <a:rPr lang="uk-UA" sz="4000" b="1" i="1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Геометрія безмежно різноманітна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</a:pPr>
            <a:r>
              <a:rPr lang="uk-UA" sz="4000" b="1" i="1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і міститься в усьому.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72</TotalTime>
  <Words>89</Words>
  <Application>Microsoft Office PowerPoint</Application>
  <PresentationFormat>Экран (4:3)</PresentationFormat>
  <Paragraphs>30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24</vt:i4>
      </vt:variant>
    </vt:vector>
  </HeadingPairs>
  <TitlesOfParts>
    <vt:vector size="37" baseType="lpstr">
      <vt:lpstr>Arial</vt:lpstr>
      <vt:lpstr>Calibri</vt:lpstr>
      <vt:lpstr>Constantia</vt:lpstr>
      <vt:lpstr>Wingdings 2</vt:lpstr>
      <vt:lpstr>Georgia</vt:lpstr>
      <vt:lpstr>Monotype Corsiva</vt:lpstr>
      <vt:lpstr>Franklin Gothic Book</vt:lpstr>
      <vt:lpstr>Tahoma</vt:lpstr>
      <vt:lpstr>Wingdings</vt:lpstr>
      <vt:lpstr>Поток</vt:lpstr>
      <vt:lpstr>Поток</vt:lpstr>
      <vt:lpstr>Поток</vt:lpstr>
      <vt:lpstr>Поток</vt:lpstr>
      <vt:lpstr>Слайд 1</vt:lpstr>
      <vt:lpstr>Анаксімандр  (бл. 610 - бл. 540 до н.е.)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 циліндр у контексті прикладної спрямованості </dc:title>
  <dc:creator>Andy</dc:creator>
  <cp:lastModifiedBy>user</cp:lastModifiedBy>
  <cp:revision>14</cp:revision>
  <dcterms:created xsi:type="dcterms:W3CDTF">2014-02-23T16:44:46Z</dcterms:created>
  <dcterms:modified xsi:type="dcterms:W3CDTF">2014-03-04T08:40:10Z</dcterms:modified>
</cp:coreProperties>
</file>