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6"/>
  </p:notesMasterIdLst>
  <p:sldIdLst>
    <p:sldId id="256" r:id="rId2"/>
    <p:sldId id="279" r:id="rId3"/>
    <p:sldId id="270" r:id="rId4"/>
    <p:sldId id="299" r:id="rId5"/>
    <p:sldId id="265" r:id="rId6"/>
    <p:sldId id="271" r:id="rId7"/>
    <p:sldId id="300" r:id="rId8"/>
    <p:sldId id="313" r:id="rId9"/>
    <p:sldId id="312" r:id="rId10"/>
    <p:sldId id="280" r:id="rId11"/>
    <p:sldId id="295" r:id="rId12"/>
    <p:sldId id="282" r:id="rId13"/>
    <p:sldId id="283" r:id="rId14"/>
    <p:sldId id="284" r:id="rId15"/>
    <p:sldId id="285" r:id="rId16"/>
    <p:sldId id="286" r:id="rId17"/>
    <p:sldId id="287" r:id="rId18"/>
    <p:sldId id="289" r:id="rId19"/>
    <p:sldId id="291" r:id="rId20"/>
    <p:sldId id="292" r:id="rId21"/>
    <p:sldId id="297" r:id="rId22"/>
    <p:sldId id="301" r:id="rId23"/>
    <p:sldId id="311" r:id="rId24"/>
    <p:sldId id="302" r:id="rId25"/>
    <p:sldId id="314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298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4AF"/>
    <a:srgbClr val="0000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7;&#1047;&#1064;&#8470;7\&#1084;&#1086;&#1085;&#1080;&#1090;&#1086;&#1088;&#1080;&#1085;&#1075;&#1080;\&#1058;&#1088;&#1072;&#1074;&#1084;&#1072;&#1090;&#1080;&#1079;&#1084;%202012%20&#1088;&#1110;&#1082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7;&#1047;&#1064;&#8470;7\&#1084;&#1086;&#1085;&#1080;&#1090;&#1086;&#1088;&#1080;&#1085;&#1075;&#1080;\&#1058;&#1088;&#1072;&#1074;&#1084;&#1072;&#1090;&#1080;&#1079;&#1084;%20&#1087;&#1086;%20&#1082;&#1083;&#1072;&#1089;&#1072;&#1084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Microsoft_Office_Excel15.xlsx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17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sz="36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Чинники, що визначають здоров'я</a:t>
            </a:r>
            <a:endParaRPr lang="ru-RU" sz="3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c:rich>
      </c:tx>
      <c:layout/>
      <c:spPr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101600" dist="63500" dir="81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000000"/>
          </a:lightRig>
        </a:scene3d>
        <a:sp3d>
          <a:bevelT h="19050"/>
        </a:sp3d>
      </c:spPr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Чинники, що визначають здоров'я</c:v>
                </c:pt>
              </c:strCache>
            </c:strRef>
          </c:tx>
          <c:explosion val="28"/>
          <c:dPt>
            <c:idx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ln w="38100" cmpd="sng">
                <a:prstDash val="sysDash"/>
              </a:ln>
            </c:spPr>
          </c:dPt>
          <c:dPt>
            <c:idx val="1"/>
            <c:spPr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c:spPr>
          </c:dPt>
          <c:dPt>
            <c:idx val="2"/>
            <c:spPr>
              <a:gradFill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5400000" scaled="0"/>
              </a:gradFill>
            </c:spPr>
          </c:dPt>
          <c:dPt>
            <c:idx val="3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c:spPr>
          </c:dPt>
          <c:dLbls>
            <c:txPr>
              <a:bodyPr/>
              <a:lstStyle/>
              <a:p>
                <a:pPr>
                  <a:defRPr b="1" i="1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спадковість</c:v>
                </c:pt>
                <c:pt idx="1">
                  <c:v>рівень медицини</c:v>
                </c:pt>
                <c:pt idx="2">
                  <c:v>екологія</c:v>
                </c:pt>
                <c:pt idx="3">
                  <c:v>спосіб життя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</c:v>
                </c:pt>
                <c:pt idx="1">
                  <c:v>0.1</c:v>
                </c:pt>
                <c:pt idx="2">
                  <c:v>0.2</c:v>
                </c:pt>
                <c:pt idx="3">
                  <c:v>0.5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2400" b="1" i="1">
                <a:solidFill>
                  <a:srgbClr val="7030A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 b="1" i="1">
                <a:solidFill>
                  <a:srgbClr val="7030A0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400" b="1" i="1">
                <a:solidFill>
                  <a:srgbClr val="7030A0"/>
                </a:solidFill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400" b="1" i="1">
                <a:solidFill>
                  <a:srgbClr val="7030A0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67354175720911502"/>
          <c:y val="0.41938597258676086"/>
          <c:w val="0.31087453070381815"/>
          <c:h val="0.25927442403032924"/>
        </c:manualLayout>
      </c:layout>
      <c:txPr>
        <a:bodyPr/>
        <a:lstStyle/>
        <a:p>
          <a:pPr>
            <a:defRPr b="1" i="1">
              <a:solidFill>
                <a:srgbClr val="7030A0"/>
              </a:solidFill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title>
      <c:tx>
        <c:rich>
          <a:bodyPr/>
          <a:lstStyle/>
          <a:p>
            <a:pPr>
              <a:defRPr/>
            </a:pPr>
            <a:r>
              <a:rPr lang="ru-RU" sz="2800" dirty="0">
                <a:solidFill>
                  <a:srgbClr val="FF0000"/>
                </a:solidFill>
              </a:rPr>
              <a:t>Травматизм </a:t>
            </a:r>
            <a:r>
              <a:rPr lang="ru-RU" sz="2800" dirty="0" err="1">
                <a:solidFill>
                  <a:srgbClr val="FF0000"/>
                </a:solidFill>
              </a:rPr>
              <a:t>серед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 err="1">
                <a:solidFill>
                  <a:srgbClr val="FF0000"/>
                </a:solidFill>
              </a:rPr>
              <a:t>учнів</a:t>
            </a:r>
            <a:r>
              <a:rPr lang="ru-RU" sz="2800" dirty="0">
                <a:solidFill>
                  <a:srgbClr val="FF0000"/>
                </a:solidFill>
              </a:rPr>
              <a:t> СЗШ №7 (2012р.)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Лист1!$B$37</c:f>
              <c:strCache>
                <c:ptCount val="1"/>
                <c:pt idx="0">
                  <c:v>всього травмувалось учнів</c:v>
                </c:pt>
              </c:strCache>
            </c:strRef>
          </c:tx>
          <c:dLbls>
            <c:dLblPos val="t"/>
            <c:showVal val="1"/>
          </c:dLbls>
          <c:cat>
            <c:strRef>
              <c:f>Лист1!$A$38:$A$49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Лист1!$B$38:$B$49</c:f>
              <c:numCache>
                <c:formatCode>General</c:formatCode>
                <c:ptCount val="12"/>
                <c:pt idx="0">
                  <c:v>6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6</c:v>
                </c:pt>
                <c:pt idx="10">
                  <c:v>5</c:v>
                </c:pt>
                <c:pt idx="11">
                  <c:v>3</c:v>
                </c:pt>
              </c:numCache>
            </c:numRef>
          </c:val>
        </c:ser>
        <c:ser>
          <c:idx val="1"/>
          <c:order val="1"/>
          <c:tx>
            <c:strRef>
              <c:f>Лист1!$C$37</c:f>
              <c:strCache>
                <c:ptCount val="1"/>
                <c:pt idx="0">
                  <c:v>травмувалось під час навчально-виховного процесу</c:v>
                </c:pt>
              </c:strCache>
            </c:strRef>
          </c:tx>
          <c:dLbls>
            <c:dLblPos val="t"/>
            <c:showVal val="1"/>
          </c:dLbls>
          <c:cat>
            <c:strRef>
              <c:f>Лист1!$A$38:$A$49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Лист1!$C$38:$C$49</c:f>
              <c:numCache>
                <c:formatCode>General</c:formatCode>
                <c:ptCount val="12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Лист1!$D$37</c:f>
              <c:strCache>
                <c:ptCount val="1"/>
                <c:pt idx="0">
                  <c:v>побутовий травматизм</c:v>
                </c:pt>
              </c:strCache>
            </c:strRef>
          </c:tx>
          <c:dLbls>
            <c:dLblPos val="t"/>
            <c:showVal val="1"/>
          </c:dLbls>
          <c:cat>
            <c:strRef>
              <c:f>Лист1!$A$38:$A$49</c:f>
              <c:strCache>
                <c:ptCount val="12"/>
                <c:pt idx="0">
                  <c:v>січень</c:v>
                </c:pt>
                <c:pt idx="1">
                  <c:v>лютий</c:v>
                </c:pt>
                <c:pt idx="2">
                  <c:v>березень</c:v>
                </c:pt>
                <c:pt idx="3">
                  <c:v>квітень</c:v>
                </c:pt>
                <c:pt idx="4">
                  <c:v>травень</c:v>
                </c:pt>
                <c:pt idx="5">
                  <c:v>червень</c:v>
                </c:pt>
                <c:pt idx="6">
                  <c:v>липень</c:v>
                </c:pt>
                <c:pt idx="7">
                  <c:v>серпень</c:v>
                </c:pt>
                <c:pt idx="8">
                  <c:v>вересень</c:v>
                </c:pt>
                <c:pt idx="9">
                  <c:v>жовтень</c:v>
                </c:pt>
                <c:pt idx="10">
                  <c:v>листопад</c:v>
                </c:pt>
                <c:pt idx="11">
                  <c:v>грудень</c:v>
                </c:pt>
              </c:strCache>
            </c:strRef>
          </c:cat>
          <c:val>
            <c:numRef>
              <c:f>Лист1!$D$38:$D$49</c:f>
              <c:numCache>
                <c:formatCode>General</c:formatCode>
                <c:ptCount val="12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</c:ser>
        <c:dLbls>
          <c:showVal val="1"/>
        </c:dLbls>
        <c:marker val="1"/>
        <c:axId val="48921216"/>
        <c:axId val="48951680"/>
      </c:lineChart>
      <c:catAx>
        <c:axId val="48921216"/>
        <c:scaling>
          <c:orientation val="minMax"/>
        </c:scaling>
        <c:axPos val="b"/>
        <c:majorTickMark val="none"/>
        <c:tickLblPos val="nextTo"/>
        <c:crossAx val="48951680"/>
        <c:crosses val="autoZero"/>
        <c:auto val="1"/>
        <c:lblAlgn val="ctr"/>
        <c:lblOffset val="100"/>
      </c:catAx>
      <c:valAx>
        <c:axId val="4895168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crossAx val="48921216"/>
        <c:crosses val="autoZero"/>
        <c:crossBetween val="between"/>
      </c:valAx>
    </c:plotArea>
    <c:legend>
      <c:legendPos val="b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800">
                <a:solidFill>
                  <a:srgbClr val="FF0000"/>
                </a:solidFill>
              </a:rPr>
              <a:t>Травматизм</a:t>
            </a:r>
            <a:r>
              <a:rPr lang="ru-RU" sz="2800" baseline="0">
                <a:solidFill>
                  <a:srgbClr val="FF0000"/>
                </a:solidFill>
              </a:rPr>
              <a:t> по класам (2012 р.)</a:t>
            </a:r>
            <a:endParaRPr lang="ru-RU" sz="2800">
              <a:solidFill>
                <a:srgbClr val="FF0000"/>
              </a:solidFill>
            </a:endParaRP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Лист1!$B$58</c:f>
              <c:strCache>
                <c:ptCount val="1"/>
                <c:pt idx="0">
                  <c:v>всього травмувалось учнів</c:v>
                </c:pt>
              </c:strCache>
            </c:strRef>
          </c:tx>
          <c:dLbls>
            <c:showVal val="1"/>
          </c:dLbls>
          <c:cat>
            <c:strRef>
              <c:f>Лист1!$A$59:$A$71</c:f>
              <c:strCache>
                <c:ptCount val="13"/>
                <c:pt idx="0">
                  <c:v>поч.школа</c:v>
                </c:pt>
                <c:pt idx="1">
                  <c:v>5 а</c:v>
                </c:pt>
                <c:pt idx="2">
                  <c:v>5-б</c:v>
                </c:pt>
                <c:pt idx="3">
                  <c:v>6-а</c:v>
                </c:pt>
                <c:pt idx="4">
                  <c:v>6-б</c:v>
                </c:pt>
                <c:pt idx="5">
                  <c:v>7-а</c:v>
                </c:pt>
                <c:pt idx="6">
                  <c:v>7-б</c:v>
                </c:pt>
                <c:pt idx="7">
                  <c:v>8-а</c:v>
                </c:pt>
                <c:pt idx="8">
                  <c:v>8-б</c:v>
                </c:pt>
                <c:pt idx="9">
                  <c:v>9-а</c:v>
                </c:pt>
                <c:pt idx="10">
                  <c:v>9-б</c:v>
                </c:pt>
                <c:pt idx="11">
                  <c:v>10-а</c:v>
                </c:pt>
                <c:pt idx="12">
                  <c:v>11-а</c:v>
                </c:pt>
              </c:strCache>
            </c:strRef>
          </c:cat>
          <c:val>
            <c:numRef>
              <c:f>Лист1!$B$59:$B$71</c:f>
              <c:numCache>
                <c:formatCode>General</c:formatCode>
                <c:ptCount val="13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6</c:v>
                </c:pt>
                <c:pt idx="8">
                  <c:v>5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</c:numCache>
            </c:numRef>
          </c:val>
        </c:ser>
        <c:dLbls>
          <c:showVal val="1"/>
        </c:dLbls>
        <c:shape val="cone"/>
        <c:axId val="48964736"/>
        <c:axId val="48966272"/>
        <c:axId val="0"/>
      </c:bar3DChart>
      <c:catAx>
        <c:axId val="48964736"/>
        <c:scaling>
          <c:orientation val="minMax"/>
        </c:scaling>
        <c:axPos val="b"/>
        <c:tickLblPos val="nextTo"/>
        <c:crossAx val="48966272"/>
        <c:crosses val="autoZero"/>
        <c:auto val="1"/>
        <c:lblAlgn val="ctr"/>
        <c:lblOffset val="100"/>
      </c:catAx>
      <c:valAx>
        <c:axId val="48966272"/>
        <c:scaling>
          <c:orientation val="minMax"/>
        </c:scaling>
        <c:axPos val="l"/>
        <c:majorGridlines/>
        <c:numFmt formatCode="General" sourceLinked="1"/>
        <c:tickLblPos val="nextTo"/>
        <c:crossAx val="48964736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3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0812653105861786"/>
          <c:y val="2.3247724100106774E-2"/>
          <c:w val="0.89187346894138231"/>
          <c:h val="0.42232385277035644"/>
        </c:manualLayout>
      </c:layout>
      <c:bar3DChart>
        <c:barDir val="col"/>
        <c:grouping val="clustered"/>
        <c:ser>
          <c:idx val="0"/>
          <c:order val="0"/>
          <c:tx>
            <c:v>Серед учнів 1-4 класів переважає хірургічна захворюваність, а саме грижа, скаліоз, плоскостопість.</c:v>
          </c:tx>
          <c:dLbls>
            <c:showVal val="1"/>
          </c:dLbls>
          <c:cat>
            <c:strRef>
              <c:f>Лист1!$B$1:$B$10</c:f>
              <c:strCache>
                <c:ptCount val="10"/>
                <c:pt idx="0">
                  <c:v>Серцево-судинні</c:v>
                </c:pt>
                <c:pt idx="1">
                  <c:v>Неврологічні </c:v>
                </c:pt>
                <c:pt idx="2">
                  <c:v>Хірургічні захворювання</c:v>
                </c:pt>
                <c:pt idx="3">
                  <c:v>Порушення зору</c:v>
                </c:pt>
                <c:pt idx="4">
                  <c:v>Ендокринні захворювання</c:v>
                </c:pt>
                <c:pt idx="5">
                  <c:v>Лор</c:v>
                </c:pt>
                <c:pt idx="6">
                  <c:v>Урологічні хвороби</c:v>
                </c:pt>
                <c:pt idx="7">
                  <c:v>Шлунково кишкові хвороби</c:v>
                </c:pt>
                <c:pt idx="8">
                  <c:v>Органів дихання</c:v>
                </c:pt>
                <c:pt idx="9">
                  <c:v>Дерматологічні хвороби</c:v>
                </c:pt>
              </c:strCache>
            </c:strRef>
          </c:cat>
          <c:val>
            <c:numRef>
              <c:f>Лист1!$F$1:$F$10</c:f>
              <c:numCache>
                <c:formatCode>General</c:formatCode>
                <c:ptCount val="10"/>
                <c:pt idx="0">
                  <c:v>7</c:v>
                </c:pt>
                <c:pt idx="1">
                  <c:v>13</c:v>
                </c:pt>
                <c:pt idx="2">
                  <c:v>18</c:v>
                </c:pt>
                <c:pt idx="3">
                  <c:v>10</c:v>
                </c:pt>
                <c:pt idx="4">
                  <c:v>4</c:v>
                </c:pt>
                <c:pt idx="5">
                  <c:v>7</c:v>
                </c:pt>
                <c:pt idx="6">
                  <c:v>2</c:v>
                </c:pt>
                <c:pt idx="7">
                  <c:v>5</c:v>
                </c:pt>
                <c:pt idx="8">
                  <c:v>2</c:v>
                </c:pt>
                <c:pt idx="9">
                  <c:v>2</c:v>
                </c:pt>
              </c:numCache>
            </c:numRef>
          </c:val>
        </c:ser>
        <c:dLbls>
          <c:showVal val="1"/>
        </c:dLbls>
        <c:shape val="box"/>
        <c:axId val="95763072"/>
        <c:axId val="95871360"/>
        <c:axId val="0"/>
      </c:bar3DChart>
      <c:catAx>
        <c:axId val="95763072"/>
        <c:scaling>
          <c:orientation val="minMax"/>
        </c:scaling>
        <c:axPos val="b"/>
        <c:tickLblPos val="nextTo"/>
        <c:txPr>
          <a:bodyPr/>
          <a:lstStyle/>
          <a:p>
            <a:pPr>
              <a:defRPr b="1" i="1">
                <a:solidFill>
                  <a:srgbClr val="000000"/>
                </a:solidFill>
              </a:defRPr>
            </a:pPr>
            <a:endParaRPr lang="ru-RU"/>
          </a:p>
        </c:txPr>
        <c:crossAx val="95871360"/>
        <c:crosses val="autoZero"/>
        <c:auto val="1"/>
        <c:lblAlgn val="ctr"/>
        <c:lblOffset val="100"/>
      </c:catAx>
      <c:valAx>
        <c:axId val="95871360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 i="1">
                <a:solidFill>
                  <a:srgbClr val="FF0000"/>
                </a:solidFill>
              </a:defRPr>
            </a:pPr>
            <a:endParaRPr lang="ru-RU"/>
          </a:p>
        </c:txPr>
        <c:crossAx val="9576307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2000" b="1" i="1">
              <a:solidFill>
                <a:srgbClr val="FF0000"/>
              </a:solidFill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6"/>
  <c:chart>
    <c:autoTitleDeleted val="1"/>
    <c:plotArea>
      <c:layout>
        <c:manualLayout>
          <c:layoutTarget val="inner"/>
          <c:xMode val="edge"/>
          <c:yMode val="edge"/>
          <c:x val="0.17307740239682079"/>
          <c:y val="3.9428404782735488E-2"/>
          <c:w val="0.79240662555932551"/>
          <c:h val="0.5207655019685039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txPr>
              <a:bodyPr/>
              <a:lstStyle/>
              <a:p>
                <a:pPr>
                  <a:defRPr>
                    <a:solidFill>
                      <a:srgbClr val="00B050"/>
                    </a:solidFill>
                  </a:defRPr>
                </a:pPr>
                <a:endParaRPr lang="ru-RU"/>
              </a:p>
            </c:txPr>
            <c:dLblPos val="outEnd"/>
            <c:showVal val="1"/>
          </c:dLbls>
          <c:cat>
            <c:strRef>
              <c:f>Лист1!$A$2:$A$11</c:f>
              <c:strCache>
                <c:ptCount val="10"/>
                <c:pt idx="0">
                  <c:v>Серцево-судинні</c:v>
                </c:pt>
                <c:pt idx="1">
                  <c:v>Неврологічні </c:v>
                </c:pt>
                <c:pt idx="2">
                  <c:v>Хірургічні захворювання</c:v>
                </c:pt>
                <c:pt idx="3">
                  <c:v>Порушення зору</c:v>
                </c:pt>
                <c:pt idx="4">
                  <c:v>Ендокринні захворювання</c:v>
                </c:pt>
                <c:pt idx="5">
                  <c:v>Лор</c:v>
                </c:pt>
                <c:pt idx="6">
                  <c:v>Урологічні хвороби</c:v>
                </c:pt>
                <c:pt idx="7">
                  <c:v>Шлунково кишкові хвороби</c:v>
                </c:pt>
                <c:pt idx="8">
                  <c:v>Органів дихання</c:v>
                </c:pt>
                <c:pt idx="9">
                  <c:v>Дерматологічні хвороби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7</c:v>
                </c:pt>
                <c:pt idx="1">
                  <c:v>13</c:v>
                </c:pt>
                <c:pt idx="2">
                  <c:v>17</c:v>
                </c:pt>
                <c:pt idx="3">
                  <c:v>9</c:v>
                </c:pt>
                <c:pt idx="4">
                  <c:v>3</c:v>
                </c:pt>
                <c:pt idx="5">
                  <c:v>7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axId val="97074560"/>
        <c:axId val="97076352"/>
      </c:barChart>
      <c:catAx>
        <c:axId val="97074560"/>
        <c:scaling>
          <c:orientation val="minMax"/>
        </c:scaling>
        <c:axPos val="b"/>
        <c:tickLblPos val="nextTo"/>
        <c:crossAx val="97076352"/>
        <c:crosses val="autoZero"/>
        <c:auto val="1"/>
        <c:lblAlgn val="ctr"/>
        <c:lblOffset val="100"/>
      </c:catAx>
      <c:valAx>
        <c:axId val="97076352"/>
        <c:scaling>
          <c:orientation val="minMax"/>
        </c:scaling>
        <c:axPos val="l"/>
        <c:majorGridlines/>
        <c:numFmt formatCode="General" sourceLinked="1"/>
        <c:tickLblPos val="nextTo"/>
        <c:crossAx val="9707456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barChart>
        <c:barDir val="col"/>
        <c:grouping val="stacked"/>
        <c:ser>
          <c:idx val="0"/>
          <c:order val="0"/>
          <c:tx>
            <c:v>Серед учнів 8-11 класів переважають неврологічні хвороби, а саме астепопевротичний синдром.</c:v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c:spPr>
          <c:dLbls>
            <c:txPr>
              <a:bodyPr/>
              <a:lstStyle/>
              <a:p>
                <a:pPr>
                  <a:defRPr b="1">
                    <a:solidFill>
                      <a:srgbClr val="00B050"/>
                    </a:solidFill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Лист3!$B$1:$B$10</c:f>
              <c:strCache>
                <c:ptCount val="10"/>
                <c:pt idx="0">
                  <c:v>Серцево-судинні </c:v>
                </c:pt>
                <c:pt idx="1">
                  <c:v>Неврологічні</c:v>
                </c:pt>
                <c:pt idx="2">
                  <c:v>Хірургічні захворювання</c:v>
                </c:pt>
                <c:pt idx="3">
                  <c:v>Порушення зору</c:v>
                </c:pt>
                <c:pt idx="4">
                  <c:v>Ендокринні захворювання</c:v>
                </c:pt>
                <c:pt idx="5">
                  <c:v>Лор</c:v>
                </c:pt>
                <c:pt idx="6">
                  <c:v>Урологічні хвороби</c:v>
                </c:pt>
                <c:pt idx="7">
                  <c:v>Шлунково кишкові хвороби</c:v>
                </c:pt>
                <c:pt idx="8">
                  <c:v>Органів дихання</c:v>
                </c:pt>
                <c:pt idx="9">
                  <c:v>Дерматологічні хвороби</c:v>
                </c:pt>
              </c:strCache>
            </c:strRef>
          </c:cat>
          <c:val>
            <c:numRef>
              <c:f>Лист3!$F$1:$F$10</c:f>
              <c:numCache>
                <c:formatCode>General</c:formatCode>
                <c:ptCount val="10"/>
                <c:pt idx="0">
                  <c:v>2</c:v>
                </c:pt>
                <c:pt idx="1">
                  <c:v>8</c:v>
                </c:pt>
                <c:pt idx="2">
                  <c:v>6</c:v>
                </c:pt>
                <c:pt idx="3">
                  <c:v>3</c:v>
                </c:pt>
                <c:pt idx="4">
                  <c:v>5</c:v>
                </c:pt>
                <c:pt idx="5">
                  <c:v>1</c:v>
                </c:pt>
                <c:pt idx="6">
                  <c:v>5</c:v>
                </c:pt>
                <c:pt idx="7">
                  <c:v>4</c:v>
                </c:pt>
                <c:pt idx="8">
                  <c:v>2</c:v>
                </c:pt>
                <c:pt idx="9">
                  <c:v>0</c:v>
                </c:pt>
              </c:numCache>
            </c:numRef>
          </c:val>
        </c:ser>
        <c:dLbls>
          <c:showVal val="1"/>
        </c:dLbls>
        <c:overlap val="100"/>
        <c:axId val="95807744"/>
        <c:axId val="95985664"/>
      </c:barChart>
      <c:catAx>
        <c:axId val="9580774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 b="1" i="1">
                <a:solidFill>
                  <a:srgbClr val="FF0000"/>
                </a:solidFill>
              </a:defRPr>
            </a:pPr>
            <a:endParaRPr lang="ru-RU"/>
          </a:p>
        </c:txPr>
        <c:crossAx val="95985664"/>
        <c:crosses val="autoZero"/>
        <c:auto val="1"/>
        <c:lblAlgn val="ctr"/>
        <c:lblOffset val="100"/>
      </c:catAx>
      <c:valAx>
        <c:axId val="9598566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 b="1" i="1">
                <a:solidFill>
                  <a:srgbClr val="FFFF00"/>
                </a:solidFill>
              </a:defRPr>
            </a:pPr>
            <a:endParaRPr lang="ru-RU"/>
          </a:p>
        </c:txPr>
        <c:crossAx val="9580774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2000" b="1" i="1">
              <a:solidFill>
                <a:srgbClr val="00B0F0"/>
              </a:solidFill>
            </a:defRPr>
          </a:pPr>
          <a:endParaRPr lang="ru-RU"/>
        </a:p>
      </c:txPr>
    </c:legend>
    <c:plotVisOnly val="1"/>
    <c:dispBlanksAs val="zero"/>
  </c:chart>
  <c:spPr>
    <a:gradFill>
      <a:gsLst>
        <a:gs pos="0">
          <a:srgbClr val="000082"/>
        </a:gs>
        <a:gs pos="13000">
          <a:srgbClr val="0047FF"/>
        </a:gs>
        <a:gs pos="28000">
          <a:srgbClr val="000082"/>
        </a:gs>
        <a:gs pos="42999">
          <a:srgbClr val="0047FF"/>
        </a:gs>
        <a:gs pos="58000">
          <a:srgbClr val="000082"/>
        </a:gs>
        <a:gs pos="72000">
          <a:srgbClr val="0047FF"/>
        </a:gs>
        <a:gs pos="87000">
          <a:srgbClr val="000082"/>
        </a:gs>
        <a:gs pos="100000">
          <a:srgbClr val="0047FF"/>
        </a:gs>
      </a:gsLst>
      <a:lin ang="5400000" scaled="0"/>
    </a:gradFill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autoTitleDeleted val="1"/>
    <c:plotArea>
      <c:layout/>
      <c:barChart>
        <c:barDir val="col"/>
        <c:grouping val="stacked"/>
        <c:ser>
          <c:idx val="0"/>
          <c:order val="0"/>
          <c:tx>
            <c:v>Серед учнів нашої школи переважають хврургвчнв та неврологічні хвороби.</c:v>
          </c:tx>
          <c:dLbls>
            <c:dLblPos val="ctr"/>
            <c:showVal val="1"/>
          </c:dLbls>
          <c:cat>
            <c:strRef>
              <c:f>Лист4!$B$1:$B$10</c:f>
              <c:strCache>
                <c:ptCount val="10"/>
                <c:pt idx="0">
                  <c:v>Серцево-судинні</c:v>
                </c:pt>
                <c:pt idx="1">
                  <c:v>Неврологічні </c:v>
                </c:pt>
                <c:pt idx="2">
                  <c:v>Хірургічні захворювання</c:v>
                </c:pt>
                <c:pt idx="3">
                  <c:v>Порушення зору</c:v>
                </c:pt>
                <c:pt idx="4">
                  <c:v>Ендокринні захворювання</c:v>
                </c:pt>
                <c:pt idx="5">
                  <c:v>Лор</c:v>
                </c:pt>
                <c:pt idx="6">
                  <c:v>Урологічні хвороби</c:v>
                </c:pt>
                <c:pt idx="7">
                  <c:v>Шлунково кишкові хвороби</c:v>
                </c:pt>
                <c:pt idx="8">
                  <c:v>Органів дихання</c:v>
                </c:pt>
                <c:pt idx="9">
                  <c:v>Дерматологічні хвороби</c:v>
                </c:pt>
              </c:strCache>
            </c:strRef>
          </c:cat>
          <c:val>
            <c:numRef>
              <c:f>Лист4!$F$1:$F$10</c:f>
              <c:numCache>
                <c:formatCode>General</c:formatCode>
                <c:ptCount val="10"/>
                <c:pt idx="0">
                  <c:v>26</c:v>
                </c:pt>
                <c:pt idx="1">
                  <c:v>31</c:v>
                </c:pt>
                <c:pt idx="2">
                  <c:v>34</c:v>
                </c:pt>
                <c:pt idx="3">
                  <c:v>25</c:v>
                </c:pt>
                <c:pt idx="4">
                  <c:v>20</c:v>
                </c:pt>
                <c:pt idx="5">
                  <c:v>13</c:v>
                </c:pt>
                <c:pt idx="6">
                  <c:v>9</c:v>
                </c:pt>
                <c:pt idx="7">
                  <c:v>17</c:v>
                </c:pt>
                <c:pt idx="8">
                  <c:v>7</c:v>
                </c:pt>
                <c:pt idx="9">
                  <c:v>3</c:v>
                </c:pt>
              </c:numCache>
            </c:numRef>
          </c:val>
        </c:ser>
        <c:overlap val="100"/>
        <c:axId val="96022528"/>
        <c:axId val="96024064"/>
      </c:barChart>
      <c:catAx>
        <c:axId val="96022528"/>
        <c:scaling>
          <c:orientation val="minMax"/>
        </c:scaling>
        <c:axPos val="b"/>
        <c:tickLblPos val="nextTo"/>
        <c:crossAx val="96024064"/>
        <c:crosses val="autoZero"/>
        <c:auto val="1"/>
        <c:lblAlgn val="ctr"/>
        <c:lblOffset val="100"/>
      </c:catAx>
      <c:valAx>
        <c:axId val="96024064"/>
        <c:scaling>
          <c:orientation val="minMax"/>
        </c:scaling>
        <c:axPos val="l"/>
        <c:majorGridlines/>
        <c:numFmt formatCode="General" sourceLinked="1"/>
        <c:tickLblPos val="nextTo"/>
        <c:crossAx val="96022528"/>
        <c:crosses val="autoZero"/>
        <c:crossBetween val="between"/>
      </c:valAx>
    </c:plotArea>
    <c:legend>
      <c:legendPos val="b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sz="3200" i="1" dirty="0">
                <a:solidFill>
                  <a:schemeClr val="lt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Чи </a:t>
            </a:r>
            <a:r>
              <a:rPr lang="ru-RU" sz="3200" i="1" dirty="0" smtClean="0">
                <a:solidFill>
                  <a:schemeClr val="lt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палите </a:t>
            </a:r>
            <a:r>
              <a:rPr lang="ru-RU" sz="3200" i="1" dirty="0">
                <a:solidFill>
                  <a:schemeClr val="lt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ви?  </a:t>
            </a:r>
            <a:endParaRPr lang="ru-RU" sz="3200" i="1" dirty="0">
              <a:solidFill>
                <a:schemeClr val="bg2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c:rich>
      </c:tx>
      <c:layout/>
      <c:spPr>
        <a:solidFill>
          <a:schemeClr val="accent6"/>
        </a:solidFill>
        <a:ln w="19050" cap="flat" cmpd="sng" algn="ctr">
          <a:solidFill>
            <a:schemeClr val="accent6">
              <a:shade val="50000"/>
            </a:schemeClr>
          </a:solidFill>
          <a:prstDash val="solid"/>
        </a:ln>
        <a:effectLst/>
      </c:spPr>
    </c:title>
    <c:view3D>
      <c:rotX val="75"/>
      <c:perspective val="30"/>
    </c:view3D>
    <c:sideWall>
      <c:sp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100000" b="100000"/>
          </a:path>
          <a:tileRect t="-100000" r="-100000"/>
        </a:gradFill>
        <a:ln>
          <a:solidFill>
            <a:schemeClr val="tx1">
              <a:lumMod val="50000"/>
              <a:alpha val="0"/>
            </a:schemeClr>
          </a:solidFill>
        </a:ln>
      </c:spPr>
    </c:sideWall>
    <c:backWall>
      <c:sp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l="100000" b="100000"/>
          </a:path>
          <a:tileRect t="-100000" r="-100000"/>
        </a:gradFill>
        <a:ln>
          <a:solidFill>
            <a:schemeClr val="tx1">
              <a:lumMod val="50000"/>
              <a:alpha val="0"/>
            </a:schemeClr>
          </a:solidFill>
        </a:ln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 курите ви?  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/>
                      <a:t>Так
</a:t>
                    </a:r>
                    <a:r>
                      <a:rPr lang="ru-RU" dirty="0" smtClean="0"/>
                      <a:t>25%</a:t>
                    </a:r>
                    <a:endParaRPr lang="ru-RU" dirty="0"/>
                  </a:p>
                </c:rich>
              </c:tx>
              <c:showCatName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Ні
</a:t>
                    </a:r>
                    <a:r>
                      <a:rPr lang="ru-RU" dirty="0" smtClean="0"/>
                      <a:t>75%</a:t>
                    </a:r>
                    <a:endParaRPr lang="ru-RU" dirty="0"/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b="1" i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Лист1!$A$2:$A$5</c:f>
              <c:strCache>
                <c:ptCount val="2"/>
                <c:pt idx="0">
                  <c:v>Так</c:v>
                </c:pt>
                <c:pt idx="1">
                  <c:v>Ні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3.6</c:v>
                </c:pt>
                <c:pt idx="1">
                  <c:v>6.4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sz="2800" i="1" dirty="0">
                <a:solidFill>
                  <a:schemeClr val="lt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У скільки років ви почали </a:t>
            </a:r>
            <a:r>
              <a:rPr lang="ru-RU" sz="2800" i="1" dirty="0" smtClean="0">
                <a:solidFill>
                  <a:schemeClr val="lt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палити</a:t>
            </a:r>
            <a:r>
              <a:rPr lang="ru-RU" sz="2800" i="1" dirty="0">
                <a:solidFill>
                  <a:schemeClr val="lt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+mn-lt"/>
                <a:ea typeface="+mn-ea"/>
                <a:cs typeface="+mn-cs"/>
              </a:rPr>
              <a:t>?</a:t>
            </a:r>
            <a:endParaRPr lang="ru-RU" sz="2800" i="1" dirty="0">
              <a:solidFill>
                <a:schemeClr val="bg2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c:rich>
      </c:tx>
      <c:layout/>
      <c:spPr>
        <a:solidFill>
          <a:schemeClr val="accent6"/>
        </a:solidFill>
        <a:ln w="19050" cap="flat" cmpd="sng" algn="ctr">
          <a:solidFill>
            <a:schemeClr val="accent6">
              <a:shade val="50000"/>
            </a:schemeClr>
          </a:solidFill>
          <a:prstDash val="solid"/>
        </a:ln>
        <a:effectLst/>
      </c:spPr>
    </c:title>
    <c:view3D>
      <c:rotX val="75"/>
      <c:perspective val="30"/>
    </c:view3D>
    <c:sideWall>
      <c:sp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r="100000" b="100000"/>
          </a:path>
          <a:tileRect l="-100000" t="-100000"/>
        </a:gradFill>
      </c:spPr>
    </c:sideWall>
    <c:backWall>
      <c:spPr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rgbClr val="FFFF00"/>
            </a:gs>
            <a:gs pos="73000">
              <a:srgbClr val="EE3F17"/>
            </a:gs>
            <a:gs pos="88000">
              <a:srgbClr val="E81766"/>
            </a:gs>
            <a:gs pos="100000">
              <a:srgbClr val="A603AB"/>
            </a:gs>
          </a:gsLst>
          <a:path path="circle">
            <a:fillToRect r="100000" b="100000"/>
          </a:path>
          <a:tileRect l="-100000" t="-100000"/>
        </a:gradFill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 скільки років ви почали курити?</c:v>
                </c:pt>
              </c:strCache>
            </c:strRef>
          </c:tx>
          <c:explosion val="25"/>
          <c:dPt>
            <c:idx val="2"/>
            <c:explosion val="1"/>
          </c:dPt>
          <c:dLbls>
            <c:txPr>
              <a:bodyPr/>
              <a:lstStyle/>
              <a:p>
                <a:pPr>
                  <a:defRPr b="1" i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Лист1!$A$2:$A$5</c:f>
              <c:strCache>
                <c:ptCount val="3"/>
                <c:pt idx="0">
                  <c:v>8-12 років</c:v>
                </c:pt>
                <c:pt idx="1">
                  <c:v>12-14 років</c:v>
                </c:pt>
                <c:pt idx="2">
                  <c:v>14-16 років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6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gradFill>
                <a:gsLst>
                  <a:gs pos="0">
                    <a:srgbClr val="CCCCFF"/>
                  </a:gs>
                  <a:gs pos="17999">
                    <a:srgbClr val="99CCFF"/>
                  </a:gs>
                  <a:gs pos="36000">
                    <a:srgbClr val="9966FF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0"/>
              </a:gradFill>
            </c:spPr>
          </c:dPt>
          <c:dPt>
            <c:idx val="1"/>
            <c:spPr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</c:spPr>
          </c:dPt>
          <c:dPt>
            <c:idx val="2"/>
            <c:spPr>
              <a:gradFill>
                <a:gsLst>
                  <a:gs pos="0">
                    <a:srgbClr val="FFFFFF"/>
                  </a:gs>
                  <a:gs pos="16000">
                    <a:srgbClr val="1F1F1F"/>
                  </a:gs>
                  <a:gs pos="17999">
                    <a:srgbClr val="FFFFFF"/>
                  </a:gs>
                  <a:gs pos="42000">
                    <a:srgbClr val="636363"/>
                  </a:gs>
                  <a:gs pos="53000">
                    <a:srgbClr val="CFCFCF"/>
                  </a:gs>
                  <a:gs pos="66000">
                    <a:srgbClr val="CFCFCF"/>
                  </a:gs>
                  <a:gs pos="75999">
                    <a:srgbClr val="1F1F1F"/>
                  </a:gs>
                  <a:gs pos="78999">
                    <a:srgbClr val="FFFFFF"/>
                  </a:gs>
                  <a:gs pos="100000">
                    <a:srgbClr val="7F7F7F"/>
                  </a:gs>
                </a:gsLst>
                <a:lin ang="5400000" scaled="0"/>
              </a:gradFill>
            </c:spPr>
          </c:dPt>
          <c:dLbls>
            <c:showVal val="1"/>
          </c:dLbls>
          <c:cat>
            <c:strRef>
              <c:f>Лист1!$A$2:$A$5</c:f>
              <c:strCache>
                <c:ptCount val="3"/>
                <c:pt idx="0">
                  <c:v>1-10 сигерет</c:v>
                </c:pt>
                <c:pt idx="1">
                  <c:v>10-20 сигарет</c:v>
                </c:pt>
                <c:pt idx="2">
                  <c:v>Більше однієї пачки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3"/>
                <c:pt idx="0">
                  <c:v>1-10 сигерет</c:v>
                </c:pt>
                <c:pt idx="1">
                  <c:v>10-20 сигарет</c:v>
                </c:pt>
                <c:pt idx="2">
                  <c:v>Більше однієї пачки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3"/>
                <c:pt idx="0">
                  <c:v>1-10 сигерет</c:v>
                </c:pt>
                <c:pt idx="1">
                  <c:v>10-20 сигарет</c:v>
                </c:pt>
                <c:pt idx="2">
                  <c:v>Більше однієї пачки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Val val="1"/>
        </c:dLbls>
        <c:shape val="cone"/>
        <c:axId val="103730176"/>
        <c:axId val="103740160"/>
        <c:axId val="0"/>
      </c:bar3DChart>
      <c:catAx>
        <c:axId val="103730176"/>
        <c:scaling>
          <c:orientation val="minMax"/>
        </c:scaling>
        <c:axPos val="l"/>
        <c:tickLblPos val="nextTo"/>
        <c:txPr>
          <a:bodyPr/>
          <a:lstStyle/>
          <a:p>
            <a:pPr>
              <a:defRPr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3740160"/>
        <c:crosses val="autoZero"/>
        <c:auto val="1"/>
        <c:lblAlgn val="ctr"/>
        <c:lblOffset val="100"/>
      </c:catAx>
      <c:valAx>
        <c:axId val="103740160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FF0000"/>
                </a:solidFill>
              </a:defRPr>
            </a:pPr>
            <a:endParaRPr lang="ru-RU"/>
          </a:p>
        </c:txPr>
        <c:crossAx val="10373017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665782360987668"/>
          <c:y val="0.10235211020103564"/>
          <c:w val="0.7357715938601882"/>
          <c:h val="0.795295779597928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1"/>
            <c:explosion val="10"/>
          </c:dPt>
          <c:dLbls>
            <c:dLbl>
              <c:idx val="0"/>
              <c:layout>
                <c:manualLayout>
                  <c:x val="-0.17754038613765191"/>
                  <c:y val="-7.8635027534283794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0.21924647261415428"/>
                  <c:y val="4.2134129503561317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b="1" i="1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Лист1!$A$2:$A$5</c:f>
              <c:strCache>
                <c:ptCount val="3"/>
                <c:pt idx="0">
                  <c:v>Хотів спробувати</c:v>
                </c:pt>
                <c:pt idx="1">
                  <c:v>Вплив компанії</c:v>
                </c:pt>
                <c:pt idx="2">
                  <c:v>Бажання подорослішати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7"/>
  <c:chart>
    <c:title>
      <c:tx>
        <c:rich>
          <a:bodyPr/>
          <a:lstStyle/>
          <a:p>
            <a:pPr algn="ctr">
              <a:defRPr/>
            </a:pPr>
            <a:r>
              <a:rPr lang="uk-UA" sz="2400" i="0" dirty="0" smtClean="0">
                <a:solidFill>
                  <a:schemeClr val="accent3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Чи</a:t>
            </a:r>
            <a:r>
              <a:rPr lang="uk-UA" sz="2400" i="0" baseline="0" dirty="0" smtClean="0">
                <a:solidFill>
                  <a:schemeClr val="accent3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куштували ви колись навіть слабкий наркотик?</a:t>
            </a:r>
            <a:endParaRPr lang="ru-RU" sz="2400" i="0" dirty="0">
              <a:solidFill>
                <a:schemeClr val="accent3">
                  <a:lumMod val="7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c:rich>
      </c:tx>
      <c:layout>
        <c:manualLayout>
          <c:xMode val="edge"/>
          <c:yMode val="edge"/>
          <c:x val="9.1131742860500631E-2"/>
          <c:y val="0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3750000000000001"/>
          <c:y val="3.437500000000001E-2"/>
          <c:w val="0.83958333333333335"/>
          <c:h val="0.81359916338582672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rgbClr val="002060"/>
              </a:solidFill>
            </c:spPr>
          </c:dPt>
          <c:cat>
            <c:strRef>
              <c:f>Лист1!$A$2:$A$5</c:f>
              <c:strCache>
                <c:ptCount val="2"/>
                <c:pt idx="0">
                  <c:v>Так </c:v>
                </c:pt>
                <c:pt idx="1">
                  <c:v>Ні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0%">
                  <c:v>10</c:v>
                </c:pt>
                <c:pt idx="1">
                  <c:v>32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Так </c:v>
                </c:pt>
                <c:pt idx="1">
                  <c:v>Ні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Так </c:v>
                </c:pt>
                <c:pt idx="1">
                  <c:v>Ні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cone"/>
        <c:axId val="96289536"/>
        <c:axId val="96291072"/>
        <c:axId val="0"/>
      </c:bar3DChart>
      <c:catAx>
        <c:axId val="96289536"/>
        <c:scaling>
          <c:orientation val="minMax"/>
        </c:scaling>
        <c:axPos val="b"/>
        <c:tickLblPos val="nextTo"/>
        <c:crossAx val="96291072"/>
        <c:crosses val="autoZero"/>
        <c:auto val="1"/>
        <c:lblAlgn val="ctr"/>
        <c:lblOffset val="100"/>
      </c:catAx>
      <c:valAx>
        <c:axId val="96291072"/>
        <c:scaling>
          <c:orientation val="minMax"/>
        </c:scaling>
        <c:delete val="1"/>
        <c:axPos val="l"/>
        <c:majorGridlines/>
        <c:numFmt formatCode="0.00%" sourceLinked="1"/>
        <c:tickLblPos val="none"/>
        <c:crossAx val="9628953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5"/>
  <c:chart>
    <c:title>
      <c:tx>
        <c:rich>
          <a:bodyPr/>
          <a:lstStyle/>
          <a:p>
            <a:pPr>
              <a:defRPr/>
            </a:pPr>
            <a:r>
              <a:rPr lang="ru-RU" sz="2800" dirty="0" smtClean="0">
                <a:solidFill>
                  <a:schemeClr val="accent3">
                    <a:lumMod val="7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З якою метою?</a:t>
            </a:r>
            <a:endParaRPr lang="ru-RU" sz="2800" dirty="0">
              <a:solidFill>
                <a:schemeClr val="accent3">
                  <a:lumMod val="7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c:rich>
      </c:tx>
      <c:layout/>
      <c:overlay val="1"/>
    </c:title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chemeClr val="bg1"/>
              </a:solidFill>
            </c:spPr>
          </c:dPt>
          <c:dLbls>
            <c:showVal val="1"/>
          </c:dLbls>
          <c:cat>
            <c:strRef>
              <c:f>Лист1!$A$2:$A$5</c:f>
              <c:strCache>
                <c:ptCount val="2"/>
                <c:pt idx="0">
                  <c:v>Під впливом інших</c:v>
                </c:pt>
                <c:pt idx="1">
                  <c:v>Бажання нових вражень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2"/>
                <c:pt idx="0">
                  <c:v>Під впливом інших</c:v>
                </c:pt>
                <c:pt idx="1">
                  <c:v>Бажання нових вражень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2"/>
                <c:pt idx="0">
                  <c:v>Під впливом інших</c:v>
                </c:pt>
                <c:pt idx="1">
                  <c:v>Бажання нових вражень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Val val="1"/>
        </c:dLbls>
        <c:shape val="pyramid"/>
        <c:axId val="96568832"/>
        <c:axId val="96570368"/>
        <c:axId val="0"/>
      </c:bar3DChart>
      <c:catAx>
        <c:axId val="96568832"/>
        <c:scaling>
          <c:orientation val="minMax"/>
        </c:scaling>
        <c:axPos val="b"/>
        <c:tickLblPos val="nextTo"/>
        <c:crossAx val="96570368"/>
        <c:crosses val="autoZero"/>
        <c:auto val="1"/>
        <c:lblAlgn val="ctr"/>
        <c:lblOffset val="100"/>
      </c:catAx>
      <c:valAx>
        <c:axId val="96570368"/>
        <c:scaling>
          <c:orientation val="minMax"/>
        </c:scaling>
        <c:axPos val="l"/>
        <c:majorGridlines/>
        <c:numFmt formatCode="General" sourceLinked="1"/>
        <c:tickLblPos val="nextTo"/>
        <c:crossAx val="965688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Чи </a:t>
            </a:r>
            <a:r>
              <a:rPr lang="ru-RU" dirty="0" smtClean="0"/>
              <a:t>куштували </a:t>
            </a:r>
            <a:r>
              <a:rPr lang="ru-RU" dirty="0"/>
              <a:t>ви алкоголь?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 пробували ви алкоголь?</c:v>
                </c:pt>
              </c:strCache>
            </c:strRef>
          </c:tx>
          <c:explosion val="28"/>
          <c:dPt>
            <c:idx val="0"/>
            <c:spPr>
              <a:gradFill>
                <a:gsLst>
                  <a:gs pos="0">
                    <a:srgbClr val="000082"/>
                  </a:gs>
                  <a:gs pos="13000">
                    <a:srgbClr val="0047FF"/>
                  </a:gs>
                  <a:gs pos="28000">
                    <a:srgbClr val="000082"/>
                  </a:gs>
                  <a:gs pos="42999">
                    <a:srgbClr val="0047FF"/>
                  </a:gs>
                  <a:gs pos="58000">
                    <a:srgbClr val="000082"/>
                  </a:gs>
                  <a:gs pos="72000">
                    <a:srgbClr val="0047FF"/>
                  </a:gs>
                  <a:gs pos="87000">
                    <a:srgbClr val="000082"/>
                  </a:gs>
                  <a:gs pos="100000">
                    <a:srgbClr val="0047FF"/>
                  </a:gs>
                </a:gsLst>
                <a:lin ang="5400000" scaled="0"/>
              </a:gradFill>
            </c:spPr>
          </c:dPt>
          <c:dPt>
            <c:idx val="1"/>
            <c:spPr>
              <a:gradFill>
                <a:gsLst>
                  <a:gs pos="0">
                    <a:srgbClr val="825600"/>
                  </a:gs>
                  <a:gs pos="13000">
                    <a:srgbClr val="FFA800"/>
                  </a:gs>
                  <a:gs pos="28000">
                    <a:srgbClr val="825600"/>
                  </a:gs>
                  <a:gs pos="42999">
                    <a:srgbClr val="FFA800"/>
                  </a:gs>
                  <a:gs pos="58000">
                    <a:srgbClr val="825600"/>
                  </a:gs>
                  <a:gs pos="72000">
                    <a:srgbClr val="FFA800"/>
                  </a:gs>
                  <a:gs pos="87000">
                    <a:srgbClr val="825600"/>
                  </a:gs>
                  <a:gs pos="100000">
                    <a:srgbClr val="FFA800"/>
                  </a:gs>
                </a:gsLst>
                <a:lin ang="5400000" scaled="0"/>
              </a:gradFill>
              <a:ln>
                <a:gradFill>
                  <a:gsLst>
                    <a:gs pos="0">
                      <a:srgbClr val="825600"/>
                    </a:gs>
                    <a:gs pos="13000">
                      <a:srgbClr val="FFA800"/>
                    </a:gs>
                    <a:gs pos="28000">
                      <a:srgbClr val="825600"/>
                    </a:gs>
                    <a:gs pos="42999">
                      <a:srgbClr val="FFA800"/>
                    </a:gs>
                    <a:gs pos="58000">
                      <a:srgbClr val="825600"/>
                    </a:gs>
                    <a:gs pos="72000">
                      <a:srgbClr val="FFA800"/>
                    </a:gs>
                    <a:gs pos="87000">
                      <a:srgbClr val="825600"/>
                    </a:gs>
                    <a:gs pos="100000">
                      <a:srgbClr val="FFA800"/>
                    </a:gs>
                  </a:gsLst>
                  <a:lin ang="5400000" scaled="0"/>
                </a:gradFill>
              </a:ln>
            </c:spPr>
          </c:dPt>
          <c:dLbls>
            <c:txPr>
              <a:bodyPr/>
              <a:lstStyle/>
              <a:p>
                <a:pPr>
                  <a:defRPr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Percent val="1"/>
          </c:dLbls>
          <c:cat>
            <c:strRef>
              <c:f>Лист1!$A$2:$A$5</c:f>
              <c:strCache>
                <c:ptCount val="2"/>
                <c:pt idx="0">
                  <c:v>Так</c:v>
                </c:pt>
                <c:pt idx="1">
                  <c:v>Ні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4.5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</c:dLbls>
          <c:cat>
            <c:strRef>
              <c:f>Лист1!$A$2:$A$5</c:f>
              <c:strCache>
                <c:ptCount val="2"/>
                <c:pt idx="0">
                  <c:v>Так</c:v>
                </c:pt>
                <c:pt idx="1">
                  <c:v>Ні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explosion val="25"/>
          <c:dLbls>
            <c:showPercent val="1"/>
          </c:dLbls>
          <c:cat>
            <c:strRef>
              <c:f>Лист1!$A$2:$A$5</c:f>
              <c:strCache>
                <c:ptCount val="2"/>
                <c:pt idx="0">
                  <c:v>Так</c:v>
                </c:pt>
                <c:pt idx="1">
                  <c:v>Ні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b="1" i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Як часто ви вживаєте алкоголь?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Як часто ви вживаєте алкоголь?</c:v>
                </c:pt>
              </c:strCache>
            </c:strRef>
          </c:tx>
          <c:explosion val="25"/>
          <c:dPt>
            <c:idx val="0"/>
            <c:spPr>
              <a:solidFill>
                <a:schemeClr val="tx1">
                  <a:lumMod val="60000"/>
                  <a:lumOff val="40000"/>
                </a:schemeClr>
              </a:solidFill>
            </c:spPr>
          </c:dPt>
          <c:dPt>
            <c:idx val="1"/>
            <c:spPr>
              <a:solidFill>
                <a:schemeClr val="tx2">
                  <a:lumMod val="50000"/>
                </a:schemeClr>
              </a:solidFill>
            </c:spPr>
          </c:dPt>
          <c:dPt>
            <c:idx val="3"/>
            <c:spPr>
              <a:solidFill>
                <a:schemeClr val="bg1">
                  <a:lumMod val="75000"/>
                </a:schemeClr>
              </a:solidFill>
            </c:spPr>
          </c:dPt>
          <c:dLbls>
            <c:txPr>
              <a:bodyPr/>
              <a:lstStyle/>
              <a:p>
                <a:pPr>
                  <a:defRPr b="1" i="1">
                    <a:solidFill>
                      <a:srgbClr val="00B050"/>
                    </a:solidFill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Лист1!$A$2:$A$5</c:f>
              <c:strCache>
                <c:ptCount val="4"/>
                <c:pt idx="0">
                  <c:v>Щоденно</c:v>
                </c:pt>
                <c:pt idx="1">
                  <c:v>Не більше 3 разів на тиждень</c:v>
                </c:pt>
                <c:pt idx="2">
                  <c:v>Не більше 2 разів на місяць</c:v>
                </c:pt>
                <c:pt idx="3">
                  <c:v>По вихідним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</c:v>
                </c:pt>
                <c:pt idx="1">
                  <c:v>0.25</c:v>
                </c:pt>
                <c:pt idx="2">
                  <c:v>0.45</c:v>
                </c:pt>
                <c:pt idx="3">
                  <c:v>0.2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pPr>
            <a:endParaRPr lang="ru-RU"/>
          </a:p>
        </c:txPr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5"/>
  <c:chart>
    <c:view3D>
      <c:rAngAx val="1"/>
    </c:view3D>
    <c:plotArea>
      <c:layout>
        <c:manualLayout>
          <c:layoutTarget val="inner"/>
          <c:xMode val="edge"/>
          <c:yMode val="edge"/>
          <c:x val="8.3234512854568024E-2"/>
          <c:y val="2.1293566501861691E-2"/>
          <c:w val="0.8946771337317776"/>
          <c:h val="0.82589315143746567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3"/>
                <c:pt idx="0">
                  <c:v>Зняти напругу та стрес</c:v>
                </c:pt>
                <c:pt idx="1">
                  <c:v>Підвищити свій настрій</c:v>
                </c:pt>
                <c:pt idx="2">
                  <c:v>Підтримати компанію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12</c:v>
                </c:pt>
                <c:pt idx="2">
                  <c:v>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3"/>
                <c:pt idx="0">
                  <c:v>Зняти напругу та стрес</c:v>
                </c:pt>
                <c:pt idx="1">
                  <c:v>Підвищити свій настрій</c:v>
                </c:pt>
                <c:pt idx="2">
                  <c:v>Підтримати компанію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3"/>
                <c:pt idx="0">
                  <c:v>Зняти напругу та стрес</c:v>
                </c:pt>
                <c:pt idx="1">
                  <c:v>Підвищити свій настрій</c:v>
                </c:pt>
                <c:pt idx="2">
                  <c:v>Підтримати компанію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Val val="1"/>
        </c:dLbls>
        <c:gapWidth val="75"/>
        <c:shape val="cylinder"/>
        <c:axId val="96749440"/>
        <c:axId val="96750976"/>
        <c:axId val="0"/>
      </c:bar3DChart>
      <c:catAx>
        <c:axId val="96749440"/>
        <c:scaling>
          <c:orientation val="minMax"/>
        </c:scaling>
        <c:axPos val="b"/>
        <c:majorTickMark val="none"/>
        <c:tickLblPos val="nextTo"/>
        <c:crossAx val="96750976"/>
        <c:crosses val="autoZero"/>
        <c:auto val="1"/>
        <c:lblAlgn val="ctr"/>
        <c:lblOffset val="100"/>
      </c:catAx>
      <c:valAx>
        <c:axId val="96750976"/>
        <c:scaling>
          <c:orientation val="minMax"/>
        </c:scaling>
        <c:axPos val="l"/>
        <c:numFmt formatCode="General" sourceLinked="1"/>
        <c:majorTickMark val="none"/>
        <c:tickLblPos val="nextTo"/>
        <c:crossAx val="967494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800" i="1" dirty="0" smtClean="0">
                <a:solidFill>
                  <a:srgbClr val="0070C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itchFamily="34" charset="0"/>
              </a:rPr>
              <a:t>Що таке здоровий спосіб життя?</a:t>
            </a:r>
            <a:endParaRPr lang="ru-RU" sz="2800" i="1" dirty="0">
              <a:solidFill>
                <a:srgbClr val="0070C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Black" pitchFamily="34" charset="0"/>
            </a:endParaRPr>
          </a:p>
        </c:rich>
      </c:tx>
      <c:layout>
        <c:manualLayout>
          <c:xMode val="edge"/>
          <c:yMode val="edge"/>
          <c:x val="5.4884847164903154E-2"/>
          <c:y val="5.8217124405649003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</c:spPr>
          </c:dPt>
          <c:dPt>
            <c:idx val="1"/>
            <c:spPr>
              <a:blipFill>
                <a:blip xmlns:r="http://schemas.openxmlformats.org/officeDocument/2006/relationships" r:embed="rId2"/>
                <a:tile tx="0" ty="0" sx="100000" sy="100000" flip="none" algn="tl"/>
              </a:blipFill>
            </c:spPr>
          </c:dPt>
          <c:dPt>
            <c:idx val="2"/>
            <c:spPr>
              <a:blipFill>
                <a:blip xmlns:r="http://schemas.openxmlformats.org/officeDocument/2006/relationships" r:embed="rId3"/>
                <a:tile tx="0" ty="0" sx="100000" sy="100000" flip="none" algn="tl"/>
              </a:blipFill>
            </c:spPr>
          </c:dPt>
          <c:dPt>
            <c:idx val="3"/>
            <c:spPr>
              <a:blipFill>
                <a:blip xmlns:r="http://schemas.openxmlformats.org/officeDocument/2006/relationships" r:embed="rId4"/>
                <a:tile tx="0" ty="0" sx="100000" sy="100000" flip="none" algn="tl"/>
              </a:blipFill>
            </c:spPr>
          </c:dPt>
          <c:dPt>
            <c:idx val="4"/>
            <c:spPr>
              <a:blipFill>
                <a:blip xmlns:r="http://schemas.openxmlformats.org/officeDocument/2006/relationships" r:embed="rId5"/>
                <a:tile tx="0" ty="0" sx="100000" sy="100000" flip="none" algn="tl"/>
              </a:blipFill>
            </c:spPr>
          </c:dPt>
          <c:dPt>
            <c:idx val="5"/>
            <c:spPr>
              <a:blipFill>
                <a:blip xmlns:r="http://schemas.openxmlformats.org/officeDocument/2006/relationships" r:embed="rId6"/>
                <a:tile tx="0" ty="0" sx="100000" sy="100000" flip="none" algn="tl"/>
              </a:blipFill>
            </c:spPr>
          </c:dPt>
          <c:dPt>
            <c:idx val="6"/>
            <c:spPr>
              <a:blipFill>
                <a:blip xmlns:r="http://schemas.openxmlformats.org/officeDocument/2006/relationships" r:embed="rId7"/>
                <a:tile tx="0" ty="0" sx="100000" sy="100000" flip="none" algn="tl"/>
              </a:blipFill>
            </c:spPr>
          </c:dPt>
          <c:dLbls>
            <c:txPr>
              <a:bodyPr/>
              <a:lstStyle/>
              <a:p>
                <a:pPr>
                  <a:defRPr b="1" i="1"/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Лист1!$A$2:$A$8</c:f>
              <c:strCache>
                <c:ptCount val="7"/>
                <c:pt idx="0">
                  <c:v>Здорове харчування</c:v>
                </c:pt>
                <c:pt idx="1">
                  <c:v>Збереження режиму дня</c:v>
                </c:pt>
                <c:pt idx="2">
                  <c:v>Викурювання певної кількості сигарет</c:v>
                </c:pt>
                <c:pt idx="3">
                  <c:v>Перегляд ТВ </c:v>
                </c:pt>
                <c:pt idx="4">
                  <c:v>Прогулянки з компанією по невідомим місцям</c:v>
                </c:pt>
                <c:pt idx="5">
                  <c:v>Читання журналів і газет про здоровий спосіб життя</c:v>
                </c:pt>
                <c:pt idx="6">
                  <c:v>Спорт, танці, музика та інше</c:v>
                </c:pt>
              </c:strCache>
            </c:strRef>
          </c:cat>
          <c:val>
            <c:numRef>
              <c:f>Лист1!$B$2:$B$8</c:f>
              <c:numCache>
                <c:formatCode>0%</c:formatCode>
                <c:ptCount val="7"/>
                <c:pt idx="0">
                  <c:v>0.14000000000000001</c:v>
                </c:pt>
                <c:pt idx="1">
                  <c:v>8.0000000000000043E-2</c:v>
                </c:pt>
                <c:pt idx="2">
                  <c:v>2.0000000000000011E-2</c:v>
                </c:pt>
                <c:pt idx="3">
                  <c:v>2.0000000000000011E-2</c:v>
                </c:pt>
                <c:pt idx="4">
                  <c:v>1.0000000000000005E-2</c:v>
                </c:pt>
                <c:pt idx="5">
                  <c:v>1.0000000000000005E-2</c:v>
                </c:pt>
                <c:pt idx="6">
                  <c:v>0.22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5658651503808563"/>
          <c:y val="2.0141849386832271E-2"/>
          <c:w val="0.33288326025216058"/>
          <c:h val="0.97985815061316872"/>
        </c:manualLayout>
      </c:layout>
      <c:txPr>
        <a:bodyPr/>
        <a:lstStyle/>
        <a:p>
          <a:pPr>
            <a:defRPr sz="1800" b="1" i="1">
              <a:solidFill>
                <a:srgbClr val="0070C0"/>
              </a:solidFill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8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1"/>
            <c:spPr>
              <a:solidFill>
                <a:schemeClr val="accent5">
                  <a:lumMod val="50000"/>
                </a:schemeClr>
              </a:solidFill>
            </c:spPr>
          </c:dPt>
          <c:dLbls>
            <c:showPercent val="1"/>
          </c:dLbls>
          <c:cat>
            <c:strRef>
              <c:f>Лист1!$A$2:$A$5</c:f>
              <c:strCache>
                <c:ptCount val="2"/>
                <c:pt idx="0">
                  <c:v>Так</c:v>
                </c:pt>
                <c:pt idx="1">
                  <c:v>Ні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egendEntry>
        <c:idx val="2"/>
        <c:delete val="1"/>
      </c:legendEntry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autoTitleDeleted val="1"/>
    <c:view3D>
      <c:rotX val="75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2000" b="1" i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Лист1!$A$2:$A$7</c:f>
              <c:strCache>
                <c:ptCount val="6"/>
                <c:pt idx="0">
                  <c:v>З телевізійних передач</c:v>
                </c:pt>
                <c:pt idx="1">
                  <c:v>З кінофільмів</c:v>
                </c:pt>
                <c:pt idx="2">
                  <c:v>З книг, журналів, газет</c:v>
                </c:pt>
                <c:pt idx="3">
                  <c:v>З церковних джерел </c:v>
                </c:pt>
                <c:pt idx="4">
                  <c:v>Від дорослих</c:v>
                </c:pt>
                <c:pt idx="5">
                  <c:v>Від друзів</c:v>
                </c:pt>
              </c:strCache>
            </c:strRef>
          </c:cat>
          <c:val>
            <c:numRef>
              <c:f>Лист1!$B$2:$B$7</c:f>
              <c:numCache>
                <c:formatCode>0%</c:formatCode>
                <c:ptCount val="6"/>
                <c:pt idx="0">
                  <c:v>0.16</c:v>
                </c:pt>
                <c:pt idx="1">
                  <c:v>6.0000000000000032E-2</c:v>
                </c:pt>
                <c:pt idx="2">
                  <c:v>8.0000000000000043E-2</c:v>
                </c:pt>
                <c:pt idx="3">
                  <c:v>1.0000000000000005E-2</c:v>
                </c:pt>
                <c:pt idx="4">
                  <c:v>0.14000000000000001</c:v>
                </c:pt>
                <c:pt idx="5">
                  <c:v>0.1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4"/>
            <c:spPr>
              <a:solidFill>
                <a:schemeClr val="tx2"/>
              </a:solidFill>
            </c:spPr>
          </c:dPt>
          <c:dLbls>
            <c:showVal val="1"/>
          </c:dLbls>
          <c:cat>
            <c:strRef>
              <c:f>Лист1!$A$2:$A$6</c:f>
              <c:strCache>
                <c:ptCount val="5"/>
                <c:pt idx="0">
                  <c:v>Доктор</c:v>
                </c:pt>
                <c:pt idx="1">
                  <c:v>Психолог</c:v>
                </c:pt>
                <c:pt idx="2">
                  <c:v>Друзі</c:v>
                </c:pt>
                <c:pt idx="3">
                  <c:v>Церква</c:v>
                </c:pt>
                <c:pt idx="4">
                  <c:v>Батьки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20</c:v>
                </c:pt>
                <c:pt idx="3">
                  <c:v>2</c:v>
                </c:pt>
                <c:pt idx="4">
                  <c:v>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dLbls>
            <c:showVal val="1"/>
          </c:dLbls>
          <c:cat>
            <c:strRef>
              <c:f>Лист1!$A$2:$A$6</c:f>
              <c:strCache>
                <c:ptCount val="5"/>
                <c:pt idx="0">
                  <c:v>Доктор</c:v>
                </c:pt>
                <c:pt idx="1">
                  <c:v>Психолог</c:v>
                </c:pt>
                <c:pt idx="2">
                  <c:v>Друзі</c:v>
                </c:pt>
                <c:pt idx="3">
                  <c:v>Церква</c:v>
                </c:pt>
                <c:pt idx="4">
                  <c:v>Батьки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dLbls>
            <c:showVal val="1"/>
          </c:dLbls>
          <c:cat>
            <c:strRef>
              <c:f>Лист1!$A$2:$A$6</c:f>
              <c:strCache>
                <c:ptCount val="5"/>
                <c:pt idx="0">
                  <c:v>Доктор</c:v>
                </c:pt>
                <c:pt idx="1">
                  <c:v>Психолог</c:v>
                </c:pt>
                <c:pt idx="2">
                  <c:v>Друзі</c:v>
                </c:pt>
                <c:pt idx="3">
                  <c:v>Церква</c:v>
                </c:pt>
                <c:pt idx="4">
                  <c:v>Батьки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Val val="1"/>
        </c:dLbls>
        <c:shape val="cone"/>
        <c:axId val="55199616"/>
        <c:axId val="55201152"/>
        <c:axId val="0"/>
      </c:bar3DChart>
      <c:catAx>
        <c:axId val="5519961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 b="1" i="0" u="sng"/>
            </a:pPr>
            <a:endParaRPr lang="ru-RU"/>
          </a:p>
        </c:txPr>
        <c:crossAx val="55201152"/>
        <c:crosses val="autoZero"/>
        <c:auto val="1"/>
        <c:lblAlgn val="ctr"/>
        <c:lblOffset val="100"/>
      </c:catAx>
      <c:valAx>
        <c:axId val="5520115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 i="1"/>
            </a:pPr>
            <a:endParaRPr lang="ru-RU"/>
          </a:p>
        </c:txPr>
        <c:crossAx val="5519961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0.39062</cdr:x>
      <cdr:y>0</cdr:y>
    </cdr:from>
    <cdr:to>
      <cdr:x>1</cdr:x>
      <cdr:y>0.19022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571868" y="0"/>
          <a:ext cx="5572132" cy="13234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uk-UA" sz="4000" b="1" i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rPr>
            <a:t>Рівень захворюваності </a:t>
          </a:r>
        </a:p>
        <a:p xmlns:a="http://schemas.openxmlformats.org/drawingml/2006/main">
          <a:pPr algn="ctr"/>
          <a:r>
            <a:rPr lang="uk-UA" sz="4000" b="1" i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rPr>
            <a:t>с</a:t>
          </a:r>
          <a:r>
            <a:rPr lang="uk-UA" sz="4000" b="1" i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rPr>
            <a:t>еред учнів 5-8 класів</a:t>
          </a:r>
          <a:endParaRPr lang="ru-RU" sz="4000" b="1" i="1" cap="none" spc="0" dirty="0">
            <a:ln w="31550" cmpd="sng">
              <a:gradFill>
                <a:gsLst>
                  <a:gs pos="70000">
                    <a:schemeClr val="accent6">
                      <a:shade val="50000"/>
                      <a:satMod val="190000"/>
                    </a:schemeClr>
                  </a:gs>
                  <a:gs pos="0">
                    <a:schemeClr val="accent6">
                      <a:tint val="77000"/>
                      <a:satMod val="180000"/>
                    </a:schemeClr>
                  </a:gs>
                </a:gsLst>
                <a:lin ang="5400000"/>
              </a:gradFill>
              <a:prstDash val="solid"/>
            </a:ln>
            <a:solidFill>
              <a:schemeClr val="accent6">
                <a:tint val="15000"/>
                <a:satMod val="200000"/>
              </a:schemeClr>
            </a:solidFill>
            <a:effectLst>
              <a:outerShdw blurRad="50800" dist="40000" dir="5400000" algn="tl" rotWithShape="0">
                <a:srgbClr val="000000">
                  <a:shade val="5000"/>
                  <a:satMod val="120000"/>
                  <a:alpha val="33000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0.025</cdr:x>
      <cdr:y>0.09615</cdr:y>
    </cdr:from>
    <cdr:to>
      <cdr:x>0.1375</cdr:x>
      <cdr:y>0.86923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2400" y="381000"/>
          <a:ext cx="685800" cy="30632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uk-UA" dirty="0" smtClean="0"/>
        </a:p>
        <a:p xmlns:a="http://schemas.openxmlformats.org/drawingml/2006/main">
          <a:endParaRPr lang="uk-UA" sz="1200" b="1" i="1" dirty="0" smtClean="0">
            <a:solidFill>
              <a:schemeClr val="accent3">
                <a:lumMod val="75000"/>
              </a:schemeClr>
            </a:solidFill>
          </a:endParaRPr>
        </a:p>
        <a:p xmlns:a="http://schemas.openxmlformats.org/drawingml/2006/main">
          <a:r>
            <a:rPr lang="uk-UA" sz="1200" b="1" i="1" dirty="0" smtClean="0">
              <a:solidFill>
                <a:schemeClr val="accent3">
                  <a:lumMod val="75000"/>
                </a:schemeClr>
              </a:solidFill>
            </a:rPr>
            <a:t>40</a:t>
          </a:r>
        </a:p>
        <a:p xmlns:a="http://schemas.openxmlformats.org/drawingml/2006/main">
          <a:endParaRPr lang="uk-UA" sz="1200" b="1" i="1" dirty="0">
            <a:solidFill>
              <a:schemeClr val="accent3">
                <a:lumMod val="75000"/>
              </a:schemeClr>
            </a:solidFill>
          </a:endParaRPr>
        </a:p>
        <a:p xmlns:a="http://schemas.openxmlformats.org/drawingml/2006/main">
          <a:r>
            <a:rPr lang="uk-UA" sz="1200" b="1" i="1" dirty="0" smtClean="0">
              <a:solidFill>
                <a:schemeClr val="accent3">
                  <a:lumMod val="75000"/>
                </a:schemeClr>
              </a:solidFill>
            </a:rPr>
            <a:t>35</a:t>
          </a:r>
        </a:p>
        <a:p xmlns:a="http://schemas.openxmlformats.org/drawingml/2006/main">
          <a:endParaRPr lang="uk-UA" sz="1200" b="1" i="1" dirty="0">
            <a:solidFill>
              <a:schemeClr val="accent3">
                <a:lumMod val="75000"/>
              </a:schemeClr>
            </a:solidFill>
          </a:endParaRPr>
        </a:p>
        <a:p xmlns:a="http://schemas.openxmlformats.org/drawingml/2006/main">
          <a:r>
            <a:rPr lang="uk-UA" sz="1200" b="1" i="1" dirty="0" smtClean="0">
              <a:solidFill>
                <a:schemeClr val="accent3">
                  <a:lumMod val="75000"/>
                </a:schemeClr>
              </a:solidFill>
            </a:rPr>
            <a:t>30</a:t>
          </a:r>
        </a:p>
        <a:p xmlns:a="http://schemas.openxmlformats.org/drawingml/2006/main">
          <a:endParaRPr lang="uk-UA" sz="1200" b="1" i="1" dirty="0">
            <a:solidFill>
              <a:schemeClr val="accent3">
                <a:lumMod val="75000"/>
              </a:schemeClr>
            </a:solidFill>
          </a:endParaRPr>
        </a:p>
        <a:p xmlns:a="http://schemas.openxmlformats.org/drawingml/2006/main">
          <a:r>
            <a:rPr lang="uk-UA" sz="1200" b="1" i="1" dirty="0" smtClean="0">
              <a:solidFill>
                <a:schemeClr val="accent3">
                  <a:lumMod val="75000"/>
                </a:schemeClr>
              </a:solidFill>
            </a:rPr>
            <a:t>25</a:t>
          </a:r>
        </a:p>
        <a:p xmlns:a="http://schemas.openxmlformats.org/drawingml/2006/main">
          <a:endParaRPr lang="uk-UA" sz="1200" b="1" i="1" dirty="0">
            <a:solidFill>
              <a:schemeClr val="accent3">
                <a:lumMod val="75000"/>
              </a:schemeClr>
            </a:solidFill>
          </a:endParaRPr>
        </a:p>
        <a:p xmlns:a="http://schemas.openxmlformats.org/drawingml/2006/main">
          <a:r>
            <a:rPr lang="uk-UA" sz="1200" b="1" i="1" dirty="0" smtClean="0">
              <a:solidFill>
                <a:schemeClr val="accent3">
                  <a:lumMod val="75000"/>
                </a:schemeClr>
              </a:solidFill>
            </a:rPr>
            <a:t>20</a:t>
          </a:r>
        </a:p>
        <a:p xmlns:a="http://schemas.openxmlformats.org/drawingml/2006/main">
          <a:endParaRPr lang="uk-UA" sz="1200" b="1" i="1" dirty="0">
            <a:solidFill>
              <a:schemeClr val="accent3">
                <a:lumMod val="75000"/>
              </a:schemeClr>
            </a:solidFill>
          </a:endParaRPr>
        </a:p>
        <a:p xmlns:a="http://schemas.openxmlformats.org/drawingml/2006/main">
          <a:r>
            <a:rPr lang="uk-UA" sz="1200" b="1" i="1" dirty="0" smtClean="0">
              <a:solidFill>
                <a:schemeClr val="accent3">
                  <a:lumMod val="75000"/>
                </a:schemeClr>
              </a:solidFill>
            </a:rPr>
            <a:t>15</a:t>
          </a:r>
        </a:p>
        <a:p xmlns:a="http://schemas.openxmlformats.org/drawingml/2006/main">
          <a:endParaRPr lang="uk-UA" sz="1200" b="1" i="1" dirty="0">
            <a:solidFill>
              <a:schemeClr val="accent3">
                <a:lumMod val="75000"/>
              </a:schemeClr>
            </a:solidFill>
          </a:endParaRPr>
        </a:p>
        <a:p xmlns:a="http://schemas.openxmlformats.org/drawingml/2006/main">
          <a:r>
            <a:rPr lang="uk-UA" sz="1200" b="1" i="1" dirty="0" smtClean="0">
              <a:solidFill>
                <a:schemeClr val="accent3">
                  <a:lumMod val="75000"/>
                </a:schemeClr>
              </a:solidFill>
            </a:rPr>
            <a:t>10</a:t>
          </a:r>
        </a:p>
        <a:p xmlns:a="http://schemas.openxmlformats.org/drawingml/2006/main">
          <a:endParaRPr lang="uk-UA" sz="1200" b="1" i="1" dirty="0">
            <a:solidFill>
              <a:schemeClr val="accent3">
                <a:lumMod val="75000"/>
              </a:schemeClr>
            </a:solidFill>
          </a:endParaRPr>
        </a:p>
        <a:p xmlns:a="http://schemas.openxmlformats.org/drawingml/2006/main">
          <a:r>
            <a:rPr lang="uk-UA" sz="1200" b="1" i="1" dirty="0" smtClean="0">
              <a:solidFill>
                <a:schemeClr val="accent3">
                  <a:lumMod val="75000"/>
                </a:schemeClr>
              </a:solidFill>
            </a:rPr>
            <a:t>5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0.20548</cdr:x>
      <cdr:y>0.01724</cdr:y>
    </cdr:from>
    <cdr:to>
      <cdr:x>0.71233</cdr:x>
      <cdr:y>0.05172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43000" y="76200"/>
          <a:ext cx="2819400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E6F32-EEF2-4665-B123-D1F8228EFB86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FF236E-159D-4095-BFC7-8999FE9FFD7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F236E-159D-4095-BFC7-8999FE9FFD74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F236E-159D-4095-BFC7-8999FE9FFD74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F236E-159D-4095-BFC7-8999FE9FFD74}" type="slidenum">
              <a:rPr lang="ru-RU" smtClean="0"/>
              <a:pPr/>
              <a:t>17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23.01.2013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gif"/><Relationship Id="rId4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6152" y="1785926"/>
            <a:ext cx="7927848" cy="3500461"/>
          </a:xfrm>
        </p:spPr>
        <p:txBody>
          <a:bodyPr/>
          <a:lstStyle/>
          <a:p>
            <a:pPr algn="ctr"/>
            <a:r>
              <a:rPr lang="ru-RU" sz="6600" i="1" dirty="0" smtClean="0">
                <a:solidFill>
                  <a:srgbClr val="FF0000"/>
                </a:solidFill>
              </a:rPr>
              <a:t>Здоров</a:t>
            </a:r>
            <a:r>
              <a:rPr lang="en-US" sz="6600" i="1" dirty="0" smtClean="0">
                <a:solidFill>
                  <a:srgbClr val="FF0000"/>
                </a:solidFill>
              </a:rPr>
              <a:t>’</a:t>
            </a:r>
            <a:r>
              <a:rPr lang="ru-RU" sz="6600" i="1" dirty="0" err="1" smtClean="0">
                <a:solidFill>
                  <a:srgbClr val="FF0000"/>
                </a:solidFill>
              </a:rPr>
              <a:t>язберігаючі</a:t>
            </a:r>
            <a:r>
              <a:rPr lang="ru-RU" sz="6600" i="1" dirty="0" smtClean="0">
                <a:solidFill>
                  <a:srgbClr val="FF0000"/>
                </a:solidFill>
              </a:rPr>
              <a:t> </a:t>
            </a:r>
            <a:r>
              <a:rPr lang="ru-RU" sz="6600" i="1" dirty="0" err="1" smtClean="0">
                <a:solidFill>
                  <a:srgbClr val="FF0000"/>
                </a:solidFill>
              </a:rPr>
              <a:t>аспекти</a:t>
            </a:r>
            <a:r>
              <a:rPr lang="ru-RU" sz="6600" i="1" dirty="0" smtClean="0">
                <a:solidFill>
                  <a:srgbClr val="FF0000"/>
                </a:solidFill>
              </a:rPr>
              <a:t> </a:t>
            </a:r>
            <a:r>
              <a:rPr lang="ru-RU" sz="6600" i="1" dirty="0" err="1" smtClean="0">
                <a:solidFill>
                  <a:srgbClr val="FF0000"/>
                </a:solidFill>
              </a:rPr>
              <a:t>сучасного</a:t>
            </a:r>
            <a:r>
              <a:rPr lang="ru-RU" sz="6600" i="1" dirty="0" smtClean="0">
                <a:solidFill>
                  <a:srgbClr val="FF0000"/>
                </a:solidFill>
              </a:rPr>
              <a:t> уроку</a:t>
            </a:r>
            <a:endParaRPr lang="ru-RU" sz="6600" dirty="0"/>
          </a:p>
        </p:txBody>
      </p:sp>
      <p:pic>
        <p:nvPicPr>
          <p:cNvPr id="24578" name="Picture 2" descr="http://gif-deti.ucoz.ru/_ph/25/2/34327113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57166"/>
            <a:ext cx="1766693" cy="1676424"/>
          </a:xfrm>
          <a:prstGeom prst="rect">
            <a:avLst/>
          </a:prstGeom>
          <a:noFill/>
        </p:spPr>
      </p:pic>
      <p:pic>
        <p:nvPicPr>
          <p:cNvPr id="24580" name="Picture 4" descr="http://gif-deti.ucoz.ru/_ph/25/2/76558069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0"/>
            <a:ext cx="2357422" cy="2141325"/>
          </a:xfrm>
          <a:prstGeom prst="rect">
            <a:avLst/>
          </a:prstGeom>
          <a:noFill/>
        </p:spPr>
      </p:pic>
      <p:pic>
        <p:nvPicPr>
          <p:cNvPr id="24582" name="Picture 6" descr="http://luzan.ucoz.ru/animes/welosiped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71678"/>
            <a:ext cx="1433483" cy="1864796"/>
          </a:xfrm>
          <a:prstGeom prst="rect">
            <a:avLst/>
          </a:prstGeom>
          <a:noFill/>
        </p:spPr>
      </p:pic>
      <p:pic>
        <p:nvPicPr>
          <p:cNvPr id="35842" name="Picture 2" descr="http://yakim-school2.edukit.zp.ua/files2/images/391562060.gif?size=1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4786322"/>
            <a:ext cx="2303413" cy="1681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88015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0"/>
            <a:ext cx="8892480" cy="6858000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ru-RU" sz="6000" b="1" i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Мета</a:t>
            </a:r>
            <a:r>
              <a:rPr lang="uk-UA" sz="6000" b="1" i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:</a:t>
            </a:r>
            <a:r>
              <a:rPr lang="uk-UA" sz="3200" b="1" dirty="0" smtClean="0"/>
              <a:t> </a:t>
            </a:r>
            <a:r>
              <a:rPr lang="uk-UA" sz="4000" b="1" i="1" dirty="0" smtClean="0"/>
              <a:t>провести системний аналіз педагогічної діяльності по формуванню здорового способу життя і зміцненню здоров'я учнів і визначити шляхи і способи вдосконалення роботи в цьому напрямі. </a:t>
            </a:r>
            <a:br>
              <a:rPr lang="uk-UA" sz="4000" b="1" i="1" dirty="0" smtClean="0"/>
            </a:br>
            <a:endParaRPr lang="ru-RU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2530" name="Picture 2" descr="http://gif-deti.ucoz.ru/_ph/25/2/30487985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5978" y="3286124"/>
            <a:ext cx="3048022" cy="2857520"/>
          </a:xfrm>
          <a:prstGeom prst="rect">
            <a:avLst/>
          </a:prstGeom>
          <a:noFill/>
        </p:spPr>
      </p:pic>
      <p:pic>
        <p:nvPicPr>
          <p:cNvPr id="4" name="Рисунок 6" descr="цветы00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6143644"/>
            <a:ext cx="8643937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4132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2617245544"/>
              </p:ext>
            </p:extLst>
          </p:nvPr>
        </p:nvGraphicFramePr>
        <p:xfrm>
          <a:off x="285720" y="-2766"/>
          <a:ext cx="8858280" cy="6860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9458" name="Picture 2" descr="http://luzan.ucoz.ru/animazii/knigi-13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142984"/>
            <a:ext cx="2262190" cy="1617466"/>
          </a:xfrm>
          <a:prstGeom prst="rect">
            <a:avLst/>
          </a:prstGeom>
          <a:noFill/>
        </p:spPr>
      </p:pic>
      <p:pic>
        <p:nvPicPr>
          <p:cNvPr id="19460" name="Picture 4" descr="http://luzan.ucoz.ru/animazii/knigi-8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000108"/>
            <a:ext cx="1466853" cy="11035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8559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200" b="1" i="1" dirty="0" err="1" smtClean="0">
                <a:solidFill>
                  <a:srgbClr val="7030A0"/>
                </a:solidFill>
              </a:rPr>
              <a:t>Сьогодні</a:t>
            </a:r>
            <a:r>
              <a:rPr lang="ru-RU" sz="3200" b="1" i="1" dirty="0" smtClean="0">
                <a:solidFill>
                  <a:srgbClr val="7030A0"/>
                </a:solidFill>
              </a:rPr>
              <a:t> урок, як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основна</a:t>
            </a:r>
            <a:r>
              <a:rPr lang="ru-RU" sz="3200" b="1" i="1" dirty="0" smtClean="0">
                <a:solidFill>
                  <a:srgbClr val="7030A0"/>
                </a:solidFill>
              </a:rPr>
              <a:t> форма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організації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навчально-виховного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процесу</a:t>
            </a:r>
            <a:r>
              <a:rPr lang="ru-RU" sz="3200" b="1" i="1" dirty="0" smtClean="0">
                <a:solidFill>
                  <a:srgbClr val="7030A0"/>
                </a:solidFill>
              </a:rPr>
              <a:t>,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вже</a:t>
            </a:r>
            <a:r>
              <a:rPr lang="ru-RU" sz="3200" b="1" i="1" dirty="0" smtClean="0">
                <a:solidFill>
                  <a:srgbClr val="7030A0"/>
                </a:solidFill>
              </a:rPr>
              <a:t> не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вважається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сучасним</a:t>
            </a:r>
            <a:r>
              <a:rPr lang="ru-RU" sz="3200" b="1" i="1" dirty="0" smtClean="0">
                <a:solidFill>
                  <a:srgbClr val="7030A0"/>
                </a:solidFill>
              </a:rPr>
              <a:t>,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хоча</a:t>
            </a:r>
            <a:r>
              <a:rPr lang="ru-RU" sz="3200" b="1" i="1" dirty="0" smtClean="0">
                <a:solidFill>
                  <a:srgbClr val="7030A0"/>
                </a:solidFill>
              </a:rPr>
              <a:t> б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він</a:t>
            </a:r>
            <a:r>
              <a:rPr lang="ru-RU" sz="3200" b="1" i="1" dirty="0" smtClean="0">
                <a:solidFill>
                  <a:srgbClr val="7030A0"/>
                </a:solidFill>
              </a:rPr>
              <a:t> і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відрізнявся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всім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різноманіттям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найсучасніших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засобів</a:t>
            </a:r>
            <a:r>
              <a:rPr lang="ru-RU" sz="3200" b="1" i="1" dirty="0" smtClean="0">
                <a:solidFill>
                  <a:srgbClr val="7030A0"/>
                </a:solidFill>
              </a:rPr>
              <a:t> та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педагогічних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прийомів</a:t>
            </a:r>
            <a:r>
              <a:rPr lang="ru-RU" sz="3200" b="1" i="1" dirty="0" smtClean="0">
                <a:solidFill>
                  <a:srgbClr val="7030A0"/>
                </a:solidFill>
              </a:rPr>
              <a:t>,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якщо</a:t>
            </a:r>
            <a:r>
              <a:rPr lang="ru-RU" sz="3200" b="1" i="1" dirty="0" smtClean="0">
                <a:solidFill>
                  <a:srgbClr val="7030A0"/>
                </a:solidFill>
              </a:rPr>
              <a:t> на цьому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уроці</a:t>
            </a:r>
            <a:r>
              <a:rPr lang="ru-RU" sz="3200" b="1" i="1" dirty="0" smtClean="0">
                <a:solidFill>
                  <a:srgbClr val="7030A0"/>
                </a:solidFill>
              </a:rPr>
              <a:t> не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враховується</a:t>
            </a:r>
            <a:r>
              <a:rPr lang="ru-RU" sz="3200" b="1" i="1" dirty="0" smtClean="0">
                <a:solidFill>
                  <a:srgbClr val="7030A0"/>
                </a:solidFill>
              </a:rPr>
              <a:t> здоров’я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дитини</a:t>
            </a:r>
            <a:r>
              <a:rPr lang="ru-RU" sz="3200" b="1" i="1" dirty="0" smtClean="0">
                <a:solidFill>
                  <a:srgbClr val="7030A0"/>
                </a:solidFill>
              </a:rPr>
              <a:t>,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якщо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дитина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під</a:t>
            </a:r>
            <a:r>
              <a:rPr lang="ru-RU" sz="3200" b="1" i="1" dirty="0" smtClean="0">
                <a:solidFill>
                  <a:srgbClr val="7030A0"/>
                </a:solidFill>
              </a:rPr>
              <a:t> час його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проведення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втрачає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r>
              <a:rPr lang="ru-RU" sz="3200" b="1" i="1" dirty="0" err="1" smtClean="0">
                <a:solidFill>
                  <a:srgbClr val="7030A0"/>
                </a:solidFill>
              </a:rPr>
              <a:t>своє</a:t>
            </a:r>
            <a:r>
              <a:rPr lang="ru-RU" sz="3200" b="1" i="1" dirty="0" smtClean="0">
                <a:solidFill>
                  <a:srgbClr val="7030A0"/>
                </a:solidFill>
              </a:rPr>
              <a:t> здоров’я.</a:t>
            </a:r>
            <a:endParaRPr lang="ru-RU" sz="3200" b="1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восклицательный знак 002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CC9999"/>
              </a:clrFrom>
              <a:clrTo>
                <a:srgbClr val="CC9999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>
            <a:off x="0" y="785794"/>
            <a:ext cx="17145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luzan.ucoz.ru/animazii/knigi-2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1446" y="0"/>
            <a:ext cx="1352554" cy="2540164"/>
          </a:xfrm>
          <a:prstGeom prst="rect">
            <a:avLst/>
          </a:prstGeom>
          <a:noFill/>
        </p:spPr>
      </p:pic>
      <p:pic>
        <p:nvPicPr>
          <p:cNvPr id="6" name="Picture 4" descr="http://luzan.ucoz.ru/anime/2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143380"/>
            <a:ext cx="1707696" cy="2390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600" decel="5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свиток 2"/>
          <p:cNvSpPr/>
          <p:nvPr/>
        </p:nvSpPr>
        <p:spPr>
          <a:xfrm>
            <a:off x="214282" y="1928802"/>
            <a:ext cx="3000396" cy="4357718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- </a:t>
            </a:r>
            <a:r>
              <a:rPr lang="ru-RU" sz="2000" b="1" dirty="0" err="1" smtClean="0">
                <a:solidFill>
                  <a:srgbClr val="002060"/>
                </a:solidFill>
              </a:rPr>
              <a:t>сприятливі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умови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навчання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дитини</a:t>
            </a:r>
            <a:r>
              <a:rPr lang="ru-RU" sz="2000" b="1" dirty="0" smtClean="0">
                <a:solidFill>
                  <a:srgbClr val="002060"/>
                </a:solidFill>
              </a:rPr>
              <a:t> в </a:t>
            </a:r>
            <a:r>
              <a:rPr lang="ru-RU" sz="2000" b="1" dirty="0" err="1" smtClean="0">
                <a:solidFill>
                  <a:srgbClr val="002060"/>
                </a:solidFill>
              </a:rPr>
              <a:t>школі</a:t>
            </a:r>
            <a:r>
              <a:rPr lang="ru-RU" sz="2000" b="1" dirty="0" smtClean="0">
                <a:solidFill>
                  <a:srgbClr val="002060"/>
                </a:solidFill>
              </a:rPr>
              <a:t> (</a:t>
            </a:r>
            <a:r>
              <a:rPr lang="ru-RU" sz="2000" b="1" dirty="0" err="1" smtClean="0">
                <a:solidFill>
                  <a:srgbClr val="002060"/>
                </a:solidFill>
              </a:rPr>
              <a:t>відсутність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стресових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ситуацій</a:t>
            </a:r>
            <a:r>
              <a:rPr lang="ru-RU" sz="2000" b="1" dirty="0" smtClean="0">
                <a:solidFill>
                  <a:srgbClr val="002060"/>
                </a:solidFill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</a:rPr>
              <a:t>адекватність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вимог</a:t>
            </a:r>
            <a:r>
              <a:rPr lang="ru-RU" sz="2000" b="1" dirty="0" smtClean="0">
                <a:solidFill>
                  <a:srgbClr val="002060"/>
                </a:solidFill>
              </a:rPr>
              <a:t>, методик </a:t>
            </a:r>
            <a:r>
              <a:rPr lang="ru-RU" sz="2000" b="1" dirty="0" err="1" smtClean="0">
                <a:solidFill>
                  <a:srgbClr val="002060"/>
                </a:solidFill>
              </a:rPr>
              <a:t>навчання</a:t>
            </a:r>
            <a:r>
              <a:rPr lang="ru-RU" sz="2000" b="1" dirty="0" smtClean="0">
                <a:solidFill>
                  <a:srgbClr val="002060"/>
                </a:solidFill>
              </a:rPr>
              <a:t> та </a:t>
            </a:r>
            <a:r>
              <a:rPr lang="ru-RU" sz="2000" b="1" dirty="0" err="1" smtClean="0">
                <a:solidFill>
                  <a:srgbClr val="002060"/>
                </a:solidFill>
              </a:rPr>
              <a:t>виховання</a:t>
            </a:r>
            <a:r>
              <a:rPr lang="ru-RU" sz="2000" b="1" dirty="0" smtClean="0">
                <a:solidFill>
                  <a:srgbClr val="002060"/>
                </a:solidFill>
              </a:rPr>
              <a:t>); 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3000364" y="2000240"/>
            <a:ext cx="2786082" cy="4286280"/>
          </a:xfrm>
          <a:prstGeom prst="verticalScroll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ru-RU" sz="2000" b="1" dirty="0" err="1" smtClean="0">
                <a:solidFill>
                  <a:srgbClr val="002060"/>
                </a:solidFill>
              </a:rPr>
              <a:t>оптимальну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організацію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навчального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процесу</a:t>
            </a:r>
            <a:r>
              <a:rPr lang="ru-RU" sz="2000" b="1" dirty="0" smtClean="0">
                <a:solidFill>
                  <a:srgbClr val="002060"/>
                </a:solidFill>
              </a:rPr>
              <a:t> (</a:t>
            </a:r>
            <a:r>
              <a:rPr lang="ru-RU" sz="2000" b="1" dirty="0" err="1" smtClean="0">
                <a:solidFill>
                  <a:srgbClr val="002060"/>
                </a:solidFill>
              </a:rPr>
              <a:t>відповідно</a:t>
            </a:r>
            <a:r>
              <a:rPr lang="ru-RU" sz="2000" b="1" dirty="0" smtClean="0">
                <a:solidFill>
                  <a:srgbClr val="002060"/>
                </a:solidFill>
              </a:rPr>
              <a:t> до </a:t>
            </a:r>
            <a:r>
              <a:rPr lang="ru-RU" sz="2000" b="1" dirty="0" err="1" smtClean="0">
                <a:solidFill>
                  <a:srgbClr val="002060"/>
                </a:solidFill>
              </a:rPr>
              <a:t>вікових,статевих</a:t>
            </a:r>
            <a:r>
              <a:rPr lang="ru-RU" sz="2000" b="1" dirty="0" smtClean="0">
                <a:solidFill>
                  <a:srgbClr val="002060"/>
                </a:solidFill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</a:rPr>
              <a:t>індивідуальних</a:t>
            </a:r>
            <a:r>
              <a:rPr lang="ru-RU" sz="2000" b="1" dirty="0" smtClean="0">
                <a:solidFill>
                  <a:srgbClr val="002060"/>
                </a:solidFill>
              </a:rPr>
              <a:t> особливостей та </a:t>
            </a:r>
            <a:r>
              <a:rPr lang="ru-RU" sz="2000" b="1" dirty="0" err="1" smtClean="0">
                <a:solidFill>
                  <a:srgbClr val="002060"/>
                </a:solidFill>
              </a:rPr>
              <a:t>гігієнічних</a:t>
            </a:r>
            <a:r>
              <a:rPr lang="ru-RU" sz="2000" b="1" dirty="0" smtClean="0">
                <a:solidFill>
                  <a:srgbClr val="002060"/>
                </a:solidFill>
              </a:rPr>
              <a:t> норм</a:t>
            </a:r>
            <a:r>
              <a:rPr lang="ru-RU" dirty="0" smtClean="0"/>
              <a:t>);</a:t>
            </a:r>
            <a:endParaRPr lang="ru-RU" dirty="0"/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5929322" y="2071678"/>
            <a:ext cx="2857520" cy="4214842"/>
          </a:xfrm>
          <a:prstGeom prst="vertic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- </a:t>
            </a:r>
            <a:r>
              <a:rPr lang="ru-RU" sz="2400" b="1" dirty="0" err="1" smtClean="0">
                <a:solidFill>
                  <a:srgbClr val="002060"/>
                </a:solidFill>
              </a:rPr>
              <a:t>повноцінний</a:t>
            </a:r>
            <a:r>
              <a:rPr lang="ru-RU" sz="2400" b="1" dirty="0" smtClean="0">
                <a:solidFill>
                  <a:srgbClr val="002060"/>
                </a:solidFill>
              </a:rPr>
              <a:t> та </a:t>
            </a:r>
            <a:r>
              <a:rPr lang="ru-RU" sz="2400" b="1" dirty="0" err="1" smtClean="0">
                <a:solidFill>
                  <a:srgbClr val="002060"/>
                </a:solidFill>
              </a:rPr>
              <a:t>раціонально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організований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</a:rPr>
              <a:t>руховий</a:t>
            </a:r>
            <a:r>
              <a:rPr lang="ru-RU" sz="2400" b="1" dirty="0" smtClean="0">
                <a:solidFill>
                  <a:srgbClr val="002060"/>
                </a:solidFill>
              </a:rPr>
              <a:t> режим.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1714480" y="1285860"/>
            <a:ext cx="164307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4107653" y="1607331"/>
            <a:ext cx="64373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643570" y="1285860"/>
            <a:ext cx="1785950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6" name="Picture 2" descr="http://luzan.ucoz.ru/animes/kaktus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866475" cy="1014411"/>
          </a:xfrm>
          <a:prstGeom prst="rect">
            <a:avLst/>
          </a:prstGeom>
          <a:noFill/>
        </p:spPr>
      </p:pic>
      <p:pic>
        <p:nvPicPr>
          <p:cNvPr id="16" name="Рисунок 6" descr="professor_atomic_energy_hc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143372" y="2143116"/>
            <a:ext cx="1798946" cy="1319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357158" y="285729"/>
            <a:ext cx="75009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FF0000"/>
                </a:solidFill>
              </a:rPr>
              <a:t>Під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здоров’язберігаючими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технологіями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сьогодні</a:t>
            </a:r>
            <a:r>
              <a:rPr lang="ru-RU" sz="3200" b="1" dirty="0" smtClean="0">
                <a:solidFill>
                  <a:srgbClr val="FF0000"/>
                </a:solidFill>
              </a:rPr>
              <a:t> слід </a:t>
            </a:r>
            <a:r>
              <a:rPr lang="ru-RU" sz="3200" b="1" dirty="0" err="1" smtClean="0">
                <a:solidFill>
                  <a:srgbClr val="FF0000"/>
                </a:solidFill>
              </a:rPr>
              <a:t>розуміти</a:t>
            </a:r>
            <a:r>
              <a:rPr lang="ru-RU" sz="3200" b="1" dirty="0" smtClean="0">
                <a:solidFill>
                  <a:srgbClr val="FF0000"/>
                </a:solidFill>
              </a:rPr>
              <a:t>: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31746" name="Picture 2" descr="http://www.edu.cap.ru/home/6028/5528543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357694"/>
            <a:ext cx="881064" cy="1762129"/>
          </a:xfrm>
          <a:prstGeom prst="rect">
            <a:avLst/>
          </a:prstGeom>
          <a:noFill/>
        </p:spPr>
      </p:pic>
      <p:pic>
        <p:nvPicPr>
          <p:cNvPr id="31748" name="Picture 4" descr="http://fantasyflash.ru/anime/book/image/book3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28794" y="2000240"/>
            <a:ext cx="1052086" cy="857256"/>
          </a:xfrm>
          <a:prstGeom prst="rect">
            <a:avLst/>
          </a:prstGeom>
          <a:noFill/>
        </p:spPr>
      </p:pic>
      <p:pic>
        <p:nvPicPr>
          <p:cNvPr id="31750" name="Picture 6" descr="http://img-fotki.yandex.ru/get/5601/129367479.1f/0_5fa8e_77ae7dfd_X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21533">
            <a:off x="7127846" y="835036"/>
            <a:ext cx="2066163" cy="1167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2" name="Picture 8" descr="http://www.topglobus.ru/skin/smile/s6123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58082" y="5143512"/>
            <a:ext cx="1000126" cy="11557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16632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928802"/>
            <a:ext cx="4357686" cy="492919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 </a:t>
            </a:r>
            <a:endParaRPr lang="ru-RU" b="1" i="1" dirty="0">
              <a:solidFill>
                <a:srgbClr val="002060"/>
              </a:solidFill>
              <a:effectLst>
                <a:glow rad="101600">
                  <a:srgbClr val="FF0000">
                    <a:alpha val="60000"/>
                  </a:srgbClr>
                </a:glow>
              </a:effectLst>
            </a:endParaRPr>
          </a:p>
          <a:p>
            <a:r>
              <a:rPr lang="ru-RU" b="1" dirty="0" smtClean="0"/>
              <a:t> </a:t>
            </a:r>
            <a:r>
              <a:rPr lang="ru-RU" sz="2900" b="1" dirty="0" err="1" smtClean="0"/>
              <a:t>провітрене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приміщення</a:t>
            </a:r>
            <a:r>
              <a:rPr lang="ru-RU" sz="2900" b="1" dirty="0" smtClean="0"/>
              <a:t>, чисто </a:t>
            </a:r>
            <a:r>
              <a:rPr lang="ru-RU" sz="2900" b="1" dirty="0" err="1" smtClean="0"/>
              <a:t>вимита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підлога</a:t>
            </a:r>
            <a:r>
              <a:rPr lang="ru-RU" sz="2900" b="1" dirty="0" smtClean="0"/>
              <a:t>, </a:t>
            </a:r>
            <a:r>
              <a:rPr lang="ru-RU" sz="2900" b="1" dirty="0" err="1" smtClean="0"/>
              <a:t>відсутність</a:t>
            </a:r>
            <a:r>
              <a:rPr lang="ru-RU" sz="2900" b="1" dirty="0" smtClean="0"/>
              <a:t> пилу на </a:t>
            </a:r>
            <a:r>
              <a:rPr lang="ru-RU" sz="2900" b="1" dirty="0" err="1" smtClean="0"/>
              <a:t>підвіконнях</a:t>
            </a:r>
            <a:r>
              <a:rPr lang="ru-RU" sz="2900" b="1" dirty="0" smtClean="0"/>
              <a:t>, </a:t>
            </a:r>
            <a:r>
              <a:rPr lang="ru-RU" sz="2900" b="1" dirty="0" err="1" smtClean="0"/>
              <a:t>наявність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кімнатних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рослин</a:t>
            </a:r>
            <a:r>
              <a:rPr lang="ru-RU" sz="2900" b="1" dirty="0" smtClean="0"/>
              <a:t>, чиста </a:t>
            </a:r>
            <a:r>
              <a:rPr lang="ru-RU" sz="2900" b="1" dirty="0" err="1" smtClean="0"/>
              <a:t>дошка</a:t>
            </a:r>
            <a:r>
              <a:rPr lang="ru-RU" sz="2900" b="1" dirty="0" smtClean="0"/>
              <a:t>;</a:t>
            </a:r>
            <a:br>
              <a:rPr lang="ru-RU" sz="2900" b="1" dirty="0" smtClean="0"/>
            </a:br>
            <a:r>
              <a:rPr lang="ru-RU" sz="2900" b="1" dirty="0" smtClean="0"/>
              <a:t>• раціональне </a:t>
            </a:r>
            <a:r>
              <a:rPr lang="ru-RU" sz="2900" b="1" dirty="0" err="1" smtClean="0"/>
              <a:t>освітлення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класу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згідно</a:t>
            </a:r>
            <a:r>
              <a:rPr lang="ru-RU" sz="2900" b="1" dirty="0" smtClean="0"/>
              <a:t> з </a:t>
            </a:r>
            <a:r>
              <a:rPr lang="ru-RU" sz="2900" b="1" dirty="0" err="1" smtClean="0"/>
              <a:t>санітарно-гігієнічними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вимогами</a:t>
            </a:r>
            <a:r>
              <a:rPr lang="ru-RU" sz="2900" b="1" dirty="0" smtClean="0"/>
              <a:t>;</a:t>
            </a:r>
            <a:br>
              <a:rPr lang="ru-RU" sz="2900" b="1" dirty="0" smtClean="0"/>
            </a:br>
            <a:r>
              <a:rPr lang="ru-RU" sz="2900" b="1" dirty="0" smtClean="0"/>
              <a:t>• </a:t>
            </a:r>
            <a:r>
              <a:rPr lang="ru-RU" sz="2900" b="1" dirty="0" err="1" smtClean="0"/>
              <a:t>відповідний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тепловий</a:t>
            </a:r>
            <a:r>
              <a:rPr lang="ru-RU" sz="2900" b="1" dirty="0" smtClean="0"/>
              <a:t> режим, </a:t>
            </a:r>
            <a:r>
              <a:rPr lang="ru-RU" sz="2900" b="1" dirty="0" err="1" smtClean="0"/>
              <a:t>наявність</a:t>
            </a:r>
            <a:r>
              <a:rPr lang="ru-RU" sz="2900" b="1" dirty="0" smtClean="0"/>
              <a:t> термометра;</a:t>
            </a:r>
            <a:br>
              <a:rPr lang="ru-RU" sz="2900" b="1" dirty="0" smtClean="0"/>
            </a:br>
            <a:r>
              <a:rPr lang="ru-RU" sz="2900" b="1" dirty="0" smtClean="0"/>
              <a:t>• </a:t>
            </a:r>
            <a:r>
              <a:rPr lang="ru-RU" sz="2900" b="1" dirty="0" err="1" smtClean="0"/>
              <a:t>відповідність</a:t>
            </a:r>
            <a:r>
              <a:rPr lang="ru-RU" sz="2900" b="1" dirty="0" smtClean="0"/>
              <a:t> парт </a:t>
            </a:r>
            <a:r>
              <a:rPr lang="ru-RU" sz="2900" b="1" dirty="0" err="1" smtClean="0"/>
              <a:t>зросту</a:t>
            </a:r>
            <a:r>
              <a:rPr lang="ru-RU" sz="2900" b="1" dirty="0" smtClean="0"/>
              <a:t> і </a:t>
            </a:r>
            <a:r>
              <a:rPr lang="ru-RU" sz="2900" b="1" dirty="0" err="1" smtClean="0"/>
              <a:t>віку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учнів</a:t>
            </a:r>
            <a:r>
              <a:rPr lang="ru-RU" sz="2900" b="1" dirty="0" smtClean="0"/>
              <a:t>;</a:t>
            </a:r>
            <a:br>
              <a:rPr lang="ru-RU" sz="2900" b="1" dirty="0" smtClean="0"/>
            </a:br>
            <a:r>
              <a:rPr lang="ru-RU" sz="2900" b="1" dirty="0" smtClean="0"/>
              <a:t>• </a:t>
            </a:r>
            <a:r>
              <a:rPr lang="ru-RU" sz="2900" b="1" dirty="0" err="1" smtClean="0"/>
              <a:t>ергономічність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кольорового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забарвлення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навчального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приміщення</a:t>
            </a:r>
            <a:r>
              <a:rPr lang="ru-RU" sz="2900" b="1" dirty="0" smtClean="0"/>
              <a:t>;</a:t>
            </a:r>
            <a:br>
              <a:rPr lang="ru-RU" sz="2900" b="1" dirty="0" smtClean="0"/>
            </a:br>
            <a:r>
              <a:rPr lang="ru-RU" sz="2900" b="1" dirty="0" smtClean="0"/>
              <a:t>• </a:t>
            </a:r>
            <a:r>
              <a:rPr lang="ru-RU" sz="2900" b="1" dirty="0" err="1" smtClean="0"/>
              <a:t>оснащеність</a:t>
            </a:r>
            <a:r>
              <a:rPr lang="ru-RU" sz="2900" b="1" dirty="0" smtClean="0"/>
              <a:t> уроку </a:t>
            </a:r>
            <a:r>
              <a:rPr lang="ru-RU" sz="2900" b="1" dirty="0" err="1" smtClean="0"/>
              <a:t>необхідним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обладнанням</a:t>
            </a:r>
            <a:r>
              <a:rPr lang="ru-RU" sz="2900" b="1" dirty="0" smtClean="0"/>
              <a:t>, </a:t>
            </a:r>
            <a:r>
              <a:rPr lang="ru-RU" sz="2900" b="1" dirty="0" err="1" smtClean="0"/>
              <a:t>задовільний</a:t>
            </a:r>
            <a:r>
              <a:rPr lang="ru-RU" sz="2900" b="1" dirty="0" smtClean="0"/>
              <a:t> його стан;</a:t>
            </a:r>
            <a:br>
              <a:rPr lang="ru-RU" sz="2900" b="1" dirty="0" smtClean="0"/>
            </a:br>
            <a:r>
              <a:rPr lang="ru-RU" sz="2900" b="1" dirty="0" smtClean="0"/>
              <a:t>• </a:t>
            </a:r>
            <a:r>
              <a:rPr lang="ru-RU" sz="2900" b="1" dirty="0" err="1" smtClean="0"/>
              <a:t>відсутність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монотонних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звукових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подразників</a:t>
            </a:r>
            <a:r>
              <a:rPr lang="ru-RU" sz="2900" b="1" dirty="0" smtClean="0"/>
              <a:t> (</a:t>
            </a:r>
            <a:r>
              <a:rPr lang="ru-RU" sz="2900" b="1" dirty="0" err="1" smtClean="0"/>
              <a:t>комфортний</a:t>
            </a:r>
            <a:r>
              <a:rPr lang="ru-RU" sz="2900" b="1" dirty="0" smtClean="0"/>
              <a:t> для </a:t>
            </a:r>
            <a:r>
              <a:rPr lang="ru-RU" sz="2900" b="1" dirty="0" err="1" smtClean="0"/>
              <a:t>людини</a:t>
            </a:r>
            <a:r>
              <a:rPr lang="ru-RU" sz="2900" b="1" dirty="0" smtClean="0"/>
              <a:t> рівень шуму – 10 </a:t>
            </a:r>
            <a:r>
              <a:rPr lang="ru-RU" sz="2900" b="1" dirty="0" err="1" smtClean="0"/>
              <a:t>Дб</a:t>
            </a:r>
            <a:r>
              <a:rPr lang="ru-RU" sz="2900" b="1" dirty="0" smtClean="0"/>
              <a:t>, </a:t>
            </a:r>
            <a:r>
              <a:rPr lang="ru-RU" sz="2900" b="1" dirty="0" err="1" smtClean="0"/>
              <a:t>звичайна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спокійна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розмова</a:t>
            </a:r>
            <a:r>
              <a:rPr lang="ru-RU" sz="2900" b="1" dirty="0" smtClean="0"/>
              <a:t> – 40 </a:t>
            </a:r>
            <a:r>
              <a:rPr lang="ru-RU" sz="2900" b="1" dirty="0" err="1" smtClean="0"/>
              <a:t>Дб</a:t>
            </a:r>
            <a:r>
              <a:rPr lang="ru-RU" sz="2900" b="1" dirty="0" smtClean="0"/>
              <a:t>, максимально </a:t>
            </a:r>
            <a:r>
              <a:rPr lang="ru-RU" sz="2900" b="1" dirty="0" err="1" smtClean="0"/>
              <a:t>можливий</a:t>
            </a:r>
            <a:r>
              <a:rPr lang="ru-RU" sz="2900" b="1" dirty="0" smtClean="0"/>
              <a:t> рівень звуку, </a:t>
            </a:r>
            <a:r>
              <a:rPr lang="ru-RU" sz="2900" b="1" dirty="0" err="1" smtClean="0"/>
              <a:t>який</a:t>
            </a:r>
            <a:r>
              <a:rPr lang="ru-RU" sz="2900" b="1" dirty="0" smtClean="0"/>
              <a:t> не шкодить </a:t>
            </a:r>
            <a:r>
              <a:rPr lang="ru-RU" sz="2900" b="1" dirty="0" err="1" smtClean="0"/>
              <a:t>здоров’ю</a:t>
            </a:r>
            <a:r>
              <a:rPr lang="ru-RU" sz="2900" b="1" dirty="0" smtClean="0"/>
              <a:t>, – 70 </a:t>
            </a:r>
            <a:r>
              <a:rPr lang="ru-RU" sz="2900" b="1" dirty="0" err="1" smtClean="0"/>
              <a:t>Дб</a:t>
            </a:r>
            <a:r>
              <a:rPr lang="ru-RU" sz="2900" b="1" dirty="0" smtClean="0"/>
              <a:t>);</a:t>
            </a:r>
            <a:br>
              <a:rPr lang="ru-RU" sz="2900" b="1" dirty="0" smtClean="0"/>
            </a:br>
            <a:r>
              <a:rPr lang="ru-RU" sz="2900" b="1" dirty="0" smtClean="0"/>
              <a:t>• </a:t>
            </a:r>
            <a:r>
              <a:rPr lang="ru-RU" sz="2900" b="1" dirty="0" err="1" smtClean="0"/>
              <a:t>тривалість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застосування</a:t>
            </a:r>
            <a:r>
              <a:rPr lang="ru-RU" sz="2900" b="1" dirty="0" smtClean="0"/>
              <a:t> ТЗН </a:t>
            </a:r>
            <a:r>
              <a:rPr lang="ru-RU" sz="2900" b="1" dirty="0" err="1" smtClean="0"/>
              <a:t>згідно</a:t>
            </a:r>
            <a:r>
              <a:rPr lang="ru-RU" sz="2900" b="1" dirty="0" smtClean="0"/>
              <a:t> з </a:t>
            </a:r>
            <a:r>
              <a:rPr lang="ru-RU" sz="2900" b="1" dirty="0" err="1" smtClean="0"/>
              <a:t>санітарно-гігієнічними</a:t>
            </a:r>
            <a:r>
              <a:rPr lang="ru-RU" sz="2900" b="1" dirty="0" smtClean="0"/>
              <a:t> </a:t>
            </a:r>
            <a:r>
              <a:rPr lang="ru-RU" sz="2900" b="1" dirty="0" err="1" smtClean="0"/>
              <a:t>вимогами</a:t>
            </a:r>
            <a:r>
              <a:rPr lang="ru-RU" sz="2900" b="1" dirty="0" smtClean="0"/>
              <a:t>: 25-30 </a:t>
            </a:r>
            <a:r>
              <a:rPr lang="ru-RU" sz="2900" b="1" dirty="0" err="1" smtClean="0"/>
              <a:t>хвилин</a:t>
            </a:r>
            <a:r>
              <a:rPr lang="ru-RU" sz="2900" b="1" dirty="0" smtClean="0"/>
              <a:t> у 8-11 </a:t>
            </a:r>
            <a:r>
              <a:rPr lang="ru-RU" sz="2900" b="1" dirty="0" err="1" smtClean="0"/>
              <a:t>класах</a:t>
            </a:r>
            <a:endParaRPr lang="ru-RU" sz="2900" b="1" dirty="0"/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285720" y="1000108"/>
            <a:ext cx="3214710" cy="985838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Санітарно</a:t>
            </a:r>
            <a:r>
              <a:rPr lang="ru-RU" sz="2000" b="1" dirty="0" smtClean="0"/>
              <a:t> – </a:t>
            </a:r>
            <a:r>
              <a:rPr lang="ru-RU" sz="2000" b="1" dirty="0" err="1" smtClean="0"/>
              <a:t>гігієнічні</a:t>
            </a:r>
            <a:r>
              <a:rPr lang="ru-RU" sz="2000" b="1" dirty="0" smtClean="0"/>
              <a:t>:</a:t>
            </a:r>
            <a:endParaRPr lang="ru-RU" sz="2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5072066" y="928670"/>
            <a:ext cx="3714776" cy="1143008"/>
          </a:xfrm>
          <a:prstGeom prst="down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Організаційно</a:t>
            </a:r>
            <a:r>
              <a:rPr lang="ru-RU" sz="2000" b="1" dirty="0" smtClean="0"/>
              <a:t> - </a:t>
            </a:r>
            <a:r>
              <a:rPr lang="ru-RU" sz="2000" b="1" dirty="0" err="1" smtClean="0"/>
              <a:t>навчальні</a:t>
            </a:r>
            <a:r>
              <a:rPr lang="ru-RU" sz="2000" b="1" dirty="0" smtClean="0"/>
              <a:t>:</a:t>
            </a:r>
            <a:endParaRPr lang="ru-RU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928802"/>
            <a:ext cx="4357686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.</a:t>
            </a:r>
            <a:endParaRPr lang="ru-RU" b="1" i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7410" name="Picture 2" descr="http://luzan.ucoz.ru/animes/futbolist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58214" y="5572116"/>
            <a:ext cx="1135864" cy="1285884"/>
          </a:xfrm>
          <a:prstGeom prst="rect">
            <a:avLst/>
          </a:prstGeom>
          <a:noFill/>
        </p:spPr>
      </p:pic>
      <p:pic>
        <p:nvPicPr>
          <p:cNvPr id="17412" name="Picture 4" descr="http://luzan.ucoz.ru/animes/televiz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928670"/>
            <a:ext cx="1285884" cy="1285884"/>
          </a:xfrm>
          <a:prstGeom prst="rect">
            <a:avLst/>
          </a:prstGeom>
          <a:noFill/>
        </p:spPr>
      </p:pic>
      <p:pic>
        <p:nvPicPr>
          <p:cNvPr id="17414" name="Picture 6" descr="http://luzan.ucoz.ru/animes/sotik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5786430"/>
            <a:ext cx="1071570" cy="1071570"/>
          </a:xfrm>
          <a:prstGeom prst="rect">
            <a:avLst/>
          </a:prstGeom>
          <a:noFill/>
        </p:spPr>
      </p:pic>
      <p:pic>
        <p:nvPicPr>
          <p:cNvPr id="9" name="Рисунок 3" descr="восклицательный знак 002.gif"/>
          <p:cNvPicPr>
            <a:picLocks noChangeAspect="1"/>
          </p:cNvPicPr>
          <p:nvPr/>
        </p:nvPicPr>
        <p:blipFill>
          <a:blip r:embed="rId6">
            <a:clrChange>
              <a:clrFrom>
                <a:srgbClr val="CC9999"/>
              </a:clrFrom>
              <a:clrTo>
                <a:srgbClr val="CC9999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 rot="1324411">
            <a:off x="3585701" y="2966082"/>
            <a:ext cx="171450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</a:rPr>
              <a:t>Критеріальні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показники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сучасного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аналізу</a:t>
            </a:r>
            <a:r>
              <a:rPr lang="ru-RU" sz="2800" b="1" dirty="0" smtClean="0">
                <a:solidFill>
                  <a:srgbClr val="002060"/>
                </a:solidFill>
              </a:rPr>
              <a:t> уроку з точки зору </a:t>
            </a:r>
            <a:r>
              <a:rPr lang="ru-RU" sz="2800" b="1" dirty="0" err="1" smtClean="0">
                <a:solidFill>
                  <a:srgbClr val="002060"/>
                </a:solidFill>
              </a:rPr>
              <a:t>здоров’язберігаючої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педагогіки</a:t>
            </a:r>
            <a:r>
              <a:rPr lang="ru-RU" sz="2800" b="1" dirty="0" smtClean="0">
                <a:solidFill>
                  <a:srgbClr val="002060"/>
                </a:solidFill>
              </a:rPr>
              <a:t>: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00562" y="2071678"/>
            <a:ext cx="4357718" cy="4278094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err="1" smtClean="0"/>
              <a:t>чергування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видів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навчальної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діяльності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учнів</a:t>
            </a:r>
            <a:r>
              <a:rPr lang="ru-RU" sz="1600" b="1" dirty="0" smtClean="0"/>
              <a:t> </a:t>
            </a:r>
            <a:br>
              <a:rPr lang="ru-RU" sz="1600" b="1" dirty="0" smtClean="0"/>
            </a:br>
            <a:r>
              <a:rPr lang="ru-RU" sz="1600" b="1" dirty="0" smtClean="0"/>
              <a:t>• </a:t>
            </a:r>
            <a:r>
              <a:rPr lang="ru-RU" sz="1600" b="1" dirty="0" err="1" smtClean="0"/>
              <a:t>щільність</a:t>
            </a:r>
            <a:r>
              <a:rPr lang="ru-RU" sz="1600" b="1" dirty="0" smtClean="0"/>
              <a:t> уроку – 60-80 %, </a:t>
            </a:r>
            <a:r>
              <a:rPr lang="ru-RU" sz="1600" b="1" dirty="0" err="1" smtClean="0"/>
              <a:t>середньошвидкий</a:t>
            </a:r>
            <a:r>
              <a:rPr lang="ru-RU" sz="1600" b="1" dirty="0" smtClean="0"/>
              <a:t> темп уроку;</a:t>
            </a:r>
            <a:br>
              <a:rPr lang="ru-RU" sz="1600" b="1" dirty="0" smtClean="0"/>
            </a:br>
            <a:r>
              <a:rPr lang="ru-RU" sz="1600" b="1" dirty="0" smtClean="0"/>
              <a:t>• оптимальний розподіл </a:t>
            </a:r>
            <a:r>
              <a:rPr lang="ru-RU" sz="1600" b="1" dirty="0" err="1" smtClean="0"/>
              <a:t>навчального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матеріалу</a:t>
            </a:r>
            <a:r>
              <a:rPr lang="ru-RU" sz="1600" b="1" dirty="0" smtClean="0"/>
              <a:t> та </a:t>
            </a:r>
            <a:r>
              <a:rPr lang="ru-RU" sz="1600" b="1" dirty="0" err="1" smtClean="0"/>
              <a:t>доцільність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навантаження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учнів</a:t>
            </a:r>
            <a:r>
              <a:rPr lang="ru-RU" sz="1600" b="1" dirty="0" smtClean="0"/>
              <a:t> протягом уроку;</a:t>
            </a:r>
            <a:br>
              <a:rPr lang="ru-RU" sz="1600" b="1" dirty="0" smtClean="0"/>
            </a:br>
            <a:r>
              <a:rPr lang="ru-RU" sz="1600" b="1" dirty="0" smtClean="0"/>
              <a:t>• </a:t>
            </a:r>
            <a:r>
              <a:rPr lang="ru-RU" sz="1600" b="1" dirty="0" err="1" smtClean="0"/>
              <a:t>профілактика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втоми</a:t>
            </a:r>
            <a:r>
              <a:rPr lang="ru-RU" sz="1600" b="1" dirty="0" smtClean="0"/>
              <a:t> (</a:t>
            </a:r>
            <a:r>
              <a:rPr lang="ru-RU" sz="1600" b="1" dirty="0" err="1" smtClean="0"/>
              <a:t>фронтальні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групові</a:t>
            </a:r>
            <a:r>
              <a:rPr lang="ru-RU" sz="1600" b="1" dirty="0" smtClean="0"/>
              <a:t> та </a:t>
            </a:r>
            <a:r>
              <a:rPr lang="ru-RU" sz="1600" b="1" dirty="0" err="1" smtClean="0"/>
              <a:t>індивідуальні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форми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роботи</a:t>
            </a:r>
            <a:r>
              <a:rPr lang="ru-RU" sz="1600" b="1" dirty="0" smtClean="0"/>
              <a:t> з </a:t>
            </a:r>
            <a:r>
              <a:rPr lang="ru-RU" sz="1600" b="1" dirty="0" err="1" smtClean="0"/>
              <a:t>учнями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зміну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довільної</a:t>
            </a:r>
            <a:r>
              <a:rPr lang="ru-RU" sz="1600" b="1" dirty="0" smtClean="0"/>
              <a:t> та </a:t>
            </a:r>
            <a:r>
              <a:rPr lang="ru-RU" sz="1600" b="1" dirty="0" err="1" smtClean="0"/>
              <a:t>емоційної</a:t>
            </a:r>
            <a:r>
              <a:rPr lang="ru-RU" sz="1600" b="1" dirty="0" smtClean="0"/>
              <a:t> активності </a:t>
            </a:r>
            <a:r>
              <a:rPr lang="ru-RU" sz="1600" b="1" dirty="0" err="1" smtClean="0"/>
              <a:t>й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розслаблення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застосування</a:t>
            </a:r>
            <a:r>
              <a:rPr lang="ru-RU" sz="1600" b="1" dirty="0" smtClean="0"/>
              <a:t>  </a:t>
            </a:r>
            <a:r>
              <a:rPr lang="ru-RU" sz="1600" b="1" dirty="0" err="1" smtClean="0"/>
              <a:t>динамічних</a:t>
            </a:r>
            <a:r>
              <a:rPr lang="ru-RU" sz="1600" b="1" dirty="0" smtClean="0"/>
              <a:t> пауз, </a:t>
            </a:r>
            <a:r>
              <a:rPr lang="ru-RU" sz="1600" b="1" dirty="0" err="1" smtClean="0"/>
              <a:t>фізкультхвилинок,релаксаційних</a:t>
            </a:r>
            <a:r>
              <a:rPr lang="ru-RU" sz="1600" b="1" dirty="0" smtClean="0"/>
              <a:t> пауз, </a:t>
            </a:r>
            <a:r>
              <a:rPr lang="ru-RU" sz="1600" b="1" dirty="0" err="1" smtClean="0"/>
              <a:t>хвилин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розслаблення</a:t>
            </a:r>
            <a:r>
              <a:rPr lang="ru-RU" sz="1600" b="1" dirty="0" smtClean="0"/>
              <a:t> з </a:t>
            </a:r>
            <a:r>
              <a:rPr lang="ru-RU" sz="1600" b="1" dirty="0" err="1" smtClean="0"/>
              <a:t>використанням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музичного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супроводу</a:t>
            </a:r>
            <a:r>
              <a:rPr lang="ru-RU" sz="1600" b="1" dirty="0" smtClean="0"/>
              <a:t>;</a:t>
            </a:r>
            <a:br>
              <a:rPr lang="ru-RU" sz="1600" b="1" dirty="0" smtClean="0"/>
            </a:br>
            <a:r>
              <a:rPr lang="ru-RU" sz="1600" b="1" dirty="0" smtClean="0"/>
              <a:t>• </a:t>
            </a:r>
            <a:r>
              <a:rPr lang="ru-RU" sz="1600" b="1" dirty="0" err="1" smtClean="0"/>
              <a:t>диференційовані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домашні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завдання</a:t>
            </a:r>
            <a:r>
              <a:rPr lang="ru-RU" sz="1600" b="1" dirty="0" smtClean="0"/>
              <a:t> – їх </a:t>
            </a:r>
            <a:r>
              <a:rPr lang="ru-RU" sz="1600" b="1" dirty="0" err="1" smtClean="0"/>
              <a:t>обсяг</a:t>
            </a:r>
            <a:r>
              <a:rPr lang="ru-RU" sz="1600" b="1" dirty="0" smtClean="0"/>
              <a:t>, </a:t>
            </a:r>
            <a:r>
              <a:rPr lang="ru-RU" sz="1600" b="1" dirty="0" err="1" smtClean="0"/>
              <a:t>робочий</a:t>
            </a:r>
            <a:r>
              <a:rPr lang="ru-RU" sz="1600" b="1" dirty="0" smtClean="0"/>
              <a:t> ритм, з урахуванням </a:t>
            </a:r>
            <a:r>
              <a:rPr lang="ru-RU" sz="1600" b="1" dirty="0" err="1" smtClean="0"/>
              <a:t>вікових</a:t>
            </a:r>
            <a:r>
              <a:rPr lang="ru-RU" sz="1600" b="1" dirty="0" smtClean="0"/>
              <a:t> та </a:t>
            </a:r>
            <a:r>
              <a:rPr lang="ru-RU" sz="1600" b="1" dirty="0" err="1" smtClean="0"/>
              <a:t>індивідуальних</a:t>
            </a:r>
            <a:r>
              <a:rPr lang="ru-RU" sz="1600" b="1" dirty="0" smtClean="0"/>
              <a:t> особливостей </a:t>
            </a:r>
            <a:r>
              <a:rPr lang="ru-RU" sz="1600" b="1" dirty="0" err="1" smtClean="0"/>
              <a:t>дітей</a:t>
            </a:r>
            <a:r>
              <a:rPr lang="ru-RU" sz="1600" b="1" dirty="0" smtClean="0"/>
              <a:t>, їх </a:t>
            </a:r>
            <a:r>
              <a:rPr lang="ru-RU" sz="1600" b="1" dirty="0" err="1" smtClean="0"/>
              <a:t>профільної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спрямованості</a:t>
            </a:r>
            <a:r>
              <a:rPr lang="ru-RU" sz="1600" b="1" dirty="0" smtClean="0"/>
              <a:t>;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279501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600" decel="5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600" decel="100000" autoRev="1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500174"/>
            <a:ext cx="4357686" cy="5357826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  <a:effectLst>
                  <a:glow rad="101600">
                    <a:srgbClr val="FF0000">
                      <a:alpha val="60000"/>
                    </a:srgbClr>
                  </a:glow>
                </a:effectLst>
              </a:rPr>
              <a:t> </a:t>
            </a:r>
            <a:endParaRPr lang="ru-RU" b="1" i="1" dirty="0">
              <a:solidFill>
                <a:srgbClr val="002060"/>
              </a:solidFill>
              <a:effectLst>
                <a:glow rad="101600">
                  <a:srgbClr val="FF0000">
                    <a:alpha val="60000"/>
                  </a:srgbClr>
                </a:glow>
              </a:effectLst>
            </a:endParaRPr>
          </a:p>
          <a:p>
            <a:r>
              <a:rPr lang="ru-RU" sz="5600" b="1" dirty="0" smtClean="0"/>
              <a:t> • </a:t>
            </a:r>
            <a:r>
              <a:rPr lang="ru-RU" sz="5600" b="1" dirty="0" err="1" smtClean="0"/>
              <a:t>урахування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вікових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психолого-фізіологічних</a:t>
            </a:r>
            <a:r>
              <a:rPr lang="ru-RU" sz="5600" b="1" dirty="0" smtClean="0"/>
              <a:t> особливостей </a:t>
            </a:r>
            <a:r>
              <a:rPr lang="ru-RU" sz="5600" b="1" dirty="0" err="1" smtClean="0"/>
              <a:t>учнів</a:t>
            </a:r>
            <a:r>
              <a:rPr lang="ru-RU" sz="5600" b="1" dirty="0" smtClean="0"/>
              <a:t>: </a:t>
            </a:r>
          </a:p>
          <a:p>
            <a:r>
              <a:rPr lang="ru-RU" sz="5600" b="1" dirty="0" smtClean="0"/>
              <a:t>- у 6-8 років у </a:t>
            </a:r>
            <a:r>
              <a:rPr lang="ru-RU" sz="5600" b="1" dirty="0" err="1" smtClean="0"/>
              <a:t>дітей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переважає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наглядно-дійове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мислення</a:t>
            </a:r>
            <a:r>
              <a:rPr lang="ru-RU" sz="5600" b="1" dirty="0" smtClean="0"/>
              <a:t>;</a:t>
            </a:r>
          </a:p>
          <a:p>
            <a:r>
              <a:rPr lang="ru-RU" sz="5600" b="1" dirty="0" smtClean="0"/>
              <a:t>- з 8 років у </a:t>
            </a:r>
            <a:r>
              <a:rPr lang="ru-RU" sz="5600" b="1" dirty="0" err="1" smtClean="0"/>
              <a:t>дітей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починає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формуватися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абстрактно-логічне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мислення</a:t>
            </a:r>
            <a:r>
              <a:rPr lang="ru-RU" sz="5600" b="1" dirty="0" smtClean="0"/>
              <a:t>; </a:t>
            </a:r>
          </a:p>
          <a:p>
            <a:r>
              <a:rPr lang="ru-RU" sz="5600" b="1" dirty="0" smtClean="0"/>
              <a:t>- в 11-15 років </a:t>
            </a:r>
            <a:r>
              <a:rPr lang="ru-RU" sz="5600" b="1" dirty="0" err="1" smtClean="0"/>
              <a:t>переважаючим</a:t>
            </a:r>
            <a:r>
              <a:rPr lang="ru-RU" sz="5600" b="1" dirty="0" smtClean="0"/>
              <a:t> видом </a:t>
            </a:r>
            <a:r>
              <a:rPr lang="ru-RU" sz="5600" b="1" dirty="0" err="1" smtClean="0"/>
              <a:t>діяльності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є</a:t>
            </a:r>
            <a:r>
              <a:rPr lang="ru-RU" sz="5600" b="1" dirty="0" smtClean="0"/>
              <a:t> спілкування з </a:t>
            </a:r>
            <a:r>
              <a:rPr lang="ru-RU" sz="5600" b="1" dirty="0" err="1" smtClean="0"/>
              <a:t>однолітками</a:t>
            </a:r>
            <a:r>
              <a:rPr lang="ru-RU" sz="5600" b="1" dirty="0" smtClean="0"/>
              <a:t>, </a:t>
            </a:r>
            <a:r>
              <a:rPr lang="ru-RU" sz="5600" b="1" dirty="0" err="1" smtClean="0"/>
              <a:t>важливим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є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виховання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виявлення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емоцій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тощо</a:t>
            </a:r>
            <a:r>
              <a:rPr lang="ru-RU" sz="5600" b="1" dirty="0" smtClean="0"/>
              <a:t>;</a:t>
            </a:r>
          </a:p>
          <a:p>
            <a:r>
              <a:rPr lang="ru-RU" sz="5600" b="1" dirty="0" smtClean="0"/>
              <a:t>- </a:t>
            </a:r>
            <a:r>
              <a:rPr lang="ru-RU" sz="5600" b="1" dirty="0" err="1" smtClean="0"/>
              <a:t>урахування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особливих</a:t>
            </a:r>
            <a:r>
              <a:rPr lang="ru-RU" sz="5600" b="1" dirty="0" smtClean="0"/>
              <a:t> потреб </a:t>
            </a:r>
            <a:r>
              <a:rPr lang="ru-RU" sz="5600" b="1" dirty="0" err="1" smtClean="0"/>
              <a:t>дитини</a:t>
            </a:r>
            <a:r>
              <a:rPr lang="ru-RU" sz="5600" b="1" dirty="0" smtClean="0"/>
              <a:t> ; </a:t>
            </a:r>
          </a:p>
          <a:p>
            <a:r>
              <a:rPr lang="ru-RU" sz="5600" b="1" dirty="0" smtClean="0"/>
              <a:t>• формування </a:t>
            </a:r>
            <a:r>
              <a:rPr lang="ru-RU" sz="5600" b="1" dirty="0" err="1" smtClean="0"/>
              <a:t>мотивації</a:t>
            </a:r>
            <a:r>
              <a:rPr lang="ru-RU" sz="5600" b="1" dirty="0" smtClean="0"/>
              <a:t> на </a:t>
            </a:r>
            <a:r>
              <a:rPr lang="ru-RU" sz="5600" b="1" dirty="0" err="1" smtClean="0"/>
              <a:t>досягнення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успіху</a:t>
            </a:r>
            <a:r>
              <a:rPr lang="ru-RU" sz="5600" b="1" dirty="0" smtClean="0"/>
              <a:t> в </a:t>
            </a:r>
            <a:r>
              <a:rPr lang="ru-RU" sz="5600" b="1" dirty="0" err="1" smtClean="0"/>
              <a:t>навчанні</a:t>
            </a:r>
            <a:r>
              <a:rPr lang="ru-RU" sz="5600" b="1" dirty="0" smtClean="0"/>
              <a:t> (</a:t>
            </a:r>
            <a:r>
              <a:rPr lang="ru-RU" sz="5600" b="1" dirty="0" err="1" smtClean="0"/>
              <a:t>пояснення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виконання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завдань</a:t>
            </a:r>
            <a:r>
              <a:rPr lang="ru-RU" sz="5600" b="1" dirty="0" smtClean="0"/>
              <a:t>, </a:t>
            </a:r>
            <a:r>
              <a:rPr lang="ru-RU" sz="5600" b="1" dirty="0" err="1" smtClean="0"/>
              <a:t>підтримка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зацікавленості</a:t>
            </a:r>
            <a:r>
              <a:rPr lang="ru-RU" sz="5600" b="1" dirty="0" smtClean="0"/>
              <a:t>, </a:t>
            </a:r>
            <a:r>
              <a:rPr lang="ru-RU" sz="5600" b="1" dirty="0" err="1" smtClean="0"/>
              <a:t>успіхів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учнів</a:t>
            </a:r>
            <a:r>
              <a:rPr lang="ru-RU" sz="5600" b="1" dirty="0" smtClean="0"/>
              <a:t> учителем, </a:t>
            </a:r>
            <a:r>
              <a:rPr lang="ru-RU" sz="5600" b="1" dirty="0" err="1" smtClean="0"/>
              <a:t>організація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інтерактивного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навчання</a:t>
            </a:r>
            <a:r>
              <a:rPr lang="ru-RU" sz="5600" b="1" dirty="0" smtClean="0"/>
              <a:t> та </a:t>
            </a:r>
            <a:r>
              <a:rPr lang="ru-RU" sz="5600" b="1" dirty="0" err="1" smtClean="0"/>
              <a:t>надання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взаємодопомоги</a:t>
            </a:r>
            <a:r>
              <a:rPr lang="ru-RU" sz="5600" b="1" dirty="0" smtClean="0"/>
              <a:t>); </a:t>
            </a:r>
          </a:p>
          <a:p>
            <a:r>
              <a:rPr lang="ru-RU" sz="5600" b="1" dirty="0" smtClean="0"/>
              <a:t>• раціональне </a:t>
            </a:r>
            <a:r>
              <a:rPr lang="ru-RU" sz="5600" b="1" dirty="0" err="1" smtClean="0"/>
              <a:t>використання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завдань</a:t>
            </a:r>
            <a:r>
              <a:rPr lang="ru-RU" sz="5600" b="1" dirty="0" smtClean="0"/>
              <a:t>, </a:t>
            </a:r>
            <a:r>
              <a:rPr lang="ru-RU" sz="5600" b="1" dirty="0" err="1" smtClean="0"/>
              <a:t>спрямованих</a:t>
            </a:r>
            <a:r>
              <a:rPr lang="ru-RU" sz="5600" b="1" dirty="0" smtClean="0"/>
              <a:t> на </a:t>
            </a:r>
            <a:r>
              <a:rPr lang="ru-RU" sz="5600" b="1" dirty="0" err="1" smtClean="0"/>
              <a:t>розвиток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пам’яті</a:t>
            </a:r>
            <a:r>
              <a:rPr lang="ru-RU" sz="5600" b="1" dirty="0" smtClean="0"/>
              <a:t>, </a:t>
            </a:r>
            <a:r>
              <a:rPr lang="ru-RU" sz="5600" b="1" dirty="0" err="1" smtClean="0"/>
              <a:t>уваги</a:t>
            </a:r>
            <a:r>
              <a:rPr lang="ru-RU" sz="5600" b="1" dirty="0" smtClean="0"/>
              <a:t>, </a:t>
            </a:r>
            <a:r>
              <a:rPr lang="ru-RU" sz="5600" b="1" dirty="0" err="1" smtClean="0"/>
              <a:t>уяви</a:t>
            </a:r>
            <a:r>
              <a:rPr lang="ru-RU" sz="5600" b="1" dirty="0" smtClean="0"/>
              <a:t>, </a:t>
            </a:r>
            <a:r>
              <a:rPr lang="ru-RU" sz="5600" b="1" dirty="0" err="1" smtClean="0"/>
              <a:t>мислення</a:t>
            </a:r>
            <a:r>
              <a:rPr lang="ru-RU" sz="5600" b="1" dirty="0" smtClean="0"/>
              <a:t>, </a:t>
            </a:r>
            <a:r>
              <a:rPr lang="ru-RU" sz="5600" b="1" dirty="0" err="1" smtClean="0"/>
              <a:t>мови</a:t>
            </a:r>
            <a:r>
              <a:rPr lang="ru-RU" sz="5600" b="1" dirty="0" smtClean="0"/>
              <a:t>; </a:t>
            </a:r>
          </a:p>
          <a:p>
            <a:r>
              <a:rPr lang="ru-RU" sz="5600" b="1" dirty="0" smtClean="0"/>
              <a:t>• </a:t>
            </a:r>
            <a:r>
              <a:rPr lang="ru-RU" sz="5600" b="1" dirty="0" err="1" smtClean="0"/>
              <a:t>оцінювання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навчальної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діяльності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дітей</a:t>
            </a:r>
            <a:r>
              <a:rPr lang="ru-RU" sz="5600" b="1" dirty="0" smtClean="0"/>
              <a:t> шляхом </a:t>
            </a:r>
            <a:r>
              <a:rPr lang="ru-RU" sz="5600" b="1" dirty="0" err="1" smtClean="0"/>
              <a:t>порівняння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навчальних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досягнень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учня</a:t>
            </a:r>
            <a:r>
              <a:rPr lang="ru-RU" sz="5600" b="1" dirty="0" smtClean="0"/>
              <a:t> не з </a:t>
            </a:r>
            <a:r>
              <a:rPr lang="ru-RU" sz="5600" b="1" dirty="0" err="1" smtClean="0"/>
              <a:t>іншими</a:t>
            </a:r>
            <a:r>
              <a:rPr lang="ru-RU" sz="5600" b="1" dirty="0" smtClean="0"/>
              <a:t>, а з самим собою; </a:t>
            </a:r>
          </a:p>
          <a:p>
            <a:r>
              <a:rPr lang="ru-RU" sz="5600" b="1" dirty="0" smtClean="0"/>
              <a:t>• </a:t>
            </a:r>
            <a:r>
              <a:rPr lang="ru-RU" sz="5600" b="1" dirty="0" err="1" smtClean="0"/>
              <a:t>створення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емоційно-позитивного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клімату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навчання</a:t>
            </a:r>
            <a:r>
              <a:rPr lang="ru-RU" sz="5600" b="1" dirty="0" smtClean="0"/>
              <a:t> </a:t>
            </a:r>
          </a:p>
          <a:p>
            <a:r>
              <a:rPr lang="ru-RU" sz="5600" b="1" dirty="0" smtClean="0"/>
              <a:t>• </a:t>
            </a:r>
            <a:r>
              <a:rPr lang="ru-RU" sz="5600" b="1" dirty="0" err="1" smtClean="0"/>
              <a:t>кваліфіковане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застосування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елементів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музикотерапії</a:t>
            </a:r>
            <a:r>
              <a:rPr lang="ru-RU" sz="5600" b="1" dirty="0" smtClean="0"/>
              <a:t>, </a:t>
            </a:r>
            <a:r>
              <a:rPr lang="ru-RU" sz="5600" b="1" dirty="0" err="1" smtClean="0"/>
              <a:t>рухотерапії</a:t>
            </a:r>
            <a:r>
              <a:rPr lang="ru-RU" sz="5600" b="1" dirty="0" smtClean="0"/>
              <a:t>, </a:t>
            </a:r>
            <a:r>
              <a:rPr lang="ru-RU" sz="5600" b="1" dirty="0" err="1" smtClean="0"/>
              <a:t>аромотерапії,тощо</a:t>
            </a:r>
            <a:r>
              <a:rPr lang="ru-RU" sz="5600" b="1" dirty="0" smtClean="0"/>
              <a:t>;</a:t>
            </a:r>
          </a:p>
          <a:p>
            <a:r>
              <a:rPr lang="ru-RU" sz="5600" b="1" dirty="0" smtClean="0"/>
              <a:t>• </a:t>
            </a:r>
            <a:r>
              <a:rPr lang="ru-RU" sz="5600" b="1" dirty="0" err="1" smtClean="0"/>
              <a:t>вигляд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учнів</a:t>
            </a:r>
            <a:r>
              <a:rPr lang="ru-RU" sz="5600" b="1" dirty="0" smtClean="0"/>
              <a:t> у </a:t>
            </a:r>
            <a:r>
              <a:rPr lang="ru-RU" sz="5600" b="1" dirty="0" err="1" smtClean="0"/>
              <a:t>кінці</a:t>
            </a:r>
            <a:r>
              <a:rPr lang="ru-RU" sz="5600" b="1" dirty="0" smtClean="0"/>
              <a:t> уроку:  </a:t>
            </a:r>
            <a:r>
              <a:rPr lang="ru-RU" sz="5600" b="1" dirty="0" err="1" smtClean="0"/>
              <a:t>відсутність</a:t>
            </a:r>
            <a:r>
              <a:rPr lang="ru-RU" sz="5600" b="1" dirty="0" smtClean="0"/>
              <a:t> </a:t>
            </a:r>
            <a:r>
              <a:rPr lang="ru-RU" sz="5600" b="1" dirty="0" err="1" smtClean="0"/>
              <a:t>стомлення</a:t>
            </a:r>
            <a:r>
              <a:rPr lang="ru-RU" sz="5600" b="1" dirty="0" smtClean="0"/>
              <a:t>, висока </a:t>
            </a:r>
            <a:r>
              <a:rPr lang="ru-RU" sz="5600" b="1" dirty="0" err="1" smtClean="0"/>
              <a:t>працездатність</a:t>
            </a:r>
            <a:r>
              <a:rPr lang="ru-RU" sz="5600" b="1" dirty="0" smtClean="0"/>
              <a:t>, і т.д.</a:t>
            </a:r>
            <a:endParaRPr lang="ru-RU" sz="5600" b="1" dirty="0"/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285720" y="1000108"/>
            <a:ext cx="3214710" cy="714380"/>
          </a:xfrm>
          <a:prstGeom prst="down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Психологічні:</a:t>
            </a:r>
            <a:endParaRPr lang="ru-RU" sz="2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5643570" y="928670"/>
            <a:ext cx="3143304" cy="642942"/>
          </a:xfrm>
          <a:prstGeom prst="down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/>
              <a:t>Навчально</a:t>
            </a:r>
            <a:r>
              <a:rPr lang="ru-RU" sz="2000" b="1" dirty="0" smtClean="0"/>
              <a:t> - </a:t>
            </a:r>
            <a:r>
              <a:rPr lang="ru-RU" sz="2000" b="1" dirty="0" err="1" smtClean="0"/>
              <a:t>методичні</a:t>
            </a:r>
            <a:r>
              <a:rPr lang="ru-RU" sz="2000" b="1" dirty="0" smtClean="0"/>
              <a:t>:</a:t>
            </a:r>
            <a:endParaRPr lang="ru-RU" sz="2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1500174"/>
            <a:ext cx="4572000" cy="5262979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•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зв’язок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теми, мети,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змісту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уроку з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життям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здоров’ям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людини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наявність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акцентів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на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здоров’язбереження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; 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•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особистісна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зорієнтованість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уроку;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•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спрямування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уроку на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розвиток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життєвих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навичок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цінностей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; 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• формування в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учнів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життєвої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мотивації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на здоров’я,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ведення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здорового способу життя; 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•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методи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педагогічного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впливу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на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учнів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(оптимально – не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менше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3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видів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за урок: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словесний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наочний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аудіовізуальний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самостійної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активної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інтерактивної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діяльності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тощо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);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•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наявність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можливості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вільного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вибору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в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учнів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•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наявність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застосування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завдань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різної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складності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з урахуванням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особистісних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можливостей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учнів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; 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•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гармонійне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поєднання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навчання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виховання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і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розвитку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учнів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у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навчальній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діяльності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;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•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домашнє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завдання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з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можливістю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вибору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різних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рівнів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його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складності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коментування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правильності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його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err="1" smtClean="0">
                <a:solidFill>
                  <a:schemeClr val="tx2">
                    <a:lumMod val="50000"/>
                  </a:schemeClr>
                </a:solidFill>
              </a:rPr>
              <a:t>виконання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1" name="Picture 2" descr="http://luzan.ucoz.ru/anime/detia-708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785794"/>
            <a:ext cx="1000131" cy="1114431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</a:rPr>
              <a:t>Критеріальні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показники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сучасного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аналізу</a:t>
            </a:r>
            <a:r>
              <a:rPr lang="ru-RU" sz="2800" b="1" dirty="0" smtClean="0">
                <a:solidFill>
                  <a:srgbClr val="002060"/>
                </a:solidFill>
              </a:rPr>
              <a:t> уроку з точки зору </a:t>
            </a:r>
            <a:r>
              <a:rPr lang="ru-RU" sz="2800" b="1" dirty="0" err="1" smtClean="0">
                <a:solidFill>
                  <a:srgbClr val="002060"/>
                </a:solidFill>
              </a:rPr>
              <a:t>здоров’язберігаючої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</a:rPr>
              <a:t>педагогіки</a:t>
            </a:r>
            <a:r>
              <a:rPr lang="ru-RU" sz="2800" b="1" dirty="0" smtClean="0">
                <a:solidFill>
                  <a:srgbClr val="002060"/>
                </a:solidFill>
              </a:rPr>
              <a:t>: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28676" name="Picture 4" descr="http://www.edu.cap.ru/home/6028/5528543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45711" y="4286256"/>
            <a:ext cx="821536" cy="1714512"/>
          </a:xfrm>
          <a:prstGeom prst="rect">
            <a:avLst/>
          </a:prstGeom>
          <a:noFill/>
        </p:spPr>
      </p:pic>
      <p:pic>
        <p:nvPicPr>
          <p:cNvPr id="28678" name="Picture 6" descr="http://www.edu.cap.ru/home/4553/oformlenie/crayon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24875" y="1785926"/>
            <a:ext cx="1238250" cy="18097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9501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480981" y="142852"/>
          <a:ext cx="8663019" cy="67151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357158" y="142852"/>
          <a:ext cx="8572560" cy="6429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15175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івень захворюваності </a:t>
            </a:r>
          </a:p>
          <a:p>
            <a:pPr algn="r"/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серед учнів 1-4 класів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34544468"/>
              </p:ext>
            </p:extLst>
          </p:nvPr>
        </p:nvGraphicFramePr>
        <p:xfrm>
          <a:off x="0" y="855649"/>
          <a:ext cx="9144000" cy="6002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6" descr="mels_spinning_world_hc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1500174"/>
            <a:ext cx="2657475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6325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="" xmlns:p14="http://schemas.microsoft.com/office/powerpoint/2010/main" val="1575308657"/>
              </p:ext>
            </p:extLst>
          </p:nvPr>
        </p:nvGraphicFramePr>
        <p:xfrm>
          <a:off x="0" y="-99392"/>
          <a:ext cx="9144000" cy="6957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14348" y="6286520"/>
            <a:ext cx="90726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Серед учнів 5-8 класів </a:t>
            </a:r>
            <a:r>
              <a:rPr lang="uk-UA" sz="2400" b="1" i="1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переважають хірургічні </a:t>
            </a:r>
            <a:r>
              <a:rPr lang="uk-UA" sz="2400" b="1" i="1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захворювання.</a:t>
            </a:r>
            <a:endParaRPr lang="ru-RU" sz="2400" b="1" i="1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 descr="http://luzan.ucoz.ru/animes/romask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643314"/>
            <a:ext cx="1266825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46798751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63839" y="0"/>
            <a:ext cx="587635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Рівень захворюваності </a:t>
            </a:r>
          </a:p>
          <a:p>
            <a:pPr algn="ctr"/>
            <a:r>
              <a:rPr lang="uk-UA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серед учнів 9-11 класів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413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6410704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27784" y="-171400"/>
            <a:ext cx="670080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uk-UA" sz="4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Рівень захворюваності </a:t>
            </a:r>
          </a:p>
          <a:p>
            <a:pPr algn="ctr"/>
            <a:r>
              <a:rPr lang="uk-UA" sz="4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учнів нашої школи</a:t>
            </a:r>
            <a:endParaRPr lang="ru-RU" sz="4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12290" name="Picture 2" descr="http://luzan.ucoz.ru/animes/kuwsinka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86710" y="4929197"/>
            <a:ext cx="1357290" cy="12894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7623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0"/>
          <a:ext cx="4343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4191000" y="0"/>
          <a:ext cx="4953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1000" y="4876800"/>
            <a:ext cx="8458200" cy="181588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prstTxWarp prst="textWave1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Ці </a:t>
            </a:r>
            <a:r>
              <a:rPr lang="uk-UA" sz="28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опитування були проведені  серед учнів середніх і старших класів. Анкети звичайно були анонімними. І зараз ми можемо побачити  підсумки анкет.</a:t>
            </a:r>
            <a:endParaRPr lang="ru-RU" sz="28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://luzan.ucoz.ru/animazii/knigi-7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2071678"/>
            <a:ext cx="2153846" cy="1928819"/>
          </a:xfrm>
          <a:prstGeom prst="rect">
            <a:avLst/>
          </a:prstGeom>
          <a:noFill/>
        </p:spPr>
      </p:pic>
      <p:pic>
        <p:nvPicPr>
          <p:cNvPr id="22530" name="Picture 2" descr="http://www.digicom.qc.ca/~gilbou/cameraguy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72" y="1428736"/>
            <a:ext cx="1428759" cy="14287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179512" y="1676400"/>
          <a:ext cx="4176464" cy="3048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395536" y="188640"/>
            <a:ext cx="4283968" cy="1600201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Кількість викурених</a:t>
            </a:r>
          </a:p>
          <a:p>
            <a:pPr algn="ctr" rtl="0"/>
            <a:r>
              <a:rPr lang="ru-RU" sz="3600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 вами сигарет?</a:t>
            </a:r>
            <a:endParaRPr lang="ru-RU" sz="3600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effectLst/>
              <a:latin typeface="Times New Roman"/>
              <a:cs typeface="Times New Roman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11960" y="2996952"/>
          <a:ext cx="4608512" cy="3505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788024" y="1988840"/>
            <a:ext cx="410445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Чому ви почали палити?</a:t>
            </a:r>
            <a:endParaRPr lang="ru-RU" sz="4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0242" name="Picture 2" descr="http://luzan.ucoz.ru/animazii/knigi-3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27452"/>
            <a:ext cx="2143140" cy="2040106"/>
          </a:xfrm>
          <a:prstGeom prst="rect">
            <a:avLst/>
          </a:prstGeom>
          <a:noFill/>
        </p:spPr>
      </p:pic>
      <p:pic>
        <p:nvPicPr>
          <p:cNvPr id="8" name="Рисунок 4" descr="15_8_214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57158" y="4500570"/>
            <a:ext cx="1928812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0" y="0"/>
          <a:ext cx="5334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3962400" y="1549400"/>
          <a:ext cx="5181600" cy="53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218" name="Picture 2" descr="http://luzan.ucoz.ru/animes/__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4071942"/>
            <a:ext cx="857256" cy="2107421"/>
          </a:xfrm>
          <a:prstGeom prst="rect">
            <a:avLst/>
          </a:prstGeom>
          <a:noFill/>
        </p:spPr>
      </p:pic>
      <p:pic>
        <p:nvPicPr>
          <p:cNvPr id="5" name="Рисунок 5" descr="гусень002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5206" y="0"/>
            <a:ext cx="164307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0"/>
          <a:ext cx="4267200" cy="378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4499992" y="0"/>
          <a:ext cx="4644008" cy="3645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251520" y="3429000"/>
          <a:ext cx="7416824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5576" y="2786058"/>
            <a:ext cx="73376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 якою метою ви вживаєте алкоголь?</a:t>
            </a:r>
            <a:r>
              <a:rPr lang="uk-UA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0"/>
          <a:ext cx="6732240" cy="7072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6444208" y="4343400"/>
          <a:ext cx="2520280" cy="2181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588224" y="1916832"/>
            <a:ext cx="2555776" cy="2592288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24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Ви впевнені, що ведете здоровий спосіб життя?</a:t>
            </a:r>
            <a:endParaRPr lang="ru-RU" sz="24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6146" name="Picture 2" descr="http://luzan.ucoz.ru/anime/detia-708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2330" y="157140"/>
            <a:ext cx="1500191" cy="167164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304800" y="1447800"/>
          <a:ext cx="82296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90600" y="381000"/>
            <a:ext cx="7209411" cy="107721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3"/>
                </a:solidFill>
              </a:rPr>
              <a:t>З яких джерел Ви дізнаєтесь </a:t>
            </a:r>
          </a:p>
          <a:p>
            <a:pPr algn="ctr"/>
            <a:r>
              <a:rPr lang="uk-UA" sz="3200" b="1" dirty="0" smtClean="0">
                <a:ln/>
                <a:solidFill>
                  <a:schemeClr val="accent3"/>
                </a:solidFill>
              </a:rPr>
              <a:t>про куріння, алкоголь, наркотики? </a:t>
            </a:r>
            <a:endParaRPr lang="ru-RU" sz="32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5122" name="Picture 2" descr="http://luzan.ucoz.ru/animes/pedsovet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1571612"/>
            <a:ext cx="2786050" cy="1448748"/>
          </a:xfrm>
          <a:prstGeom prst="rect">
            <a:avLst/>
          </a:prstGeom>
          <a:noFill/>
        </p:spPr>
      </p:pic>
      <p:pic>
        <p:nvPicPr>
          <p:cNvPr id="16386" name="Picture 2" descr="http://s2.rimg.info/e2657cac100e2f382b302f302903a126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357298"/>
            <a:ext cx="1885950" cy="14668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0"/>
          <a:ext cx="80772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5029200"/>
            <a:ext cx="93581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3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Якщо б у вас виникли проблеми</a:t>
            </a:r>
          </a:p>
          <a:p>
            <a:pPr algn="ctr"/>
            <a:r>
              <a:rPr lang="uk-UA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 вживанням алкоголю і наркотиків, </a:t>
            </a:r>
          </a:p>
          <a:p>
            <a:pPr algn="ctr"/>
            <a:r>
              <a:rPr lang="uk-UA" sz="3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До кого ви звернулись би?</a:t>
            </a:r>
            <a:endParaRPr lang="ru-RU" sz="3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098" name="Picture 2" descr="http://luzan.ucoz.ru/animazii/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36" y="928670"/>
            <a:ext cx="2000264" cy="200026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CIMG22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785794"/>
            <a:ext cx="8072494" cy="58043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Горизонтальный свиток 8"/>
          <p:cNvSpPr/>
          <p:nvPr/>
        </p:nvSpPr>
        <p:spPr>
          <a:xfrm>
            <a:off x="1142976" y="-214338"/>
            <a:ext cx="6858048" cy="1247610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Методичний семінар-практикум «Здоров</a:t>
            </a:r>
            <a:r>
              <a:rPr lang="ru-RU" sz="24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’</a:t>
            </a:r>
            <a:r>
              <a:rPr lang="uk-UA" sz="24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язберігаючі</a:t>
            </a:r>
            <a:r>
              <a:rPr lang="uk-UA" sz="24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аспекти сучасного уроку»</a:t>
            </a:r>
            <a:endParaRPr lang="ru-RU" sz="2400" b="1" dirty="0">
              <a:ln w="1905">
                <a:solidFill>
                  <a:srgbClr val="7030A0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Сидорова О. П. </a:t>
            </a:r>
          </a:p>
          <a:p>
            <a:pPr algn="ctr"/>
            <a:r>
              <a:rPr lang="uk-UA" b="1" dirty="0" smtClean="0"/>
              <a:t>“У пошуку еліксиру </a:t>
            </a:r>
            <a:r>
              <a:rPr lang="uk-UA" b="1" dirty="0" err="1" smtClean="0"/>
              <a:t>молодості”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IMG22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9" y="124993"/>
            <a:ext cx="8691622" cy="65187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Блінова</a:t>
            </a:r>
            <a:r>
              <a:rPr lang="uk-UA" b="1" dirty="0" smtClean="0"/>
              <a:t> Н. О. </a:t>
            </a:r>
          </a:p>
          <a:p>
            <a:pPr algn="ctr"/>
            <a:r>
              <a:rPr lang="uk-UA" b="1" dirty="0" err="1" smtClean="0"/>
              <a:t>“Лихослів</a:t>
            </a:r>
            <a:r>
              <a:rPr lang="en-US" b="1" dirty="0" smtClean="0"/>
              <a:t>’</a:t>
            </a:r>
            <a:r>
              <a:rPr lang="uk-UA" b="1" dirty="0" smtClean="0"/>
              <a:t>я в нашому </a:t>
            </a:r>
            <a:r>
              <a:rPr lang="uk-UA" b="1" dirty="0" err="1" smtClean="0"/>
              <a:t>житті”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P01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42852"/>
            <a:ext cx="8858280" cy="6643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Єракова</a:t>
            </a:r>
            <a:r>
              <a:rPr lang="uk-UA" b="1" dirty="0" smtClean="0"/>
              <a:t> О. С. </a:t>
            </a:r>
          </a:p>
          <a:p>
            <a:pPr algn="ctr"/>
            <a:r>
              <a:rPr lang="uk-UA" b="1" dirty="0" err="1" smtClean="0"/>
              <a:t>“Їжа”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IMG22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42900"/>
            <a:ext cx="8667747" cy="65008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Федіна Т. В. </a:t>
            </a:r>
          </a:p>
          <a:p>
            <a:pPr algn="ctr"/>
            <a:r>
              <a:rPr lang="uk-UA" b="1" dirty="0" err="1" smtClean="0"/>
              <a:t>“Подорож</a:t>
            </a:r>
            <a:r>
              <a:rPr lang="uk-UA" b="1" dirty="0" smtClean="0"/>
              <a:t> </a:t>
            </a:r>
            <a:r>
              <a:rPr lang="uk-UA" b="1" dirty="0" smtClean="0"/>
              <a:t>стежинками </a:t>
            </a:r>
            <a:r>
              <a:rPr lang="uk-UA" b="1" dirty="0" smtClean="0"/>
              <a:t>здоров</a:t>
            </a:r>
            <a:r>
              <a:rPr lang="en-US" b="1" dirty="0" smtClean="0"/>
              <a:t>’</a:t>
            </a:r>
            <a:r>
              <a:rPr lang="uk-UA" b="1" dirty="0" smtClean="0"/>
              <a:t>я”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ван\Desktop\Изображение 1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867" y="92034"/>
            <a:ext cx="8831289" cy="66231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Яковлєва Т. В. </a:t>
            </a:r>
          </a:p>
          <a:p>
            <a:pPr algn="ctr"/>
            <a:r>
              <a:rPr lang="uk-UA" b="1" dirty="0" smtClean="0"/>
              <a:t>“ Твоє  </a:t>
            </a:r>
            <a:r>
              <a:rPr lang="uk-UA" b="1" dirty="0" smtClean="0"/>
              <a:t>здоров</a:t>
            </a:r>
            <a:r>
              <a:rPr lang="en-US" b="1" dirty="0" smtClean="0"/>
              <a:t>’</a:t>
            </a:r>
            <a:r>
              <a:rPr lang="uk-UA" b="1" dirty="0" smtClean="0"/>
              <a:t>я </a:t>
            </a:r>
            <a:r>
              <a:rPr lang="uk-UA" b="1" dirty="0" smtClean="0"/>
              <a:t>в твоїх руках 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IMG22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85728"/>
            <a:ext cx="8596339" cy="64472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Константінова</a:t>
            </a:r>
            <a:r>
              <a:rPr lang="uk-UA" b="1" dirty="0" smtClean="0"/>
              <a:t> Н. О. </a:t>
            </a:r>
          </a:p>
          <a:p>
            <a:pPr algn="ctr"/>
            <a:r>
              <a:rPr lang="uk-UA" b="1" dirty="0" err="1" smtClean="0"/>
              <a:t>“Развитие</a:t>
            </a:r>
            <a:r>
              <a:rPr lang="uk-UA" b="1" dirty="0" smtClean="0"/>
              <a:t> речи. Культура речи. Режим </a:t>
            </a:r>
            <a:r>
              <a:rPr lang="uk-UA" b="1" dirty="0" err="1" smtClean="0"/>
              <a:t>дня”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IMG22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26" y="71414"/>
            <a:ext cx="8953530" cy="6715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Смалій</a:t>
            </a:r>
            <a:r>
              <a:rPr lang="uk-UA" b="1" dirty="0" smtClean="0"/>
              <a:t> М. П. </a:t>
            </a:r>
          </a:p>
          <a:p>
            <a:pPr algn="ctr"/>
            <a:r>
              <a:rPr lang="uk-UA" b="1" dirty="0" err="1" smtClean="0"/>
              <a:t>“Усим</a:t>
            </a:r>
            <a:r>
              <a:rPr lang="uk-UA" b="1" dirty="0" smtClean="0"/>
              <a:t> миром проти </a:t>
            </a:r>
            <a:r>
              <a:rPr lang="uk-UA" b="1" dirty="0" err="1" smtClean="0"/>
              <a:t>Змія”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IMG22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42852"/>
            <a:ext cx="8763029" cy="6572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Ачкасова</a:t>
            </a:r>
            <a:r>
              <a:rPr lang="uk-UA" b="1" dirty="0" smtClean="0"/>
              <a:t> Г. М. </a:t>
            </a:r>
          </a:p>
          <a:p>
            <a:pPr algn="ctr"/>
            <a:r>
              <a:rPr lang="uk-UA" b="1" dirty="0" err="1" smtClean="0"/>
              <a:t>“Правила</a:t>
            </a:r>
            <a:r>
              <a:rPr lang="uk-UA" b="1" dirty="0" smtClean="0"/>
              <a:t> здорового способу </a:t>
            </a:r>
            <a:r>
              <a:rPr lang="uk-UA" b="1" dirty="0" err="1" smtClean="0"/>
              <a:t>життя”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IMG22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6" y="71438"/>
            <a:ext cx="8858280" cy="6643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Скоробагата</a:t>
            </a:r>
            <a:r>
              <a:rPr lang="uk-UA" b="1" dirty="0" smtClean="0"/>
              <a:t> Л. В. </a:t>
            </a:r>
          </a:p>
          <a:p>
            <a:pPr algn="ctr"/>
            <a:r>
              <a:rPr lang="uk-UA" b="1" dirty="0" err="1" smtClean="0"/>
              <a:t>“Безвредного</a:t>
            </a:r>
            <a:r>
              <a:rPr lang="uk-UA" b="1" dirty="0" smtClean="0"/>
              <a:t> </a:t>
            </a:r>
            <a:r>
              <a:rPr lang="uk-UA" b="1" dirty="0" err="1" smtClean="0"/>
              <a:t>табака</a:t>
            </a:r>
            <a:r>
              <a:rPr lang="uk-UA" b="1" dirty="0" smtClean="0"/>
              <a:t> не б</a:t>
            </a:r>
            <a:r>
              <a:rPr lang="ru-RU" b="1" dirty="0" err="1" smtClean="0"/>
              <a:t>ывает</a:t>
            </a:r>
            <a:r>
              <a:rPr lang="uk-UA" b="1" dirty="0" smtClean="0"/>
              <a:t>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IMG22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6" y="142852"/>
            <a:ext cx="8858280" cy="6643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Шатохіна</a:t>
            </a:r>
            <a:r>
              <a:rPr lang="uk-UA" b="1" dirty="0" smtClean="0"/>
              <a:t> В. Д. </a:t>
            </a:r>
          </a:p>
          <a:p>
            <a:pPr algn="ctr"/>
            <a:r>
              <a:rPr lang="uk-UA" b="1" dirty="0" err="1" smtClean="0"/>
              <a:t>“Як</a:t>
            </a:r>
            <a:r>
              <a:rPr lang="uk-UA" b="1" dirty="0" smtClean="0"/>
              <a:t> не нашкодити собі і своєму </a:t>
            </a:r>
            <a:r>
              <a:rPr lang="uk-UA" b="1" dirty="0" err="1" smtClean="0"/>
              <a:t>майбутньому”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IMG22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71438"/>
            <a:ext cx="8858280" cy="66437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Бєляєва В. В. </a:t>
            </a:r>
          </a:p>
          <a:p>
            <a:pPr algn="ctr"/>
            <a:r>
              <a:rPr lang="uk-UA" b="1" dirty="0" smtClean="0"/>
              <a:t>Урок – тренінг:</a:t>
            </a:r>
          </a:p>
          <a:p>
            <a:pPr algn="ctr"/>
            <a:r>
              <a:rPr lang="uk-UA" b="1" dirty="0" err="1" smtClean="0"/>
              <a:t>“Здоровий</a:t>
            </a:r>
            <a:r>
              <a:rPr lang="uk-UA" b="1" dirty="0" smtClean="0"/>
              <a:t> спосіб </a:t>
            </a:r>
            <a:r>
              <a:rPr lang="uk-UA" b="1" dirty="0" err="1" smtClean="0"/>
              <a:t>життя”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IMG227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1876" y="214266"/>
            <a:ext cx="8667842" cy="65008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Рудницька</a:t>
            </a:r>
            <a:r>
              <a:rPr lang="uk-UA" b="1" dirty="0" smtClean="0"/>
              <a:t> Т. В. </a:t>
            </a:r>
          </a:p>
          <a:p>
            <a:pPr algn="ctr"/>
            <a:r>
              <a:rPr lang="uk-UA" b="1" dirty="0" err="1" smtClean="0"/>
              <a:t>“Здорове</a:t>
            </a:r>
            <a:r>
              <a:rPr lang="uk-UA" b="1" dirty="0" smtClean="0"/>
              <a:t> харчування молодших </a:t>
            </a:r>
            <a:r>
              <a:rPr lang="uk-UA" b="1" dirty="0" err="1" smtClean="0"/>
              <a:t>школярів”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IMG22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4" y="214290"/>
            <a:ext cx="8715404" cy="65365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Горизонтальный свиток 2"/>
          <p:cNvSpPr/>
          <p:nvPr/>
        </p:nvSpPr>
        <p:spPr>
          <a:xfrm>
            <a:off x="0" y="5500702"/>
            <a:ext cx="3500430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err="1" smtClean="0"/>
              <a:t>Манець</a:t>
            </a:r>
            <a:r>
              <a:rPr lang="uk-UA" b="1" dirty="0" smtClean="0"/>
              <a:t> Н. І. </a:t>
            </a:r>
          </a:p>
          <a:p>
            <a:pPr algn="ctr"/>
            <a:r>
              <a:rPr lang="uk-UA" b="1" dirty="0" err="1" smtClean="0"/>
              <a:t>“Щоб</a:t>
            </a:r>
            <a:r>
              <a:rPr lang="uk-UA" b="1" dirty="0" smtClean="0"/>
              <a:t> здоров</a:t>
            </a:r>
            <a:r>
              <a:rPr lang="en-US" b="1" dirty="0" smtClean="0"/>
              <a:t>’</a:t>
            </a:r>
            <a:r>
              <a:rPr lang="uk-UA" b="1" dirty="0" smtClean="0"/>
              <a:t>я добре мати </a:t>
            </a:r>
          </a:p>
          <a:p>
            <a:pPr algn="ctr"/>
            <a:r>
              <a:rPr lang="uk-UA" b="1" dirty="0" smtClean="0"/>
              <a:t>Слід про нього змалку </a:t>
            </a:r>
            <a:r>
              <a:rPr lang="uk-UA" b="1" dirty="0" err="1" smtClean="0"/>
              <a:t>дбати</a:t>
            </a:r>
            <a:r>
              <a:rPr lang="uk-UA" b="1" dirty="0" err="1" smtClean="0"/>
              <a:t>”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WordArt 4"/>
          <p:cNvSpPr>
            <a:spLocks noChangeArrowheads="1" noChangeShapeType="1" noTextEdit="1"/>
          </p:cNvSpPr>
          <p:nvPr/>
        </p:nvSpPr>
        <p:spPr bwMode="auto">
          <a:xfrm>
            <a:off x="250825" y="333375"/>
            <a:ext cx="8569325" cy="1223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28575">
                <a:solidFill>
                  <a:schemeClr val="tx1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7956550" y="6000750"/>
            <a:ext cx="785813" cy="50006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7413" name="Picture 8" descr="woman_teacher_blackboard_hc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1571612"/>
            <a:ext cx="3095625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14348" y="714356"/>
            <a:ext cx="61436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Отже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сучасний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урок має бути </a:t>
            </a:r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здоров’язберігаючим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</a:p>
          <a:p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здоров’яформуючим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</a:p>
          <a:p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здоров’язміцнюючим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</a:p>
          <a:p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спрямованим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на формування </a:t>
            </a:r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позитивної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мотивації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на здоровий спосіб життя, </a:t>
            </a:r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учити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культури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здоров’я на засадах </a:t>
            </a:r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розвитку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життєвих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b="1" dirty="0" err="1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навичок</a:t>
            </a: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 </a:t>
            </a:r>
            <a:endParaRPr lang="ru-RU" sz="3600" b="1" dirty="0">
              <a:ln w="1905">
                <a:solidFill>
                  <a:srgbClr val="7030A0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4D4D4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</TotalTime>
  <Words>868</Words>
  <Application>Microsoft Office PowerPoint</Application>
  <PresentationFormat>Экран (4:3)</PresentationFormat>
  <Paragraphs>125</Paragraphs>
  <Slides>34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Thermal</vt:lpstr>
      <vt:lpstr>Здоров’язберігаючі аспекти сучасного уроку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Молодь обирає здоров`я</dc:title>
  <dc:creator>серж</dc:creator>
  <cp:lastModifiedBy>Иван</cp:lastModifiedBy>
  <cp:revision>78</cp:revision>
  <dcterms:created xsi:type="dcterms:W3CDTF">2011-10-27T10:34:16Z</dcterms:created>
  <dcterms:modified xsi:type="dcterms:W3CDTF">2013-01-23T17:06:51Z</dcterms:modified>
</cp:coreProperties>
</file>