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7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DB377-7F5C-4E45-9848-33B191DF7A35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80428-7EA0-4E5B-BF2C-2EB908A9C7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031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FDAB433-B75F-4473-935E-8B522199E7CC}" type="datetimeFigureOut">
              <a:rPr lang="ru-RU" smtClean="0"/>
              <a:pPr/>
              <a:t>02.07.2014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2A4AFDC-63B5-439C-B6F5-E42611B0EF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41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0" dirty="0" smtClean="0"/>
              <a:t>Презентация на тему: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Холодильные машины.</a:t>
            </a:r>
            <a:b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Холодильник.</a:t>
            </a:r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276872"/>
            <a:ext cx="19050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507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1"/>
            <a:ext cx="8229600" cy="2520280"/>
          </a:xfrm>
        </p:spPr>
        <p:txBody>
          <a:bodyPr/>
          <a:lstStyle/>
          <a:p>
            <a:r>
              <a:rPr lang="ru-RU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Холодильная </a:t>
            </a:r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машина- </a:t>
            </a:r>
            <a:r>
              <a:rPr lang="ru-RU" sz="2400" dirty="0" smtClean="0"/>
              <a:t>устройство</a:t>
            </a:r>
            <a:r>
              <a:rPr lang="ru-RU" sz="2400" dirty="0"/>
              <a:t>, служащее для отвода теплоты от охлаждаемого тела при температуре более низкой, чем температура окружающей среды. И</a:t>
            </a:r>
            <a:r>
              <a:rPr lang="ru-RU" sz="2400" dirty="0" smtClean="0"/>
              <a:t>спользуются </a:t>
            </a:r>
            <a:r>
              <a:rPr lang="ru-RU" sz="2400" dirty="0"/>
              <a:t>для получения температур от 10 °С до —150 °С. </a:t>
            </a:r>
            <a:endParaRPr lang="ru-RU" sz="2400" dirty="0" smtClean="0"/>
          </a:p>
          <a:p>
            <a:r>
              <a:rPr lang="ru-RU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Различные холодильные машины:</a:t>
            </a:r>
          </a:p>
          <a:p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2708920"/>
            <a:ext cx="3816424" cy="2304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3284984"/>
            <a:ext cx="3240360" cy="259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8888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88641"/>
            <a:ext cx="8229600" cy="504056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Различные холодильные машины: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060848"/>
            <a:ext cx="3816424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793320"/>
            <a:ext cx="3174380" cy="558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4103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201622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Холодильник </a:t>
            </a:r>
            <a:r>
              <a:rPr lang="ru-RU" dirty="0"/>
              <a:t>— </a:t>
            </a:r>
            <a:r>
              <a:rPr lang="ru-RU" sz="1600" dirty="0"/>
              <a:t>устройство, поддерживающее низкую температуру в теплоизолированной камере. Применяется обычно для хранения пищи или предметов, требующих хранения в прохладном месте. В развитых странах бытовой холодильник имеется почти в каждой семье. Работа холодильника основана на использовании холодильной машины, переносящей тепло из рабочей камеры холодильника наружу, где оно рассеивается во внешнюю среду.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Холодильник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2924944"/>
            <a:ext cx="3960440" cy="375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1792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692697"/>
            <a:ext cx="8229600" cy="1440160"/>
          </a:xfrm>
        </p:spPr>
        <p:txBody>
          <a:bodyPr>
            <a:normAutofit/>
          </a:bodyPr>
          <a:lstStyle/>
          <a:p>
            <a:r>
              <a:rPr lang="ru-RU" sz="1600" dirty="0"/>
              <a:t>Помещения для хранения продуктов, наполняемые льдом, появились несколько тысяч лет назад. </a:t>
            </a:r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1686 году итальянец </a:t>
            </a:r>
            <a:r>
              <a:rPr lang="ru-RU" sz="1600" dirty="0" err="1"/>
              <a:t>Франческо</a:t>
            </a:r>
            <a:r>
              <a:rPr lang="ru-RU" sz="1600" dirty="0"/>
              <a:t> </a:t>
            </a:r>
            <a:r>
              <a:rPr lang="ru-RU" sz="1600" dirty="0" err="1"/>
              <a:t>Прокопио</a:t>
            </a:r>
            <a:r>
              <a:rPr lang="ru-RU" sz="1600" dirty="0"/>
              <a:t> открыл </a:t>
            </a:r>
            <a:r>
              <a:rPr lang="ru-RU" sz="1600" dirty="0" smtClean="0"/>
              <a:t>в Париже кафе Прокоп, </a:t>
            </a:r>
            <a:r>
              <a:rPr lang="ru-RU" sz="1600" dirty="0"/>
              <a:t>которое пользовалось популярностью у парижан за счёт того, что в нём продавали замороженные </a:t>
            </a:r>
            <a:r>
              <a:rPr lang="ru-RU" sz="1600" dirty="0" err="1"/>
              <a:t>щербеты</a:t>
            </a:r>
            <a:r>
              <a:rPr lang="ru-RU" sz="1600" dirty="0"/>
              <a:t> и мороженое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</a:rPr>
              <a:t>История создания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2075410"/>
            <a:ext cx="6552728" cy="416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928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4690864" cy="5328592"/>
          </a:xfrm>
        </p:spPr>
        <p:txBody>
          <a:bodyPr>
            <a:normAutofit/>
          </a:bodyPr>
          <a:lstStyle/>
          <a:p>
            <a:r>
              <a:rPr lang="ru-RU" sz="1600" dirty="0"/>
              <a:t>Массово использовались в середине XIX века домашние ледники. Внешне их невозможно было отличить от обычных кухонных шкафов. Кроличьи шкурки для теплоизоляции уже не использовались, вместо них засыпались опилки и пробка. Отсек, который заполнялся льдом, в одних моделях был под камерой для продуктов, а в других над ней. Через кран талая вода сливалась в специальный поддон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Первая получившая широкое распространение модель холодильника </a:t>
            </a:r>
            <a:r>
              <a:rPr lang="ru-RU" sz="1600" dirty="0" err="1"/>
              <a:t>Monitor-Top</a:t>
            </a:r>
            <a:r>
              <a:rPr lang="ru-RU" sz="1600" dirty="0"/>
              <a:t> была произведена фирмой </a:t>
            </a:r>
            <a:r>
              <a:rPr lang="ru-RU" sz="1600" dirty="0" err="1"/>
              <a:t>General</a:t>
            </a:r>
            <a:r>
              <a:rPr lang="ru-RU" sz="1600" dirty="0"/>
              <a:t> </a:t>
            </a:r>
            <a:r>
              <a:rPr lang="ru-RU" sz="1600" dirty="0" err="1"/>
              <a:t>Electric</a:t>
            </a:r>
            <a:r>
              <a:rPr lang="ru-RU" sz="1600" dirty="0"/>
              <a:t> в 1927 году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dirty="0"/>
              <a:t>К 1962 году холодильники имели: в США — 98,3 % семей, в Италии — 20 %, а в СССР — 5,3 % семей.[4]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98976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</a:rPr>
              <a:t>История создания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75873" y="52423"/>
            <a:ext cx="2088232" cy="34097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1628800"/>
            <a:ext cx="2339752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5140" y="3232385"/>
            <a:ext cx="2422773" cy="356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50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1800" y="1052736"/>
            <a:ext cx="3488945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7030A0"/>
                </a:solidFill>
              </a:rPr>
              <a:t>Устройство и принцип действия компрессионного холодильника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5576" y="2100483"/>
            <a:ext cx="2082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морозильная камера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2386358"/>
            <a:ext cx="22322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испаритель</a:t>
            </a:r>
            <a:r>
              <a:rPr lang="ru-RU" sz="1400" dirty="0" smtClean="0"/>
              <a:t>, </a:t>
            </a:r>
            <a:r>
              <a:rPr lang="ru-RU" sz="1200" dirty="0" smtClean="0"/>
              <a:t>забирающий тепло из внутреннего объёма холодильника.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907830" y="2477628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жидкий хладагент — </a:t>
            </a:r>
            <a:r>
              <a:rPr lang="ru-RU" sz="1200" dirty="0" smtClean="0"/>
              <a:t>вещество, переносящее тепло от испарителя к конденсатору.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115616" y="3589126"/>
            <a:ext cx="2082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конденсатор</a:t>
            </a:r>
            <a:r>
              <a:rPr lang="ru-RU" sz="1400" dirty="0" smtClean="0"/>
              <a:t>, </a:t>
            </a:r>
            <a:r>
              <a:rPr lang="ru-RU" sz="1200" dirty="0" smtClean="0"/>
              <a:t>отдающий тепло в окружающую среду</a:t>
            </a:r>
            <a:r>
              <a:rPr lang="ru-RU" sz="1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2087" y="4653135"/>
            <a:ext cx="19299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компрессор</a:t>
            </a:r>
            <a:r>
              <a:rPr lang="ru-RU" sz="1400" dirty="0" smtClean="0"/>
              <a:t>, создающий необходимую разность давлений.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999643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Объект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𝑨</m:t>
                    </m:r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US" b="1" dirty="0" smtClean="0">
                    <a:solidFill>
                      <a:srgbClr val="7030A0"/>
                    </a:solidFill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𝑸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800" b="0" i="0" dirty="0" smtClean="0">
                        <a:latin typeface="Cambria Math"/>
                      </a:rPr>
                      <m:t> </m:t>
                    </m:r>
                    <m:r>
                      <a:rPr lang="ru-RU" sz="28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ru-RU" dirty="0" smtClean="0"/>
                  <a:t/>
                </a:r>
                <a:r>
                  <a:rPr lang="ru-RU" sz="1800" dirty="0" smtClean="0"/>
                  <a:t>, </a:t>
                </a:r>
                <a:r>
                  <a:rPr lang="ru-RU" sz="1600" dirty="0" smtClean="0"/>
                  <a:t>где</a:t>
                </a:r>
                <a:r>
                  <a:rPr lang="ru-RU" sz="18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ru-RU" sz="1800" dirty="0" smtClean="0"/>
                  <a:t>–</a:t>
                </a:r>
                <a:r>
                  <a:rPr lang="ru-RU" sz="1600" dirty="0" smtClean="0"/>
                  <a:t>количество теплоты, отданное нагретому телу(окружающей среде</a:t>
                </a:r>
                <a:r>
                  <a:rPr lang="ru-RU" sz="1600" dirty="0"/>
                  <a:t>);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ru-RU" sz="1600" dirty="0" smtClean="0"/>
                  <a:t>-</a:t>
                </a:r>
                <a:r>
                  <a:rPr lang="ru-RU" sz="1600" dirty="0"/>
                  <a:t>количество </a:t>
                </a:r>
                <a:r>
                  <a:rPr lang="ru-RU" sz="1600" dirty="0" smtClean="0"/>
                  <a:t>теплоты, поглощенное из холодильной камеры;</a:t>
                </a:r>
                <a:endParaRPr lang="en-US" sz="1600" dirty="0" smtClean="0"/>
              </a:p>
              <a:p>
                <a:endParaRPr lang="en-US" sz="1600" dirty="0" smtClean="0"/>
              </a:p>
              <a:p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7030A0"/>
                        </a:solidFill>
                        <a:latin typeface="Cambria Math"/>
                      </a:rPr>
                      <m:t>𝒌</m:t>
                    </m:r>
                    <m:r>
                      <a:rPr lang="en-US" sz="3600" b="1" i="1" smtClean="0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1" i="1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600" b="1" i="1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𝑸</m:t>
                            </m:r>
                          </m:e>
                          <m:sub>
                            <m:r>
                              <a:rPr lang="en-US" sz="3600" b="1" i="1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r>
                          <a:rPr lang="en-US" sz="36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𝑨</m:t>
                        </m:r>
                      </m:den>
                    </m:f>
                  </m:oMath>
                </a14:m>
                <a:r>
                  <a:rPr lang="en-US" sz="2400" b="1" dirty="0" smtClean="0">
                    <a:solidFill>
                      <a:srgbClr val="7030A0"/>
                    </a:solidFill>
                  </a:rPr>
                  <a:t/>
                </a:r>
                <a:r>
                  <a:rPr lang="en-US" sz="1600" dirty="0" smtClean="0"/>
                  <a:t>- </a:t>
                </a:r>
                <a:r>
                  <a:rPr lang="ru-RU" sz="1600" dirty="0" smtClean="0"/>
                  <a:t>коэффициент холодильной установки;</a:t>
                </a:r>
                <a:endParaRPr lang="en-US" sz="1600" dirty="0" smtClean="0"/>
              </a:p>
              <a:p>
                <a:endParaRPr lang="ru-RU" sz="16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𝒌</m:t>
                        </m:r>
                      </m:e>
                      <m:sub>
                        <m:r>
                          <a:rPr lang="en-US" sz="32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𝒎𝒂𝒙</m:t>
                        </m:r>
                      </m:sub>
                    </m:sSub>
                  </m:oMath>
                </a14:m>
                <a:r>
                  <a:rPr lang="en-US" sz="3200" b="1" dirty="0" smtClean="0">
                    <a:solidFill>
                      <a:srgbClr val="7030A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ru-RU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н</m:t>
                            </m:r>
                          </m:sub>
                        </m:sSub>
                        <m:r>
                          <a:rPr lang="en-US" sz="32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𝑻</m:t>
                            </m:r>
                          </m:e>
                          <m:sub>
                            <m:r>
                              <a:rPr lang="ru-RU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х</m:t>
                            </m:r>
                            <m:r>
                              <a:rPr lang="en-US" sz="3200" b="1" i="1" dirty="0" smtClean="0">
                                <a:solidFill>
                                  <a:srgbClr val="7030A0"/>
                                </a:solidFill>
                                <a:latin typeface="Cambria Math"/>
                              </a:rPr>
                              <m:t>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b="1" dirty="0" smtClean="0">
                    <a:solidFill>
                      <a:srgbClr val="7030A0"/>
                    </a:solidFill>
                  </a:rPr>
                  <a:t/>
                </a:r>
                <a:r>
                  <a:rPr lang="en-US" sz="1600" dirty="0" smtClean="0"/>
                  <a:t>- </a:t>
                </a:r>
                <a:r>
                  <a:rPr lang="ru-RU" sz="1600" dirty="0" smtClean="0"/>
                  <a:t>максимальный холодильный коэффициент установки, где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b="0" i="1" smtClean="0"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ru-RU" sz="1600" b="0" i="1" smtClean="0">
                            <a:latin typeface="Cambria Math"/>
                          </a:rPr>
                          <m:t>н</m:t>
                        </m:r>
                      </m:sub>
                    </m:sSub>
                  </m:oMath>
                </a14:m>
                <a:r>
                  <a:rPr lang="ru-RU" sz="1600" dirty="0" smtClean="0"/>
                  <a:t>– температура нагревания,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1600" b="0" i="1" smtClean="0">
                            <a:latin typeface="Cambria Math"/>
                          </a:rPr>
                          <m:t>Т</m:t>
                        </m:r>
                      </m:e>
                      <m:sub>
                        <m:r>
                          <a:rPr lang="ru-RU" sz="1600" b="0" i="1" smtClean="0">
                            <a:latin typeface="Cambria Math"/>
                          </a:rPr>
                          <m:t>х</m:t>
                        </m:r>
                      </m:sub>
                    </m:sSub>
                  </m:oMath>
                </a14:m>
                <a:r>
                  <a:rPr lang="ru-RU" sz="1600" dirty="0" smtClean="0"/>
                  <a:t>- температура холодильника;</a:t>
                </a:r>
              </a:p>
              <a:p>
                <a:endParaRPr lang="ru-RU" sz="2400" dirty="0"/>
              </a:p>
            </p:txBody>
          </p:sp>
        </mc:Choice>
        <mc:Fallback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Выведенные формулы по теме холодильные установки: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746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764704"/>
            <a:ext cx="3960440" cy="5472608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</a:rPr>
              <a:t>Теплоизоляция</a:t>
            </a:r>
            <a:r>
              <a:rPr lang="ru-RU" sz="1400" dirty="0" smtClean="0"/>
              <a:t>-Стенки </a:t>
            </a:r>
            <a:r>
              <a:rPr lang="ru-RU" sz="1400" dirty="0"/>
              <a:t>холодильного шкафа двойные, промежуток между стенками заполняется теплоизолирующими </a:t>
            </a:r>
            <a:r>
              <a:rPr lang="ru-RU" sz="1400" dirty="0" smtClean="0"/>
              <a:t>материалами</a:t>
            </a:r>
            <a:r>
              <a:rPr lang="ru-RU" sz="1400" dirty="0"/>
              <a:t>.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b="1" dirty="0" smtClean="0">
                <a:solidFill>
                  <a:srgbClr val="7030A0"/>
                </a:solidFill>
              </a:rPr>
              <a:t>Полки</a:t>
            </a:r>
            <a:r>
              <a:rPr lang="ru-RU" sz="1400" dirty="0" smtClean="0"/>
              <a:t>-могут </a:t>
            </a:r>
            <a:r>
              <a:rPr lang="ru-RU" sz="1400" dirty="0"/>
              <a:t>быть решетчатыми, что облегчает циркуляцию воздуха, либо стеклянными, позволяющими изолировать отделения друг от друга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r>
              <a:rPr lang="ru-RU" sz="1400" b="1" dirty="0" smtClean="0">
                <a:solidFill>
                  <a:srgbClr val="7030A0"/>
                </a:solidFill>
              </a:rPr>
              <a:t>Дверь-</a:t>
            </a:r>
            <a:r>
              <a:rPr lang="ru-RU" sz="1400" dirty="0"/>
              <a:t>с</a:t>
            </a:r>
            <a:r>
              <a:rPr lang="ru-RU" sz="1400" dirty="0" smtClean="0"/>
              <a:t> </a:t>
            </a:r>
            <a:r>
              <a:rPr lang="ru-RU" sz="1400" dirty="0"/>
              <a:t>внутренней стороны двери для экономии места расположены дополнительные полки.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b="1" dirty="0">
                <a:solidFill>
                  <a:srgbClr val="7030A0"/>
                </a:solidFill>
              </a:rPr>
              <a:t>Уплотнитель </a:t>
            </a:r>
            <a:r>
              <a:rPr lang="ru-RU" sz="1400" b="1" dirty="0" smtClean="0">
                <a:solidFill>
                  <a:srgbClr val="7030A0"/>
                </a:solidFill>
              </a:rPr>
              <a:t>двери-</a:t>
            </a:r>
            <a:r>
              <a:rPr lang="ru-RU" sz="1400" dirty="0"/>
              <a:t>д</a:t>
            </a:r>
            <a:r>
              <a:rPr lang="ru-RU" sz="1400" dirty="0" smtClean="0"/>
              <a:t>ля </a:t>
            </a:r>
            <a:r>
              <a:rPr lang="ru-RU" sz="1400" dirty="0"/>
              <a:t>предотвращения попадания тёплого воздуха через щели между корпусом холодильника и дверью служит уплотнитель. </a:t>
            </a:r>
            <a:endParaRPr lang="ru-RU" sz="1400" dirty="0" smtClean="0"/>
          </a:p>
          <a:p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Устройство холодильного шкафа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1756" y="2276872"/>
            <a:ext cx="2448272" cy="1836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4225264"/>
            <a:ext cx="2522501" cy="25225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764704"/>
            <a:ext cx="1918012" cy="192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741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91</TotalTime>
  <Words>371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                                      Презентация на тему: Холодильные машины. Холодильник. </vt:lpstr>
      <vt:lpstr>Слайд 2</vt:lpstr>
      <vt:lpstr> </vt:lpstr>
      <vt:lpstr>Холодильник</vt:lpstr>
      <vt:lpstr>История создания</vt:lpstr>
      <vt:lpstr>История создания</vt:lpstr>
      <vt:lpstr>Устройство и принцип действия компрессионного холодильника</vt:lpstr>
      <vt:lpstr>Выведенные формулы по теме холодильные установки:</vt:lpstr>
      <vt:lpstr>Устройство холодильного шкафа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Холодильные машины. Холодильник.</dc:title>
  <dc:creator>User</dc:creator>
  <cp:lastModifiedBy>Лена</cp:lastModifiedBy>
  <cp:revision>11</cp:revision>
  <dcterms:created xsi:type="dcterms:W3CDTF">2014-04-26T19:06:34Z</dcterms:created>
  <dcterms:modified xsi:type="dcterms:W3CDTF">2014-07-02T15:51:52Z</dcterms:modified>
</cp:coreProperties>
</file>