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7" r:id="rId4"/>
    <p:sldId id="261" r:id="rId5"/>
    <p:sldId id="262" r:id="rId6"/>
    <p:sldId id="259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4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07.11.2012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07.11.2012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212976"/>
            <a:ext cx="7543800" cy="2593975"/>
          </a:xfrm>
        </p:spPr>
        <p:txBody>
          <a:bodyPr/>
          <a:lstStyle/>
          <a:p>
            <a:pPr algn="ctr"/>
            <a:r>
              <a:rPr lang="ru-RU" sz="6000" b="1" dirty="0"/>
              <a:t>Составление диалога полемического характера на общественные темы.</a:t>
            </a:r>
            <a:endParaRPr lang="ru-RU" sz="6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13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Эпиграф урока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3407306"/>
              </p:ext>
            </p:extLst>
          </p:nvPr>
        </p:nvGraphicFramePr>
        <p:xfrm>
          <a:off x="2051720" y="1628800"/>
          <a:ext cx="6273800" cy="28746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73800"/>
              </a:tblGrid>
              <a:tr h="647700">
                <a:tc>
                  <a:txBody>
                    <a:bodyPr/>
                    <a:lstStyle/>
                    <a:p>
                      <a:pPr algn="r" fontAlgn="t"/>
                      <a:r>
                        <a:rPr lang="ru-RU" sz="4400" u="none" strike="noStrike" dirty="0" smtClean="0">
                          <a:effectLst/>
                        </a:rPr>
                        <a:t/>
                      </a:r>
                      <a:br>
                        <a:rPr lang="ru-RU" sz="4400" u="none" strike="noStrike" dirty="0" smtClean="0">
                          <a:effectLst/>
                        </a:rPr>
                      </a:br>
                      <a:r>
                        <a:rPr lang="ru-RU" sz="3600" b="1" u="none" strike="noStrike" dirty="0" smtClean="0">
                          <a:effectLst/>
                        </a:rPr>
                        <a:t>«Легко замечать </a:t>
                      </a:r>
                      <a:r>
                        <a:rPr lang="ru-RU" sz="3600" b="1" u="none" strike="noStrike" dirty="0">
                          <a:effectLst/>
                        </a:rPr>
                        <a:t>заблуждения других, но труднее замечать свои</a:t>
                      </a:r>
                      <a:r>
                        <a:rPr lang="ru-RU" sz="3600" b="1" u="none" strike="noStrike" dirty="0" smtClean="0">
                          <a:effectLst/>
                        </a:rPr>
                        <a:t>...»</a:t>
                      </a:r>
                      <a:r>
                        <a:rPr lang="ru-RU" sz="3600" b="1" u="none" strike="noStrike" dirty="0">
                          <a:effectLst/>
                        </a:rPr>
                        <a:t/>
                      </a:r>
                      <a:br>
                        <a:rPr lang="ru-RU" sz="3600" b="1" u="none" strike="noStrike" dirty="0">
                          <a:effectLst/>
                        </a:rPr>
                      </a:br>
                      <a:r>
                        <a:rPr lang="ru-RU" sz="3600" b="1" u="none" strike="noStrike" dirty="0" smtClean="0">
                          <a:effectLst/>
                        </a:rPr>
                        <a:t>Буддистская мудрость </a:t>
                      </a:r>
                      <a:endParaRPr lang="ru-RU" sz="3600" b="1" i="0" u="none" strike="noStrike" dirty="0">
                        <a:effectLst/>
                        <a:latin typeface="Times New Roman Cyr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623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7543800" cy="2593975"/>
          </a:xfrm>
        </p:spPr>
        <p:txBody>
          <a:bodyPr/>
          <a:lstStyle/>
          <a:p>
            <a:pPr algn="ctr"/>
            <a:r>
              <a:rPr lang="ru-RU" dirty="0" smtClean="0"/>
              <a:t>Ассоциативный куст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3356992"/>
            <a:ext cx="6461760" cy="10668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Общественные темы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4" name="Picture 14" descr="AG00010_"/>
          <p:cNvPicPr>
            <a:picLocks noGrp="1" noChangeAspect="1" noChangeArrowheads="1" noCro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6136" y="4581128"/>
            <a:ext cx="13716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76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6600CC"/>
                </a:solidFill>
                <a:latin typeface="Baskerville Old Face" pitchFamily="18" charset="0"/>
              </a:rPr>
              <a:t>КОММУНИКАТИВНАЯ КУЛЬТУРА  ЛИЧНОСТИ</a:t>
            </a:r>
            <a:endParaRPr lang="uk-UA" sz="4000" b="1" dirty="0">
              <a:solidFill>
                <a:srgbClr val="6600CC"/>
              </a:solidFill>
              <a:latin typeface="Baskerville Old Face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773238"/>
            <a:ext cx="4824412" cy="4525962"/>
          </a:xfrm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000" b="1" i="1" u="sng">
                <a:solidFill>
                  <a:srgbClr val="990033"/>
                </a:solidFill>
                <a:latin typeface="Algerian" pitchFamily="82" charset="0"/>
              </a:rPr>
              <a:t>ПОТРЕБНОСТЬ ЛИЧНОСТИ В ОБЩЕНИИ</a:t>
            </a:r>
            <a:r>
              <a:rPr lang="ru-RU" sz="2000" u="sng">
                <a:solidFill>
                  <a:srgbClr val="990033"/>
                </a:solidFill>
              </a:rPr>
              <a:t>,</a:t>
            </a:r>
            <a:r>
              <a:rPr lang="ru-RU" sz="2000">
                <a:solidFill>
                  <a:srgbClr val="990033"/>
                </a:solidFill>
              </a:rPr>
              <a:t> ОТНОШЕНИИ К СПОСОБУ ОБЩЕНИЯ</a:t>
            </a:r>
          </a:p>
          <a:p>
            <a:pPr>
              <a:lnSpc>
                <a:spcPct val="90000"/>
              </a:lnSpc>
            </a:pPr>
            <a:r>
              <a:rPr lang="ru-RU" sz="2000" b="1" i="1" u="sng">
                <a:solidFill>
                  <a:srgbClr val="006666"/>
                </a:solidFill>
                <a:latin typeface="Algerian" pitchFamily="82" charset="0"/>
              </a:rPr>
              <a:t>КОММУНИКАТИВНАЯ СПОСОБНОСТЬ</a:t>
            </a:r>
            <a:r>
              <a:rPr lang="ru-RU" sz="2000">
                <a:solidFill>
                  <a:srgbClr val="006666"/>
                </a:solidFill>
              </a:rPr>
              <a:t> : ВЛАДЕТЬ ИНИЦИАТИВОЙ В ОБЩЕНИИ, АКТИВНОСТЬЮ ПОЗИЦИИ, СПОСОБНОСТЬЮ К САМОСТИМУЛЯЦИИ И ВЗАИМНОЙ СТИМУЛЯЦИИ</a:t>
            </a:r>
          </a:p>
          <a:p>
            <a:pPr>
              <a:lnSpc>
                <a:spcPct val="90000"/>
              </a:lnSpc>
            </a:pPr>
            <a:r>
              <a:rPr lang="ru-RU" sz="2000" b="1" i="1" u="sng">
                <a:solidFill>
                  <a:srgbClr val="6600CC"/>
                </a:solidFill>
                <a:latin typeface="Algerian" pitchFamily="82" charset="0"/>
              </a:rPr>
              <a:t>ВЛАДЕНИЕ КОММУНИКАТИВНОЙ КОМПЕТЕНТНОСТЬЮ</a:t>
            </a:r>
            <a:r>
              <a:rPr lang="ru-RU" sz="2000" u="sng">
                <a:solidFill>
                  <a:srgbClr val="6600CC"/>
                </a:solidFill>
                <a:latin typeface="Algerian" pitchFamily="82" charset="0"/>
              </a:rPr>
              <a:t>:</a:t>
            </a:r>
            <a:r>
              <a:rPr lang="ru-RU" sz="2000">
                <a:solidFill>
                  <a:srgbClr val="6600CC"/>
                </a:solidFill>
              </a:rPr>
              <a:t> ЗНАНИЕ НОРМ И ПРАВИЛ ОБЩЕНИЯ</a:t>
            </a:r>
            <a:endParaRPr lang="uk-UA" sz="2000">
              <a:solidFill>
                <a:srgbClr val="6600CC"/>
              </a:solidFill>
            </a:endParaRPr>
          </a:p>
          <a:p>
            <a:pPr>
              <a:lnSpc>
                <a:spcPct val="90000"/>
              </a:lnSpc>
            </a:pPr>
            <a:endParaRPr lang="uk-UA" sz="200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lum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628775"/>
            <a:ext cx="3724275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06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91513" cy="1425575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>
                <a:solidFill>
                  <a:srgbClr val="CC00CC"/>
                </a:solidFill>
                <a:latin typeface="Baskerville Old Face" pitchFamily="18" charset="0"/>
              </a:rPr>
              <a:t>СИСТЕМА КАЧЕСТВ КОММУНИКАТИВНОЙ КУЛЬТУРЫ ЛИЧНОСТИ</a:t>
            </a:r>
            <a:r>
              <a:rPr lang="ru-RU" sz="4000" b="1" i="1">
                <a:solidFill>
                  <a:srgbClr val="CC00CC"/>
                </a:solidFill>
              </a:rPr>
              <a:t>:</a:t>
            </a:r>
            <a:endParaRPr lang="uk-UA" sz="4000" b="1" i="1">
              <a:solidFill>
                <a:srgbClr val="CC00CC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2060575"/>
            <a:ext cx="4475162" cy="4281488"/>
          </a:xfrm>
        </p:spPr>
        <p:txBody>
          <a:bodyPr/>
          <a:lstStyle/>
          <a:p>
            <a:r>
              <a:rPr lang="ru-RU" sz="2400" b="1">
                <a:solidFill>
                  <a:srgbClr val="008080"/>
                </a:solidFill>
                <a:latin typeface="Algerian" pitchFamily="82" charset="0"/>
              </a:rPr>
              <a:t>ТВОРЧЕСКОЕ МЫШЛЕНИЕ</a:t>
            </a:r>
          </a:p>
          <a:p>
            <a:r>
              <a:rPr lang="ru-RU" sz="2400" b="1">
                <a:solidFill>
                  <a:srgbClr val="006699"/>
                </a:solidFill>
                <a:latin typeface="Algerian" pitchFamily="82" charset="0"/>
              </a:rPr>
              <a:t>КУЛЬТУРА РЕЧЕВОГО ДЕЙСТВИЯ</a:t>
            </a:r>
          </a:p>
          <a:p>
            <a:r>
              <a:rPr lang="ru-RU" sz="2400" b="1">
                <a:solidFill>
                  <a:srgbClr val="000099"/>
                </a:solidFill>
                <a:latin typeface="Algerian" pitchFamily="82" charset="0"/>
              </a:rPr>
              <a:t>КУЛЬТУРА САМОНАСТРОЙКИ НА ОБЩЕНИЕ</a:t>
            </a:r>
          </a:p>
          <a:p>
            <a:r>
              <a:rPr lang="ru-RU" sz="2400" b="1">
                <a:solidFill>
                  <a:srgbClr val="006699"/>
                </a:solidFill>
                <a:latin typeface="Algerian" pitchFamily="82" charset="0"/>
              </a:rPr>
              <a:t>КУЛЬТУРА ЖЕСТОВ И ПЛАСТИКА ДВИЖЕНИЙ</a:t>
            </a:r>
          </a:p>
          <a:p>
            <a:r>
              <a:rPr lang="ru-RU" sz="2400" b="1">
                <a:solidFill>
                  <a:srgbClr val="CC00CC"/>
                </a:solidFill>
                <a:latin typeface="Algerian" pitchFamily="82" charset="0"/>
              </a:rPr>
              <a:t>КУЛЬТУРА ЭМОЦИЙ</a:t>
            </a:r>
            <a:endParaRPr lang="uk-UA" sz="2400" b="1">
              <a:solidFill>
                <a:srgbClr val="CC00CC"/>
              </a:solidFill>
              <a:latin typeface="Algerian" pitchFamily="82" charset="0"/>
            </a:endParaRPr>
          </a:p>
          <a:p>
            <a:endParaRPr lang="uk-UA" sz="2400" b="1">
              <a:latin typeface="Algerian" pitchFamily="82" charset="0"/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16113"/>
            <a:ext cx="4270375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448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Критерии оценивания диалога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1. </a:t>
            </a:r>
            <a:r>
              <a:rPr lang="ru-RU" sz="2800" dirty="0" smtClean="0"/>
              <a:t>Соответствие теме, </a:t>
            </a:r>
            <a:r>
              <a:rPr lang="ru-RU" sz="2800" dirty="0"/>
              <a:t>полнота </a:t>
            </a:r>
            <a:r>
              <a:rPr lang="ru-RU" sz="2800" dirty="0" smtClean="0"/>
              <a:t>её раскрытия </a:t>
            </a:r>
          </a:p>
          <a:p>
            <a:r>
              <a:rPr lang="ru-RU" sz="2800" dirty="0" smtClean="0"/>
              <a:t>2. </a:t>
            </a:r>
            <a:r>
              <a:rPr lang="ru-RU" sz="2800" smtClean="0"/>
              <a:t>Целесообразность аргументов.</a:t>
            </a:r>
            <a:endParaRPr lang="ru-RU" sz="2800" dirty="0" smtClean="0"/>
          </a:p>
          <a:p>
            <a:r>
              <a:rPr lang="ru-RU" sz="2800" dirty="0" smtClean="0"/>
              <a:t>3. Умение выражать свое отношение к явлениям, фактам.</a:t>
            </a:r>
          </a:p>
          <a:p>
            <a:r>
              <a:rPr lang="ru-RU" sz="2800" dirty="0" smtClean="0"/>
              <a:t>4. Соблюдение правил общения</a:t>
            </a:r>
          </a:p>
          <a:p>
            <a:r>
              <a:rPr lang="ru-RU" sz="2800" dirty="0" smtClean="0"/>
              <a:t>5. Соблюдение норм литературного языка</a:t>
            </a:r>
          </a:p>
        </p:txBody>
      </p:sp>
    </p:spTree>
    <p:extLst>
      <p:ext uri="{BB962C8B-B14F-4D97-AF65-F5344CB8AC3E}">
        <p14:creationId xmlns:p14="http://schemas.microsoft.com/office/powerpoint/2010/main" val="113267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dirty="0"/>
              <a:t>Домашнее задание.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8946343"/>
              </p:ext>
            </p:extLst>
          </p:nvPr>
        </p:nvGraphicFramePr>
        <p:xfrm>
          <a:off x="611560" y="2204864"/>
          <a:ext cx="6984776" cy="25005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84776"/>
              </a:tblGrid>
              <a:tr h="250050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/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 smtClean="0">
                          <a:effectLst/>
                        </a:rPr>
                        <a:t> 1.</a:t>
                      </a:r>
                      <a:r>
                        <a:rPr lang="ru-RU" sz="3600" u="none" strike="noStrike" dirty="0" smtClean="0">
                          <a:effectLst/>
                        </a:rPr>
                        <a:t> 1. </a:t>
                      </a:r>
                      <a:r>
                        <a:rPr lang="ru-RU" sz="3600" u="none" strike="noStrike" dirty="0" smtClean="0">
                          <a:effectLst/>
                        </a:rPr>
                        <a:t>Г</a:t>
                      </a:r>
                      <a:r>
                        <a:rPr lang="ru-RU" sz="3600" u="none" strike="noStrike" dirty="0" smtClean="0">
                          <a:effectLst/>
                        </a:rPr>
                        <a:t>руппе </a:t>
                      </a:r>
                      <a:r>
                        <a:rPr lang="ru-RU" sz="3600" u="none" strike="noStrike" dirty="0">
                          <a:effectLst/>
                        </a:rPr>
                        <a:t>5 провести соцопрос и подвести его итоги</a:t>
                      </a:r>
                      <a:br>
                        <a:rPr lang="ru-RU" sz="3600" u="none" strike="noStrike" dirty="0">
                          <a:effectLst/>
                        </a:rPr>
                      </a:br>
                      <a:r>
                        <a:rPr lang="ru-RU" sz="3600" u="none" strike="noStrike" dirty="0">
                          <a:effectLst/>
                        </a:rPr>
                        <a:t>2. </a:t>
                      </a:r>
                      <a:r>
                        <a:rPr lang="ru-RU" sz="3600" u="none" strike="noStrike" dirty="0" smtClean="0">
                          <a:effectLst/>
                        </a:rPr>
                        <a:t>Попробовать </a:t>
                      </a:r>
                      <a:r>
                        <a:rPr lang="ru-RU" sz="3600" u="none" strike="noStrike" dirty="0">
                          <a:effectLst/>
                        </a:rPr>
                        <a:t>выполнить упр. </a:t>
                      </a:r>
                      <a:r>
                        <a:rPr lang="ru-RU" sz="3600" u="none" strike="noStrike" dirty="0" smtClean="0">
                          <a:effectLst/>
                        </a:rPr>
                        <a:t>240</a:t>
                      </a:r>
                    </a:p>
                    <a:p>
                      <a:pPr algn="l" fontAlgn="t"/>
                      <a:r>
                        <a:rPr lang="ru-RU" sz="3600" u="none" strike="noStrike" dirty="0" smtClean="0">
                          <a:effectLst/>
                        </a:rPr>
                        <a:t>3. упр</a:t>
                      </a:r>
                      <a:r>
                        <a:rPr lang="ru-RU" sz="3600" u="none" strike="noStrike" dirty="0">
                          <a:effectLst/>
                        </a:rPr>
                        <a:t>. 241</a:t>
                      </a:r>
                      <a:endParaRPr lang="ru-RU" sz="3600" b="0" i="0" u="none" strike="noStrike" dirty="0">
                        <a:effectLst/>
                        <a:latin typeface="Times New Roman Cyr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91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45</TotalTime>
  <Words>115</Words>
  <Application>Microsoft Office PowerPoint</Application>
  <PresentationFormat>Экран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Соседство</vt:lpstr>
      <vt:lpstr>Составление диалога полемического характера на общественные темы.</vt:lpstr>
      <vt:lpstr>Эпиграф урока</vt:lpstr>
      <vt:lpstr>Ассоциативный куст</vt:lpstr>
      <vt:lpstr>КОММУНИКАТИВНАЯ КУЛЬТУРА  ЛИЧНОСТИ</vt:lpstr>
      <vt:lpstr>СИСТЕМА КАЧЕСТВ КОММУНИКАТИВНОЙ КУЛЬТУРЫ ЛИЧНОСТИ:</vt:lpstr>
      <vt:lpstr>Критерии оценивания диалога</vt:lpstr>
      <vt:lpstr>Домашнее задание.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5</cp:revision>
  <dcterms:modified xsi:type="dcterms:W3CDTF">2012-11-07T17:47:08Z</dcterms:modified>
</cp:coreProperties>
</file>