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EC3C32-213D-4BF8-83E2-3FA1B862DC50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8791A2-2E9E-4033-B284-6EDF1F79E639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52;\5\4\03-1-5%20Bah%20-%20Aria%20(such.obrobka%20dlia%20ork.%20elektro%20instr)%20IV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4\04-1%20Mazart%20-%20Dyversment%20dla%20ork.11%20-%20Alegro.mp3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4\04-1%20Mazart%20-%20Dyversment%20dla%20ork.11%20-%20Alegro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4\04-2%20Mozart%20-%20Hor%20iz%20op.Charivna%20Fleita.mp3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4\02-2%20vse%20ce%20potribno%20meni.mp3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4\02-2%20vse%20ce%20potribno%20meni.mp3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32656"/>
            <a:ext cx="8229600" cy="2016224"/>
          </a:xfrm>
        </p:spPr>
        <p:txBody>
          <a:bodyPr/>
          <a:lstStyle/>
          <a:p>
            <a:r>
              <a:rPr lang="uk-UA" dirty="0" smtClean="0"/>
              <a:t>Що «живе» в музиці?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36912"/>
            <a:ext cx="9144000" cy="3456384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Урок №4 в 5 кл.</a:t>
            </a:r>
          </a:p>
          <a:p>
            <a:pPr algn="l"/>
            <a:endParaRPr lang="uk-UA" sz="1800" dirty="0" smtClean="0"/>
          </a:p>
          <a:p>
            <a:pPr algn="l"/>
            <a:r>
              <a:rPr lang="uk-UA" dirty="0" smtClean="0"/>
              <a:t>Основні поняття для засвоєння: «мелодія», «лад», «гармонія» як засоби музичної виразності, їхня роль у створенні </a:t>
            </a:r>
            <a:r>
              <a:rPr lang="uk-UA" dirty="0" err="1" smtClean="0"/>
              <a:t>музичного’образу</a:t>
            </a:r>
            <a:r>
              <a:rPr lang="uk-UA" dirty="0" smtClean="0"/>
              <a:t>.</a:t>
            </a:r>
          </a:p>
          <a:p>
            <a:pPr algn="l"/>
            <a:r>
              <a:rPr lang="uk-UA" dirty="0" smtClean="0"/>
              <a:t>Твори, що вивчаються на уроці:</a:t>
            </a:r>
          </a:p>
          <a:p>
            <a:pPr algn="l"/>
            <a:r>
              <a:rPr lang="uk-UA" dirty="0" smtClean="0"/>
              <a:t>• В.-А. Моцарт. Алегро із дивертисменту для оркестру №11.</a:t>
            </a:r>
          </a:p>
          <a:p>
            <a:pPr algn="l"/>
            <a:r>
              <a:rPr lang="uk-UA" dirty="0" smtClean="0"/>
              <a:t>• «Все це потрібно мені». Сл. та муз. А. </a:t>
            </a:r>
            <a:r>
              <a:rPr lang="uk-UA" dirty="0" err="1" smtClean="0"/>
              <a:t>Житкевича</a:t>
            </a:r>
            <a:r>
              <a:rPr lang="uk-UA" dirty="0" smtClean="0"/>
              <a:t> — виконання.</a:t>
            </a:r>
          </a:p>
          <a:p>
            <a:pPr algn="l"/>
            <a:endParaRPr lang="uk-UA" dirty="0"/>
          </a:p>
        </p:txBody>
      </p:sp>
      <p:pic>
        <p:nvPicPr>
          <p:cNvPr id="5" name="03-1-5 Bah - Aria (such.obrobka dlia ork. elektro instr) I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884368" y="836712"/>
            <a:ext cx="576064" cy="5760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580526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Підручник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Кондратова</a:t>
            </a:r>
            <a:r>
              <a:rPr lang="ru-RU" b="1" dirty="0" smtClean="0">
                <a:solidFill>
                  <a:schemeClr val="bg1"/>
                </a:solidFill>
              </a:rPr>
              <a:t>  Л. Г.« </a:t>
            </a:r>
            <a:r>
              <a:rPr lang="ru-RU" b="1" dirty="0" err="1" smtClean="0">
                <a:solidFill>
                  <a:schemeClr val="bg1"/>
                </a:solidFill>
              </a:rPr>
              <a:t>Музичне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мистецтво</a:t>
            </a:r>
            <a:r>
              <a:rPr lang="ru-RU" b="1" dirty="0" smtClean="0">
                <a:solidFill>
                  <a:schemeClr val="bg1"/>
                </a:solidFill>
              </a:rPr>
              <a:t> 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» за новою </a:t>
            </a:r>
            <a:r>
              <a:rPr lang="ru-RU" b="1" dirty="0" err="1" smtClean="0">
                <a:solidFill>
                  <a:schemeClr val="bg1"/>
                </a:solidFill>
              </a:rPr>
              <a:t>програмою</a:t>
            </a:r>
            <a:r>
              <a:rPr lang="ru-RU" b="1" dirty="0" smtClean="0">
                <a:solidFill>
                  <a:schemeClr val="bg1"/>
                </a:solidFill>
              </a:rPr>
              <a:t>  + </a:t>
            </a:r>
            <a:r>
              <a:rPr lang="ru-RU" b="1" dirty="0" err="1" smtClean="0">
                <a:solidFill>
                  <a:schemeClr val="bg1"/>
                </a:solidFill>
              </a:rPr>
              <a:t>бібліотека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вчителя</a:t>
            </a:r>
            <a:r>
              <a:rPr lang="ru-RU" b="1" dirty="0" smtClean="0">
                <a:solidFill>
                  <a:schemeClr val="bg1"/>
                </a:solidFill>
              </a:rPr>
              <a:t> « Уроки </a:t>
            </a:r>
            <a:r>
              <a:rPr lang="ru-RU" b="1" dirty="0" err="1" smtClean="0">
                <a:solidFill>
                  <a:schemeClr val="bg1"/>
                </a:solidFill>
              </a:rPr>
              <a:t>музичного</a:t>
            </a:r>
            <a:r>
              <a:rPr lang="ru-RU" b="1" dirty="0" smtClean="0">
                <a:solidFill>
                  <a:schemeClr val="bg1"/>
                </a:solidFill>
              </a:rPr>
              <a:t> мистецтва5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. до </a:t>
            </a:r>
            <a:r>
              <a:rPr lang="ru-RU" b="1" dirty="0" err="1" smtClean="0">
                <a:solidFill>
                  <a:schemeClr val="bg1"/>
                </a:solidFill>
              </a:rPr>
              <a:t>підручника</a:t>
            </a:r>
            <a:r>
              <a:rPr lang="ru-RU" b="1" dirty="0" smtClean="0">
                <a:solidFill>
                  <a:schemeClr val="bg1"/>
                </a:solidFill>
              </a:rPr>
              <a:t> Л. Г.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Кондратової</a:t>
            </a:r>
            <a:r>
              <a:rPr lang="ru-RU" b="1" dirty="0" smtClean="0">
                <a:solidFill>
                  <a:schemeClr val="bg1"/>
                </a:solidFill>
              </a:rPr>
              <a:t>»  </a:t>
            </a:r>
            <a:r>
              <a:rPr lang="ru-RU" b="1" dirty="0" err="1" smtClean="0">
                <a:solidFill>
                  <a:schemeClr val="bg1"/>
                </a:solidFill>
              </a:rPr>
              <a:t>розробила</a:t>
            </a:r>
            <a:r>
              <a:rPr lang="ru-RU" b="1" dirty="0" smtClean="0">
                <a:solidFill>
                  <a:schemeClr val="bg1"/>
                </a:solidFill>
              </a:rPr>
              <a:t> Савченко Т.Т.</a:t>
            </a:r>
            <a:endParaRPr lang="uk-U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7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/>
            <a:r>
              <a:rPr lang="uk-UA" sz="2800" dirty="0" smtClean="0">
                <a:solidFill>
                  <a:srgbClr val="C00000"/>
                </a:solidFill>
              </a:rPr>
              <a:t> Актуалізація опорних знань: 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- </a:t>
            </a:r>
            <a:r>
              <a:rPr lang="uk-UA" sz="4000" dirty="0" smtClean="0"/>
              <a:t>Розкажіть про значення музики у житті людини. </a:t>
            </a:r>
            <a:br>
              <a:rPr lang="uk-UA" sz="4000" dirty="0" smtClean="0"/>
            </a:br>
            <a:r>
              <a:rPr lang="uk-UA" sz="4000" dirty="0" smtClean="0"/>
              <a:t>- Назвіть джерела, з яких ми можемо слухати музику кожного дня.</a:t>
            </a:r>
            <a:br>
              <a:rPr lang="uk-UA" sz="4000" dirty="0" smtClean="0"/>
            </a:br>
            <a:r>
              <a:rPr lang="uk-UA" sz="4000" dirty="0" smtClean="0"/>
              <a:t>- Що таке шедевр? Назвіть шедевр Й. Баха, який звучав на попередньому уроці. </a:t>
            </a:r>
            <a:br>
              <a:rPr lang="uk-UA" sz="4000" dirty="0" smtClean="0"/>
            </a:br>
            <a:r>
              <a:rPr lang="uk-UA" sz="4000" dirty="0" smtClean="0"/>
              <a:t>- Пригадуємо визначення поняття «мелодія».</a:t>
            </a:r>
            <a:endParaRPr lang="uk-UA" sz="4000" dirty="0"/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1263464"/>
            <a:ext cx="971600" cy="1594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«Скринька композитора»</a:t>
            </a:r>
            <a:endParaRPr lang="uk-UA" dirty="0"/>
          </a:p>
        </p:txBody>
      </p:sp>
      <p:pic>
        <p:nvPicPr>
          <p:cNvPr id="1026" name="Picture 2" descr="http://im5-tub-ua.yandex.net/i?id=163385461-1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2688299" cy="2016224"/>
          </a:xfrm>
          <a:prstGeom prst="rect">
            <a:avLst/>
          </a:prstGeom>
          <a:noFill/>
        </p:spPr>
      </p:pic>
      <p:pic>
        <p:nvPicPr>
          <p:cNvPr id="1028" name="Picture 4" descr="http://im2-tub-ua.yandex.net/i?id=495889155-0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340768"/>
            <a:ext cx="2736304" cy="2016224"/>
          </a:xfrm>
          <a:prstGeom prst="rect">
            <a:avLst/>
          </a:prstGeom>
          <a:noFill/>
        </p:spPr>
      </p:pic>
      <p:pic>
        <p:nvPicPr>
          <p:cNvPr id="1030" name="Picture 6" descr="http://im1-tub-ua.yandex.net/i?id=430803618-08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848026"/>
            <a:ext cx="3240360" cy="2585394"/>
          </a:xfrm>
          <a:prstGeom prst="rect">
            <a:avLst/>
          </a:prstGeom>
          <a:noFill/>
        </p:spPr>
      </p:pic>
      <p:pic>
        <p:nvPicPr>
          <p:cNvPr id="1032" name="Picture 8" descr="http://dnepr.vj.ua/upload/1_b_(1)4_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0250" y="1340768"/>
            <a:ext cx="3333750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>
                <a:solidFill>
                  <a:schemeClr val="accent6">
                    <a:lumMod val="50000"/>
                  </a:schemeClr>
                </a:solidFill>
              </a:rPr>
              <a:t>Музичний словничок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rgbClr val="0070C0"/>
                </a:solidFill>
              </a:rPr>
              <a:t>Мелодія </a:t>
            </a:r>
            <a:r>
              <a:rPr lang="uk-UA" dirty="0" smtClean="0"/>
              <a:t>— одноголосне вираження музичної думки, основний</a:t>
            </a:r>
            <a:br>
              <a:rPr lang="uk-UA" dirty="0" smtClean="0"/>
            </a:br>
            <a:r>
              <a:rPr lang="uk-UA" dirty="0" smtClean="0"/>
              <a:t>елемент музики.</a:t>
            </a:r>
            <a:br>
              <a:rPr lang="uk-UA" dirty="0" smtClean="0"/>
            </a:br>
            <a:r>
              <a:rPr lang="uk-UA" dirty="0" smtClean="0">
                <a:solidFill>
                  <a:srgbClr val="FFC000"/>
                </a:solidFill>
              </a:rPr>
              <a:t>Гармонія </a:t>
            </a:r>
            <a:r>
              <a:rPr lang="uk-UA" dirty="0" smtClean="0"/>
              <a:t>— об’єднання звуків у співзвуччя, це акорди та їхнє</a:t>
            </a:r>
            <a:br>
              <a:rPr lang="uk-UA" dirty="0" smtClean="0"/>
            </a:br>
            <a:r>
              <a:rPr lang="uk-UA" dirty="0" smtClean="0"/>
              <a:t>послідовне звучання.</a:t>
            </a:r>
            <a:br>
              <a:rPr lang="uk-UA" dirty="0" smtClean="0"/>
            </a:br>
            <a:r>
              <a:rPr lang="uk-UA" dirty="0" smtClean="0">
                <a:solidFill>
                  <a:srgbClr val="FF0000"/>
                </a:solidFill>
              </a:rPr>
              <a:t>Лад </a:t>
            </a:r>
            <a:r>
              <a:rPr lang="uk-UA" dirty="0" smtClean="0"/>
              <a:t>— система висотних зв’язків між музичними звуками.</a:t>
            </a:r>
            <a:br>
              <a:rPr lang="uk-UA" dirty="0" smtClean="0"/>
            </a:br>
            <a:r>
              <a:rPr lang="uk-UA" dirty="0" smtClean="0"/>
              <a:t>Найпопулярніші лади: мажорний, мінорний.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844824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Вольфґанґ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 Амадей Моцарт — </a:t>
            </a:r>
            <a:r>
              <a:rPr lang="ru-RU" sz="1800" b="1" dirty="0" err="1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австрійський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 композитор. </a:t>
            </a:r>
            <a:r>
              <a:rPr lang="ru-RU" sz="1800" b="1" dirty="0" err="1" smtClean="0">
                <a:solidFill>
                  <a:srgbClr val="FFFF00"/>
                </a:solidFill>
                <a:latin typeface="Arial Black" pitchFamily="34" charset="0"/>
              </a:rPr>
              <a:t>Алегро</a:t>
            </a:r>
            <a:r>
              <a:rPr lang="ru-RU" sz="1800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ru-RU" sz="1800" b="1" dirty="0" err="1" smtClean="0">
                <a:solidFill>
                  <a:srgbClr val="FFFF00"/>
                </a:solidFill>
                <a:latin typeface="Arial Black" pitchFamily="34" charset="0"/>
              </a:rPr>
              <a:t>із</a:t>
            </a:r>
            <a:r>
              <a:rPr lang="ru-RU" sz="1800" b="1" dirty="0" smtClean="0">
                <a:solidFill>
                  <a:srgbClr val="FFFF00"/>
                </a:solidFill>
                <a:latin typeface="Arial Black" pitchFamily="34" charset="0"/>
              </a:rPr>
              <a:t> дивертисменту</a:t>
            </a:r>
            <a:br>
              <a:rPr lang="ru-RU" sz="1800" b="1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Arial Black" pitchFamily="34" charset="0"/>
              </a:rPr>
              <a:t>для оркестру № 11.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</a:br>
            <a:endParaRPr lang="uk-UA" sz="1800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музичного</a:t>
            </a:r>
            <a:r>
              <a:rPr lang="ru-RU" dirty="0" smtClean="0"/>
              <a:t> </a:t>
            </a:r>
            <a:r>
              <a:rPr lang="ru-RU" dirty="0" err="1" smtClean="0"/>
              <a:t>твору</a:t>
            </a:r>
            <a:r>
              <a:rPr lang="ru-RU" dirty="0" smtClean="0"/>
              <a:t>.</a:t>
            </a:r>
          </a:p>
          <a:p>
            <a:r>
              <a:rPr lang="ru-RU" sz="2400" dirty="0" smtClean="0"/>
              <a:t>—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інструменти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виконували</a:t>
            </a:r>
            <a:r>
              <a:rPr lang="ru-RU" sz="2400" dirty="0" smtClean="0"/>
              <a:t> </a:t>
            </a:r>
            <a:r>
              <a:rPr lang="ru-RU" sz="2400" dirty="0" err="1" smtClean="0"/>
              <a:t>основну</a:t>
            </a:r>
            <a:r>
              <a:rPr lang="ru-RU" sz="2400" dirty="0" smtClean="0"/>
              <a:t> </a:t>
            </a:r>
            <a:r>
              <a:rPr lang="ru-RU" sz="2400" dirty="0" err="1" smtClean="0"/>
              <a:t>мелодію</a:t>
            </a:r>
            <a:r>
              <a:rPr lang="ru-RU" sz="2400" dirty="0" smtClean="0"/>
              <a:t> </a:t>
            </a:r>
            <a:r>
              <a:rPr lang="ru-RU" sz="2400" dirty="0" err="1" smtClean="0"/>
              <a:t>твору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—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вдалося</a:t>
            </a:r>
            <a:r>
              <a:rPr lang="ru-RU" sz="2400" dirty="0" smtClean="0"/>
              <a:t> вам </a:t>
            </a:r>
            <a:r>
              <a:rPr lang="ru-RU" sz="2400" dirty="0" err="1" smtClean="0"/>
              <a:t>почути</a:t>
            </a:r>
            <a:r>
              <a:rPr lang="ru-RU" sz="2400" dirty="0" smtClean="0"/>
              <a:t> </a:t>
            </a:r>
            <a:r>
              <a:rPr lang="ru-RU" sz="2400" dirty="0" err="1" smtClean="0"/>
              <a:t>гармонію</a:t>
            </a:r>
            <a:r>
              <a:rPr lang="ru-RU" sz="2400" dirty="0" smtClean="0"/>
              <a:t>, яка </a:t>
            </a:r>
            <a:r>
              <a:rPr lang="ru-RU" sz="2400" dirty="0" err="1" smtClean="0"/>
              <a:t>завжди</a:t>
            </a:r>
            <a:r>
              <a:rPr lang="ru-RU" sz="2400" dirty="0" smtClean="0"/>
              <a:t> </a:t>
            </a:r>
            <a:r>
              <a:rPr lang="ru-RU" sz="2400" dirty="0" err="1" smtClean="0"/>
              <a:t>супроводжувала</a:t>
            </a:r>
            <a:r>
              <a:rPr lang="ru-RU" sz="2400" dirty="0" smtClean="0"/>
              <a:t> </a:t>
            </a:r>
            <a:r>
              <a:rPr lang="ru-RU" sz="2400" dirty="0" err="1" smtClean="0"/>
              <a:t>мелодію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— В </a:t>
            </a:r>
            <a:r>
              <a:rPr lang="ru-RU" sz="2400" dirty="0" err="1" smtClean="0"/>
              <a:t>якому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ладі</a:t>
            </a:r>
            <a:r>
              <a:rPr lang="ru-RU" sz="2400" dirty="0" smtClean="0"/>
              <a:t> прозвучала </a:t>
            </a:r>
            <a:r>
              <a:rPr lang="ru-RU" sz="2400" dirty="0" err="1" smtClean="0"/>
              <a:t>музика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— Чим, на вашу думку, </a:t>
            </a:r>
            <a:r>
              <a:rPr lang="ru-RU" sz="2400" dirty="0" err="1" smtClean="0"/>
              <a:t>особлива</a:t>
            </a:r>
            <a:r>
              <a:rPr lang="ru-RU" sz="2400" dirty="0" smtClean="0"/>
              <a:t> </a:t>
            </a:r>
            <a:r>
              <a:rPr lang="ru-RU" sz="2400" dirty="0" err="1" smtClean="0"/>
              <a:t>музика</a:t>
            </a:r>
            <a:r>
              <a:rPr lang="ru-RU" sz="2400" dirty="0" smtClean="0"/>
              <a:t> Моцарта? </a:t>
            </a:r>
          </a:p>
          <a:p>
            <a:r>
              <a:rPr lang="ru-RU" sz="2400" dirty="0" err="1" smtClean="0"/>
              <a:t>Який</a:t>
            </a:r>
            <a:r>
              <a:rPr lang="ru-RU" sz="2400" dirty="0" smtClean="0"/>
              <a:t> характер </a:t>
            </a:r>
            <a:r>
              <a:rPr lang="ru-RU" sz="2400" dirty="0" err="1" smtClean="0"/>
              <a:t>музичного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твору</a:t>
            </a:r>
            <a:r>
              <a:rPr lang="ru-RU" sz="2400" dirty="0" smtClean="0"/>
              <a:t>? </a:t>
            </a:r>
            <a:r>
              <a:rPr lang="ru-RU" sz="2400" dirty="0" err="1" smtClean="0"/>
              <a:t>Доберіть</a:t>
            </a:r>
            <a:r>
              <a:rPr lang="ru-RU" sz="2400" dirty="0" smtClean="0"/>
              <a:t> до характеристики слова,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найбільше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відповідають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цьому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музичному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твору</a:t>
            </a:r>
            <a:r>
              <a:rPr lang="ru-RU" sz="2400" dirty="0" smtClean="0"/>
              <a:t>: </a:t>
            </a:r>
            <a:r>
              <a:rPr lang="ru-RU" sz="2400" dirty="0" err="1" smtClean="0"/>
              <a:t>радісна</a:t>
            </a:r>
            <a:r>
              <a:rPr lang="ru-RU" sz="2400" dirty="0" smtClean="0"/>
              <a:t>, </a:t>
            </a:r>
            <a:r>
              <a:rPr lang="ru-RU" sz="2400" dirty="0" err="1" smtClean="0"/>
              <a:t>сумна</a:t>
            </a:r>
            <a:r>
              <a:rPr lang="ru-RU" sz="2400" dirty="0" smtClean="0"/>
              <a:t>; </a:t>
            </a:r>
            <a:r>
              <a:rPr lang="ru-RU" sz="2400" dirty="0" err="1" smtClean="0"/>
              <a:t>лірична</a:t>
            </a:r>
            <a:r>
              <a:rPr lang="ru-RU" sz="2400" dirty="0" smtClean="0"/>
              <a:t>, </a:t>
            </a:r>
            <a:r>
              <a:rPr lang="ru-RU" sz="2400" dirty="0" err="1" smtClean="0"/>
              <a:t>святкова,спокійна</a:t>
            </a:r>
            <a:r>
              <a:rPr lang="ru-RU" sz="2400" dirty="0" smtClean="0"/>
              <a:t>, </a:t>
            </a:r>
            <a:r>
              <a:rPr lang="ru-RU" sz="2400" dirty="0" err="1" smtClean="0"/>
              <a:t>схвильована</a:t>
            </a:r>
            <a:r>
              <a:rPr lang="ru-RU" sz="2400" dirty="0" smtClean="0"/>
              <a:t>, </a:t>
            </a:r>
            <a:r>
              <a:rPr lang="ru-RU" sz="2400" dirty="0" err="1" smtClean="0"/>
              <a:t>мелодійна</a:t>
            </a:r>
            <a:r>
              <a:rPr lang="ru-RU" sz="2400" dirty="0" smtClean="0"/>
              <a:t>, </a:t>
            </a:r>
            <a:r>
              <a:rPr lang="ru-RU" sz="2400" dirty="0" err="1" smtClean="0"/>
              <a:t>жвава</a:t>
            </a:r>
            <a:r>
              <a:rPr lang="ru-RU" sz="2400" dirty="0" smtClean="0"/>
              <a:t>, </a:t>
            </a:r>
            <a:r>
              <a:rPr lang="ru-RU" sz="2400" dirty="0" err="1" smtClean="0"/>
              <a:t>задумлива</a:t>
            </a:r>
            <a:r>
              <a:rPr lang="ru-RU" sz="2400" dirty="0" smtClean="0"/>
              <a:t>, </a:t>
            </a:r>
            <a:r>
              <a:rPr lang="ru-RU" sz="2400" dirty="0" err="1" smtClean="0"/>
              <a:t>енергійна</a:t>
            </a:r>
            <a:r>
              <a:rPr lang="ru-RU" sz="2400" dirty="0" smtClean="0"/>
              <a:t>, </a:t>
            </a:r>
            <a:r>
              <a:rPr lang="ru-RU" sz="2400" dirty="0" err="1" smtClean="0"/>
              <a:t>рухлива</a:t>
            </a:r>
            <a:r>
              <a:rPr lang="ru-RU" sz="2400" dirty="0" smtClean="0"/>
              <a:t>, </a:t>
            </a:r>
            <a:r>
              <a:rPr lang="ru-RU" sz="2400" dirty="0" err="1" smtClean="0"/>
              <a:t>трагічна</a:t>
            </a:r>
            <a:r>
              <a:rPr lang="ru-RU" sz="2400" dirty="0" smtClean="0"/>
              <a:t>, </a:t>
            </a:r>
            <a:r>
              <a:rPr lang="ru-RU" sz="2400" dirty="0" err="1" smtClean="0"/>
              <a:t>стримана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—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настрій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викликала</a:t>
            </a:r>
            <a:r>
              <a:rPr lang="ru-RU" sz="2400" dirty="0" smtClean="0"/>
              <a:t> у вас </a:t>
            </a:r>
            <a:r>
              <a:rPr lang="ru-RU" sz="2400" dirty="0" err="1" smtClean="0"/>
              <a:t>ця</a:t>
            </a:r>
            <a:r>
              <a:rPr lang="ru-RU" sz="2400" dirty="0" smtClean="0"/>
              <a:t> </a:t>
            </a:r>
            <a:r>
              <a:rPr lang="ru-RU" sz="2400" dirty="0" err="1" smtClean="0"/>
              <a:t>музика</a:t>
            </a:r>
            <a:r>
              <a:rPr lang="ru-RU" sz="2400" dirty="0" smtClean="0"/>
              <a:t>? </a:t>
            </a:r>
          </a:p>
          <a:p>
            <a:r>
              <a:rPr lang="ru-RU" sz="2400" dirty="0" err="1" smtClean="0"/>
              <a:t>Опишіть</a:t>
            </a:r>
            <a:r>
              <a:rPr lang="ru-RU" sz="2400" dirty="0" smtClean="0"/>
              <a:t> «картину», яку </a:t>
            </a:r>
            <a:r>
              <a:rPr lang="ru-RU" sz="2400" dirty="0" err="1" smtClean="0"/>
              <a:t>ви</a:t>
            </a:r>
            <a:r>
              <a:rPr lang="ru-RU" sz="2400" dirty="0" smtClean="0"/>
              <a:t> </a:t>
            </a:r>
            <a:r>
              <a:rPr lang="ru-RU" sz="2400" dirty="0" err="1" smtClean="0"/>
              <a:t>уявляєте</a:t>
            </a:r>
            <a:r>
              <a:rPr lang="ru-RU" sz="2400" dirty="0" smtClean="0"/>
              <a:t>, </a:t>
            </a:r>
            <a:r>
              <a:rPr lang="ru-RU" sz="2400" dirty="0" err="1" smtClean="0"/>
              <a:t>слухаючи</a:t>
            </a:r>
            <a:r>
              <a:rPr lang="ru-RU" sz="2400" dirty="0" smtClean="0"/>
              <a:t> </a:t>
            </a:r>
            <a:r>
              <a:rPr lang="ru-RU" sz="2400" dirty="0" err="1" smtClean="0"/>
              <a:t>твір</a:t>
            </a:r>
            <a:r>
              <a:rPr lang="ru-RU" sz="2400" dirty="0" smtClean="0"/>
              <a:t>.</a:t>
            </a:r>
            <a:endParaRPr lang="uk-UA" sz="2400" dirty="0"/>
          </a:p>
        </p:txBody>
      </p:sp>
      <p:pic>
        <p:nvPicPr>
          <p:cNvPr id="6" name="Содержимое 5" descr="загружено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322501" y="0"/>
            <a:ext cx="1821498" cy="2276872"/>
          </a:xfrm>
        </p:spPr>
      </p:pic>
      <p:pic>
        <p:nvPicPr>
          <p:cNvPr id="7" name="04-1 Mazart - Dyversment dla ork.11 - Aleg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364088" y="620688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3635896" cy="4293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uk-UA" sz="2400" dirty="0" smtClean="0">
                <a:solidFill>
                  <a:srgbClr val="FFC000"/>
                </a:solidFill>
                <a:effectLst/>
                <a:latin typeface="+mn-lt"/>
              </a:rPr>
              <a:t>Виконання творчого завдання.</a:t>
            </a:r>
            <a:r>
              <a:rPr lang="uk-UA" sz="2400" dirty="0" smtClean="0">
                <a:latin typeface="+mn-lt"/>
              </a:rPr>
              <a:t/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- </a:t>
            </a:r>
            <a:r>
              <a:rPr lang="uk-UA" sz="2400" dirty="0" smtClean="0">
                <a:solidFill>
                  <a:schemeClr val="bg1"/>
                </a:solidFill>
                <a:latin typeface="+mn-lt"/>
              </a:rPr>
              <a:t>Оберіть той малюнок,який найбільше підходить до цього музичного твору. </a:t>
            </a:r>
            <a:br>
              <a:rPr lang="uk-UA" sz="2400" dirty="0" smtClean="0">
                <a:solidFill>
                  <a:schemeClr val="bg1"/>
                </a:solidFill>
                <a:latin typeface="+mn-lt"/>
              </a:rPr>
            </a:br>
            <a:r>
              <a:rPr lang="uk-UA" sz="2400" dirty="0" err="1" smtClean="0">
                <a:solidFill>
                  <a:schemeClr val="bg1"/>
                </a:solidFill>
                <a:latin typeface="+mn-lt"/>
              </a:rPr>
              <a:t>-Розкажіть</a:t>
            </a:r>
            <a:r>
              <a:rPr lang="uk-UA" sz="2400" dirty="0" smtClean="0">
                <a:solidFill>
                  <a:schemeClr val="bg1"/>
                </a:solidFill>
                <a:latin typeface="+mn-lt"/>
              </a:rPr>
              <a:t> про нього. </a:t>
            </a:r>
            <a:br>
              <a:rPr lang="uk-UA" sz="2400" dirty="0" smtClean="0">
                <a:solidFill>
                  <a:schemeClr val="bg1"/>
                </a:solidFill>
                <a:latin typeface="+mn-lt"/>
              </a:rPr>
            </a:br>
            <a:r>
              <a:rPr lang="uk-UA" sz="2400" dirty="0" smtClean="0">
                <a:solidFill>
                  <a:schemeClr val="bg1"/>
                </a:solidFill>
                <a:latin typeface="+mn-lt"/>
              </a:rPr>
              <a:t>Що ви бачите? </a:t>
            </a:r>
            <a:br>
              <a:rPr lang="uk-UA" sz="2400" dirty="0" smtClean="0">
                <a:solidFill>
                  <a:schemeClr val="bg1"/>
                </a:solidFill>
                <a:latin typeface="+mn-lt"/>
              </a:rPr>
            </a:br>
            <a:r>
              <a:rPr lang="uk-UA" sz="2400" dirty="0" err="1" smtClean="0">
                <a:solidFill>
                  <a:schemeClr val="bg1"/>
                </a:solidFill>
                <a:latin typeface="+mn-lt"/>
              </a:rPr>
              <a:t>-Які</a:t>
            </a:r>
            <a:r>
              <a:rPr lang="uk-UA" sz="2400" dirty="0" smtClean="0">
                <a:solidFill>
                  <a:schemeClr val="bg1"/>
                </a:solidFill>
                <a:latin typeface="+mn-lt"/>
              </a:rPr>
              <a:t> засоби виразності використано в ньому?</a:t>
            </a:r>
            <a:br>
              <a:rPr lang="uk-UA" sz="2400" dirty="0" smtClean="0">
                <a:solidFill>
                  <a:schemeClr val="bg1"/>
                </a:solidFill>
                <a:latin typeface="+mn-lt"/>
              </a:rPr>
            </a:br>
            <a:r>
              <a:rPr lang="uk-UA" sz="2400" dirty="0" smtClean="0">
                <a:solidFill>
                  <a:schemeClr val="bg1"/>
                </a:solidFill>
                <a:latin typeface="+mn-lt"/>
              </a:rPr>
              <a:t>Поясніть свій вибір. </a:t>
            </a:r>
          </a:p>
        </p:txBody>
      </p:sp>
      <p:pic>
        <p:nvPicPr>
          <p:cNvPr id="16386" name="Picture 2" descr="http://www.persian-star.net/1389/9/10/artpaint/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429001"/>
            <a:ext cx="5508104" cy="3429000"/>
          </a:xfrm>
          <a:prstGeom prst="rect">
            <a:avLst/>
          </a:prstGeom>
          <a:noFill/>
        </p:spPr>
      </p:pic>
      <p:pic>
        <p:nvPicPr>
          <p:cNvPr id="16388" name="Picture 4" descr="http://im7-tub-ua.yandex.net/i?id=391707885-68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93096"/>
            <a:ext cx="3635896" cy="2564904"/>
          </a:xfrm>
          <a:prstGeom prst="rect">
            <a:avLst/>
          </a:prstGeom>
          <a:noFill/>
        </p:spPr>
      </p:pic>
      <p:pic>
        <p:nvPicPr>
          <p:cNvPr id="16390" name="Picture 6" descr="http://im0-tub-ua.yandex.net/i?id=566497394-53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3786" y="0"/>
            <a:ext cx="5530214" cy="3456384"/>
          </a:xfrm>
          <a:prstGeom prst="rect">
            <a:avLst/>
          </a:prstGeom>
          <a:noFill/>
        </p:spPr>
      </p:pic>
      <p:pic>
        <p:nvPicPr>
          <p:cNvPr id="9" name="04-1 Mazart - Dyversment dla ork.11 - Aleg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16416" y="476672"/>
            <a:ext cx="576064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Фізкультхвилинка</a:t>
            </a:r>
            <a:r>
              <a:rPr lang="uk-UA" dirty="0" smtClean="0"/>
              <a:t>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«</a:t>
            </a:r>
            <a:r>
              <a:rPr lang="uk-UA" dirty="0" smtClean="0"/>
              <a:t>Хвилинка драйву».</a:t>
            </a:r>
            <a:endParaRPr lang="uk-UA" dirty="0"/>
          </a:p>
        </p:txBody>
      </p:sp>
      <p:pic>
        <p:nvPicPr>
          <p:cNvPr id="3" name="04-2 Mozart - Hor iz op.Charivna Fleit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17160" y="548680"/>
            <a:ext cx="720080" cy="720080"/>
          </a:xfrm>
          <a:prstGeom prst="rect">
            <a:avLst/>
          </a:prstGeom>
        </p:spPr>
      </p:pic>
      <p:pic>
        <p:nvPicPr>
          <p:cNvPr id="19458" name="Picture 2" descr="http://im1-tub-ua.yandex.net/i?id=170870830-58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9144000" cy="5355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6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400" dirty="0" err="1" smtClean="0">
                <a:latin typeface="+mn-lt"/>
              </a:rPr>
              <a:t>Поспівка</a:t>
            </a:r>
            <a:r>
              <a:rPr lang="ru-RU" sz="2400" dirty="0" smtClean="0">
                <a:latin typeface="+mn-lt"/>
              </a:rPr>
              <a:t>. </a:t>
            </a:r>
            <a:r>
              <a:rPr lang="ru-RU" sz="2400" dirty="0" err="1" smtClean="0">
                <a:latin typeface="+mn-lt"/>
              </a:rPr>
              <a:t>Вправи</a:t>
            </a:r>
            <a:r>
              <a:rPr lang="ru-RU" sz="2400" dirty="0" smtClean="0">
                <a:latin typeface="+mn-lt"/>
              </a:rPr>
              <a:t> для </a:t>
            </a:r>
            <a:r>
              <a:rPr lang="ru-RU" sz="2400" dirty="0" err="1" smtClean="0">
                <a:latin typeface="+mn-lt"/>
              </a:rPr>
              <a:t>розвитку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err="1" smtClean="0">
                <a:latin typeface="+mn-lt"/>
              </a:rPr>
              <a:t>музичного</a:t>
            </a:r>
            <a:r>
              <a:rPr lang="ru-RU" sz="2400" dirty="0" smtClean="0">
                <a:latin typeface="+mn-lt"/>
              </a:rPr>
              <a:t> слуху та голосу .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«Все </a:t>
            </a:r>
            <a:r>
              <a:rPr lang="ru-RU" sz="2400" dirty="0" err="1" smtClean="0">
                <a:latin typeface="+mn-lt"/>
              </a:rPr>
              <a:t>це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err="1" smtClean="0">
                <a:latin typeface="+mn-lt"/>
              </a:rPr>
              <a:t>потрібно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err="1" smtClean="0">
                <a:latin typeface="+mn-lt"/>
              </a:rPr>
              <a:t>мені</a:t>
            </a:r>
            <a:r>
              <a:rPr lang="ru-RU" sz="2400" dirty="0" smtClean="0">
                <a:latin typeface="+mn-lt"/>
              </a:rPr>
              <a:t>». Сл. та муз. А. </a:t>
            </a:r>
            <a:r>
              <a:rPr lang="ru-RU" sz="2400" dirty="0" err="1" smtClean="0">
                <a:latin typeface="+mn-lt"/>
              </a:rPr>
              <a:t>Житкевича</a:t>
            </a:r>
            <a:r>
              <a:rPr lang="ru-RU" sz="2400" dirty="0" smtClean="0">
                <a:latin typeface="+mn-lt"/>
              </a:rPr>
              <a:t>.</a:t>
            </a:r>
            <a:endParaRPr lang="uk-UA" sz="2400" dirty="0">
              <a:latin typeface="+mn-lt"/>
            </a:endParaRPr>
          </a:p>
        </p:txBody>
      </p:sp>
      <p:pic>
        <p:nvPicPr>
          <p:cNvPr id="4" name="Рисунок 3" descr="aab852e925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340768"/>
            <a:ext cx="9144000" cy="5517232"/>
          </a:xfrm>
          <a:prstGeom prst="rect">
            <a:avLst/>
          </a:prstGeom>
        </p:spPr>
      </p:pic>
      <p:pic>
        <p:nvPicPr>
          <p:cNvPr id="5" name="02-2 vse ce potribno m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92696"/>
            <a:ext cx="683568" cy="683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uk-UA" sz="2000" dirty="0" smtClean="0">
                <a:latin typeface="+mn-lt"/>
              </a:rPr>
              <a:t>Рефлексія.</a:t>
            </a:r>
            <a:br>
              <a:rPr lang="uk-UA" sz="2000" dirty="0" smtClean="0">
                <a:latin typeface="+mn-lt"/>
              </a:rPr>
            </a:br>
            <a: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  <a:t>•  Одноголосне вираження музичної думки — це:</a:t>
            </a: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а) супровід;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б) мелодія;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в) фраза.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•  </a:t>
            </a:r>
            <a: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  <a:t>Об’єднання звуків у співзвуччя — це:</a:t>
            </a: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а) гармонія;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б) лад;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в) інтервал.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•  </a:t>
            </a:r>
            <a: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  <a:t>До основних музичних засобів виразності належать (виберіть зайве):</a:t>
            </a:r>
            <a:b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  <a:t>а) шум;</a:t>
            </a: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б) лад;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в) мелодія;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г) Штрих;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д) лінія;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е) гармонія;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є) об’єм.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•  </a:t>
            </a:r>
            <a:r>
              <a:rPr lang="uk-UA" sz="2000" i="1" dirty="0" smtClean="0">
                <a:solidFill>
                  <a:schemeClr val="bg1"/>
                </a:solidFill>
                <a:effectLst/>
                <a:latin typeface="+mn-lt"/>
              </a:rPr>
              <a:t>Дивертисментом називають:</a:t>
            </a: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а) музичний твір, що складається з трьох частин;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б) музичний твір для одного інструмента;</a:t>
            </a:r>
            <a:b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+mn-lt"/>
              </a:rPr>
              <a:t>в) музичний інструментальний твір, що складається з 4—10 частин.</a:t>
            </a:r>
            <a:endParaRPr lang="uk-UA" sz="2000" dirty="0">
              <a:solidFill>
                <a:schemeClr val="bg1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Дякую за урок ! 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21506" name="Picture 2" descr="http://img0.liveinternet.ru/images/attach/b/4/103/876/103876054_1245008153_hj003_350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28700"/>
            <a:ext cx="9144000" cy="6129300"/>
          </a:xfrm>
          <a:prstGeom prst="rect">
            <a:avLst/>
          </a:prstGeom>
          <a:noFill/>
        </p:spPr>
      </p:pic>
      <p:pic>
        <p:nvPicPr>
          <p:cNvPr id="5" name="02-2 vse ce potribno m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260648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5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97</TotalTime>
  <Words>259</Words>
  <Application>Microsoft Office PowerPoint</Application>
  <PresentationFormat>Экран (4:3)</PresentationFormat>
  <Paragraphs>25</Paragraphs>
  <Slides>10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Що «живе» в музиці?</vt:lpstr>
      <vt:lpstr> Актуалізація опорних знань:  - Розкажіть про значення музики у житті людини.  - Назвіть джерела, з яких ми можемо слухати музику кожного дня. - Що таке шедевр? Назвіть шедевр Й. Баха, який звучав на попередньому уроці.  - Пригадуємо визначення поняття «мелодія».</vt:lpstr>
      <vt:lpstr>«Скринька композитора»</vt:lpstr>
      <vt:lpstr>Музичний словничок Мелодія — одноголосне вираження музичної думки, основний елемент музики. Гармонія — об’єднання звуків у співзвуччя, це акорди та їхнє послідовне звучання. Лад — система висотних зв’язків між музичними звуками. Найпопулярніші лади: мажорний, мінорний.</vt:lpstr>
      <vt:lpstr>Вольфґанґ Амадей Моцарт — австрійський композитор. Алегро із дивертисменту для оркестру № 11. </vt:lpstr>
      <vt:lpstr>Виконання творчого завдання. - Оберіть той малюнок,який найбільше підходить до цього музичного твору.  -Розкажіть про нього.  Що ви бачите?  -Які засоби виразності використано в ньому? Поясніть свій вибір. </vt:lpstr>
      <vt:lpstr>Фізкультхвилинка  «Хвилинка драйву».</vt:lpstr>
      <vt:lpstr>Поспівка. Вправи для розвитку музичного слуху та голосу .  «Все це потрібно мені». Сл. та муз. А. Житкевича.</vt:lpstr>
      <vt:lpstr>Рефлексія. •  Одноголосне вираження музичної думки — це: а) супровід; б) мелодія; в) фраза. •  Об’єднання звуків у співзвуччя — це: а) гармонія; б) лад; в) інтервал. •  До основних музичних засобів виразності належать (виберіть зайве): а) шум; б) лад; в) мелодія; г) Штрих; д) лінія; е) гармонія; є) об’єм. •  Дивертисментом називають: а) музичний твір, що складається з трьох частин; б) музичний твір для одного інструмента; в) музичний інструментальний твір, що складається з 4—10 частин.</vt:lpstr>
      <vt:lpstr>Дякую за урок 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«живе» в музиці?</dc:title>
  <dc:creator>Таня</dc:creator>
  <cp:lastModifiedBy>Таня</cp:lastModifiedBy>
  <cp:revision>12</cp:revision>
  <dcterms:created xsi:type="dcterms:W3CDTF">2014-07-03T09:46:22Z</dcterms:created>
  <dcterms:modified xsi:type="dcterms:W3CDTF">2014-08-14T12:20:56Z</dcterms:modified>
</cp:coreProperties>
</file>