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3" r:id="rId8"/>
    <p:sldId id="271" r:id="rId9"/>
    <p:sldId id="264" r:id="rId10"/>
    <p:sldId id="260" r:id="rId11"/>
    <p:sldId id="265" r:id="rId12"/>
    <p:sldId id="266" r:id="rId13"/>
    <p:sldId id="267" r:id="rId14"/>
    <p:sldId id="270" r:id="rId15"/>
    <p:sldId id="268" r:id="rId16"/>
    <p:sldId id="272" r:id="rId17"/>
    <p:sldId id="273" r:id="rId18"/>
    <p:sldId id="274" r:id="rId19"/>
    <p:sldId id="269" r:id="rId2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4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50679-4536-4A66-93C5-1CC5E302F403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EFC0-5217-4CD3-B53A-AD51EB1E2C14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50679-4536-4A66-93C5-1CC5E302F403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EFC0-5217-4CD3-B53A-AD51EB1E2C1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50679-4536-4A66-93C5-1CC5E302F403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E09EFC0-5217-4CD3-B53A-AD51EB1E2C1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50679-4536-4A66-93C5-1CC5E302F403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EFC0-5217-4CD3-B53A-AD51EB1E2C1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50679-4536-4A66-93C5-1CC5E302F403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EFC0-5217-4CD3-B53A-AD51EB1E2C1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50679-4536-4A66-93C5-1CC5E302F403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EFC0-5217-4CD3-B53A-AD51EB1E2C1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50679-4536-4A66-93C5-1CC5E302F403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EFC0-5217-4CD3-B53A-AD51EB1E2C1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50679-4536-4A66-93C5-1CC5E302F403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EFC0-5217-4CD3-B53A-AD51EB1E2C1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50679-4536-4A66-93C5-1CC5E302F403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EFC0-5217-4CD3-B53A-AD51EB1E2C1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50679-4536-4A66-93C5-1CC5E302F403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EFC0-5217-4CD3-B53A-AD51EB1E2C1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50679-4536-4A66-93C5-1CC5E302F403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EFC0-5217-4CD3-B53A-AD51EB1E2C14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5D50679-4536-4A66-93C5-1CC5E302F403}" type="datetimeFigureOut">
              <a:rPr lang="uk-UA" smtClean="0"/>
              <a:pPr/>
              <a:t>14.08.2014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E09EFC0-5217-4CD3-B53A-AD51EB1E2C14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52;&#1052;\5\5\04-1%20Mazart%20-%20Dyversment%20dla%20ork.11%20-%20Alegro.mp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D:\&#1052;&#1052;\5\5\05-2%20Bah%20-%20Koncert%205%20-%20Largo.mp3" TargetMode="Externa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D:\&#1052;&#1052;\5\5\05-1-1%20Rossini%20-%20Tarantella.mp3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2;&#1052;\5\5\&#1056;&#1086;&#1082;&#1085;&#1056;&#1086;&#1083;&#1100;&#1097;&#1080;&#1082;%20-%20&#1056;&#1086;&#1082;&#1085;&#1056;&#1086;&#1083;&#1083;.mp3" TargetMode="Externa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5\5\02-3%20vse%20ce%20potribno%20meni%20(minus).mp3" TargetMode="Externa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5\5\03-3%20nasha%20shkil'na%20kraina%20(ukr).mp3" TargetMode="Externa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2;&#1052;\5\5\05-1-2%20Rossini%20-%20Tarantella%20(elektro%20gitara).mp3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52;\5\5\01-1%20Chaykovskyi%20-%20Melodiya%20dlya%20skripki%20i%20f-no.mp3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52;\5\5\03-1-1%20Bah%20-%20Ariya%20z%20ork.suity%203.mp3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2;&#1052;\5\5\04-1%20Mazart%20-%20Dyversment%20dla%20ork.11%20-%20Alegro.mp3" TargetMode="External"/><Relationship Id="rId5" Type="http://schemas.openxmlformats.org/officeDocument/2006/relationships/image" Target="../media/image28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476672"/>
            <a:ext cx="8229600" cy="1944216"/>
          </a:xfrm>
        </p:spPr>
        <p:txBody>
          <a:bodyPr/>
          <a:lstStyle/>
          <a:p>
            <a:r>
              <a:rPr lang="uk-UA" dirty="0" smtClean="0"/>
              <a:t>Як «рухається» музика?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708920"/>
            <a:ext cx="9144000" cy="2880320"/>
          </a:xfrm>
        </p:spPr>
        <p:txBody>
          <a:bodyPr>
            <a:normAutofit/>
          </a:bodyPr>
          <a:lstStyle/>
          <a:p>
            <a:pPr algn="l"/>
            <a:r>
              <a:rPr lang="uk-UA" sz="2000" dirty="0" smtClean="0"/>
              <a:t>Урок №5 в 5 кл.</a:t>
            </a:r>
          </a:p>
          <a:p>
            <a:pPr algn="l"/>
            <a:r>
              <a:rPr lang="uk-UA" sz="2000" dirty="0" smtClean="0"/>
              <a:t>Основні поняття для засвоєння: «темп» та «ритм» як засоби музичної виразності.</a:t>
            </a:r>
          </a:p>
          <a:p>
            <a:pPr algn="l"/>
            <a:r>
              <a:rPr lang="uk-UA" sz="2000" dirty="0" smtClean="0"/>
              <a:t>Твори, що вивчаються на уроці:</a:t>
            </a:r>
          </a:p>
          <a:p>
            <a:pPr algn="l"/>
            <a:r>
              <a:rPr lang="uk-UA" sz="2000" dirty="0" smtClean="0"/>
              <a:t>•  Й.С. Бах. Концерт № 5 для фортепіано з оркестром фа-мінор (Ларго).</a:t>
            </a:r>
          </a:p>
          <a:p>
            <a:pPr algn="l"/>
            <a:r>
              <a:rPr lang="uk-UA" sz="2000" dirty="0" smtClean="0"/>
              <a:t>•  Дж. Россіні. «Тарантела».</a:t>
            </a:r>
          </a:p>
          <a:p>
            <a:pPr algn="l"/>
            <a:r>
              <a:rPr lang="uk-UA" sz="2000" dirty="0" smtClean="0"/>
              <a:t>•  «Все це потрібно мені». Сл. та муз. А. </a:t>
            </a:r>
            <a:r>
              <a:rPr lang="uk-UA" sz="2000" dirty="0" err="1" smtClean="0"/>
              <a:t>Житкевича</a:t>
            </a:r>
            <a:r>
              <a:rPr lang="uk-UA" sz="2000" dirty="0" smtClean="0"/>
              <a:t> — виконання.</a:t>
            </a:r>
          </a:p>
          <a:p>
            <a:pPr algn="l"/>
            <a:r>
              <a:rPr lang="uk-UA" sz="2000" dirty="0" smtClean="0"/>
              <a:t>•  «Наша шкільна країна». Муз. Ю. </a:t>
            </a:r>
            <a:r>
              <a:rPr lang="uk-UA" sz="2000" dirty="0" err="1" smtClean="0"/>
              <a:t>Чичкова</a:t>
            </a:r>
            <a:r>
              <a:rPr lang="uk-UA" sz="2000" dirty="0" smtClean="0"/>
              <a:t>, сл. К. </a:t>
            </a:r>
            <a:r>
              <a:rPr lang="uk-UA" sz="2000" dirty="0" err="1" smtClean="0"/>
              <a:t>Ібряєва</a:t>
            </a:r>
            <a:r>
              <a:rPr lang="uk-UA" sz="2000" dirty="0" smtClean="0"/>
              <a:t> </a:t>
            </a:r>
            <a:r>
              <a:rPr lang="uk-UA" sz="2000" dirty="0" err="1" smtClean="0"/>
              <a:t>—розучування</a:t>
            </a:r>
            <a:r>
              <a:rPr lang="uk-UA" sz="2000" dirty="0" smtClean="0"/>
              <a:t>.</a:t>
            </a:r>
            <a:endParaRPr lang="uk-UA" sz="2000" dirty="0"/>
          </a:p>
        </p:txBody>
      </p:sp>
      <p:pic>
        <p:nvPicPr>
          <p:cNvPr id="6" name="04-1 Mazart - Dyversment dla ork.11 - Alegr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812360" y="908720"/>
            <a:ext cx="720080" cy="7200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558924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chemeClr val="bg1"/>
                </a:solidFill>
              </a:rPr>
              <a:t>Підручник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Кондратова</a:t>
            </a:r>
            <a:r>
              <a:rPr lang="ru-RU" b="1" dirty="0" smtClean="0">
                <a:solidFill>
                  <a:schemeClr val="bg1"/>
                </a:solidFill>
              </a:rPr>
              <a:t>  Л. Г.« </a:t>
            </a:r>
            <a:r>
              <a:rPr lang="ru-RU" b="1" dirty="0" err="1" smtClean="0">
                <a:solidFill>
                  <a:schemeClr val="bg1"/>
                </a:solidFill>
              </a:rPr>
              <a:t>Музичне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мистецтво</a:t>
            </a:r>
            <a:r>
              <a:rPr lang="ru-RU" b="1" dirty="0" smtClean="0">
                <a:solidFill>
                  <a:schemeClr val="bg1"/>
                </a:solidFill>
              </a:rPr>
              <a:t> 5 </a:t>
            </a:r>
            <a:r>
              <a:rPr lang="ru-RU" b="1" dirty="0" err="1" smtClean="0">
                <a:solidFill>
                  <a:schemeClr val="bg1"/>
                </a:solidFill>
              </a:rPr>
              <a:t>кл</a:t>
            </a:r>
            <a:r>
              <a:rPr lang="ru-RU" b="1" dirty="0" smtClean="0">
                <a:solidFill>
                  <a:schemeClr val="bg1"/>
                </a:solidFill>
              </a:rPr>
              <a:t>» за новою </a:t>
            </a:r>
            <a:r>
              <a:rPr lang="ru-RU" b="1" dirty="0" err="1" smtClean="0">
                <a:solidFill>
                  <a:schemeClr val="bg1"/>
                </a:solidFill>
              </a:rPr>
              <a:t>програмою</a:t>
            </a:r>
            <a:r>
              <a:rPr lang="ru-RU" b="1" dirty="0" smtClean="0">
                <a:solidFill>
                  <a:schemeClr val="bg1"/>
                </a:solidFill>
              </a:rPr>
              <a:t>  + </a:t>
            </a:r>
            <a:r>
              <a:rPr lang="ru-RU" b="1" dirty="0" err="1" smtClean="0">
                <a:solidFill>
                  <a:schemeClr val="bg1"/>
                </a:solidFill>
              </a:rPr>
              <a:t>бібліотека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вчителя</a:t>
            </a:r>
            <a:r>
              <a:rPr lang="ru-RU" b="1" dirty="0" smtClean="0">
                <a:solidFill>
                  <a:schemeClr val="bg1"/>
                </a:solidFill>
              </a:rPr>
              <a:t> « Уроки </a:t>
            </a:r>
            <a:r>
              <a:rPr lang="ru-RU" b="1" dirty="0" err="1" smtClean="0">
                <a:solidFill>
                  <a:schemeClr val="bg1"/>
                </a:solidFill>
              </a:rPr>
              <a:t>музичного</a:t>
            </a:r>
            <a:r>
              <a:rPr lang="ru-RU" b="1" dirty="0" smtClean="0">
                <a:solidFill>
                  <a:schemeClr val="bg1"/>
                </a:solidFill>
              </a:rPr>
              <a:t> мистецтва5 </a:t>
            </a:r>
            <a:r>
              <a:rPr lang="ru-RU" b="1" dirty="0" err="1" smtClean="0">
                <a:solidFill>
                  <a:schemeClr val="bg1"/>
                </a:solidFill>
              </a:rPr>
              <a:t>кл</a:t>
            </a:r>
            <a:r>
              <a:rPr lang="ru-RU" b="1" dirty="0" smtClean="0">
                <a:solidFill>
                  <a:schemeClr val="bg1"/>
                </a:solidFill>
              </a:rPr>
              <a:t>. до </a:t>
            </a:r>
            <a:r>
              <a:rPr lang="ru-RU" b="1" dirty="0" err="1" smtClean="0">
                <a:solidFill>
                  <a:schemeClr val="bg1"/>
                </a:solidFill>
              </a:rPr>
              <a:t>підручника</a:t>
            </a:r>
            <a:r>
              <a:rPr lang="ru-RU" b="1" dirty="0" smtClean="0">
                <a:solidFill>
                  <a:schemeClr val="bg1"/>
                </a:solidFill>
              </a:rPr>
              <a:t> Л. Г. </a:t>
            </a:r>
            <a:r>
              <a:rPr lang="ru-RU" b="1" dirty="0" err="1" smtClean="0">
                <a:solidFill>
                  <a:schemeClr val="bg1"/>
                </a:solidFill>
              </a:rPr>
              <a:t>Кондратової</a:t>
            </a:r>
            <a:r>
              <a:rPr lang="ru-RU" b="1" dirty="0" smtClean="0">
                <a:solidFill>
                  <a:schemeClr val="bg1"/>
                </a:solidFill>
              </a:rPr>
              <a:t>»  </a:t>
            </a:r>
            <a:r>
              <a:rPr lang="ru-RU" b="1" dirty="0" err="1" smtClean="0">
                <a:solidFill>
                  <a:schemeClr val="bg1"/>
                </a:solidFill>
              </a:rPr>
              <a:t>розробила</a:t>
            </a:r>
            <a:r>
              <a:rPr lang="ru-RU" b="1" dirty="0" smtClean="0">
                <a:solidFill>
                  <a:schemeClr val="bg1"/>
                </a:solidFill>
              </a:rPr>
              <a:t> Савченко Т.Т.</a:t>
            </a:r>
            <a:endParaRPr lang="uk-U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rmAutofit/>
          </a:bodyPr>
          <a:lstStyle/>
          <a:p>
            <a:pPr algn="l"/>
            <a:r>
              <a:rPr lang="uk-UA" sz="2000" dirty="0" smtClean="0"/>
              <a:t>Яка музика лунає у вас удома. </a:t>
            </a:r>
            <a:br>
              <a:rPr lang="uk-UA" sz="2000" dirty="0" smtClean="0"/>
            </a:br>
            <a:r>
              <a:rPr lang="uk-UA" sz="2000" dirty="0" smtClean="0"/>
              <a:t>Чи є серед прослуханих вами композицій твори для оркестру? Розкажіть про засоби їхньої виразності. Ви слухали музику з телеекрана. Розкажіть про мелодію,лад та гармонію прослуханих творів. Чи мали ви  бажання, створити</a:t>
            </a:r>
            <a:br>
              <a:rPr lang="uk-UA" sz="2000" dirty="0" smtClean="0"/>
            </a:br>
            <a:r>
              <a:rPr lang="uk-UA" sz="2000" dirty="0" smtClean="0"/>
              <a:t>рекламу або сюжет рекламного ролика  до твору В.А. Моцарта.</a:t>
            </a:r>
            <a:endParaRPr lang="uk-UA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708920"/>
            <a:ext cx="88924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7200" dirty="0">
                <a:solidFill>
                  <a:srgbClr val="FF0000"/>
                </a:solidFill>
              </a:rPr>
              <a:t>М</a:t>
            </a:r>
            <a:r>
              <a:rPr lang="uk-UA" sz="7200" dirty="0" smtClean="0">
                <a:solidFill>
                  <a:srgbClr val="FF0000"/>
                </a:solidFill>
              </a:rPr>
              <a:t>елодія,          Лад, </a:t>
            </a:r>
          </a:p>
          <a:p>
            <a:endParaRPr lang="uk-UA" sz="7200" dirty="0" smtClean="0">
              <a:solidFill>
                <a:srgbClr val="FF0000"/>
              </a:solidFill>
            </a:endParaRPr>
          </a:p>
          <a:p>
            <a:r>
              <a:rPr lang="uk-UA" sz="7200" dirty="0">
                <a:solidFill>
                  <a:srgbClr val="FF0000"/>
                </a:solidFill>
              </a:rPr>
              <a:t>Г</a:t>
            </a:r>
            <a:r>
              <a:rPr lang="uk-UA" sz="7200" dirty="0" smtClean="0">
                <a:solidFill>
                  <a:srgbClr val="FF0000"/>
                </a:solidFill>
              </a:rPr>
              <a:t>армонія</a:t>
            </a:r>
            <a:endParaRPr lang="uk-UA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Скринька композитора</a:t>
            </a:r>
            <a:endParaRPr lang="uk-UA" dirty="0"/>
          </a:p>
        </p:txBody>
      </p:sp>
      <p:pic>
        <p:nvPicPr>
          <p:cNvPr id="16388" name="Picture 4" descr="http://i5.imageban.ru/out/2012/10/25/d1a9adb6e0e7c04223203ce34198e4e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uk-UA" dirty="0" smtClean="0"/>
              <a:t>Темп</a:t>
            </a:r>
            <a:endParaRPr lang="uk-UA" dirty="0"/>
          </a:p>
        </p:txBody>
      </p:sp>
      <p:pic>
        <p:nvPicPr>
          <p:cNvPr id="1026" name="Picture 2" descr="http://s.pikabu.ru/post_img/2013/07/15/12/1373916820_1136995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085148" cy="6093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ММ\Засоби виразності\плакати\muzika_p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9987"/>
            <a:ext cx="4816569" cy="6768013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32040" y="274638"/>
            <a:ext cx="4211960" cy="6322714"/>
          </a:xfrm>
        </p:spPr>
        <p:txBody>
          <a:bodyPr>
            <a:noAutofit/>
          </a:bodyPr>
          <a:lstStyle/>
          <a:p>
            <a:pPr algn="l"/>
            <a:r>
              <a:rPr lang="uk-UA" sz="2400" dirty="0" smtClean="0">
                <a:solidFill>
                  <a:srgbClr val="C00000"/>
                </a:solidFill>
              </a:rPr>
              <a:t>Темп</a:t>
            </a:r>
            <a:r>
              <a:rPr lang="uk-UA" sz="2400" dirty="0" smtClean="0"/>
              <a:t> — це швидкість, з якою виконується музичний твір.</a:t>
            </a:r>
            <a:br>
              <a:rPr lang="uk-UA" sz="2400" dirty="0" smtClean="0"/>
            </a:br>
            <a:r>
              <a:rPr lang="uk-UA" sz="2400" dirty="0" smtClean="0"/>
              <a:t>Темпи поділяються на повільні, помірні та швидкі.</a:t>
            </a:r>
            <a:br>
              <a:rPr lang="uk-UA" sz="2400" dirty="0" smtClean="0"/>
            </a:b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smtClean="0">
                <a:solidFill>
                  <a:srgbClr val="FFC000"/>
                </a:solidFill>
              </a:rPr>
              <a:t>Ритм</a:t>
            </a:r>
            <a:r>
              <a:rPr lang="uk-UA" sz="2400" dirty="0" smtClean="0"/>
              <a:t> — це послідовне чергування і співвідношення </a:t>
            </a:r>
            <a:r>
              <a:rPr lang="uk-UA" sz="2400" dirty="0" err="1" smtClean="0"/>
              <a:t>тривало-</a:t>
            </a:r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err="1" smtClean="0"/>
              <a:t>стей-звуків</a:t>
            </a:r>
            <a:r>
              <a:rPr lang="uk-UA" sz="2400" dirty="0" smtClean="0"/>
              <a:t> і пауз у музиці. Засобом вимірювання ритму є метр.</a:t>
            </a:r>
            <a:endParaRPr lang="uk-U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ММ\Засоби виразності\плакати\0012-012--Esli-temp-do-100-udarov-v-minutu-to-probuzhdaets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uk-UA" dirty="0" smtClean="0"/>
              <a:t>Творче завдання</a:t>
            </a:r>
            <a:endParaRPr lang="uk-UA" dirty="0"/>
          </a:p>
        </p:txBody>
      </p:sp>
      <p:pic>
        <p:nvPicPr>
          <p:cNvPr id="20482" name="Picture 2" descr="http://im7-tub-ua.yandex.net/i?id=01ec6a3c1c1d5124bd70535b91957754-129-144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4486098" cy="2952328"/>
          </a:xfrm>
          <a:prstGeom prst="rect">
            <a:avLst/>
          </a:prstGeom>
          <a:noFill/>
        </p:spPr>
      </p:pic>
      <p:pic>
        <p:nvPicPr>
          <p:cNvPr id="20486" name="Picture 6" descr="http://im6-tub-ua.yandex.net/i?id=2acbc6183ab010f282af8e84363ca5dc-02-144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4090" y="764704"/>
            <a:ext cx="4679910" cy="2924944"/>
          </a:xfrm>
          <a:prstGeom prst="rect">
            <a:avLst/>
          </a:prstGeom>
          <a:noFill/>
        </p:spPr>
      </p:pic>
      <p:pic>
        <p:nvPicPr>
          <p:cNvPr id="20488" name="Picture 8" descr="http://im7-tub-ua.yandex.net/i?id=e301cb17889c7732673cab32ac101690-72-144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45024"/>
            <a:ext cx="4572000" cy="3212976"/>
          </a:xfrm>
          <a:prstGeom prst="rect">
            <a:avLst/>
          </a:prstGeom>
          <a:noFill/>
        </p:spPr>
      </p:pic>
      <p:pic>
        <p:nvPicPr>
          <p:cNvPr id="20492" name="Picture 12" descr="http://www.unn.com.ua/uploads/media/photo/2013/06/05/4ca3e1bcd8cb89a836b29cc7f7de8f0a957feed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7670" y="3717032"/>
            <a:ext cx="4636329" cy="3140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3779912" cy="14351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Й. С. Бах. Концерт № 5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для </a:t>
            </a:r>
            <a:r>
              <a:rPr lang="ru-RU" dirty="0" err="1" smtClean="0">
                <a:solidFill>
                  <a:schemeClr val="bg1"/>
                </a:solidFill>
              </a:rPr>
              <a:t>фортепіано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з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оркестром </a:t>
            </a:r>
            <a:r>
              <a:rPr lang="ru-RU" dirty="0" err="1" smtClean="0">
                <a:solidFill>
                  <a:schemeClr val="bg1"/>
                </a:solidFill>
              </a:rPr>
              <a:t>фа-мінор</a:t>
            </a:r>
            <a:r>
              <a:rPr lang="ru-RU" dirty="0" smtClean="0">
                <a:solidFill>
                  <a:schemeClr val="bg1"/>
                </a:solidFill>
              </a:rPr>
              <a:t>(Ларго);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uk-UA" dirty="0"/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0" y="1052736"/>
            <a:ext cx="6876256" cy="5805264"/>
          </a:xfrm>
        </p:spPr>
        <p:txBody>
          <a:bodyPr>
            <a:normAutofit fontScale="92500"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Аналіз музичних творів.</a:t>
            </a:r>
          </a:p>
          <a:p>
            <a:r>
              <a:rPr lang="uk-UA" sz="1800" b="1" dirty="0" smtClean="0">
                <a:solidFill>
                  <a:schemeClr val="bg1"/>
                </a:solidFill>
              </a:rPr>
              <a:t>— </a:t>
            </a:r>
            <a:r>
              <a:rPr lang="uk-UA" sz="2400" b="1" dirty="0" smtClean="0">
                <a:solidFill>
                  <a:schemeClr val="bg1"/>
                </a:solidFill>
              </a:rPr>
              <a:t>Розкажіть про засоби музичної виразності обох творів.</a:t>
            </a:r>
          </a:p>
          <a:p>
            <a:r>
              <a:rPr lang="uk-UA" sz="2400" b="1" dirty="0" smtClean="0">
                <a:solidFill>
                  <a:schemeClr val="bg1"/>
                </a:solidFill>
              </a:rPr>
              <a:t>— Які інструменти виконували основну мелодію у кожному творі?</a:t>
            </a:r>
          </a:p>
          <a:p>
            <a:r>
              <a:rPr lang="uk-UA" sz="2400" b="1" dirty="0" smtClean="0">
                <a:solidFill>
                  <a:schemeClr val="bg1"/>
                </a:solidFill>
              </a:rPr>
              <a:t>— Охарактеризуйте швидкість мелодії у кожному творі, скориставшись запропонованим рядом слів:</a:t>
            </a:r>
            <a:r>
              <a:rPr lang="uk-UA" sz="2400" b="1" dirty="0" smtClean="0"/>
              <a:t> </a:t>
            </a:r>
            <a:r>
              <a:rPr lang="uk-UA" sz="2400" b="1" dirty="0" smtClean="0">
                <a:solidFill>
                  <a:srgbClr val="C00000"/>
                </a:solidFill>
              </a:rPr>
              <a:t>спокійна, рухлива, стрімка, стримана, дуже швидка, помірна, повільна. </a:t>
            </a:r>
          </a:p>
          <a:p>
            <a:r>
              <a:rPr lang="uk-UA" sz="2400" b="1" dirty="0" smtClean="0">
                <a:solidFill>
                  <a:schemeClr val="bg1"/>
                </a:solidFill>
              </a:rPr>
              <a:t>Які з них найбільше відповідають першому твору, а які — другому?</a:t>
            </a:r>
          </a:p>
          <a:p>
            <a:r>
              <a:rPr lang="uk-UA" sz="2400" b="1" dirty="0" smtClean="0">
                <a:solidFill>
                  <a:schemeClr val="bg1"/>
                </a:solidFill>
              </a:rPr>
              <a:t>— Які танцювальні рухи, на вашу думку, можна виконувати під музику Дж. Россіні? </a:t>
            </a:r>
          </a:p>
          <a:p>
            <a:r>
              <a:rPr lang="uk-UA" sz="2400" b="1" dirty="0" smtClean="0">
                <a:solidFill>
                  <a:schemeClr val="bg1"/>
                </a:solidFill>
              </a:rPr>
              <a:t>А які — під музику Й. Баха?</a:t>
            </a:r>
          </a:p>
          <a:p>
            <a:r>
              <a:rPr lang="uk-UA" sz="2400" b="1" dirty="0" smtClean="0">
                <a:solidFill>
                  <a:schemeClr val="bg1"/>
                </a:solidFill>
              </a:rPr>
              <a:t>— Який настрій викликала у вас музика кожного твору? Опишіть картини, які виникли у вашій уяві.</a:t>
            </a:r>
          </a:p>
          <a:p>
            <a:endParaRPr lang="uk-UA" sz="1600" b="1" dirty="0"/>
          </a:p>
        </p:txBody>
      </p:sp>
      <p:pic>
        <p:nvPicPr>
          <p:cNvPr id="6" name="Содержимое 5" descr="i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948264" y="0"/>
            <a:ext cx="2195736" cy="3790547"/>
          </a:xfrm>
          <a:prstGeom prst="rect">
            <a:avLst/>
          </a:prstGeom>
        </p:spPr>
      </p:pic>
      <p:pic>
        <p:nvPicPr>
          <p:cNvPr id="7" name="05-2 Bah - Koncert 5 - Larg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740352" y="4437112"/>
            <a:ext cx="792088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9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275856" cy="126876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Дж. </a:t>
            </a:r>
            <a:r>
              <a:rPr lang="ru-RU" sz="2800" b="1" dirty="0" err="1" smtClean="0">
                <a:solidFill>
                  <a:schemeClr val="bg1"/>
                </a:solidFill>
              </a:rPr>
              <a:t>Россіні</a:t>
            </a:r>
            <a:r>
              <a:rPr lang="ru-RU" sz="2800" b="1" dirty="0" smtClean="0">
                <a:solidFill>
                  <a:schemeClr val="bg1"/>
                </a:solidFill>
              </a:rPr>
              <a:t>. «</a:t>
            </a:r>
            <a:r>
              <a:rPr lang="ru-RU" sz="2800" b="1" dirty="0" err="1" smtClean="0">
                <a:solidFill>
                  <a:schemeClr val="bg1"/>
                </a:solidFill>
              </a:rPr>
              <a:t>Тарантела</a:t>
            </a:r>
            <a:r>
              <a:rPr lang="ru-RU" sz="2800" b="1" dirty="0" smtClean="0">
                <a:solidFill>
                  <a:schemeClr val="bg1"/>
                </a:solidFill>
              </a:rPr>
              <a:t>».</a:t>
            </a:r>
            <a:r>
              <a:rPr lang="uk-UA" sz="2800" b="1" dirty="0" smtClean="0"/>
              <a:t/>
            </a:r>
            <a:br>
              <a:rPr lang="uk-UA" sz="2800" b="1" dirty="0" smtClean="0"/>
            </a:b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0" y="764704"/>
            <a:ext cx="4788024" cy="6093296"/>
          </a:xfrm>
        </p:spPr>
        <p:txBody>
          <a:bodyPr>
            <a:normAutofit/>
          </a:bodyPr>
          <a:lstStyle/>
          <a:p>
            <a:r>
              <a:rPr lang="uk-UA" sz="1800" dirty="0" smtClean="0">
                <a:solidFill>
                  <a:schemeClr val="bg1"/>
                </a:solidFill>
              </a:rPr>
              <a:t>Аналіз музичних творів.</a:t>
            </a:r>
          </a:p>
          <a:p>
            <a:r>
              <a:rPr lang="uk-UA" sz="1800" b="1" dirty="0" smtClean="0">
                <a:solidFill>
                  <a:schemeClr val="bg1"/>
                </a:solidFill>
              </a:rPr>
              <a:t>— Розкажіть про засоби музичної виразності обох творів.</a:t>
            </a:r>
          </a:p>
          <a:p>
            <a:r>
              <a:rPr lang="uk-UA" sz="1800" b="1" dirty="0" smtClean="0">
                <a:solidFill>
                  <a:schemeClr val="bg1"/>
                </a:solidFill>
              </a:rPr>
              <a:t>— Які інструменти виконували основну мелодію у кожному творі?</a:t>
            </a:r>
          </a:p>
          <a:p>
            <a:r>
              <a:rPr lang="uk-UA" sz="1800" b="1" dirty="0" smtClean="0">
                <a:solidFill>
                  <a:schemeClr val="bg1"/>
                </a:solidFill>
              </a:rPr>
              <a:t>— Охарактеризуйте швидкість мелодії у кожному творі, </a:t>
            </a:r>
            <a:r>
              <a:rPr lang="uk-UA" sz="1800" b="1" dirty="0" err="1" smtClean="0">
                <a:solidFill>
                  <a:schemeClr val="bg1"/>
                </a:solidFill>
              </a:rPr>
              <a:t>скорис</a:t>
            </a:r>
            <a:r>
              <a:rPr lang="uk-UA" sz="1800" b="1" dirty="0" smtClean="0">
                <a:solidFill>
                  <a:schemeClr val="bg1"/>
                </a:solidFill>
              </a:rPr>
              <a:t>­</a:t>
            </a:r>
          </a:p>
          <a:p>
            <a:r>
              <a:rPr lang="uk-UA" sz="1800" b="1" dirty="0" err="1" smtClean="0">
                <a:solidFill>
                  <a:schemeClr val="bg1"/>
                </a:solidFill>
              </a:rPr>
              <a:t>тавшись</a:t>
            </a:r>
            <a:r>
              <a:rPr lang="uk-UA" sz="1800" b="1" dirty="0" smtClean="0">
                <a:solidFill>
                  <a:schemeClr val="bg1"/>
                </a:solidFill>
              </a:rPr>
              <a:t> запропонованим рядом слів:</a:t>
            </a:r>
            <a:r>
              <a:rPr lang="uk-UA" sz="1800" b="1" dirty="0" smtClean="0"/>
              <a:t> </a:t>
            </a:r>
            <a:r>
              <a:rPr lang="uk-UA" sz="1800" b="1" dirty="0" smtClean="0">
                <a:solidFill>
                  <a:srgbClr val="C00000"/>
                </a:solidFill>
              </a:rPr>
              <a:t>спокійна, рухлива, стрімка,стримана, дуже швидка, помірна, повільна. </a:t>
            </a:r>
          </a:p>
          <a:p>
            <a:r>
              <a:rPr lang="uk-UA" sz="1800" b="1" dirty="0" smtClean="0">
                <a:solidFill>
                  <a:schemeClr val="bg1"/>
                </a:solidFill>
              </a:rPr>
              <a:t>Які з них найбільше відповідають першому твору, а які — другому?</a:t>
            </a:r>
          </a:p>
          <a:p>
            <a:r>
              <a:rPr lang="uk-UA" sz="1800" b="1" dirty="0" smtClean="0">
                <a:solidFill>
                  <a:schemeClr val="bg1"/>
                </a:solidFill>
              </a:rPr>
              <a:t>— Які танцювальні рухи, на вашу думку, можна виконувати під музику Дж. Россіні? </a:t>
            </a:r>
          </a:p>
          <a:p>
            <a:r>
              <a:rPr lang="uk-UA" sz="1800" b="1" dirty="0" smtClean="0">
                <a:solidFill>
                  <a:schemeClr val="bg1"/>
                </a:solidFill>
              </a:rPr>
              <a:t>А які — під музику Й. Баха?</a:t>
            </a:r>
          </a:p>
          <a:p>
            <a:r>
              <a:rPr lang="uk-UA" sz="1800" b="1" dirty="0" smtClean="0">
                <a:solidFill>
                  <a:schemeClr val="bg1"/>
                </a:solidFill>
              </a:rPr>
              <a:t>— Який настрій викликала у вас музика кожного твору? </a:t>
            </a:r>
          </a:p>
          <a:p>
            <a:r>
              <a:rPr lang="uk-UA" sz="1800" b="1" dirty="0" smtClean="0">
                <a:solidFill>
                  <a:schemeClr val="bg1"/>
                </a:solidFill>
              </a:rPr>
              <a:t>Опишіть</a:t>
            </a:r>
          </a:p>
          <a:p>
            <a:r>
              <a:rPr lang="uk-UA" sz="1800" b="1" dirty="0" smtClean="0">
                <a:solidFill>
                  <a:schemeClr val="bg1"/>
                </a:solidFill>
              </a:rPr>
              <a:t>картини, які виникли у вашій уяві.</a:t>
            </a:r>
            <a:endParaRPr lang="uk-UA" sz="1800" b="1" dirty="0">
              <a:solidFill>
                <a:schemeClr val="bg1"/>
              </a:solidFill>
            </a:endParaRPr>
          </a:p>
        </p:txBody>
      </p:sp>
      <p:pic>
        <p:nvPicPr>
          <p:cNvPr id="21506" name="Picture 2" descr="http://content.foto.mail.ru/inbox/ech/_blogs/i-6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708920"/>
            <a:ext cx="4427984" cy="4149080"/>
          </a:xfrm>
          <a:prstGeom prst="rect">
            <a:avLst/>
          </a:prstGeom>
          <a:noFill/>
        </p:spPr>
      </p:pic>
      <p:pic>
        <p:nvPicPr>
          <p:cNvPr id="11" name="Содержимое 4" descr="220px-Rossini-portrait-0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6350000" y="0"/>
            <a:ext cx="2794000" cy="2636912"/>
          </a:xfrm>
        </p:spPr>
      </p:pic>
      <p:pic>
        <p:nvPicPr>
          <p:cNvPr id="12" name="05-1-1 Rossini - Tarantell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5004048" y="908720"/>
            <a:ext cx="792088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90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ММ\Засоби виразності\плакати\img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9607" y="0"/>
            <a:ext cx="7124786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429000"/>
          </a:xfrm>
        </p:spPr>
        <p:txBody>
          <a:bodyPr>
            <a:normAutofit fontScale="90000"/>
          </a:bodyPr>
          <a:lstStyle/>
          <a:p>
            <a:pPr algn="l"/>
            <a:r>
              <a:rPr lang="uk-UA" sz="2800" dirty="0" smtClean="0">
                <a:solidFill>
                  <a:srgbClr val="FFC000"/>
                </a:solidFill>
              </a:rPr>
              <a:t>Виконання творчого завдання «Утворіть ритм».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Розгляньте уважно графічне зображення ритмічного рисунка. Відтворіть його, плескаючи в долоні: </a:t>
            </a:r>
            <a:br>
              <a:rPr lang="uk-UA" sz="2800" dirty="0" smtClean="0"/>
            </a:br>
            <a:r>
              <a:rPr lang="uk-UA" sz="2800" dirty="0" smtClean="0"/>
              <a:t>спочатку  </a:t>
            </a:r>
            <a:r>
              <a:rPr lang="uk-UA" sz="4000" dirty="0" smtClean="0">
                <a:solidFill>
                  <a:srgbClr val="7030A0"/>
                </a:solidFill>
              </a:rPr>
              <a:t>повільно</a:t>
            </a:r>
            <a:r>
              <a:rPr lang="uk-UA" sz="2800" dirty="0" smtClean="0"/>
              <a:t>, тоді — </a:t>
            </a:r>
            <a:r>
              <a:rPr lang="uk-UA" sz="4000" dirty="0" smtClean="0">
                <a:solidFill>
                  <a:srgbClr val="002060"/>
                </a:solidFill>
              </a:rPr>
              <a:t>помірно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і нарешті — </a:t>
            </a:r>
            <a:r>
              <a:rPr lang="uk-UA" sz="4400" dirty="0" smtClean="0">
                <a:solidFill>
                  <a:srgbClr val="00B0F0"/>
                </a:solidFill>
              </a:rPr>
              <a:t>швидко та дуже швидко</a:t>
            </a:r>
            <a:r>
              <a:rPr lang="uk-UA" sz="4400" dirty="0" smtClean="0"/>
              <a:t>.</a:t>
            </a:r>
            <a:endParaRPr lang="uk-UA" sz="4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414908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9600" b="1" dirty="0" smtClean="0">
                <a:solidFill>
                  <a:srgbClr val="002060"/>
                </a:solidFill>
              </a:rPr>
              <a:t>І </a:t>
            </a:r>
            <a:r>
              <a:rPr lang="uk-UA" sz="9600" b="1" dirty="0" err="1" smtClean="0">
                <a:solidFill>
                  <a:srgbClr val="002060"/>
                </a:solidFill>
              </a:rPr>
              <a:t>І</a:t>
            </a:r>
            <a:r>
              <a:rPr lang="uk-UA" sz="9600" b="1" dirty="0" smtClean="0">
                <a:solidFill>
                  <a:srgbClr val="002060"/>
                </a:solidFill>
              </a:rPr>
              <a:t> П І П </a:t>
            </a:r>
            <a:r>
              <a:rPr lang="uk-UA" sz="9600" b="1" dirty="0" err="1" smtClean="0">
                <a:solidFill>
                  <a:srgbClr val="002060"/>
                </a:solidFill>
              </a:rPr>
              <a:t>П</a:t>
            </a:r>
            <a:r>
              <a:rPr lang="uk-UA" sz="9600" b="1" dirty="0" smtClean="0">
                <a:solidFill>
                  <a:srgbClr val="002060"/>
                </a:solidFill>
              </a:rPr>
              <a:t> </a:t>
            </a:r>
            <a:r>
              <a:rPr lang="uk-UA" sz="9600" b="1" dirty="0" err="1" smtClean="0">
                <a:solidFill>
                  <a:srgbClr val="002060"/>
                </a:solidFill>
              </a:rPr>
              <a:t>П</a:t>
            </a:r>
            <a:r>
              <a:rPr lang="uk-UA" sz="9600" b="1" dirty="0" smtClean="0">
                <a:solidFill>
                  <a:srgbClr val="002060"/>
                </a:solidFill>
              </a:rPr>
              <a:t> І</a:t>
            </a:r>
            <a:endParaRPr lang="uk-UA" sz="9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err="1" smtClean="0"/>
              <a:t>Фізкультхвилинка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 «Хвилинка рок-н-ролу»</a:t>
            </a:r>
            <a:endParaRPr lang="uk-UA" dirty="0"/>
          </a:p>
        </p:txBody>
      </p:sp>
      <p:pic>
        <p:nvPicPr>
          <p:cNvPr id="4" name="Содержимое 3" descr="animashki-muzika-1023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15616" y="1611433"/>
            <a:ext cx="6840760" cy="4735910"/>
          </a:xfrm>
        </p:spPr>
      </p:pic>
      <p:pic>
        <p:nvPicPr>
          <p:cNvPr id="5" name="РокнРольщик - РокнРолл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100392" y="908720"/>
            <a:ext cx="720080" cy="720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2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293096"/>
          </a:xfrm>
        </p:spPr>
        <p:txBody>
          <a:bodyPr>
            <a:noAutofit/>
          </a:bodyPr>
          <a:lstStyle/>
          <a:p>
            <a:pPr algn="l"/>
            <a:r>
              <a:rPr lang="uk-UA" sz="3200" dirty="0" err="1" smtClean="0">
                <a:solidFill>
                  <a:srgbClr val="C00000"/>
                </a:solidFill>
                <a:latin typeface="+mn-lt"/>
              </a:rPr>
              <a:t>Поспівка</a:t>
            </a:r>
            <a:r>
              <a:rPr lang="uk-UA" sz="3200" dirty="0" smtClean="0">
                <a:solidFill>
                  <a:srgbClr val="C00000"/>
                </a:solidFill>
                <a:latin typeface="+mn-lt"/>
              </a:rPr>
              <a:t>. Вправи для розвитку музичного слуху та голосу </a:t>
            </a:r>
            <a:r>
              <a:rPr lang="uk-UA" sz="3200" dirty="0" smtClean="0">
                <a:latin typeface="+mn-lt"/>
              </a:rPr>
              <a:t/>
            </a:r>
            <a:br>
              <a:rPr lang="uk-UA" sz="3200" dirty="0" smtClean="0">
                <a:latin typeface="+mn-lt"/>
              </a:rPr>
            </a:br>
            <a:r>
              <a:rPr lang="uk-UA" sz="3200" dirty="0" smtClean="0">
                <a:latin typeface="+mn-lt"/>
              </a:rPr>
              <a:t> </a:t>
            </a:r>
            <a:r>
              <a:rPr lang="uk-UA" sz="3200" dirty="0" smtClean="0">
                <a:solidFill>
                  <a:srgbClr val="FFC000"/>
                </a:solidFill>
                <a:latin typeface="+mn-lt"/>
              </a:rPr>
              <a:t>Виконання пісні. </a:t>
            </a:r>
            <a:r>
              <a:rPr lang="uk-UA" sz="3200" dirty="0" smtClean="0">
                <a:latin typeface="+mn-lt"/>
              </a:rPr>
              <a:t>«Все це потрібно мені». Слова та </a:t>
            </a:r>
            <a:r>
              <a:rPr lang="uk-UA" sz="3200" dirty="0" err="1" smtClean="0">
                <a:latin typeface="+mn-lt"/>
              </a:rPr>
              <a:t>муз.А</a:t>
            </a:r>
            <a:r>
              <a:rPr lang="uk-UA" sz="3200" dirty="0" smtClean="0">
                <a:latin typeface="+mn-lt"/>
              </a:rPr>
              <a:t>. </a:t>
            </a:r>
            <a:r>
              <a:rPr lang="uk-UA" sz="3200" dirty="0" err="1" smtClean="0">
                <a:latin typeface="+mn-lt"/>
              </a:rPr>
              <a:t>Житкевича</a:t>
            </a:r>
            <a:r>
              <a:rPr lang="uk-UA" sz="3200" dirty="0" smtClean="0">
                <a:latin typeface="+mn-lt"/>
              </a:rPr>
              <a:t>.</a:t>
            </a:r>
            <a:br>
              <a:rPr lang="uk-UA" sz="3200" dirty="0" smtClean="0">
                <a:latin typeface="+mn-lt"/>
              </a:rPr>
            </a:br>
            <a:r>
              <a:rPr lang="uk-UA" sz="3200" dirty="0" smtClean="0">
                <a:latin typeface="+mn-lt"/>
              </a:rPr>
              <a:t>Виконання пісні під фонограму.</a:t>
            </a:r>
            <a:br>
              <a:rPr lang="uk-UA" sz="3200" dirty="0" smtClean="0">
                <a:latin typeface="+mn-lt"/>
              </a:rPr>
            </a:br>
            <a:r>
              <a:rPr lang="uk-UA" sz="3200" dirty="0" smtClean="0">
                <a:latin typeface="+mn-lt"/>
              </a:rPr>
              <a:t> </a:t>
            </a:r>
            <a:r>
              <a:rPr lang="uk-UA" sz="3200" dirty="0" smtClean="0">
                <a:solidFill>
                  <a:srgbClr val="FFFF00"/>
                </a:solidFill>
                <a:latin typeface="+mn-lt"/>
              </a:rPr>
              <a:t>Конкурс на найкраще виконання пісні. </a:t>
            </a:r>
            <a:r>
              <a:rPr lang="uk-UA" sz="3200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uk-UA" sz="3200" dirty="0" smtClean="0">
                <a:solidFill>
                  <a:srgbClr val="FFFF00"/>
                </a:solidFill>
                <a:latin typeface="+mn-lt"/>
              </a:rPr>
            </a:br>
            <a:r>
              <a:rPr lang="uk-UA" sz="3200" dirty="0" smtClean="0">
                <a:latin typeface="+mn-lt"/>
              </a:rPr>
              <a:t>Учні </a:t>
            </a:r>
            <a:r>
              <a:rPr lang="uk-UA" sz="3200" dirty="0" smtClean="0">
                <a:latin typeface="+mn-lt"/>
              </a:rPr>
              <a:t>виконують її «ланцюжком».</a:t>
            </a:r>
            <a:br>
              <a:rPr lang="uk-UA" sz="3200" dirty="0" smtClean="0">
                <a:latin typeface="+mn-lt"/>
              </a:rPr>
            </a:br>
            <a:endParaRPr lang="uk-UA" sz="3200" dirty="0">
              <a:solidFill>
                <a:srgbClr val="00B050"/>
              </a:solidFill>
              <a:latin typeface="+mn-lt"/>
            </a:endParaRPr>
          </a:p>
        </p:txBody>
      </p:sp>
      <p:pic>
        <p:nvPicPr>
          <p:cNvPr id="3" name="Рисунок 2" descr="smiles-muzyka-74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6708" y="3645024"/>
            <a:ext cx="3455068" cy="3212976"/>
          </a:xfrm>
          <a:prstGeom prst="rect">
            <a:avLst/>
          </a:prstGeom>
        </p:spPr>
      </p:pic>
      <p:pic>
        <p:nvPicPr>
          <p:cNvPr id="4" name="02-3 vse ce potribno meni (minu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5940152" y="4725144"/>
            <a:ext cx="576064" cy="57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5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140968"/>
          </a:xfrm>
        </p:spPr>
        <p:txBody>
          <a:bodyPr/>
          <a:lstStyle/>
          <a:p>
            <a:pPr algn="l"/>
            <a:r>
              <a:rPr lang="uk-UA" sz="4400" dirty="0" smtClean="0">
                <a:solidFill>
                  <a:srgbClr val="00B050"/>
                </a:solidFill>
              </a:rPr>
              <a:t> Знайомство з піснею. </a:t>
            </a:r>
            <a:r>
              <a:rPr lang="uk-UA" sz="4400" dirty="0" smtClean="0">
                <a:solidFill>
                  <a:srgbClr val="00B050"/>
                </a:solidFill>
              </a:rPr>
              <a:t/>
            </a:r>
            <a:br>
              <a:rPr lang="uk-UA" sz="4400" dirty="0" smtClean="0">
                <a:solidFill>
                  <a:srgbClr val="00B050"/>
                </a:solidFill>
              </a:rPr>
            </a:br>
            <a:r>
              <a:rPr lang="uk-UA" sz="4400" dirty="0" smtClean="0">
                <a:solidFill>
                  <a:srgbClr val="00B0F0"/>
                </a:solidFill>
              </a:rPr>
              <a:t>«</a:t>
            </a:r>
            <a:r>
              <a:rPr lang="uk-UA" sz="4400" dirty="0" smtClean="0">
                <a:solidFill>
                  <a:srgbClr val="00B0F0"/>
                </a:solidFill>
              </a:rPr>
              <a:t>Наша шкільна країна». </a:t>
            </a:r>
            <a:r>
              <a:rPr lang="uk-UA" sz="4400" dirty="0" smtClean="0">
                <a:solidFill>
                  <a:srgbClr val="00B0F0"/>
                </a:solidFill>
              </a:rPr>
              <a:t/>
            </a:r>
            <a:br>
              <a:rPr lang="uk-UA" sz="4400" dirty="0" smtClean="0">
                <a:solidFill>
                  <a:srgbClr val="00B0F0"/>
                </a:solidFill>
              </a:rPr>
            </a:br>
            <a:r>
              <a:rPr lang="uk-UA" sz="4400" dirty="0" smtClean="0">
                <a:solidFill>
                  <a:srgbClr val="00B050"/>
                </a:solidFill>
              </a:rPr>
              <a:t>Муз</a:t>
            </a:r>
            <a:r>
              <a:rPr lang="uk-UA" sz="4400" dirty="0" smtClean="0">
                <a:solidFill>
                  <a:srgbClr val="00B050"/>
                </a:solidFill>
              </a:rPr>
              <a:t>. Ю. </a:t>
            </a:r>
            <a:r>
              <a:rPr lang="uk-UA" sz="4400" dirty="0" err="1" smtClean="0">
                <a:solidFill>
                  <a:srgbClr val="00B050"/>
                </a:solidFill>
              </a:rPr>
              <a:t>Чичкова</a:t>
            </a:r>
            <a:r>
              <a:rPr lang="uk-UA" sz="4400" dirty="0" smtClean="0">
                <a:solidFill>
                  <a:srgbClr val="00B050"/>
                </a:solidFill>
              </a:rPr>
              <a:t>, сл. К. </a:t>
            </a:r>
            <a:r>
              <a:rPr lang="uk-UA" sz="4400" dirty="0" err="1" smtClean="0">
                <a:solidFill>
                  <a:srgbClr val="00B050"/>
                </a:solidFill>
              </a:rPr>
              <a:t>Ібряєва</a:t>
            </a:r>
            <a:r>
              <a:rPr lang="uk-UA" sz="4400" dirty="0" smtClean="0">
                <a:solidFill>
                  <a:srgbClr val="00B050"/>
                </a:solidFill>
              </a:rPr>
              <a:t>.</a:t>
            </a:r>
            <a:endParaRPr lang="uk-UA" dirty="0"/>
          </a:p>
        </p:txBody>
      </p:sp>
      <p:pic>
        <p:nvPicPr>
          <p:cNvPr id="4" name="Рисунок 3" descr="i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3190616"/>
            <a:ext cx="5256584" cy="3667384"/>
          </a:xfrm>
          <a:prstGeom prst="rect">
            <a:avLst/>
          </a:prstGeom>
        </p:spPr>
      </p:pic>
      <p:pic>
        <p:nvPicPr>
          <p:cNvPr id="5" name="03-3 nasha shkil'na kraina (ukr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51912" y="188640"/>
            <a:ext cx="792088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8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92896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/>
              <a:t> </a:t>
            </a:r>
            <a:r>
              <a:rPr lang="ru-RU" sz="2800" dirty="0" err="1" smtClean="0">
                <a:solidFill>
                  <a:srgbClr val="92D050"/>
                </a:solidFill>
              </a:rPr>
              <a:t>Виконання</a:t>
            </a:r>
            <a:r>
              <a:rPr lang="ru-RU" sz="2800" dirty="0" smtClean="0">
                <a:solidFill>
                  <a:srgbClr val="92D050"/>
                </a:solidFill>
              </a:rPr>
              <a:t> </a:t>
            </a:r>
            <a:r>
              <a:rPr lang="ru-RU" sz="2800" dirty="0" smtClean="0">
                <a:solidFill>
                  <a:srgbClr val="92D050"/>
                </a:solidFill>
              </a:rPr>
              <a:t> </a:t>
            </a:r>
            <a:r>
              <a:rPr lang="ru-RU" sz="2800" dirty="0" err="1" smtClean="0">
                <a:solidFill>
                  <a:srgbClr val="92D050"/>
                </a:solidFill>
              </a:rPr>
              <a:t>творчого</a:t>
            </a:r>
            <a:r>
              <a:rPr lang="ru-RU" sz="2800" dirty="0" smtClean="0">
                <a:solidFill>
                  <a:srgbClr val="92D050"/>
                </a:solidFill>
              </a:rPr>
              <a:t>  </a:t>
            </a:r>
            <a:r>
              <a:rPr lang="ru-RU" sz="2800" dirty="0" err="1" smtClean="0">
                <a:solidFill>
                  <a:srgbClr val="92D050"/>
                </a:solidFill>
              </a:rPr>
              <a:t>завдання</a:t>
            </a:r>
            <a:r>
              <a:rPr lang="ru-RU" sz="2800" dirty="0" smtClean="0">
                <a:solidFill>
                  <a:srgbClr val="92D050"/>
                </a:solidFill>
              </a:rPr>
              <a:t> на </a:t>
            </a:r>
            <a:r>
              <a:rPr lang="ru-RU" sz="2800" dirty="0" err="1" smtClean="0">
                <a:solidFill>
                  <a:srgbClr val="92D050"/>
                </a:solidFill>
              </a:rPr>
              <a:t>повторення</a:t>
            </a:r>
            <a:r>
              <a:rPr lang="ru-RU" sz="2800" dirty="0" smtClean="0">
                <a:solidFill>
                  <a:srgbClr val="92D050"/>
                </a:solidFill>
              </a:rPr>
              <a:t> </a:t>
            </a:r>
            <a:r>
              <a:rPr lang="ru-RU" sz="2800" dirty="0" err="1" smtClean="0">
                <a:solidFill>
                  <a:srgbClr val="92D050"/>
                </a:solidFill>
              </a:rPr>
              <a:t>музичних</a:t>
            </a:r>
            <a:r>
              <a:rPr lang="ru-RU" sz="2800" dirty="0" smtClean="0">
                <a:solidFill>
                  <a:srgbClr val="92D050"/>
                </a:solidFill>
              </a:rPr>
              <a:t> </a:t>
            </a:r>
            <a:r>
              <a:rPr lang="ru-RU" sz="2800" dirty="0" err="1" smtClean="0">
                <a:solidFill>
                  <a:srgbClr val="92D050"/>
                </a:solidFill>
              </a:rPr>
              <a:t>творів</a:t>
            </a:r>
            <a:r>
              <a:rPr lang="ru-RU" sz="2800" dirty="0" smtClean="0">
                <a:solidFill>
                  <a:srgbClr val="92D050"/>
                </a:solidFill>
              </a:rPr>
              <a:t> </a:t>
            </a:r>
            <a:r>
              <a:rPr lang="ru-RU" sz="2800" dirty="0" err="1" smtClean="0">
                <a:solidFill>
                  <a:srgbClr val="92D050"/>
                </a:solidFill>
              </a:rPr>
              <a:t>слухання</a:t>
            </a:r>
            <a:r>
              <a:rPr lang="ru-RU" sz="2800" dirty="0" smtClean="0">
                <a:solidFill>
                  <a:srgbClr val="92D050"/>
                </a:solidFill>
              </a:rPr>
              <a:t>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err="1" smtClean="0"/>
              <a:t>Пропонуємо</a:t>
            </a:r>
            <a:r>
              <a:rPr lang="ru-RU" sz="2800" dirty="0" smtClean="0"/>
              <a:t> </a:t>
            </a:r>
            <a:r>
              <a:rPr lang="ru-RU" sz="2800" dirty="0" err="1" smtClean="0"/>
              <a:t>розглянути</a:t>
            </a:r>
            <a:r>
              <a:rPr lang="ru-RU" sz="2800" dirty="0" smtClean="0"/>
              <a:t> </a:t>
            </a:r>
            <a:r>
              <a:rPr lang="ru-RU" sz="2800" dirty="0" err="1" smtClean="0"/>
              <a:t>різні</a:t>
            </a:r>
            <a:r>
              <a:rPr lang="ru-RU" sz="2800" dirty="0" smtClean="0"/>
              <a:t> </a:t>
            </a:r>
            <a:r>
              <a:rPr lang="ru-RU" sz="2800" dirty="0" err="1" smtClean="0"/>
              <a:t>ілюстрації</a:t>
            </a:r>
            <a:r>
              <a:rPr lang="ru-RU" sz="2800" dirty="0" smtClean="0"/>
              <a:t>,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</a:t>
            </a:r>
            <a:r>
              <a:rPr lang="ru-RU" sz="2800" dirty="0" err="1" smtClean="0"/>
              <a:t>підходять</a:t>
            </a:r>
            <a:r>
              <a:rPr lang="ru-RU" sz="2800" dirty="0" smtClean="0"/>
              <a:t> до </a:t>
            </a:r>
            <a:r>
              <a:rPr lang="ru-RU" sz="2800" dirty="0" err="1" smtClean="0"/>
              <a:t>прослуханих</a:t>
            </a:r>
            <a:r>
              <a:rPr lang="ru-RU" sz="2800" dirty="0" smtClean="0"/>
              <a:t> </a:t>
            </a:r>
            <a:r>
              <a:rPr lang="ru-RU" sz="2800" dirty="0" smtClean="0"/>
              <a:t>на </a:t>
            </a:r>
            <a:r>
              <a:rPr lang="ru-RU" sz="2800" dirty="0" err="1" smtClean="0"/>
              <a:t>попередніх</a:t>
            </a:r>
            <a:r>
              <a:rPr lang="ru-RU" sz="2800" dirty="0" smtClean="0"/>
              <a:t> уроках </a:t>
            </a:r>
            <a:r>
              <a:rPr lang="ru-RU" sz="2800" dirty="0" err="1" smtClean="0"/>
              <a:t>творів</a:t>
            </a:r>
            <a:r>
              <a:rPr lang="ru-RU" sz="2800" dirty="0" smtClean="0"/>
              <a:t>.</a:t>
            </a:r>
            <a:br>
              <a:rPr lang="ru-RU" sz="2800" dirty="0" smtClean="0"/>
            </a:br>
            <a:r>
              <a:rPr lang="ru-RU" sz="2800" dirty="0" err="1" smtClean="0"/>
              <a:t>Завдання</a:t>
            </a:r>
            <a:r>
              <a:rPr lang="ru-RU" sz="2800" dirty="0" smtClean="0"/>
              <a:t>: </a:t>
            </a:r>
            <a:r>
              <a:rPr lang="ru-RU" sz="2800" dirty="0" err="1" smtClean="0"/>
              <a:t>пригадати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музичні</a:t>
            </a:r>
            <a:r>
              <a:rPr lang="ru-RU" sz="2800" dirty="0" smtClean="0"/>
              <a:t>  твори </a:t>
            </a:r>
            <a:r>
              <a:rPr lang="ru-RU" sz="2800" dirty="0" smtClean="0"/>
              <a:t>та обрати </a:t>
            </a:r>
            <a:r>
              <a:rPr lang="ru-RU" sz="2800" dirty="0" err="1" smtClean="0"/>
              <a:t>ілюстрації</a:t>
            </a:r>
            <a:r>
              <a:rPr lang="ru-RU" sz="2800" dirty="0" smtClean="0"/>
              <a:t> до них.</a:t>
            </a:r>
            <a:endParaRPr lang="uk-UA" sz="2800" dirty="0"/>
          </a:p>
        </p:txBody>
      </p:sp>
      <p:pic>
        <p:nvPicPr>
          <p:cNvPr id="8" name="Рисунок 7" descr="135536504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4742" y="1916833"/>
            <a:ext cx="3873478" cy="4941168"/>
          </a:xfrm>
          <a:prstGeom prst="rect">
            <a:avLst/>
          </a:prstGeom>
        </p:spPr>
      </p:pic>
      <p:pic>
        <p:nvPicPr>
          <p:cNvPr id="9" name="05-1-2 Rossini - Tarantella (elektro gitara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028384" y="1484784"/>
            <a:ext cx="304800" cy="304800"/>
          </a:xfrm>
          <a:prstGeom prst="rect">
            <a:avLst/>
          </a:prstGeom>
        </p:spPr>
      </p:pic>
      <p:pic>
        <p:nvPicPr>
          <p:cNvPr id="10" name="Рисунок 9" descr="757789-bigthumbnai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6716" y="2780928"/>
            <a:ext cx="4935031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11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57789-bigthumbna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2705080"/>
            <a:ext cx="5370155" cy="41529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 descr="1249625952_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364088" cy="3609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01-1 Chaykovskyi - Melodiya dlya skripki i f-n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804248" y="1628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2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5536504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4742" y="1916833"/>
            <a:ext cx="3873478" cy="4941168"/>
          </a:xfrm>
          <a:prstGeom prst="rect">
            <a:avLst/>
          </a:prstGeom>
        </p:spPr>
      </p:pic>
      <p:pic>
        <p:nvPicPr>
          <p:cNvPr id="3" name="Рисунок 2" descr="i (15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078226" cy="3717032"/>
          </a:xfrm>
          <a:prstGeom prst="rect">
            <a:avLst/>
          </a:prstGeom>
        </p:spPr>
      </p:pic>
      <p:pic>
        <p:nvPicPr>
          <p:cNvPr id="5" name="03-1-1 Bah - Ariya z ork.suity 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 flipV="1">
            <a:off x="6156176" y="216024"/>
            <a:ext cx="1080120" cy="1080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0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4-1 Mazart - Dyversment dla ork.11 - Alegr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300192" y="404664"/>
            <a:ext cx="304800" cy="304800"/>
          </a:xfrm>
          <a:prstGeom prst="rect">
            <a:avLst/>
          </a:prstGeom>
        </p:spPr>
      </p:pic>
      <p:pic>
        <p:nvPicPr>
          <p:cNvPr id="3" name="Рисунок 2" descr="1249625952_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492" y="0"/>
            <a:ext cx="4989161" cy="33569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 descr="i (15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5976" y="3353382"/>
            <a:ext cx="4788024" cy="35046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725449-823b3f000b740c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264</TotalTime>
  <Words>436</Words>
  <Application>Microsoft Office PowerPoint</Application>
  <PresentationFormat>Экран (4:3)</PresentationFormat>
  <Paragraphs>44</Paragraphs>
  <Slides>19</Slides>
  <Notes>0</Notes>
  <HiddenSlides>0</HiddenSlides>
  <MMClips>10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Як «рухається» музика?</vt:lpstr>
      <vt:lpstr>Яка музика лунає у вас удома.  Чи є серед прослуханих вами композицій твори для оркестру? Розкажіть про засоби їхньої виразності. Ви слухали музику з телеекрана. Розкажіть про мелодію,лад та гармонію прослуханих творів. Чи мали ви  бажання, створити рекламу або сюжет рекламного ролика  до твору В.А. Моцарта.</vt:lpstr>
      <vt:lpstr>Скринька композитора</vt:lpstr>
      <vt:lpstr>Темп</vt:lpstr>
      <vt:lpstr>Темп — це швидкість, з якою виконується музичний твір. Темпи поділяються на повільні, помірні та швидкі.  Ритм — це послідовне чергування і співвідношення тривало- стей-звуків і пауз у музиці. Засобом вимірювання ритму є метр.</vt:lpstr>
      <vt:lpstr>Слайд 6</vt:lpstr>
      <vt:lpstr>Творче завдання</vt:lpstr>
      <vt:lpstr>Й. С. Бах. Концерт № 5  для фортепіано з оркестром фа-мінор(Ларго); </vt:lpstr>
      <vt:lpstr>Дж. Россіні. «Тарантела». </vt:lpstr>
      <vt:lpstr>Слайд 10</vt:lpstr>
      <vt:lpstr>Виконання творчого завдання «Утворіть ритм». Розгляньте уважно графічне зображення ритмічного рисунка. Відтворіть його, плескаючи в долоні:  спочатку  повільно, тоді — помірно і нарешті — швидко та дуже швидко.</vt:lpstr>
      <vt:lpstr>Фізкультхвилинка  «Хвилинка рок-н-ролу»</vt:lpstr>
      <vt:lpstr>Поспівка. Вправи для розвитку музичного слуху та голосу   Виконання пісні. «Все це потрібно мені». Слова та муз.А. Житкевича. Виконання пісні під фонограму.  Конкурс на найкраще виконання пісні.  Учні виконують її «ланцюжком». </vt:lpstr>
      <vt:lpstr> Знайомство з піснею.  «Наша шкільна країна».  Муз. Ю. Чичкова, сл. К. Ібряєва.</vt:lpstr>
      <vt:lpstr> Виконання  творчого  завдання на повторення музичних творів слухання. Пропонуємо розглянути різні ілюстрації, які підходять до прослуханих на попередніх уроках творів. Завдання: пригадати музичні  твори та обрати ілюстрації до них.</vt:lpstr>
      <vt:lpstr>Слайд 16</vt:lpstr>
      <vt:lpstr>Слайд 17</vt:lpstr>
      <vt:lpstr>Слайд 18</vt:lpstr>
      <vt:lpstr>Слайд 19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 «рухається» музика?</dc:title>
  <dc:creator>Таня</dc:creator>
  <cp:lastModifiedBy>Таня</cp:lastModifiedBy>
  <cp:revision>32</cp:revision>
  <dcterms:created xsi:type="dcterms:W3CDTF">2014-07-04T13:17:52Z</dcterms:created>
  <dcterms:modified xsi:type="dcterms:W3CDTF">2014-08-14T13:33:53Z</dcterms:modified>
</cp:coreProperties>
</file>