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7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ED9B90-463C-4641-AA33-2860740834CD}" type="datetimeFigureOut">
              <a:rPr lang="uk-UA" smtClean="0"/>
              <a:pPr/>
              <a:t>06.08.2014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7253108-FC96-4258-85CB-355BBF2D942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2;&#1052;\5\6\06-3%20Chaykovskyi%20-%20Luskunchyk%20-%20Tanec%20vivchariv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6\03-1-1%20Bah%20-%20Ariya%20z%20ork.suity%203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6\05-1-2%20Rossini%20-%20Tarantella%20(elektro%20gitara).mp3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6\06-2-1%20Chaykovckyi%20-%20Luskunchyk%20-%20Tanec%20fei%20Drage.mp3" TargetMode="Externa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6\06-1-1%20Chaykovskyi%20-%20Luskunchyk%20-%20Vals%20kvitiv.mp3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6\06-3%20Chaykovskyi%20-%20Luskunchyk%20-%20Tanec%20vivchariv.mp3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6\03-4%20nasha%20shkil'na%20kraina%20(minus).mp3" TargetMode="Externa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6\03-4%20nasha%20shkil'na%20kraina%20(minus).mp3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6\06-2-3%20Chaykovckyi%20-%20Tanec%20fei%20Drage%20(such.obrobka%20DJ)%20II.mp3" TargetMode="Externa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6\06-1-3%20Chaykovckyi%20-%20Vals%20kvitiv%20(suchasna%20obrobka)%20II.mp3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800199"/>
          </a:xfrm>
        </p:spPr>
        <p:txBody>
          <a:bodyPr/>
          <a:lstStyle/>
          <a:p>
            <a:r>
              <a:rPr lang="ru-RU" dirty="0" smtClean="0"/>
              <a:t>У </a:t>
            </a:r>
            <a:r>
              <a:rPr lang="ru-RU" dirty="0" err="1" smtClean="0"/>
              <a:t>гості</a:t>
            </a:r>
            <a:r>
              <a:rPr lang="ru-RU" dirty="0" smtClean="0"/>
              <a:t> до </a:t>
            </a:r>
            <a:r>
              <a:rPr lang="ru-RU" dirty="0" err="1" smtClean="0"/>
              <a:t>музичних</a:t>
            </a:r>
            <a:r>
              <a:rPr lang="ru-RU" dirty="0" smtClean="0"/>
              <a:t> </a:t>
            </a:r>
            <a:r>
              <a:rPr lang="ru-RU" dirty="0" err="1" smtClean="0"/>
              <a:t>інструментів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9144000" cy="374441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dirty="0" smtClean="0"/>
              <a:t>Урок №6 5 клас</a:t>
            </a:r>
          </a:p>
          <a:p>
            <a:pPr algn="l"/>
            <a:r>
              <a:rPr lang="uk-UA" dirty="0" smtClean="0"/>
              <a:t>Основні поняття для засвоєння: «діапазон», «регістр», «тембр» як засоби музичної виразності, їхня роль у створенні музичного образу.</a:t>
            </a:r>
          </a:p>
          <a:p>
            <a:pPr algn="l"/>
            <a:r>
              <a:rPr lang="uk-UA" dirty="0" smtClean="0"/>
              <a:t>Твори, що вивчаються на уроці:</a:t>
            </a:r>
          </a:p>
          <a:p>
            <a:pPr algn="l"/>
            <a:r>
              <a:rPr lang="uk-UA" dirty="0" smtClean="0"/>
              <a:t>•  П. Чайковський. Балет «Лускунчик»: танець феї Драже,</a:t>
            </a:r>
          </a:p>
          <a:p>
            <a:pPr algn="l"/>
            <a:r>
              <a:rPr lang="uk-UA" dirty="0" smtClean="0"/>
              <a:t>вальс квітів, танець вівчарів.</a:t>
            </a:r>
          </a:p>
          <a:p>
            <a:pPr algn="l"/>
            <a:r>
              <a:rPr lang="uk-UA" dirty="0" smtClean="0"/>
              <a:t>•  «Наша шкільна країна». Муз. Ю. </a:t>
            </a:r>
            <a:r>
              <a:rPr lang="uk-UA" dirty="0" err="1" smtClean="0"/>
              <a:t>Чичкова</a:t>
            </a:r>
            <a:r>
              <a:rPr lang="uk-UA" dirty="0" smtClean="0"/>
              <a:t>, сл. К. </a:t>
            </a:r>
            <a:r>
              <a:rPr lang="uk-UA" dirty="0" err="1" smtClean="0"/>
              <a:t>Ібряєва</a:t>
            </a:r>
            <a:r>
              <a:rPr lang="uk-UA" dirty="0" smtClean="0"/>
              <a:t> </a:t>
            </a:r>
            <a:r>
              <a:rPr lang="uk-UA" dirty="0" err="1" smtClean="0"/>
              <a:t>—Розучення</a:t>
            </a:r>
            <a:r>
              <a:rPr lang="uk-UA" dirty="0" smtClean="0"/>
              <a:t>,виконання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87727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Підручник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Кондратова</a:t>
            </a:r>
            <a:r>
              <a:rPr lang="ru-RU" b="1" dirty="0" smtClean="0">
                <a:solidFill>
                  <a:schemeClr val="bg1"/>
                </a:solidFill>
              </a:rPr>
              <a:t>  Л. Г.« </a:t>
            </a:r>
            <a:r>
              <a:rPr lang="ru-RU" b="1" dirty="0" err="1" smtClean="0">
                <a:solidFill>
                  <a:schemeClr val="bg1"/>
                </a:solidFill>
              </a:rPr>
              <a:t>Музичне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мистецтво</a:t>
            </a:r>
            <a:r>
              <a:rPr lang="ru-RU" b="1" dirty="0" smtClean="0">
                <a:solidFill>
                  <a:schemeClr val="bg1"/>
                </a:solidFill>
              </a:rPr>
              <a:t> 5 </a:t>
            </a:r>
            <a:r>
              <a:rPr lang="ru-RU" b="1" dirty="0" err="1" smtClean="0">
                <a:solidFill>
                  <a:schemeClr val="bg1"/>
                </a:solidFill>
              </a:rPr>
              <a:t>кл</a:t>
            </a:r>
            <a:r>
              <a:rPr lang="ru-RU" b="1" dirty="0" smtClean="0">
                <a:solidFill>
                  <a:schemeClr val="bg1"/>
                </a:solidFill>
              </a:rPr>
              <a:t>» за новою </a:t>
            </a:r>
            <a:r>
              <a:rPr lang="ru-RU" b="1" dirty="0" err="1" smtClean="0">
                <a:solidFill>
                  <a:schemeClr val="bg1"/>
                </a:solidFill>
              </a:rPr>
              <a:t>програмою</a:t>
            </a:r>
            <a:r>
              <a:rPr lang="ru-RU" b="1" dirty="0" smtClean="0">
                <a:solidFill>
                  <a:schemeClr val="bg1"/>
                </a:solidFill>
              </a:rPr>
              <a:t>  + </a:t>
            </a:r>
            <a:r>
              <a:rPr lang="ru-RU" b="1" dirty="0" err="1" smtClean="0">
                <a:solidFill>
                  <a:schemeClr val="bg1"/>
                </a:solidFill>
              </a:rPr>
              <a:t>бібліотека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вчителя</a:t>
            </a:r>
            <a:r>
              <a:rPr lang="ru-RU" b="1" dirty="0" smtClean="0">
                <a:solidFill>
                  <a:schemeClr val="bg1"/>
                </a:solidFill>
              </a:rPr>
              <a:t> « Уроки </a:t>
            </a:r>
            <a:r>
              <a:rPr lang="ru-RU" b="1" dirty="0" err="1" smtClean="0">
                <a:solidFill>
                  <a:schemeClr val="bg1"/>
                </a:solidFill>
              </a:rPr>
              <a:t>музичного</a:t>
            </a:r>
            <a:r>
              <a:rPr lang="ru-RU" b="1" dirty="0" smtClean="0">
                <a:solidFill>
                  <a:schemeClr val="bg1"/>
                </a:solidFill>
              </a:rPr>
              <a:t> мистецтва5 </a:t>
            </a:r>
            <a:r>
              <a:rPr lang="ru-RU" b="1" dirty="0" err="1" smtClean="0">
                <a:solidFill>
                  <a:schemeClr val="bg1"/>
                </a:solidFill>
              </a:rPr>
              <a:t>кл</a:t>
            </a:r>
            <a:r>
              <a:rPr lang="ru-RU" b="1" dirty="0" smtClean="0">
                <a:solidFill>
                  <a:schemeClr val="bg1"/>
                </a:solidFill>
              </a:rPr>
              <a:t>. до </a:t>
            </a:r>
            <a:r>
              <a:rPr lang="ru-RU" b="1" dirty="0" err="1" smtClean="0">
                <a:solidFill>
                  <a:schemeClr val="bg1"/>
                </a:solidFill>
              </a:rPr>
              <a:t>підручника</a:t>
            </a:r>
            <a:r>
              <a:rPr lang="ru-RU" b="1" dirty="0" smtClean="0">
                <a:solidFill>
                  <a:schemeClr val="bg1"/>
                </a:solidFill>
              </a:rPr>
              <a:t> Л. Г. </a:t>
            </a:r>
            <a:r>
              <a:rPr lang="ru-RU" b="1" dirty="0" err="1" smtClean="0">
                <a:solidFill>
                  <a:schemeClr val="bg1"/>
                </a:solidFill>
              </a:rPr>
              <a:t>Кондратової</a:t>
            </a:r>
            <a:r>
              <a:rPr lang="ru-RU" b="1" dirty="0" smtClean="0">
                <a:solidFill>
                  <a:schemeClr val="bg1"/>
                </a:solidFill>
              </a:rPr>
              <a:t>»  </a:t>
            </a:r>
            <a:r>
              <a:rPr lang="ru-RU" b="1" dirty="0" err="1" smtClean="0">
                <a:solidFill>
                  <a:schemeClr val="bg1"/>
                </a:solidFill>
              </a:rPr>
              <a:t>розробила</a:t>
            </a:r>
            <a:r>
              <a:rPr lang="ru-RU" b="1" dirty="0" smtClean="0">
                <a:solidFill>
                  <a:schemeClr val="bg1"/>
                </a:solidFill>
              </a:rPr>
              <a:t> Савченко Т.Т.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5" name="06-3 Chaykovskyi - Luskunchyk - Tanec vivchari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884368" y="155679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оролева единственная, кому разрешено есть мясо лебед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0"/>
            <a:ext cx="3529405" cy="3068960"/>
          </a:xfrm>
          <a:prstGeom prst="rect">
            <a:avLst/>
          </a:prstGeom>
          <a:noFill/>
        </p:spPr>
      </p:pic>
      <p:pic>
        <p:nvPicPr>
          <p:cNvPr id="1028" name="Picture 4" descr="kvitalinka - Лаван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40968"/>
            <a:ext cx="4548641" cy="3456384"/>
          </a:xfrm>
          <a:prstGeom prst="rect">
            <a:avLst/>
          </a:prstGeom>
          <a:noFill/>
        </p:spPr>
      </p:pic>
      <p:pic>
        <p:nvPicPr>
          <p:cNvPr id="1030" name="Picture 6" descr="http://im5-tub-ua.yandex.net/i?id=d9bb83453a1dc4d4afe98b6b40d48479-58-144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9382" y="3501008"/>
            <a:ext cx="4244618" cy="3356992"/>
          </a:xfrm>
          <a:prstGeom prst="rect">
            <a:avLst/>
          </a:prstGeom>
          <a:noFill/>
        </p:spPr>
      </p:pic>
      <p:pic>
        <p:nvPicPr>
          <p:cNvPr id="1032" name="Picture 8" descr="http://im5-tub-ua.yandex.net/i?id=c19b25438297984ce812eb61109dcd31-66-144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1275" y="0"/>
            <a:ext cx="3722725" cy="3429000"/>
          </a:xfrm>
          <a:prstGeom prst="rect">
            <a:avLst/>
          </a:prstGeom>
          <a:noFill/>
        </p:spPr>
      </p:pic>
      <p:pic>
        <p:nvPicPr>
          <p:cNvPr id="8" name="03-1-1 Bah - Ariya z ork.suity 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67544" y="908720"/>
            <a:ext cx="432048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ua.yandex.net/i?id=79809070a192745893519ed0cff6d809-17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51920" cy="4221088"/>
          </a:xfrm>
          <a:prstGeom prst="rect">
            <a:avLst/>
          </a:prstGeom>
          <a:noFill/>
        </p:spPr>
      </p:pic>
      <p:pic>
        <p:nvPicPr>
          <p:cNvPr id="1030" name="Picture 6" descr="admin, Author at Multilingua blog &quot; Страница 61 из 68 Multilingua blo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0"/>
            <a:ext cx="5334000" cy="6648450"/>
          </a:xfrm>
          <a:prstGeom prst="rect">
            <a:avLst/>
          </a:prstGeom>
          <a:noFill/>
        </p:spPr>
      </p:pic>
      <p:pic>
        <p:nvPicPr>
          <p:cNvPr id="5" name="05-1-2 Rossini - Tarantella (elektro gitara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907704" y="4869160"/>
            <a:ext cx="432048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2" name="Picture 4" descr="http://allforchildren.ru/music/msr/msr2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uk-UA" sz="3600" dirty="0" smtClean="0">
                <a:solidFill>
                  <a:srgbClr val="C00000"/>
                </a:solidFill>
                <a:latin typeface="+mn-lt"/>
              </a:rPr>
              <a:t>Музичний словничок</a:t>
            </a:r>
            <a:r>
              <a:rPr lang="uk-UA" sz="3600" dirty="0" smtClean="0">
                <a:latin typeface="+mn-lt"/>
              </a:rPr>
              <a:t/>
            </a:r>
            <a:br>
              <a:rPr lang="uk-UA" sz="3600" dirty="0" smtClean="0">
                <a:latin typeface="+mn-lt"/>
              </a:rPr>
            </a:br>
            <a:r>
              <a:rPr lang="uk-UA" sz="3600" dirty="0" smtClean="0">
                <a:solidFill>
                  <a:srgbClr val="FFC000"/>
                </a:solidFill>
                <a:latin typeface="+mn-lt"/>
              </a:rPr>
              <a:t>Тембр — «забарвлення» звуку. За тембром можна розрізняти звуки однакової висоти і сили., виконані на різних інструментах</a:t>
            </a:r>
            <a:br>
              <a:rPr lang="uk-UA" sz="3600" dirty="0" smtClean="0">
                <a:solidFill>
                  <a:srgbClr val="FFC000"/>
                </a:solidFill>
                <a:latin typeface="+mn-lt"/>
              </a:rPr>
            </a:br>
            <a:r>
              <a:rPr lang="uk-UA" sz="3600" dirty="0" smtClean="0">
                <a:solidFill>
                  <a:srgbClr val="FFC000"/>
                </a:solidFill>
                <a:latin typeface="+mn-lt"/>
              </a:rPr>
              <a:t>або різними голосами.</a:t>
            </a:r>
            <a:r>
              <a:rPr lang="uk-UA" sz="3600" dirty="0" smtClean="0">
                <a:latin typeface="+mn-lt"/>
              </a:rPr>
              <a:t/>
            </a:r>
            <a:br>
              <a:rPr lang="uk-UA" sz="3600" dirty="0" smtClean="0">
                <a:latin typeface="+mn-lt"/>
              </a:rPr>
            </a:br>
            <a:r>
              <a:rPr lang="uk-UA" sz="3600" dirty="0" smtClean="0">
                <a:solidFill>
                  <a:srgbClr val="92D050"/>
                </a:solidFill>
                <a:latin typeface="+mn-lt"/>
              </a:rPr>
              <a:t>Діапазон — обсяг звуків музичного інструмента або голосу.</a:t>
            </a:r>
            <a:br>
              <a:rPr lang="uk-UA" sz="3600" dirty="0" smtClean="0">
                <a:solidFill>
                  <a:srgbClr val="92D050"/>
                </a:solidFill>
                <a:latin typeface="+mn-lt"/>
              </a:rPr>
            </a:br>
            <a:r>
              <a:rPr lang="uk-UA" sz="3600" dirty="0" smtClean="0">
                <a:solidFill>
                  <a:srgbClr val="92D050"/>
                </a:solidFill>
                <a:latin typeface="+mn-lt"/>
              </a:rPr>
              <a:t>Діапазон вимірюється від найнижчого до найвищого звуку.</a:t>
            </a:r>
            <a:r>
              <a:rPr lang="uk-UA" sz="3600" dirty="0" smtClean="0">
                <a:latin typeface="+mn-lt"/>
              </a:rPr>
              <a:t/>
            </a:r>
            <a:br>
              <a:rPr lang="uk-UA" sz="3600" dirty="0" smtClean="0">
                <a:latin typeface="+mn-lt"/>
              </a:rPr>
            </a:br>
            <a:r>
              <a:rPr lang="uk-UA" sz="3600" dirty="0" smtClean="0">
                <a:solidFill>
                  <a:srgbClr val="002060"/>
                </a:solidFill>
                <a:latin typeface="+mn-lt"/>
              </a:rPr>
              <a:t>Регістр — частина звукоряду, ряд звуків певної висоти, тембру. Розрізняють високий, середній та низький регістри.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rmAutofit/>
          </a:bodyPr>
          <a:lstStyle/>
          <a:p>
            <a:pPr algn="l"/>
            <a:r>
              <a:rPr lang="ru-RU" sz="2000" dirty="0" err="1" smtClean="0">
                <a:solidFill>
                  <a:srgbClr val="92D050"/>
                </a:solidFill>
                <a:latin typeface="+mn-lt"/>
              </a:rPr>
              <a:t>Виконання</a:t>
            </a:r>
            <a:r>
              <a:rPr lang="ru-RU" sz="2000" dirty="0" smtClean="0">
                <a:solidFill>
                  <a:srgbClr val="92D05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92D050"/>
                </a:solidFill>
                <a:latin typeface="+mn-lt"/>
              </a:rPr>
              <a:t>творчого</a:t>
            </a:r>
            <a:r>
              <a:rPr lang="ru-RU" sz="2000" dirty="0" smtClean="0">
                <a:solidFill>
                  <a:srgbClr val="92D05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92D050"/>
                </a:solidFill>
                <a:latin typeface="+mn-lt"/>
              </a:rPr>
              <a:t>завдання</a:t>
            </a:r>
            <a:r>
              <a:rPr lang="ru-RU" sz="2000" dirty="0" smtClean="0">
                <a:solidFill>
                  <a:srgbClr val="92D050"/>
                </a:solidFill>
                <a:latin typeface="+mn-lt"/>
              </a:rPr>
              <a:t>. </a:t>
            </a: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Перш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ніж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виконувати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завдання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,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розгляньте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малюнки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. На кожному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з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них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зображені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музичні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інструменти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.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Складіть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малюнки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так,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щоб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утворилося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три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групи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: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струнні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, 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ударні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, 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+mn-lt"/>
              </a:rPr>
              <a:t>духові</a:t>
            </a:r>
            <a:r>
              <a:rPr lang="ru-RU" sz="2000" dirty="0" smtClean="0">
                <a:solidFill>
                  <a:srgbClr val="FFC000"/>
                </a:solidFill>
                <a:latin typeface="+mn-lt"/>
              </a:rPr>
              <a:t>.</a:t>
            </a:r>
            <a:endParaRPr lang="uk-UA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3" name="Рисунок 2" descr="102758632_nechto_muzuykalno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5148064" cy="3859207"/>
          </a:xfrm>
          <a:prstGeom prst="rect">
            <a:avLst/>
          </a:prstGeom>
        </p:spPr>
      </p:pic>
      <p:pic>
        <p:nvPicPr>
          <p:cNvPr id="4" name="Рисунок 3" descr="scrn_big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242260"/>
            <a:ext cx="3851920" cy="56157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924944"/>
            <a:ext cx="9144000" cy="3933056"/>
          </a:xfrm>
        </p:spPr>
        <p:txBody>
          <a:bodyPr>
            <a:noAutofit/>
          </a:bodyPr>
          <a:lstStyle/>
          <a:p>
            <a:r>
              <a:rPr lang="uk-UA" sz="1800" b="1" dirty="0" smtClean="0">
                <a:latin typeface="+mn-lt"/>
              </a:rPr>
              <a:t>Аналіз музичного твору.</a:t>
            </a:r>
            <a:br>
              <a:rPr lang="uk-UA" sz="18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Звучання яких музичних інструментів вам вдалося розпізнати в балеті П. Чайковського? Які з них виконували головну мелодію кожного танцю?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В яких регістрах звучать музичні інструменти в танці феї Драже?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Як ви гадаєте, зі скількох частин складається цей танець?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Який тембр мають струнні інструменти скрипка та арфа? Порівняйте їхнє звучання.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Опишіть тембр духових інструментів: флейти, труби і валторни.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В якому танці вони виконували основну мелодію?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Як ви гадаєте, чи допомогли вам тембри музичних інструментів пригадати казку і «побачити» танці героїв балету?</a:t>
            </a:r>
            <a:endParaRPr lang="uk-UA" sz="2000" b="1" dirty="0"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483767" y="1"/>
            <a:ext cx="360041" cy="332655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995936" y="1"/>
            <a:ext cx="5148064" cy="2924943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П. Чайковський. Балет «Лускунчик»:</a:t>
            </a:r>
          </a:p>
          <a:p>
            <a:r>
              <a:rPr lang="uk-UA" sz="4000" dirty="0" smtClean="0"/>
              <a:t>Танець феї Драже, </a:t>
            </a:r>
          </a:p>
        </p:txBody>
      </p:sp>
      <p:pic>
        <p:nvPicPr>
          <p:cNvPr id="28676" name="Picture 4" descr="http://im3-tub-ua.yandex.net/i?id=e8698a2e15beaacb1dbf81b22d2a67f4-24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03458" cy="2924944"/>
          </a:xfrm>
          <a:prstGeom prst="rect">
            <a:avLst/>
          </a:prstGeom>
          <a:noFill/>
        </p:spPr>
      </p:pic>
      <p:pic>
        <p:nvPicPr>
          <p:cNvPr id="8" name="06-2-1 Chaykovckyi - Luskunchyk - Tanec fei Drag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923928" y="11967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924944"/>
            <a:ext cx="9144000" cy="3933056"/>
          </a:xfrm>
        </p:spPr>
        <p:txBody>
          <a:bodyPr>
            <a:noAutofit/>
          </a:bodyPr>
          <a:lstStyle/>
          <a:p>
            <a:r>
              <a:rPr lang="uk-UA" sz="1800" b="1" dirty="0" smtClean="0">
                <a:latin typeface="+mn-lt"/>
              </a:rPr>
              <a:t>Аналіз музичного твору.</a:t>
            </a:r>
            <a:br>
              <a:rPr lang="uk-UA" sz="18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Звучання яких музичних інструментів вам вдалося розпізнати в балеті П. Чайковського? Які з них виконували головну мелодію кожного танцю?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В яких регістрах звучать музичні інструменти в танці феї Драже?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Як ви гадаєте, зі скількох частин складається цей танець?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Який тембр мають струнні інструменти скрипка та арфа? Порівняйте їхнє звучання.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Опишіть тембр духових інструментів: флейти, труби і валторни.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В якому танці вони виконували основну мелодію?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Як ви гадаєте, чи допомогли вам тембри музичних інструментів пригадати казку і «побачити» танці героїв балету?</a:t>
            </a:r>
            <a:endParaRPr lang="uk-UA" sz="2000" b="1" dirty="0"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483767" y="1"/>
            <a:ext cx="360041" cy="332655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995936" y="1"/>
            <a:ext cx="5148064" cy="2924943"/>
          </a:xfrm>
        </p:spPr>
        <p:txBody>
          <a:bodyPr>
            <a:normAutofit/>
          </a:bodyPr>
          <a:lstStyle/>
          <a:p>
            <a:r>
              <a:rPr lang="uk-UA" sz="4000" dirty="0" smtClean="0"/>
              <a:t>П. Чайковський. Балет «Лускунчик»:</a:t>
            </a:r>
          </a:p>
          <a:p>
            <a:r>
              <a:rPr lang="uk-UA" sz="4000" dirty="0" smtClean="0"/>
              <a:t>вальс квітів,</a:t>
            </a:r>
          </a:p>
        </p:txBody>
      </p:sp>
      <p:pic>
        <p:nvPicPr>
          <p:cNvPr id="28676" name="Picture 4" descr="http://im3-tub-ua.yandex.net/i?id=e8698a2e15beaacb1dbf81b22d2a67f4-24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03458" cy="2924944"/>
          </a:xfrm>
          <a:prstGeom prst="rect">
            <a:avLst/>
          </a:prstGeom>
          <a:noFill/>
        </p:spPr>
      </p:pic>
      <p:pic>
        <p:nvPicPr>
          <p:cNvPr id="7" name="06-1-1 Chaykovskyi - Luskunchyk - Vals kviti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563888" y="1628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7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924944"/>
            <a:ext cx="9144000" cy="3933056"/>
          </a:xfrm>
        </p:spPr>
        <p:txBody>
          <a:bodyPr>
            <a:noAutofit/>
          </a:bodyPr>
          <a:lstStyle/>
          <a:p>
            <a:r>
              <a:rPr lang="uk-UA" sz="1800" b="1" dirty="0" smtClean="0">
                <a:latin typeface="+mn-lt"/>
              </a:rPr>
              <a:t>Аналіз музичного твору.</a:t>
            </a:r>
            <a:br>
              <a:rPr lang="uk-UA" sz="18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Звучання яких музичних інструментів вам вдалося розпізнати в балеті П. Чайковського? Які з них виконували головну мелодію кожного танцю?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В яких регістрах звучать музичні інструменти в танці феї Драже?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Як ви гадаєте, зі скількох частин складається цей танець?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Який тембр мають струнні інструменти скрипка та арфа? Порівняйте їхнє звучання.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Опишіть тембр духових інструментів: флейти, труби і валторни.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В якому танці вони виконували основну мелодію?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— Як ви гадаєте, чи допомогли вам тембри музичних інструментів пригадати казку і «побачити» танці героїв балету?</a:t>
            </a:r>
            <a:endParaRPr lang="uk-UA" sz="2000" b="1" dirty="0"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483767" y="1"/>
            <a:ext cx="360041" cy="332655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995936" y="1"/>
            <a:ext cx="5148064" cy="29249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/>
              <a:t>П. Чайковський. </a:t>
            </a:r>
          </a:p>
          <a:p>
            <a:pPr>
              <a:buNone/>
            </a:pPr>
            <a:r>
              <a:rPr lang="uk-UA" sz="4000" dirty="0" smtClean="0"/>
              <a:t>Балет «Лускунчик»:</a:t>
            </a:r>
          </a:p>
          <a:p>
            <a:r>
              <a:rPr lang="uk-UA" sz="4000" dirty="0" smtClean="0"/>
              <a:t>танець вівчарів.</a:t>
            </a:r>
          </a:p>
        </p:txBody>
      </p:sp>
      <p:pic>
        <p:nvPicPr>
          <p:cNvPr id="28676" name="Picture 4" descr="http://im3-tub-ua.yandex.net/i?id=e8698a2e15beaacb1dbf81b22d2a67f4-24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03458" cy="2924944"/>
          </a:xfrm>
          <a:prstGeom prst="rect">
            <a:avLst/>
          </a:prstGeom>
          <a:noFill/>
        </p:spPr>
      </p:pic>
      <p:pic>
        <p:nvPicPr>
          <p:cNvPr id="7" name="06-3 Chaykovskyi - Luskunchyk - Tanec vivchari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419872" y="20608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6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/>
              <a:t>Фізкультхвилинка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</a:t>
            </a:r>
            <a:r>
              <a:rPr lang="uk-UA" dirty="0" smtClean="0"/>
              <a:t>«Хвилинка танцювальна».</a:t>
            </a:r>
            <a:endParaRPr lang="uk-UA" dirty="0"/>
          </a:p>
        </p:txBody>
      </p:sp>
      <p:pic>
        <p:nvPicPr>
          <p:cNvPr id="6" name="Рисунок 5" descr="4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84785"/>
            <a:ext cx="8208912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rmAutofit/>
          </a:bodyPr>
          <a:lstStyle/>
          <a:p>
            <a:pPr algn="l"/>
            <a:r>
              <a:rPr lang="ru-RU" sz="2800" dirty="0" err="1" smtClean="0">
                <a:solidFill>
                  <a:srgbClr val="C00000"/>
                </a:solidFill>
                <a:latin typeface="+mn-lt"/>
              </a:rPr>
              <a:t>Поспівка</a:t>
            </a: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.</a:t>
            </a:r>
            <a:r>
              <a:rPr lang="ru-RU" sz="2800" dirty="0" smtClean="0">
                <a:latin typeface="+mn-lt"/>
              </a:rPr>
              <a:t> </a:t>
            </a:r>
            <a:r>
              <a:rPr lang="ru-RU" sz="2800" dirty="0" err="1" smtClean="0">
                <a:latin typeface="+mn-lt"/>
              </a:rPr>
              <a:t>Вправи</a:t>
            </a:r>
            <a:r>
              <a:rPr lang="ru-RU" sz="2800" dirty="0" smtClean="0">
                <a:latin typeface="+mn-lt"/>
              </a:rPr>
              <a:t> для </a:t>
            </a:r>
            <a:r>
              <a:rPr lang="ru-RU" sz="2800" dirty="0" err="1" smtClean="0">
                <a:latin typeface="+mn-lt"/>
              </a:rPr>
              <a:t>розвитку</a:t>
            </a:r>
            <a:r>
              <a:rPr lang="ru-RU" sz="2800" dirty="0" smtClean="0">
                <a:latin typeface="+mn-lt"/>
              </a:rPr>
              <a:t> </a:t>
            </a:r>
            <a:r>
              <a:rPr lang="ru-RU" sz="2800" dirty="0" err="1" smtClean="0">
                <a:latin typeface="+mn-lt"/>
              </a:rPr>
              <a:t>музичного</a:t>
            </a:r>
            <a:r>
              <a:rPr lang="ru-RU" sz="2800" dirty="0" smtClean="0">
                <a:latin typeface="+mn-lt"/>
              </a:rPr>
              <a:t> слуху та </a:t>
            </a:r>
            <a:r>
              <a:rPr lang="ru-RU" sz="2800" dirty="0" err="1" smtClean="0">
                <a:latin typeface="+mn-lt"/>
              </a:rPr>
              <a:t>голосу.</a:t>
            </a:r>
            <a:r>
              <a:rPr lang="ru-RU" sz="2800" dirty="0" err="1" smtClean="0">
                <a:solidFill>
                  <a:srgbClr val="FFC000"/>
                </a:solidFill>
                <a:latin typeface="+mn-lt"/>
              </a:rPr>
              <a:t>Виконання</a:t>
            </a:r>
            <a:r>
              <a:rPr lang="ru-RU" sz="28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rgbClr val="FFC000"/>
                </a:solidFill>
                <a:latin typeface="+mn-lt"/>
              </a:rPr>
              <a:t>пісні</a:t>
            </a:r>
            <a:r>
              <a:rPr lang="ru-RU" sz="2800" dirty="0" smtClean="0">
                <a:solidFill>
                  <a:srgbClr val="FFC000"/>
                </a:solidFill>
                <a:latin typeface="+mn-lt"/>
              </a:rPr>
              <a:t>. «Наша </a:t>
            </a:r>
            <a:r>
              <a:rPr lang="ru-RU" sz="2800" dirty="0" err="1" smtClean="0">
                <a:solidFill>
                  <a:srgbClr val="FFC000"/>
                </a:solidFill>
                <a:latin typeface="+mn-lt"/>
              </a:rPr>
              <a:t>шкільна</a:t>
            </a:r>
            <a:r>
              <a:rPr lang="ru-RU" sz="28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rgbClr val="FFC000"/>
                </a:solidFill>
                <a:latin typeface="+mn-lt"/>
              </a:rPr>
              <a:t>країна</a:t>
            </a:r>
            <a:r>
              <a:rPr lang="ru-RU" sz="2800" dirty="0" smtClean="0">
                <a:solidFill>
                  <a:srgbClr val="FFC000"/>
                </a:solidFill>
                <a:latin typeface="+mn-lt"/>
              </a:rPr>
              <a:t>». </a:t>
            </a:r>
            <a:r>
              <a:rPr lang="ru-RU" sz="2800" dirty="0" smtClean="0">
                <a:latin typeface="+mn-lt"/>
              </a:rPr>
              <a:t/>
            </a:r>
            <a:br>
              <a:rPr lang="ru-RU" sz="2800" dirty="0" smtClean="0">
                <a:latin typeface="+mn-lt"/>
              </a:rPr>
            </a:br>
            <a:r>
              <a:rPr lang="ru-RU" sz="2800" dirty="0" smtClean="0">
                <a:latin typeface="+mn-lt"/>
              </a:rPr>
              <a:t>Муз</a:t>
            </a:r>
            <a:r>
              <a:rPr lang="ru-RU" sz="2800" dirty="0" smtClean="0">
                <a:latin typeface="+mn-lt"/>
              </a:rPr>
              <a:t>. Ю. </a:t>
            </a:r>
            <a:r>
              <a:rPr lang="ru-RU" sz="2800" dirty="0" err="1" smtClean="0">
                <a:latin typeface="+mn-lt"/>
              </a:rPr>
              <a:t>Чичкова</a:t>
            </a:r>
            <a:r>
              <a:rPr lang="ru-RU" sz="2800" dirty="0" smtClean="0">
                <a:latin typeface="+mn-lt"/>
              </a:rPr>
              <a:t>, сл</a:t>
            </a:r>
            <a:r>
              <a:rPr lang="ru-RU" sz="2800" dirty="0" smtClean="0">
                <a:latin typeface="+mn-lt"/>
              </a:rPr>
              <a:t>. К. </a:t>
            </a:r>
            <a:r>
              <a:rPr lang="ru-RU" sz="2800" dirty="0" err="1" smtClean="0">
                <a:latin typeface="+mn-lt"/>
              </a:rPr>
              <a:t>Ібряєва</a:t>
            </a:r>
            <a:r>
              <a:rPr lang="ru-RU" sz="2800" dirty="0" smtClean="0">
                <a:latin typeface="+mn-lt"/>
              </a:rPr>
              <a:t>.</a:t>
            </a:r>
            <a:endParaRPr lang="uk-UA" sz="2800" dirty="0">
              <a:latin typeface="+mn-lt"/>
            </a:endParaRPr>
          </a:p>
        </p:txBody>
      </p:sp>
      <p:pic>
        <p:nvPicPr>
          <p:cNvPr id="3" name="03-4 nasha shkil'na kraina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72400" y="1196752"/>
            <a:ext cx="304800" cy="304800"/>
          </a:xfrm>
          <a:prstGeom prst="rect">
            <a:avLst/>
          </a:prstGeom>
        </p:spPr>
      </p:pic>
      <p:pic>
        <p:nvPicPr>
          <p:cNvPr id="4" name="Рисунок 3" descr="550f72adc82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628800"/>
            <a:ext cx="9144000" cy="52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2856"/>
          </a:xfrm>
        </p:spPr>
        <p:txBody>
          <a:bodyPr>
            <a:normAutofit/>
          </a:bodyPr>
          <a:lstStyle/>
          <a:p>
            <a:pPr algn="l"/>
            <a:r>
              <a:rPr lang="ru-RU" sz="1800" dirty="0" err="1" smtClean="0">
                <a:solidFill>
                  <a:srgbClr val="92D050"/>
                </a:solidFill>
                <a:latin typeface="+mn-lt"/>
              </a:rPr>
              <a:t>Виконання</a:t>
            </a:r>
            <a:r>
              <a:rPr lang="ru-RU" sz="1800" dirty="0" smtClean="0">
                <a:solidFill>
                  <a:srgbClr val="92D050"/>
                </a:solidFill>
                <a:latin typeface="+mn-lt"/>
              </a:rPr>
              <a:t> </a:t>
            </a:r>
            <a:r>
              <a:rPr lang="ru-RU" sz="1800" dirty="0" err="1" smtClean="0">
                <a:solidFill>
                  <a:srgbClr val="92D050"/>
                </a:solidFill>
                <a:latin typeface="+mn-lt"/>
              </a:rPr>
              <a:t>творчого</a:t>
            </a:r>
            <a:r>
              <a:rPr lang="ru-RU" sz="1800" dirty="0" smtClean="0">
                <a:solidFill>
                  <a:srgbClr val="92D050"/>
                </a:solidFill>
                <a:latin typeface="+mn-lt"/>
              </a:rPr>
              <a:t> </a:t>
            </a:r>
            <a:r>
              <a:rPr lang="ru-RU" sz="1800" dirty="0" err="1" smtClean="0">
                <a:solidFill>
                  <a:srgbClr val="92D050"/>
                </a:solidFill>
                <a:latin typeface="+mn-lt"/>
              </a:rPr>
              <a:t>завдання</a:t>
            </a:r>
            <a:r>
              <a:rPr lang="ru-RU" sz="1800" dirty="0" smtClean="0">
                <a:solidFill>
                  <a:srgbClr val="92D050"/>
                </a:solidFill>
                <a:latin typeface="+mn-lt"/>
              </a:rPr>
              <a:t>.</a:t>
            </a:r>
            <a:r>
              <a:rPr lang="ru-RU" sz="1800" dirty="0" smtClean="0">
                <a:latin typeface="+mn-lt"/>
              </a:rPr>
              <a:t/>
            </a:r>
            <a:br>
              <a:rPr lang="ru-RU" sz="1800" dirty="0" smtClean="0">
                <a:latin typeface="+mn-lt"/>
              </a:rPr>
            </a:br>
            <a:r>
              <a:rPr lang="ru-RU" sz="1800" dirty="0" err="1" smtClean="0">
                <a:latin typeface="+mn-lt"/>
              </a:rPr>
              <a:t>Оберіть</a:t>
            </a:r>
            <a:r>
              <a:rPr lang="ru-RU" sz="1800" dirty="0" smtClean="0">
                <a:latin typeface="+mn-lt"/>
              </a:rPr>
              <a:t> той </a:t>
            </a:r>
            <a:r>
              <a:rPr lang="ru-RU" sz="1800" dirty="0" err="1" smtClean="0">
                <a:latin typeface="+mn-lt"/>
              </a:rPr>
              <a:t>музичний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інструмент</a:t>
            </a:r>
            <a:r>
              <a:rPr lang="ru-RU" sz="1800" dirty="0" smtClean="0">
                <a:latin typeface="+mn-lt"/>
              </a:rPr>
              <a:t>, </a:t>
            </a:r>
            <a:r>
              <a:rPr lang="ru-RU" sz="1800" dirty="0" err="1" smtClean="0">
                <a:latin typeface="+mn-lt"/>
              </a:rPr>
              <a:t>який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допоможе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звучати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пісні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ще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краще</a:t>
            </a:r>
            <a:r>
              <a:rPr lang="ru-RU" sz="1800" dirty="0" smtClean="0">
                <a:latin typeface="+mn-lt"/>
              </a:rPr>
              <a:t>.</a:t>
            </a:r>
            <a:br>
              <a:rPr lang="ru-RU" sz="1800" dirty="0" smtClean="0">
                <a:latin typeface="+mn-lt"/>
              </a:rPr>
            </a:br>
            <a:r>
              <a:rPr lang="ru-RU" sz="1800" dirty="0" err="1" smtClean="0">
                <a:latin typeface="+mn-lt"/>
              </a:rPr>
              <a:t>Об’єднайтесь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з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друзями</a:t>
            </a:r>
            <a:r>
              <a:rPr lang="ru-RU" sz="1800" dirty="0" smtClean="0">
                <a:latin typeface="+mn-lt"/>
              </a:rPr>
              <a:t> в </a:t>
            </a:r>
            <a:r>
              <a:rPr lang="ru-RU" sz="1800" dirty="0" err="1" smtClean="0">
                <a:latin typeface="+mn-lt"/>
              </a:rPr>
              <a:t>групи</a:t>
            </a:r>
            <a:r>
              <a:rPr lang="ru-RU" sz="1800" dirty="0" smtClean="0">
                <a:latin typeface="+mn-lt"/>
              </a:rPr>
              <a:t>: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— перша </a:t>
            </a:r>
            <a:r>
              <a:rPr lang="ru-RU" sz="1800" dirty="0" err="1" smtClean="0">
                <a:latin typeface="+mn-lt"/>
              </a:rPr>
              <a:t>група</a:t>
            </a:r>
            <a:r>
              <a:rPr lang="ru-RU" sz="1800" dirty="0" smtClean="0">
                <a:latin typeface="+mn-lt"/>
              </a:rPr>
              <a:t> буде </a:t>
            </a:r>
            <a:r>
              <a:rPr lang="ru-RU" sz="1800" dirty="0" err="1" smtClean="0">
                <a:latin typeface="+mn-lt"/>
              </a:rPr>
              <a:t>грати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smtClean="0">
                <a:latin typeface="+mn-lt"/>
              </a:rPr>
              <a:t>на </a:t>
            </a:r>
            <a:r>
              <a:rPr lang="ru-RU" sz="1800" dirty="0" err="1" smtClean="0">
                <a:latin typeface="+mn-lt"/>
              </a:rPr>
              <a:t>ударних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інструментах</a:t>
            </a:r>
            <a:r>
              <a:rPr lang="ru-RU" sz="1800" dirty="0" smtClean="0">
                <a:latin typeface="+mn-lt"/>
              </a:rPr>
              <a:t> весь куплет;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— друга </a:t>
            </a:r>
            <a:r>
              <a:rPr lang="ru-RU" sz="1800" dirty="0" err="1" smtClean="0">
                <a:latin typeface="+mn-lt"/>
              </a:rPr>
              <a:t>група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виконає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приспів</a:t>
            </a:r>
            <a:r>
              <a:rPr lang="ru-RU" sz="1800" dirty="0" smtClean="0">
                <a:latin typeface="+mn-lt"/>
              </a:rPr>
              <a:t> на </a:t>
            </a:r>
            <a:r>
              <a:rPr lang="ru-RU" sz="1800" dirty="0" err="1" smtClean="0">
                <a:latin typeface="+mn-lt"/>
              </a:rPr>
              <a:t>металофонах</a:t>
            </a:r>
            <a:r>
              <a:rPr lang="ru-RU" sz="1800" dirty="0" smtClean="0">
                <a:latin typeface="+mn-lt"/>
              </a:rPr>
              <a:t>;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— </a:t>
            </a:r>
            <a:r>
              <a:rPr lang="ru-RU" sz="1800" dirty="0" err="1" smtClean="0">
                <a:latin typeface="+mn-lt"/>
              </a:rPr>
              <a:t>третя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група</a:t>
            </a:r>
            <a:r>
              <a:rPr lang="ru-RU" sz="1800" dirty="0" smtClean="0">
                <a:latin typeface="+mn-lt"/>
              </a:rPr>
              <a:t> — </a:t>
            </a:r>
            <a:r>
              <a:rPr lang="ru-RU" sz="1800" dirty="0" err="1" smtClean="0">
                <a:latin typeface="+mn-lt"/>
              </a:rPr>
              <a:t>співає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пісню</a:t>
            </a:r>
            <a:r>
              <a:rPr lang="ru-RU" sz="1800" dirty="0" smtClean="0">
                <a:latin typeface="+mn-lt"/>
              </a:rPr>
              <a:t>.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А </a:t>
            </a:r>
            <a:r>
              <a:rPr lang="ru-RU" sz="1800" dirty="0" err="1" smtClean="0">
                <a:latin typeface="+mn-lt"/>
              </a:rPr>
              <a:t>тепер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обміняйтеся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групами</a:t>
            </a:r>
            <a:r>
              <a:rPr lang="ru-RU" sz="1800" dirty="0" smtClean="0">
                <a:latin typeface="+mn-lt"/>
              </a:rPr>
              <a:t>. </a:t>
            </a:r>
            <a:r>
              <a:rPr lang="ru-RU" sz="1800" dirty="0" err="1" smtClean="0">
                <a:latin typeface="+mn-lt"/>
              </a:rPr>
              <a:t>Хто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 smtClean="0">
                <a:latin typeface="+mn-lt"/>
              </a:rPr>
              <a:t>найкращий</a:t>
            </a:r>
            <a:r>
              <a:rPr lang="ru-RU" sz="1800" dirty="0" smtClean="0">
                <a:latin typeface="+mn-lt"/>
              </a:rPr>
              <a:t>?</a:t>
            </a:r>
            <a:endParaRPr lang="uk-UA" sz="1800" dirty="0">
              <a:latin typeface="+mn-lt"/>
            </a:endParaRPr>
          </a:p>
        </p:txBody>
      </p:sp>
      <p:pic>
        <p:nvPicPr>
          <p:cNvPr id="3" name="Рисунок 2" descr="1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5800" y="1340768"/>
            <a:ext cx="3672408" cy="5517232"/>
          </a:xfrm>
          <a:prstGeom prst="rect">
            <a:avLst/>
          </a:prstGeom>
        </p:spPr>
      </p:pic>
      <p:pic>
        <p:nvPicPr>
          <p:cNvPr id="4" name="Рисунок 3" descr="animashki-muzika-116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8754" y="3429000"/>
            <a:ext cx="5433949" cy="3429000"/>
          </a:xfrm>
          <a:prstGeom prst="rect">
            <a:avLst/>
          </a:prstGeom>
        </p:spPr>
      </p:pic>
      <p:pic>
        <p:nvPicPr>
          <p:cNvPr id="5" name="03-4 nasha shkil'na kraina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100392" y="476672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3141985" cy="1435100"/>
          </a:xfrm>
        </p:spPr>
        <p:txBody>
          <a:bodyPr>
            <a:normAutofit/>
          </a:bodyPr>
          <a:lstStyle/>
          <a:p>
            <a:r>
              <a:rPr lang="uk-UA" dirty="0" smtClean="0"/>
              <a:t>Узагальнення вивченого матеріалу. Рефлексія.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179512" y="1124744"/>
            <a:ext cx="3096345" cy="5001419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•  </a:t>
            </a:r>
            <a:r>
              <a:rPr lang="uk-UA" b="1" dirty="0" smtClean="0">
                <a:solidFill>
                  <a:srgbClr val="C00000"/>
                </a:solidFill>
              </a:rPr>
              <a:t>На які групи поділяють музичні інструменти? Чим </a:t>
            </a:r>
            <a:r>
              <a:rPr lang="uk-UA" b="1" dirty="0" smtClean="0">
                <a:solidFill>
                  <a:srgbClr val="C00000"/>
                </a:solidFill>
              </a:rPr>
              <a:t>відрізняються </a:t>
            </a:r>
            <a:r>
              <a:rPr lang="uk-UA" b="1" dirty="0" smtClean="0">
                <a:solidFill>
                  <a:srgbClr val="C00000"/>
                </a:solidFill>
              </a:rPr>
              <a:t>тембри інструментів кожної групи?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•  Що таке регістр? Які регістри ви знаєте? В якому регістрі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співають ваші друзі?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•  Який танець із балету П. Чайковського «Лускунчик» вас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найбільше вразив? Розкажіть</a:t>
            </a:r>
            <a:r>
              <a:rPr lang="uk-UA" b="1" dirty="0" smtClean="0">
                <a:solidFill>
                  <a:srgbClr val="C00000"/>
                </a:solidFill>
              </a:rPr>
              <a:t>.</a:t>
            </a:r>
          </a:p>
          <a:p>
            <a:endParaRPr lang="uk-UA" b="1" dirty="0" smtClean="0">
              <a:solidFill>
                <a:srgbClr val="C00000"/>
              </a:solidFill>
            </a:endParaRPr>
          </a:p>
          <a:p>
            <a:r>
              <a:rPr lang="uk-UA" b="1" dirty="0" smtClean="0">
                <a:solidFill>
                  <a:srgbClr val="FFC000"/>
                </a:solidFill>
              </a:rPr>
              <a:t>Послухайте </a:t>
            </a:r>
            <a:r>
              <a:rPr lang="uk-UA" b="1" dirty="0" smtClean="0">
                <a:solidFill>
                  <a:srgbClr val="FFC000"/>
                </a:solidFill>
              </a:rPr>
              <a:t>сучасні обробки</a:t>
            </a:r>
          </a:p>
          <a:p>
            <a:r>
              <a:rPr lang="uk-UA" b="1" dirty="0" smtClean="0">
                <a:solidFill>
                  <a:srgbClr val="FFC000"/>
                </a:solidFill>
              </a:rPr>
              <a:t>музики П. Чайковського.</a:t>
            </a:r>
          </a:p>
          <a:p>
            <a:r>
              <a:rPr lang="uk-UA" b="1" dirty="0" smtClean="0">
                <a:solidFill>
                  <a:srgbClr val="FFC000"/>
                </a:solidFill>
              </a:rPr>
              <a:t>Розгляньте зображення сучасних електронних музичних </a:t>
            </a:r>
            <a:r>
              <a:rPr lang="uk-UA" b="1" dirty="0" err="1" smtClean="0">
                <a:solidFill>
                  <a:srgbClr val="FFC000"/>
                </a:solidFill>
              </a:rPr>
              <a:t>інстру</a:t>
            </a:r>
            <a:r>
              <a:rPr lang="uk-UA" b="1" dirty="0" smtClean="0">
                <a:solidFill>
                  <a:srgbClr val="FFC000"/>
                </a:solidFill>
              </a:rPr>
              <a:t>­</a:t>
            </a:r>
          </a:p>
          <a:p>
            <a:r>
              <a:rPr lang="uk-UA" b="1" dirty="0" err="1" smtClean="0">
                <a:solidFill>
                  <a:srgbClr val="FFC000"/>
                </a:solidFill>
              </a:rPr>
              <a:t>ментів</a:t>
            </a:r>
            <a:r>
              <a:rPr lang="uk-UA" b="1" dirty="0" smtClean="0">
                <a:solidFill>
                  <a:srgbClr val="FFC000"/>
                </a:solidFill>
              </a:rPr>
              <a:t>: електрооргана, електрогітари, синтезатора тощо. Що ви знаєте</a:t>
            </a:r>
          </a:p>
          <a:p>
            <a:r>
              <a:rPr lang="uk-UA" b="1" dirty="0" smtClean="0">
                <a:solidFill>
                  <a:srgbClr val="FFC000"/>
                </a:solidFill>
              </a:rPr>
              <a:t>про особливості їхнього звучання? Чим їхній тембр відрізняється від</a:t>
            </a:r>
          </a:p>
          <a:p>
            <a:r>
              <a:rPr lang="uk-UA" b="1" dirty="0" smtClean="0">
                <a:solidFill>
                  <a:srgbClr val="FFC000"/>
                </a:solidFill>
              </a:rPr>
              <a:t>звучання звичайних інструментів? Порівняйте.</a:t>
            </a:r>
            <a:endParaRPr lang="uk-UA" b="1" dirty="0">
              <a:solidFill>
                <a:srgbClr val="FFC000"/>
              </a:solidFill>
            </a:endParaRPr>
          </a:p>
        </p:txBody>
      </p:sp>
      <p:pic>
        <p:nvPicPr>
          <p:cNvPr id="6" name="Содержимое 5" descr="654.jpe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75856" y="3789040"/>
            <a:ext cx="2880320" cy="3068960"/>
          </a:xfrm>
        </p:spPr>
      </p:pic>
      <p:pic>
        <p:nvPicPr>
          <p:cNvPr id="7" name="Рисунок 6" descr="3014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8170" y="3861048"/>
            <a:ext cx="3035830" cy="2996952"/>
          </a:xfrm>
          <a:prstGeom prst="rect">
            <a:avLst/>
          </a:prstGeom>
        </p:spPr>
      </p:pic>
      <p:pic>
        <p:nvPicPr>
          <p:cNvPr id="9" name="Рисунок 8" descr="hammon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67164" y="0"/>
            <a:ext cx="2976835" cy="3789040"/>
          </a:xfrm>
          <a:prstGeom prst="rect">
            <a:avLst/>
          </a:prstGeom>
        </p:spPr>
      </p:pic>
      <p:pic>
        <p:nvPicPr>
          <p:cNvPr id="10" name="Рисунок 9" descr="i (7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99994" y="764704"/>
            <a:ext cx="2995532" cy="2808312"/>
          </a:xfrm>
          <a:prstGeom prst="rect">
            <a:avLst/>
          </a:prstGeom>
        </p:spPr>
      </p:pic>
      <p:pic>
        <p:nvPicPr>
          <p:cNvPr id="11" name="06-2-3 Chaykovckyi - Tanec fei Drage (such.obrobka DJ) I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1691680" y="5949280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6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996952"/>
          </a:xfrm>
        </p:spPr>
        <p:txBody>
          <a:bodyPr>
            <a:normAutofit fontScale="90000"/>
          </a:bodyPr>
          <a:lstStyle/>
          <a:p>
            <a:r>
              <a:rPr lang="uk-UA" sz="2000" dirty="0" smtClean="0">
                <a:solidFill>
                  <a:srgbClr val="FFC000"/>
                </a:solidFill>
              </a:rPr>
              <a:t>Домашнє завдання.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Послухайте музику, яка лунає у вас вдома. Які інструменти </a:t>
            </a:r>
            <a:r>
              <a:rPr lang="uk-UA" sz="2000" dirty="0" smtClean="0"/>
              <a:t>створюють </a:t>
            </a:r>
            <a:r>
              <a:rPr lang="uk-UA" sz="2000" dirty="0" smtClean="0"/>
              <a:t>музичний супровід? Охарактеризуйте тембр кожного </a:t>
            </a:r>
            <a:r>
              <a:rPr lang="uk-UA" sz="2000" dirty="0" smtClean="0"/>
              <a:t>інструмента</a:t>
            </a:r>
            <a:r>
              <a:rPr lang="uk-UA" sz="2000" dirty="0" smtClean="0"/>
              <a:t>. Прислухайтеся, в якому регістрі звучить музика. Якщо маєте</a:t>
            </a:r>
            <a:br>
              <a:rPr lang="uk-UA" sz="2000" dirty="0" smtClean="0"/>
            </a:br>
            <a:r>
              <a:rPr lang="uk-UA" sz="2000" dirty="0" smtClean="0"/>
              <a:t>бажання — подивіться в Інтернеті </a:t>
            </a:r>
            <a:r>
              <a:rPr lang="uk-UA" sz="2000" dirty="0" err="1" smtClean="0"/>
              <a:t>відеоуривки</a:t>
            </a:r>
            <a:r>
              <a:rPr lang="uk-UA" sz="2000" dirty="0" smtClean="0"/>
              <a:t> балету П. Чайковського</a:t>
            </a:r>
            <a:br>
              <a:rPr lang="uk-UA" sz="2000" dirty="0" smtClean="0"/>
            </a:br>
            <a:r>
              <a:rPr lang="uk-UA" sz="2000" dirty="0" smtClean="0"/>
              <a:t>«Лускунчик».</a:t>
            </a:r>
            <a:br>
              <a:rPr lang="uk-UA" sz="2000" dirty="0" smtClean="0"/>
            </a:br>
            <a:r>
              <a:rPr lang="uk-UA" sz="2000" dirty="0" smtClean="0"/>
              <a:t>Для допитливих — виконання музичного проекту.</a:t>
            </a:r>
            <a:br>
              <a:rPr lang="uk-UA" sz="2000" dirty="0" smtClean="0"/>
            </a:br>
            <a:r>
              <a:rPr lang="uk-UA" sz="2000" dirty="0" smtClean="0">
                <a:solidFill>
                  <a:srgbClr val="C00000"/>
                </a:solidFill>
              </a:rPr>
              <a:t>Проект «Сучасні обробки музичних шедеврів П. Чайковського»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Мета: записати диск із сучасними обробками музичних творів</a:t>
            </a:r>
            <a:br>
              <a:rPr lang="uk-UA" sz="2000" dirty="0" smtClean="0"/>
            </a:br>
            <a:r>
              <a:rPr lang="uk-UA" sz="2000" dirty="0" smtClean="0"/>
              <a:t>композитора.</a:t>
            </a:r>
            <a:endParaRPr lang="uk-UA" sz="2000" dirty="0"/>
          </a:p>
        </p:txBody>
      </p:sp>
      <p:pic>
        <p:nvPicPr>
          <p:cNvPr id="6" name="Рисунок 5" descr="0_68b3c_de85e014_X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2993458"/>
            <a:ext cx="5364088" cy="3864542"/>
          </a:xfrm>
          <a:prstGeom prst="rect">
            <a:avLst/>
          </a:prstGeom>
        </p:spPr>
      </p:pic>
      <p:pic>
        <p:nvPicPr>
          <p:cNvPr id="7" name="06-1-3 Chaykovckyi - Vals kvitiv (suchasna obrobka) I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3140968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124</TotalTime>
  <Words>292</Words>
  <Application>Microsoft Office PowerPoint</Application>
  <PresentationFormat>Экран (4:3)</PresentationFormat>
  <Paragraphs>37</Paragraphs>
  <Slides>14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У гості до музичних інструментів.</vt:lpstr>
      <vt:lpstr>Слайд 2</vt:lpstr>
      <vt:lpstr>Слайд 3</vt:lpstr>
      <vt:lpstr>Слайд 4</vt:lpstr>
      <vt:lpstr>Музичний словничок Тембр — «забарвлення» звуку. За тембром можна розрізняти звуки однакової висоти і сили., виконані на різних інструментах або різними голосами. Діапазон — обсяг звуків музичного інструмента або голосу. Діапазон вимірюється від найнижчого до найвищого звуку. Регістр — частина звукоряду, ряд звуків певної висоти, тембру. Розрізняють високий, середній та низький регістри. </vt:lpstr>
      <vt:lpstr>Виконання творчого завдання.  Перш ніж виконувати завдання, розгляньте малюнки. На кожному з них зображені музичні інструменти. Складіть малюнки так, щоб утворилося три групи: струнні,  ударні,  духові.</vt:lpstr>
      <vt:lpstr>Аналіз музичного твору. — Звучання яких музичних інструментів вам вдалося розпізнати в балеті П. Чайковського? Які з них виконували головну мелодію кожного танцю? — В яких регістрах звучать музичні інструменти в танці феї Драже? Як ви гадаєте, зі скількох частин складається цей танець? — Який тембр мають струнні інструменти скрипка та арфа? Порівняйте їхнє звучання. — Опишіть тембр духових інструментів: флейти, труби і валторни. В якому танці вони виконували основну мелодію? — Як ви гадаєте, чи допомогли вам тембри музичних інструментів пригадати казку і «побачити» танці героїв балету?</vt:lpstr>
      <vt:lpstr>Аналіз музичного твору. — Звучання яких музичних інструментів вам вдалося розпізнати в балеті П. Чайковського? Які з них виконували головну мелодію кожного танцю? — В яких регістрах звучать музичні інструменти в танці феї Драже? Як ви гадаєте, зі скількох частин складається цей танець? — Який тембр мають струнні інструменти скрипка та арфа? Порівняйте їхнє звучання. — Опишіть тембр духових інструментів: флейти, труби і валторни. В якому танці вони виконували основну мелодію? — Як ви гадаєте, чи допомогли вам тембри музичних інструментів пригадати казку і «побачити» танці героїв балету?</vt:lpstr>
      <vt:lpstr>Аналіз музичного твору. — Звучання яких музичних інструментів вам вдалося розпізнати в балеті П. Чайковського? Які з них виконували головну мелодію кожного танцю? — В яких регістрах звучать музичні інструменти в танці феї Драже? Як ви гадаєте, зі скількох частин складається цей танець? — Який тембр мають струнні інструменти скрипка та арфа? Порівняйте їхнє звучання. — Опишіть тембр духових інструментів: флейти, труби і валторни. В якому танці вони виконували основну мелодію? — Як ви гадаєте, чи допомогли вам тембри музичних інструментів пригадати казку і «побачити» танці героїв балету?</vt:lpstr>
      <vt:lpstr>Фізкультхвилинка  «Хвилинка танцювальна».</vt:lpstr>
      <vt:lpstr>Поспівка. Вправи для розвитку музичного слуху та голосу.Виконання пісні. «Наша шкільна країна».  Муз. Ю. Чичкова, сл. К. Ібряєва.</vt:lpstr>
      <vt:lpstr>Виконання творчого завдання. Оберіть той музичний інструмент, який допоможе звучати пісні ще краще. Об’єднайтесь з друзями в групи: — перша група буде грати на ударних інструментах весь куплет; — друга група виконає приспів на металофонах; — третя група — співає пісню. А тепер обміняйтеся групами. Хто найкращий?</vt:lpstr>
      <vt:lpstr>Узагальнення вивченого матеріалу. Рефлексія. </vt:lpstr>
      <vt:lpstr>Домашнє завдання. Послухайте музику, яка лунає у вас вдома. Які інструменти створюють музичний супровід? Охарактеризуйте тембр кожного інструмента. Прислухайтеся, в якому регістрі звучить музика. Якщо маєте бажання — подивіться в Інтернеті відеоуривки балету П. Чайковського «Лускунчик». Для допитливих — виконання музичного проекту. Проект «Сучасні обробки музичних шедеврів П. Чайковського» Мета: записати диск із сучасними обробками музичних творів композитора.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гості до музичних інструментів.</dc:title>
  <dc:creator>Таня</dc:creator>
  <cp:lastModifiedBy>Таня</cp:lastModifiedBy>
  <cp:revision>14</cp:revision>
  <dcterms:created xsi:type="dcterms:W3CDTF">2014-07-04T18:57:41Z</dcterms:created>
  <dcterms:modified xsi:type="dcterms:W3CDTF">2014-08-06T11:16:45Z</dcterms:modified>
</cp:coreProperties>
</file>