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sldIdLst>
    <p:sldId id="259" r:id="rId3"/>
    <p:sldId id="258" r:id="rId4"/>
    <p:sldId id="275" r:id="rId5"/>
    <p:sldId id="260" r:id="rId6"/>
    <p:sldId id="261" r:id="rId7"/>
    <p:sldId id="273" r:id="rId8"/>
    <p:sldId id="274" r:id="rId9"/>
    <p:sldId id="266" r:id="rId10"/>
    <p:sldId id="263" r:id="rId11"/>
    <p:sldId id="265" r:id="rId12"/>
    <p:sldId id="264" r:id="rId13"/>
    <p:sldId id="267" r:id="rId14"/>
    <p:sldId id="268" r:id="rId15"/>
    <p:sldId id="256" r:id="rId16"/>
    <p:sldId id="276" r:id="rId17"/>
    <p:sldId id="270" r:id="rId18"/>
    <p:sldId id="262" r:id="rId19"/>
    <p:sldId id="257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6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667EE2B-56CB-4634-B85D-BF2129FEED2A}" type="datetimeFigureOut">
              <a:rPr lang="ru-RU" smtClean="0"/>
              <a:pPr/>
              <a:t>24.12.2013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9965BAE-701D-4165-AE77-A170E92BE27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gif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УМЕНТАЦІЯ\ALLA\11клас\1297528932_1589160815851577-160516081602159316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8614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Роль генотипу й середовища на формування фенотипу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4429132"/>
            <a:ext cx="7417490" cy="1752600"/>
          </a:xfrm>
        </p:spPr>
        <p:txBody>
          <a:bodyPr>
            <a:normAutofit fontScale="92500"/>
          </a:bodyPr>
          <a:lstStyle/>
          <a:p>
            <a:r>
              <a:rPr lang="uk-UA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Урок біології 11 клас</a:t>
            </a:r>
          </a:p>
          <a:p>
            <a:r>
              <a:rPr lang="uk-UA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Вчитель Світова Т.О.</a:t>
            </a:r>
          </a:p>
          <a:p>
            <a:r>
              <a:rPr lang="uk-UA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Піщанський НВК “ЗОШ І-ІІІ ст.-ліцей”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Відгадайте ребуси:</a:t>
            </a:r>
            <a:endParaRPr lang="ru-RU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3" name="Рисунок 2" descr="http://stat15.privet.ru/lr/0906ea5d43258044bd32fe97868b410e"/>
          <p:cNvPicPr/>
          <p:nvPr/>
        </p:nvPicPr>
        <p:blipFill>
          <a:blip r:embed="rId3" cstate="print"/>
          <a:srcRect l="19608" t="2495" r="24020" b="8637"/>
          <a:stretch>
            <a:fillRect/>
          </a:stretch>
        </p:blipFill>
        <p:spPr bwMode="auto">
          <a:xfrm>
            <a:off x="428596" y="1428736"/>
            <a:ext cx="857256" cy="1557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2.hostingkartinok.com/uploads/images/2012/06/041a8589ee22a257a94ddc92ef7b9fd5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1357298"/>
            <a:ext cx="928694" cy="1682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14480" y="2000240"/>
            <a:ext cx="2857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000" dirty="0" smtClean="0"/>
              <a:t>Г</a:t>
            </a:r>
            <a:endParaRPr lang="ru-RU" sz="6000" dirty="0"/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1357290" y="1714488"/>
            <a:ext cx="211137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7" name="AutoShape 3"/>
          <p:cNvSpPr>
            <a:spLocks noChangeArrowheads="1"/>
          </p:cNvSpPr>
          <p:nvPr/>
        </p:nvSpPr>
        <p:spPr bwMode="auto">
          <a:xfrm>
            <a:off x="1643042" y="1714488"/>
            <a:ext cx="211137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3714744" y="1857364"/>
            <a:ext cx="139699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3929058" y="1857364"/>
            <a:ext cx="139699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4357686" y="1857364"/>
            <a:ext cx="139699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4143372" y="1857364"/>
            <a:ext cx="139699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2" name="Рисунок 11" descr="бочка.jpg"/>
          <p:cNvPicPr/>
          <p:nvPr/>
        </p:nvPicPr>
        <p:blipFill>
          <a:blip r:embed="rId5" cstate="print"/>
          <a:srcRect l="5419" t="8589" r="8428" b="21472"/>
          <a:stretch>
            <a:fillRect/>
          </a:stretch>
        </p:blipFill>
        <p:spPr>
          <a:xfrm>
            <a:off x="4786314" y="1928802"/>
            <a:ext cx="1064162" cy="1148313"/>
          </a:xfrm>
          <a:prstGeom prst="rect">
            <a:avLst/>
          </a:prstGeom>
        </p:spPr>
      </p:pic>
      <p:sp>
        <p:nvSpPr>
          <p:cNvPr id="1029" name="AutoShape 5"/>
          <p:cNvSpPr>
            <a:spLocks/>
          </p:cNvSpPr>
          <p:nvPr/>
        </p:nvSpPr>
        <p:spPr bwMode="auto">
          <a:xfrm>
            <a:off x="5072066" y="2428868"/>
            <a:ext cx="471488" cy="225425"/>
          </a:xfrm>
          <a:prstGeom prst="callout1">
            <a:avLst>
              <a:gd name="adj1" fmla="val 50991"/>
              <a:gd name="adj2" fmla="val 116153"/>
              <a:gd name="adj3" fmla="val -31444"/>
              <a:gd name="adj4" fmla="val 1251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Calibri" pitchFamily="34" charset="0"/>
              </a:rPr>
              <a:t>МЕД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929322" y="2714620"/>
            <a:ext cx="654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/>
              <a:t>Д=Н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1030" name="AutoShape 6"/>
          <p:cNvSpPr>
            <a:spLocks/>
          </p:cNvSpPr>
          <p:nvPr/>
        </p:nvSpPr>
        <p:spPr bwMode="auto">
          <a:xfrm>
            <a:off x="6429388" y="1928802"/>
            <a:ext cx="771524" cy="461962"/>
          </a:xfrm>
          <a:prstGeom prst="borderCallout1">
            <a:avLst>
              <a:gd name="adj1" fmla="val 78597"/>
              <a:gd name="adj2" fmla="val -8333"/>
              <a:gd name="adj3" fmla="val 73487"/>
              <a:gd name="adj4" fmla="val -6353"/>
            </a:avLst>
          </a:prstGeom>
          <a:solidFill>
            <a:srgbClr val="000000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</a:rPr>
              <a:t> </a:t>
            </a:r>
            <a:r>
              <a:rPr lang="en-US" sz="2400" dirty="0" smtClean="0"/>
              <a:t>Del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286644" y="271462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/>
              <a:t>Ь</a:t>
            </a:r>
            <a:endParaRPr lang="ru-RU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5400000">
            <a:off x="2215340" y="3929066"/>
            <a:ext cx="4856990" cy="794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00034" y="3571876"/>
            <a:ext cx="8143932" cy="15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5" name="Рисунок 24" descr="сова.jpg"/>
          <p:cNvPicPr/>
          <p:nvPr/>
        </p:nvPicPr>
        <p:blipFill>
          <a:blip r:embed="rId6" cstate="print"/>
          <a:srcRect l="5370" t="4918" r="14722" b="19126"/>
          <a:stretch>
            <a:fillRect/>
          </a:stretch>
        </p:blipFill>
        <p:spPr>
          <a:xfrm>
            <a:off x="714348" y="4286256"/>
            <a:ext cx="1071570" cy="1285884"/>
          </a:xfrm>
          <a:prstGeom prst="rect">
            <a:avLst/>
          </a:prstGeom>
        </p:spPr>
      </p:pic>
      <p:pic>
        <p:nvPicPr>
          <p:cNvPr id="1033" name="Picture 9" descr="http://www.instrumentk.com.ua/4244-2622-thickbox/vily-wolf-garten-multi-star-lu-gm-wolf-garte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57356" y="4643446"/>
            <a:ext cx="1000132" cy="1000132"/>
          </a:xfrm>
          <a:prstGeom prst="rect">
            <a:avLst/>
          </a:prstGeom>
          <a:noFill/>
        </p:spPr>
      </p:pic>
      <p:pic>
        <p:nvPicPr>
          <p:cNvPr id="1035" name="Picture 11" descr="http://www.idealtime.ru/admin/pictures/247305b.jpg"/>
          <p:cNvPicPr>
            <a:picLocks noChangeAspect="1" noChangeArrowheads="1"/>
          </p:cNvPicPr>
          <p:nvPr/>
        </p:nvPicPr>
        <p:blipFill>
          <a:blip r:embed="rId8"/>
          <a:srcRect r="27586"/>
          <a:stretch>
            <a:fillRect/>
          </a:stretch>
        </p:blipFill>
        <p:spPr bwMode="auto">
          <a:xfrm>
            <a:off x="3214678" y="4357694"/>
            <a:ext cx="1143008" cy="1238260"/>
          </a:xfrm>
          <a:prstGeom prst="rect">
            <a:avLst/>
          </a:prstGeom>
          <a:noFill/>
        </p:spPr>
      </p:pic>
      <p:pic>
        <p:nvPicPr>
          <p:cNvPr id="28" name="Рисунок 27" descr="http://parizhanka.by/image/cache/data/HUGO%20BOSS/Hugo%20Boss%20HUGO%20ELEMENT%20Men_parizhanka.by_20212013-500x500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29190" y="4286256"/>
            <a:ext cx="1228727" cy="1371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 descr="http://img.inforico.com.ua/a/frisbi-frizbi-letayushchaya-tarelka-proizvodstvo-v-kiev--c931-1360246640657438-1-big.jpg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58016" y="4357694"/>
            <a:ext cx="1905005" cy="1220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Прямоугольник 29"/>
          <p:cNvSpPr/>
          <p:nvPr/>
        </p:nvSpPr>
        <p:spPr>
          <a:xfrm>
            <a:off x="6286512" y="4857760"/>
            <a:ext cx="5069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/>
              <a:t>Де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31" name="AutoShape 4"/>
          <p:cNvSpPr>
            <a:spLocks noChangeArrowheads="1"/>
          </p:cNvSpPr>
          <p:nvPr/>
        </p:nvSpPr>
        <p:spPr bwMode="auto">
          <a:xfrm>
            <a:off x="500034" y="5643578"/>
            <a:ext cx="139699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AutoShape 4"/>
          <p:cNvSpPr>
            <a:spLocks noChangeArrowheads="1"/>
          </p:cNvSpPr>
          <p:nvPr/>
        </p:nvSpPr>
        <p:spPr bwMode="auto">
          <a:xfrm>
            <a:off x="714348" y="5643578"/>
            <a:ext cx="139699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" name="AutoShape 4"/>
          <p:cNvSpPr>
            <a:spLocks noChangeArrowheads="1"/>
          </p:cNvSpPr>
          <p:nvPr/>
        </p:nvSpPr>
        <p:spPr bwMode="auto">
          <a:xfrm>
            <a:off x="2786050" y="4357694"/>
            <a:ext cx="139699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" name="AutoShape 4"/>
          <p:cNvSpPr>
            <a:spLocks noChangeArrowheads="1"/>
          </p:cNvSpPr>
          <p:nvPr/>
        </p:nvSpPr>
        <p:spPr bwMode="auto">
          <a:xfrm>
            <a:off x="3000364" y="5786454"/>
            <a:ext cx="139699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" name="AutoShape 4"/>
          <p:cNvSpPr>
            <a:spLocks noChangeArrowheads="1"/>
          </p:cNvSpPr>
          <p:nvPr/>
        </p:nvSpPr>
        <p:spPr bwMode="auto">
          <a:xfrm>
            <a:off x="3214678" y="5786454"/>
            <a:ext cx="139699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6" name="AutoShape 4"/>
          <p:cNvSpPr>
            <a:spLocks noChangeArrowheads="1"/>
          </p:cNvSpPr>
          <p:nvPr/>
        </p:nvSpPr>
        <p:spPr bwMode="auto">
          <a:xfrm>
            <a:off x="3428992" y="5786454"/>
            <a:ext cx="139699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" name="AutoShape 4"/>
          <p:cNvSpPr>
            <a:spLocks noChangeArrowheads="1"/>
          </p:cNvSpPr>
          <p:nvPr/>
        </p:nvSpPr>
        <p:spPr bwMode="auto">
          <a:xfrm>
            <a:off x="3643306" y="5786454"/>
            <a:ext cx="139699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" name="AutoShape 4"/>
          <p:cNvSpPr>
            <a:spLocks noChangeArrowheads="1"/>
          </p:cNvSpPr>
          <p:nvPr/>
        </p:nvSpPr>
        <p:spPr bwMode="auto">
          <a:xfrm>
            <a:off x="4429124" y="4286256"/>
            <a:ext cx="139699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9" name="AutoShape 4"/>
          <p:cNvSpPr>
            <a:spLocks noChangeArrowheads="1"/>
          </p:cNvSpPr>
          <p:nvPr/>
        </p:nvSpPr>
        <p:spPr bwMode="auto">
          <a:xfrm>
            <a:off x="8286776" y="4143380"/>
            <a:ext cx="139699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0" name="AutoShape 4"/>
          <p:cNvSpPr>
            <a:spLocks noChangeArrowheads="1"/>
          </p:cNvSpPr>
          <p:nvPr/>
        </p:nvSpPr>
        <p:spPr bwMode="auto">
          <a:xfrm>
            <a:off x="8501090" y="4143380"/>
            <a:ext cx="139699" cy="130169"/>
          </a:xfrm>
          <a:prstGeom prst="wedgeEllipse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3571868" y="1571612"/>
            <a:ext cx="2000264" cy="1571636"/>
          </a:xfrm>
          <a:prstGeom prst="wedgeEllipseCallout">
            <a:avLst>
              <a:gd name="adj1" fmla="val -15432"/>
              <a:gd name="adj2" fmla="val 48516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алель</a:t>
            </a:r>
            <a:endParaRPr lang="ru-RU" sz="3600" dirty="0"/>
          </a:p>
        </p:txBody>
      </p:sp>
      <p:sp>
        <p:nvSpPr>
          <p:cNvPr id="6" name="Овальная выноска 5"/>
          <p:cNvSpPr/>
          <p:nvPr/>
        </p:nvSpPr>
        <p:spPr>
          <a:xfrm>
            <a:off x="5572132" y="1643050"/>
            <a:ext cx="1857388" cy="1500198"/>
          </a:xfrm>
          <a:prstGeom prst="wedgeEllipseCallout">
            <a:avLst>
              <a:gd name="adj1" fmla="val -17106"/>
              <a:gd name="adj2" fmla="val 47451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 smtClean="0"/>
              <a:t>локус</a:t>
            </a:r>
            <a:endParaRPr lang="ru-RU" sz="3600" dirty="0"/>
          </a:p>
        </p:txBody>
      </p:sp>
      <p:sp>
        <p:nvSpPr>
          <p:cNvPr id="7" name="Овальная выноска 6"/>
          <p:cNvSpPr/>
          <p:nvPr/>
        </p:nvSpPr>
        <p:spPr>
          <a:xfrm>
            <a:off x="1643042" y="1500174"/>
            <a:ext cx="1857388" cy="1571636"/>
          </a:xfrm>
          <a:prstGeom prst="wedgeEllipseCallout">
            <a:avLst>
              <a:gd name="adj1" fmla="val -18298"/>
              <a:gd name="adj2" fmla="val 47451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dirty="0" smtClean="0"/>
              <a:t>ген</a:t>
            </a:r>
            <a:endParaRPr lang="ru-RU" sz="4800" dirty="0"/>
          </a:p>
        </p:txBody>
      </p:sp>
      <p:sp>
        <p:nvSpPr>
          <p:cNvPr id="8" name="Овальная выноска 7"/>
          <p:cNvSpPr/>
          <p:nvPr/>
        </p:nvSpPr>
        <p:spPr>
          <a:xfrm>
            <a:off x="2428860" y="3071810"/>
            <a:ext cx="2071702" cy="1428760"/>
          </a:xfrm>
          <a:prstGeom prst="wedgeEllipseCallout">
            <a:avLst>
              <a:gd name="adj1" fmla="val -17313"/>
              <a:gd name="adj2" fmla="val 48243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/>
              <a:t>А</a:t>
            </a:r>
          </a:p>
          <a:p>
            <a:pPr algn="ctr"/>
            <a:r>
              <a:rPr lang="uk-UA" sz="4000" dirty="0"/>
              <a:t>а</a:t>
            </a:r>
            <a:endParaRPr lang="ru-RU" sz="4000" dirty="0"/>
          </a:p>
        </p:txBody>
      </p:sp>
      <p:sp>
        <p:nvSpPr>
          <p:cNvPr id="9" name="Овальная выноска 8"/>
          <p:cNvSpPr/>
          <p:nvPr/>
        </p:nvSpPr>
        <p:spPr>
          <a:xfrm>
            <a:off x="4643438" y="3071810"/>
            <a:ext cx="2000264" cy="1500198"/>
          </a:xfrm>
          <a:prstGeom prst="wedgeEllipseCallout">
            <a:avLst>
              <a:gd name="adj1" fmla="val -20166"/>
              <a:gd name="adj2" fmla="val 46306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гомо зигота</a:t>
            </a:r>
            <a:endParaRPr lang="ru-RU" sz="3200" dirty="0" smtClean="0"/>
          </a:p>
          <a:p>
            <a:pPr algn="ctr"/>
            <a:endParaRPr lang="ru-RU" dirty="0"/>
          </a:p>
        </p:txBody>
      </p:sp>
      <p:sp>
        <p:nvSpPr>
          <p:cNvPr id="10" name="Овальная выноска 9"/>
          <p:cNvSpPr/>
          <p:nvPr/>
        </p:nvSpPr>
        <p:spPr>
          <a:xfrm>
            <a:off x="3571868" y="4429132"/>
            <a:ext cx="2000264" cy="1571636"/>
          </a:xfrm>
          <a:prstGeom prst="wedgeEllipseCallout">
            <a:avLst>
              <a:gd name="adj1" fmla="val -16225"/>
              <a:gd name="adj2" fmla="val 48852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гетерозигота</a:t>
            </a:r>
            <a:endParaRPr lang="ru-RU" sz="3200" dirty="0" smtClean="0"/>
          </a:p>
          <a:p>
            <a:pPr algn="ctr"/>
            <a:endParaRPr lang="ru-RU" dirty="0"/>
          </a:p>
        </p:txBody>
      </p:sp>
      <p:sp>
        <p:nvSpPr>
          <p:cNvPr id="11" name="Выноска-облако 10"/>
          <p:cNvSpPr/>
          <p:nvPr/>
        </p:nvSpPr>
        <p:spPr>
          <a:xfrm>
            <a:off x="1071538" y="142852"/>
            <a:ext cx="6643734" cy="1500198"/>
          </a:xfrm>
          <a:prstGeom prst="cloudCallout">
            <a:avLst>
              <a:gd name="adj1" fmla="val -15927"/>
              <a:gd name="adj2" fmla="val 4620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ятно 2 11"/>
          <p:cNvSpPr/>
          <p:nvPr/>
        </p:nvSpPr>
        <p:spPr>
          <a:xfrm>
            <a:off x="2857488" y="785794"/>
            <a:ext cx="4286280" cy="1285884"/>
          </a:xfrm>
          <a:prstGeom prst="irregularSeal2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68218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Методи досліджень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http://img1.liveinternet.ru/images/attach/c/0/42/432/42432331_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2928934"/>
            <a:ext cx="1152702" cy="1421835"/>
          </a:xfrm>
          <a:prstGeom prst="rect">
            <a:avLst/>
          </a:prstGeom>
          <a:noFill/>
        </p:spPr>
      </p:pic>
      <p:pic>
        <p:nvPicPr>
          <p:cNvPr id="1028" name="Picture 4" descr="http://s48.radikal.ru/i121/1301/e9/e0890a2e5cb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000108"/>
            <a:ext cx="2857520" cy="1504456"/>
          </a:xfrm>
          <a:prstGeom prst="rect">
            <a:avLst/>
          </a:prstGeom>
          <a:noFill/>
        </p:spPr>
      </p:pic>
      <p:pic>
        <p:nvPicPr>
          <p:cNvPr id="1030" name="Picture 6" descr="http://gidbaby.ru/wp-content/uploads/2012/06/%D0%B1%D0%B8%D0%BE%D1%85%D0%B8%D0%BC%D0%B8%D1%87%D0%B5%D1%81%D0%BA%D0%B8%D0%B9-%D0%B0%D0%BD%D0%B0%D0%BB%D0%B8%D0%B7-%D0%BA%D1%80%D0%BE%D0%B2%D0%B8-%D1%83-%D0%B4%D0%B5%D1%82%D0%B5%D0%B9-262x3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4857760"/>
            <a:ext cx="1455906" cy="1667068"/>
          </a:xfrm>
          <a:prstGeom prst="rect">
            <a:avLst/>
          </a:prstGeom>
          <a:noFill/>
        </p:spPr>
      </p:pic>
      <p:pic>
        <p:nvPicPr>
          <p:cNvPr id="1032" name="Picture 8" descr="http://nk.org.ua/upload/f/20130819192429_4_http-iblog.milliyet.com.tr-imgroot-blogv7-gallery673-2012-02-05-03-20437-4-8-4c17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4714884"/>
            <a:ext cx="1500198" cy="1765349"/>
          </a:xfrm>
          <a:prstGeom prst="rect">
            <a:avLst/>
          </a:prstGeom>
          <a:noFill/>
        </p:spPr>
      </p:pic>
      <p:pic>
        <p:nvPicPr>
          <p:cNvPr id="1034" name="Picture 10" descr="http://img845.imageshack.us/img845/9776/moleklerbiyoloji.gif"/>
          <p:cNvPicPr>
            <a:picLocks noChangeAspect="1" noChangeArrowheads="1"/>
          </p:cNvPicPr>
          <p:nvPr/>
        </p:nvPicPr>
        <p:blipFill>
          <a:blip r:embed="rId6"/>
          <a:srcRect l="20276" t="10298" r="15515" b="17618"/>
          <a:stretch>
            <a:fillRect/>
          </a:stretch>
        </p:blipFill>
        <p:spPr bwMode="auto">
          <a:xfrm>
            <a:off x="5715008" y="2571744"/>
            <a:ext cx="1357322" cy="1500198"/>
          </a:xfrm>
          <a:prstGeom prst="rect">
            <a:avLst/>
          </a:prstGeom>
          <a:noFill/>
        </p:spPr>
      </p:pic>
      <p:pic>
        <p:nvPicPr>
          <p:cNvPr id="1036" name="Picture 12" descr="http://1portable.ru/uploads/posts/2011-09/1315884697_genealogiheskoe_derevo13091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596" y="500042"/>
            <a:ext cx="2939008" cy="1957380"/>
          </a:xfrm>
          <a:prstGeom prst="rect">
            <a:avLst/>
          </a:prstGeom>
          <a:noFill/>
        </p:spPr>
      </p:pic>
      <p:pic>
        <p:nvPicPr>
          <p:cNvPr id="1038" name="Picture 14" descr="http://www.polywogg.ca/wp/wp-content/uploads/2012/07/hr_general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2910" y="2500306"/>
            <a:ext cx="2071662" cy="2071662"/>
          </a:xfrm>
          <a:prstGeom prst="rect">
            <a:avLst/>
          </a:prstGeom>
          <a:noFill/>
        </p:spPr>
      </p:pic>
      <p:sp>
        <p:nvSpPr>
          <p:cNvPr id="11" name="Объект 3"/>
          <p:cNvSpPr>
            <a:spLocks noGrp="1"/>
          </p:cNvSpPr>
          <p:nvPr>
            <p:ph sz="quarter" idx="4294967295"/>
          </p:nvPr>
        </p:nvSpPr>
        <p:spPr>
          <a:xfrm>
            <a:off x="5572132" y="4071942"/>
            <a:ext cx="3143271" cy="2428892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r>
              <a:rPr lang="uk-UA" dirty="0" err="1" smtClean="0"/>
              <a:t>Генеалогчний</a:t>
            </a:r>
            <a:r>
              <a:rPr lang="uk-UA" dirty="0" smtClean="0"/>
              <a:t> </a:t>
            </a:r>
          </a:p>
          <a:p>
            <a:r>
              <a:rPr lang="uk-UA" dirty="0" err="1" smtClean="0"/>
              <a:t>Близнюковий</a:t>
            </a:r>
            <a:endParaRPr lang="uk-UA" dirty="0" smtClean="0"/>
          </a:p>
          <a:p>
            <a:r>
              <a:rPr lang="uk-UA" dirty="0" err="1" smtClean="0"/>
              <a:t>Популяційно</a:t>
            </a:r>
            <a:r>
              <a:rPr lang="uk-UA" dirty="0" smtClean="0"/>
              <a:t> -  </a:t>
            </a:r>
            <a:r>
              <a:rPr lang="uk-UA" dirty="0" err="1" smtClean="0"/>
              <a:t>статитичний</a:t>
            </a:r>
            <a:endParaRPr lang="uk-UA" dirty="0" smtClean="0"/>
          </a:p>
          <a:p>
            <a:r>
              <a:rPr lang="uk-UA" dirty="0" err="1" smtClean="0"/>
              <a:t>Дерматогліфічний</a:t>
            </a:r>
            <a:endParaRPr lang="uk-UA" dirty="0" smtClean="0"/>
          </a:p>
          <a:p>
            <a:r>
              <a:rPr lang="uk-UA" dirty="0" smtClean="0"/>
              <a:t>Біохімічний</a:t>
            </a:r>
          </a:p>
          <a:p>
            <a:r>
              <a:rPr lang="uk-UA" dirty="0" err="1" smtClean="0"/>
              <a:t>Цитогенетичний</a:t>
            </a:r>
            <a:endParaRPr lang="uk-UA" dirty="0" smtClean="0"/>
          </a:p>
          <a:p>
            <a:r>
              <a:rPr lang="uk-UA" dirty="0" smtClean="0"/>
              <a:t>Моделювання</a:t>
            </a:r>
          </a:p>
          <a:p>
            <a:r>
              <a:rPr lang="uk-UA" dirty="0" smtClean="0"/>
              <a:t>Гібридизація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09849703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746890"/>
          </a:xfrm>
        </p:spPr>
        <p:txBody>
          <a:bodyPr>
            <a:noAutofit/>
          </a:bodyPr>
          <a:lstStyle/>
          <a:p>
            <a:pPr algn="ctr"/>
            <a:r>
              <a:rPr lang="uk-UA" sz="2800" dirty="0" smtClean="0"/>
              <a:t>Родовід сім</a:t>
            </a:r>
            <a:r>
              <a:rPr lang="en-US" sz="2800" dirty="0" smtClean="0"/>
              <a:t>’</a:t>
            </a:r>
            <a:r>
              <a:rPr lang="uk-UA" sz="2800" dirty="0" smtClean="0"/>
              <a:t>ї Монастирських – Світових 2013</a:t>
            </a:r>
            <a:endParaRPr lang="ru-RU" sz="2800" dirty="0"/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214282" y="1071546"/>
            <a:ext cx="1076325" cy="885825"/>
          </a:xfrm>
          <a:prstGeom prst="wedgeEllipseCallout">
            <a:avLst>
              <a:gd name="adj1" fmla="val 11653"/>
              <a:gd name="adj2" fmla="val 52579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Забуцька</a:t>
            </a: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Ірина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7" name="AutoShape 3"/>
          <p:cNvSpPr>
            <a:spLocks/>
          </p:cNvSpPr>
          <p:nvPr/>
        </p:nvSpPr>
        <p:spPr bwMode="auto">
          <a:xfrm>
            <a:off x="1357290" y="1142984"/>
            <a:ext cx="933450" cy="800100"/>
          </a:xfrm>
          <a:prstGeom prst="borderCallout1">
            <a:avLst>
              <a:gd name="adj1" fmla="val 14287"/>
              <a:gd name="adj2" fmla="val -8162"/>
              <a:gd name="adj3" fmla="val 14287"/>
              <a:gd name="adj4" fmla="val -12245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Довбанюк  Григорій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2357422" y="1142984"/>
            <a:ext cx="1000125" cy="800100"/>
          </a:xfrm>
          <a:prstGeom prst="wedgeEllipseCallout">
            <a:avLst>
              <a:gd name="adj1" fmla="val -16032"/>
              <a:gd name="adj2" fmla="val 48097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Нагірняк</a:t>
            </a: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kumimoji="0" lang="uk-UA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Гельця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AutoShape 5"/>
          <p:cNvSpPr>
            <a:spLocks/>
          </p:cNvSpPr>
          <p:nvPr/>
        </p:nvSpPr>
        <p:spPr bwMode="auto">
          <a:xfrm>
            <a:off x="3500430" y="1142984"/>
            <a:ext cx="857250" cy="800100"/>
          </a:xfrm>
          <a:prstGeom prst="borderCallout1">
            <a:avLst>
              <a:gd name="adj1" fmla="val 14287"/>
              <a:gd name="adj2" fmla="val -8889"/>
              <a:gd name="adj3" fmla="val 25000"/>
              <a:gd name="adj4" fmla="val -12222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Світовий Федір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" name="AutoShape 6"/>
          <p:cNvSpPr>
            <a:spLocks noChangeArrowheads="1"/>
          </p:cNvSpPr>
          <p:nvPr/>
        </p:nvSpPr>
        <p:spPr bwMode="auto">
          <a:xfrm>
            <a:off x="4500562" y="1142984"/>
            <a:ext cx="1214446" cy="742950"/>
          </a:xfrm>
          <a:prstGeom prst="wedgeEllipseCallout">
            <a:avLst>
              <a:gd name="adj1" fmla="val -11245"/>
              <a:gd name="adj2" fmla="val 50514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Грабовська Оля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" name="AutoShape 7"/>
          <p:cNvSpPr>
            <a:spLocks/>
          </p:cNvSpPr>
          <p:nvPr/>
        </p:nvSpPr>
        <p:spPr bwMode="auto">
          <a:xfrm>
            <a:off x="5857884" y="1214422"/>
            <a:ext cx="771525" cy="723900"/>
          </a:xfrm>
          <a:prstGeom prst="borderCallout1">
            <a:avLst>
              <a:gd name="adj1" fmla="val 15792"/>
              <a:gd name="adj2" fmla="val -9875"/>
              <a:gd name="adj3" fmla="val 82894"/>
              <a:gd name="adj4" fmla="val -9875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Бойчук Петро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AutoShape 8"/>
          <p:cNvSpPr>
            <a:spLocks noChangeArrowheads="1"/>
          </p:cNvSpPr>
          <p:nvPr/>
        </p:nvSpPr>
        <p:spPr bwMode="auto">
          <a:xfrm>
            <a:off x="6858016" y="1214422"/>
            <a:ext cx="1000125" cy="762000"/>
          </a:xfrm>
          <a:prstGeom prst="wedgeEllipseCallout">
            <a:avLst>
              <a:gd name="adj1" fmla="val -43653"/>
              <a:gd name="adj2" fmla="val 28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Гетьман Марія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3" name="AutoShape 9"/>
          <p:cNvSpPr>
            <a:spLocks/>
          </p:cNvSpPr>
          <p:nvPr/>
        </p:nvSpPr>
        <p:spPr bwMode="auto">
          <a:xfrm>
            <a:off x="7929586" y="1285860"/>
            <a:ext cx="771525" cy="657225"/>
          </a:xfrm>
          <a:prstGeom prst="borderCallout1">
            <a:avLst>
              <a:gd name="adj1" fmla="val 17394"/>
              <a:gd name="adj2" fmla="val -9875"/>
              <a:gd name="adj3" fmla="val 24639"/>
              <a:gd name="adj4" fmla="val -23458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Монастирський Олексій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4" name="AutoShape 10"/>
          <p:cNvSpPr>
            <a:spLocks noChangeArrowheads="1"/>
          </p:cNvSpPr>
          <p:nvPr/>
        </p:nvSpPr>
        <p:spPr bwMode="auto">
          <a:xfrm>
            <a:off x="571472" y="2285992"/>
            <a:ext cx="1181087" cy="752475"/>
          </a:xfrm>
          <a:prstGeom prst="wedgeEllipseCallout">
            <a:avLst>
              <a:gd name="adj1" fmla="val -44153"/>
              <a:gd name="adj2" fmla="val 28986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Довбанюк</a:t>
            </a: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Валентина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AutoShape 11"/>
          <p:cNvSpPr>
            <a:spLocks/>
          </p:cNvSpPr>
          <p:nvPr/>
        </p:nvSpPr>
        <p:spPr bwMode="auto">
          <a:xfrm>
            <a:off x="2928926" y="2285992"/>
            <a:ext cx="962025" cy="752475"/>
          </a:xfrm>
          <a:prstGeom prst="borderCallout1">
            <a:avLst>
              <a:gd name="adj1" fmla="val 15190"/>
              <a:gd name="adj2" fmla="val 90097"/>
              <a:gd name="adj3" fmla="val 11394"/>
              <a:gd name="adj4" fmla="val 90097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Світовий Леонід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6" name="AutoShape 12"/>
          <p:cNvSpPr>
            <a:spLocks noChangeArrowheads="1"/>
          </p:cNvSpPr>
          <p:nvPr/>
        </p:nvSpPr>
        <p:spPr bwMode="auto">
          <a:xfrm>
            <a:off x="5143504" y="2285992"/>
            <a:ext cx="1095375" cy="790575"/>
          </a:xfrm>
          <a:prstGeom prst="wedgeEllipseCallout">
            <a:avLst>
              <a:gd name="adj1" fmla="val -45074"/>
              <a:gd name="adj2" fmla="val 31204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Бойчук Алла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7" name="AutoShape 13"/>
          <p:cNvSpPr>
            <a:spLocks/>
          </p:cNvSpPr>
          <p:nvPr/>
        </p:nvSpPr>
        <p:spPr bwMode="auto">
          <a:xfrm>
            <a:off x="6929454" y="2357430"/>
            <a:ext cx="1190625" cy="657225"/>
          </a:xfrm>
          <a:prstGeom prst="borderCallout1">
            <a:avLst>
              <a:gd name="adj1" fmla="val 10506"/>
              <a:gd name="adj2" fmla="val 15356"/>
              <a:gd name="adj3" fmla="val 9486"/>
              <a:gd name="adj4" fmla="val 16876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Монастирський Олександр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8" name="AutoShape 14"/>
          <p:cNvSpPr>
            <a:spLocks noChangeArrowheads="1"/>
          </p:cNvSpPr>
          <p:nvPr/>
        </p:nvSpPr>
        <p:spPr bwMode="auto">
          <a:xfrm>
            <a:off x="142844" y="3500438"/>
            <a:ext cx="923925" cy="685800"/>
          </a:xfrm>
          <a:prstGeom prst="wedgeEllipseCallout">
            <a:avLst>
              <a:gd name="adj1" fmla="val -49315"/>
              <a:gd name="adj2" fmla="val 25556"/>
            </a:avLst>
          </a:prstGeom>
          <a:solidFill>
            <a:srgbClr val="FFFFFF"/>
          </a:solidFill>
          <a:ln w="63500" cmpd="thickThin">
            <a:solidFill>
              <a:srgbClr val="8064A2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Мацюк Олена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39" name="AutoShape 15"/>
          <p:cNvSpPr>
            <a:spLocks/>
          </p:cNvSpPr>
          <p:nvPr/>
        </p:nvSpPr>
        <p:spPr bwMode="auto">
          <a:xfrm>
            <a:off x="1285852" y="3571876"/>
            <a:ext cx="771525" cy="609600"/>
          </a:xfrm>
          <a:prstGeom prst="borderCallout1">
            <a:avLst>
              <a:gd name="adj1" fmla="val 18750"/>
              <a:gd name="adj2" fmla="val 109875"/>
              <a:gd name="adj3" fmla="val 23440"/>
              <a:gd name="adj4" fmla="val 112347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Світовий Ігор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0" name="AutoShape 16"/>
          <p:cNvSpPr>
            <a:spLocks/>
          </p:cNvSpPr>
          <p:nvPr/>
        </p:nvSpPr>
        <p:spPr bwMode="auto">
          <a:xfrm>
            <a:off x="2214546" y="3571876"/>
            <a:ext cx="771525" cy="609600"/>
          </a:xfrm>
          <a:prstGeom prst="borderCallout1">
            <a:avLst>
              <a:gd name="adj1" fmla="val 18750"/>
              <a:gd name="adj2" fmla="val 109875"/>
              <a:gd name="adj3" fmla="val 23440"/>
              <a:gd name="adj4" fmla="val 112347"/>
            </a:avLst>
          </a:prstGeom>
          <a:solidFill>
            <a:srgbClr val="FFFFFF"/>
          </a:solidFill>
          <a:ln w="63500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Ступак</a:t>
            </a: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 Сергій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41" name="AutoShape 17"/>
          <p:cNvSpPr>
            <a:spLocks noChangeArrowheads="1"/>
          </p:cNvSpPr>
          <p:nvPr/>
        </p:nvSpPr>
        <p:spPr bwMode="auto">
          <a:xfrm>
            <a:off x="3071802" y="3571876"/>
            <a:ext cx="947736" cy="685800"/>
          </a:xfrm>
          <a:prstGeom prst="wedgeEllipseCallout">
            <a:avLst>
              <a:gd name="adj1" fmla="val -48106"/>
              <a:gd name="adj2" fmla="val 7500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Світова Наталія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2" name="AutoShape 18"/>
          <p:cNvSpPr>
            <a:spLocks/>
          </p:cNvSpPr>
          <p:nvPr/>
        </p:nvSpPr>
        <p:spPr bwMode="auto">
          <a:xfrm>
            <a:off x="4143372" y="3571876"/>
            <a:ext cx="771525" cy="609600"/>
          </a:xfrm>
          <a:prstGeom prst="borderCallout1">
            <a:avLst>
              <a:gd name="adj1" fmla="val 18750"/>
              <a:gd name="adj2" fmla="val 109875"/>
              <a:gd name="adj3" fmla="val 23440"/>
              <a:gd name="adj4" fmla="val 112347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Світовий Микола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3" name="AutoShape 19"/>
          <p:cNvSpPr>
            <a:spLocks noChangeArrowheads="1"/>
          </p:cNvSpPr>
          <p:nvPr/>
        </p:nvSpPr>
        <p:spPr bwMode="auto">
          <a:xfrm>
            <a:off x="5000628" y="3500438"/>
            <a:ext cx="1476375" cy="809625"/>
          </a:xfrm>
          <a:prstGeom prst="wedgeEllipseCallout">
            <a:avLst>
              <a:gd name="adj1" fmla="val -29569"/>
              <a:gd name="adj2" fmla="val 43412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Монастирська Тетяна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" name="AutoShape 20"/>
          <p:cNvSpPr>
            <a:spLocks/>
          </p:cNvSpPr>
          <p:nvPr/>
        </p:nvSpPr>
        <p:spPr bwMode="auto">
          <a:xfrm>
            <a:off x="6500826" y="3571876"/>
            <a:ext cx="1247775" cy="685800"/>
          </a:xfrm>
          <a:prstGeom prst="borderCallout1">
            <a:avLst>
              <a:gd name="adj1" fmla="val 16667"/>
              <a:gd name="adj2" fmla="val 69468"/>
              <a:gd name="adj3" fmla="val 6944"/>
              <a:gd name="adj4" fmla="val 69468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Монастирський Юрій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5" name="AutoShape 21"/>
          <p:cNvSpPr>
            <a:spLocks noChangeArrowheads="1"/>
          </p:cNvSpPr>
          <p:nvPr/>
        </p:nvSpPr>
        <p:spPr bwMode="auto">
          <a:xfrm>
            <a:off x="7786710" y="3571876"/>
            <a:ext cx="990600" cy="685800"/>
          </a:xfrm>
          <a:prstGeom prst="wedgeEllipseCallout">
            <a:avLst>
              <a:gd name="adj1" fmla="val -35898"/>
              <a:gd name="adj2" fmla="val 36667"/>
            </a:avLst>
          </a:prstGeom>
          <a:solidFill>
            <a:srgbClr val="FFFFFF"/>
          </a:solidFill>
          <a:ln w="63500" cmpd="thickThin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Рудик Вікторія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46" name="AutoShape 22"/>
          <p:cNvSpPr>
            <a:spLocks noChangeArrowheads="1"/>
          </p:cNvSpPr>
          <p:nvPr/>
        </p:nvSpPr>
        <p:spPr bwMode="auto">
          <a:xfrm>
            <a:off x="571472" y="4929198"/>
            <a:ext cx="1219200" cy="895350"/>
          </a:xfrm>
          <a:prstGeom prst="wedgeEllipseCallout">
            <a:avLst>
              <a:gd name="adj1" fmla="val -36199"/>
              <a:gd name="adj2" fmla="val 37657"/>
            </a:avLst>
          </a:prstGeom>
          <a:solidFill>
            <a:srgbClr val="FFFFFF"/>
          </a:solidFill>
          <a:ln w="63500" cmpd="thickThin">
            <a:solidFill>
              <a:srgbClr val="8064A2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Світова Тетяна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47" name="AutoShape 23"/>
          <p:cNvSpPr>
            <a:spLocks noChangeArrowheads="1"/>
          </p:cNvSpPr>
          <p:nvPr/>
        </p:nvSpPr>
        <p:spPr bwMode="auto">
          <a:xfrm>
            <a:off x="2285984" y="4929198"/>
            <a:ext cx="1238250" cy="971550"/>
          </a:xfrm>
          <a:prstGeom prst="wedgeEllipseCallout">
            <a:avLst>
              <a:gd name="adj1" fmla="val -35230"/>
              <a:gd name="adj2" fmla="val 36336"/>
            </a:avLst>
          </a:prstGeom>
          <a:solidFill>
            <a:srgbClr val="FFFFFF"/>
          </a:solidFill>
          <a:ln w="63500" cmpd="thickThin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Ступак</a:t>
            </a: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 Олена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48" name="AutoShape 24"/>
          <p:cNvSpPr>
            <a:spLocks noChangeArrowheads="1"/>
          </p:cNvSpPr>
          <p:nvPr/>
        </p:nvSpPr>
        <p:spPr bwMode="auto">
          <a:xfrm>
            <a:off x="4214810" y="4857760"/>
            <a:ext cx="1219200" cy="981075"/>
          </a:xfrm>
          <a:prstGeom prst="wedgeEllipseCallout">
            <a:avLst>
              <a:gd name="adj1" fmla="val -48743"/>
              <a:gd name="adj2" fmla="val 11506"/>
            </a:avLst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Світова Вікторія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9" name="AutoShape 25"/>
          <p:cNvSpPr>
            <a:spLocks noChangeArrowheads="1"/>
          </p:cNvSpPr>
          <p:nvPr/>
        </p:nvSpPr>
        <p:spPr bwMode="auto">
          <a:xfrm>
            <a:off x="5929322" y="5000636"/>
            <a:ext cx="1466850" cy="876300"/>
          </a:xfrm>
          <a:prstGeom prst="wedgeEllipseCallout">
            <a:avLst>
              <a:gd name="adj1" fmla="val -39665"/>
              <a:gd name="adj2" fmla="val 30705"/>
            </a:avLst>
          </a:prstGeom>
          <a:solidFill>
            <a:srgbClr val="FFFFFF"/>
          </a:solidFill>
          <a:ln w="63500" cmpd="thickThin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Монастирська Юлія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50" name="AutoShape 26"/>
          <p:cNvSpPr>
            <a:spLocks noChangeArrowheads="1"/>
          </p:cNvSpPr>
          <p:nvPr/>
        </p:nvSpPr>
        <p:spPr bwMode="auto">
          <a:xfrm>
            <a:off x="7500958" y="5000636"/>
            <a:ext cx="1543050" cy="923925"/>
          </a:xfrm>
          <a:prstGeom prst="wedgeEllipseCallout">
            <a:avLst>
              <a:gd name="adj1" fmla="val -34527"/>
              <a:gd name="adj2" fmla="val 33405"/>
            </a:avLst>
          </a:prstGeom>
          <a:solidFill>
            <a:srgbClr val="FFFFFF"/>
          </a:solidFill>
          <a:ln w="63500" cmpd="thickThin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Монастирська  Ольга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85720" y="2571744"/>
            <a:ext cx="276225" cy="28099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85918" y="2571744"/>
            <a:ext cx="276225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2428860" y="2571744"/>
            <a:ext cx="342900" cy="276225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3929058" y="2571744"/>
            <a:ext cx="342900" cy="276225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4714876" y="2571744"/>
            <a:ext cx="342900" cy="276225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8143900" y="2428868"/>
            <a:ext cx="342900" cy="276225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8501090" y="2428868"/>
            <a:ext cx="342900" cy="276225"/>
          </a:xfrm>
          <a:prstGeom prst="flowChartConnector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571472" y="2143116"/>
            <a:ext cx="13573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714612" y="2143116"/>
            <a:ext cx="13573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5000628" y="2143116"/>
            <a:ext cx="13573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6929454" y="2143116"/>
            <a:ext cx="13573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500034" y="4500570"/>
            <a:ext cx="13573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2285984" y="4500570"/>
            <a:ext cx="13573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6929454" y="4500570"/>
            <a:ext cx="13573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4357686" y="4500570"/>
            <a:ext cx="13573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1357290" y="3286124"/>
            <a:ext cx="178595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5643570" y="3286124"/>
            <a:ext cx="178595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>
            <a:endCxn id="1037" idx="3"/>
          </p:cNvCxnSpPr>
          <p:nvPr/>
        </p:nvCxnSpPr>
        <p:spPr>
          <a:xfrm rot="5400000">
            <a:off x="7477146" y="2262176"/>
            <a:ext cx="142876" cy="47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5400000">
            <a:off x="4857752" y="2285992"/>
            <a:ext cx="357190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16200000" flipH="1">
            <a:off x="3786182" y="2285992"/>
            <a:ext cx="428628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>
            <a:off x="2607455" y="2321711"/>
            <a:ext cx="357190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16200000" flipH="1">
            <a:off x="1571604" y="2285992"/>
            <a:ext cx="285752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5400000">
            <a:off x="392877" y="2250273"/>
            <a:ext cx="285752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Стрелка вниз 64"/>
          <p:cNvSpPr/>
          <p:nvPr/>
        </p:nvSpPr>
        <p:spPr>
          <a:xfrm>
            <a:off x="1071538" y="4500570"/>
            <a:ext cx="45719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трелка вниз 65"/>
          <p:cNvSpPr/>
          <p:nvPr/>
        </p:nvSpPr>
        <p:spPr>
          <a:xfrm>
            <a:off x="2857488" y="4572008"/>
            <a:ext cx="71438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трелка вниз 66"/>
          <p:cNvSpPr/>
          <p:nvPr/>
        </p:nvSpPr>
        <p:spPr>
          <a:xfrm>
            <a:off x="4786314" y="4500570"/>
            <a:ext cx="71438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Стрелка вниз 67"/>
          <p:cNvSpPr/>
          <p:nvPr/>
        </p:nvSpPr>
        <p:spPr>
          <a:xfrm>
            <a:off x="7143768" y="4572008"/>
            <a:ext cx="142876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Стрелка вниз 68"/>
          <p:cNvSpPr/>
          <p:nvPr/>
        </p:nvSpPr>
        <p:spPr>
          <a:xfrm>
            <a:off x="7786710" y="4572008"/>
            <a:ext cx="71438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 rot="5400000">
            <a:off x="1250133" y="3178967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5400000">
            <a:off x="3036877" y="3178173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5400000">
            <a:off x="1822431" y="2035165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5400000">
            <a:off x="465109" y="2035165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rot="5400000">
            <a:off x="2608249" y="2035165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rot="5400000">
            <a:off x="3965571" y="2035165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rot="5400000">
            <a:off x="4894265" y="2035165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5400000">
            <a:off x="6251587" y="2035165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5400000">
            <a:off x="6823091" y="2035165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rot="5400000">
            <a:off x="8180413" y="2035165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rot="5400000">
            <a:off x="5537207" y="3178173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rot="5400000">
            <a:off x="7323157" y="3178173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>
            <a:endCxn id="1036" idx="0"/>
          </p:cNvCxnSpPr>
          <p:nvPr/>
        </p:nvCxnSpPr>
        <p:spPr>
          <a:xfrm rot="16200000" flipH="1">
            <a:off x="5596737" y="2191537"/>
            <a:ext cx="142876" cy="4603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rot="5400000">
            <a:off x="7323157" y="2249479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>
            <a:endCxn id="1035" idx="3"/>
          </p:cNvCxnSpPr>
          <p:nvPr/>
        </p:nvCxnSpPr>
        <p:spPr>
          <a:xfrm rot="16200000" flipH="1">
            <a:off x="3313102" y="2189155"/>
            <a:ext cx="142876" cy="5079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rot="16200000" flipH="1">
            <a:off x="1025498" y="2189155"/>
            <a:ext cx="142876" cy="5079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3000364" y="3357562"/>
            <a:ext cx="285752" cy="21431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3143240" y="3286124"/>
            <a:ext cx="1428760" cy="21431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 rot="5400000">
            <a:off x="1465241" y="3463925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rot="5400000">
            <a:off x="1750993" y="4392619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 rot="5400000">
            <a:off x="393671" y="4392619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 rot="5400000">
            <a:off x="2179621" y="4392619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rot="5400000">
            <a:off x="3536943" y="4392619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 rot="5400000">
            <a:off x="4251323" y="4392619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 rot="5400000">
            <a:off x="5644364" y="4428338"/>
            <a:ext cx="142876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 rot="5400000">
            <a:off x="6823091" y="4392619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rot="5400000">
            <a:off x="8180413" y="4392619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rot="5400000">
            <a:off x="5822959" y="3392487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 rot="5400000">
            <a:off x="6823091" y="3392487"/>
            <a:ext cx="21431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>
            <a:endCxn id="8" idx="7"/>
          </p:cNvCxnSpPr>
          <p:nvPr/>
        </p:nvCxnSpPr>
        <p:spPr>
          <a:xfrm>
            <a:off x="8143900" y="2214554"/>
            <a:ext cx="292683" cy="2547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>
            <a:endCxn id="9" idx="0"/>
          </p:cNvCxnSpPr>
          <p:nvPr/>
        </p:nvCxnSpPr>
        <p:spPr>
          <a:xfrm>
            <a:off x="8286776" y="2143116"/>
            <a:ext cx="385764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714488"/>
            <a:ext cx="8229600" cy="2286016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uk-UA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“З кожного правила є виняток ”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322608" cy="904859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uk-U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“ Забуті терміни ”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1500174"/>
            <a:ext cx="6500858" cy="478634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uk-UA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Спадковість</a:t>
            </a:r>
          </a:p>
          <a:p>
            <a:pPr algn="l"/>
            <a:r>
              <a:rPr lang="uk-UA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Мінливість </a:t>
            </a:r>
          </a:p>
          <a:p>
            <a:pPr algn="l"/>
            <a:r>
              <a:rPr lang="uk-UA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Типи мінливості</a:t>
            </a:r>
          </a:p>
          <a:p>
            <a:pPr algn="l"/>
            <a:r>
              <a:rPr lang="uk-UA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Мутація</a:t>
            </a:r>
          </a:p>
          <a:p>
            <a:pPr algn="l"/>
            <a:r>
              <a:rPr lang="uk-UA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Типи мутацій</a:t>
            </a:r>
          </a:p>
          <a:p>
            <a:pPr algn="l"/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642918"/>
            <a:ext cx="8394046" cy="1476363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Неповне (проміжне)</a:t>
            </a:r>
            <a:br>
              <a:rPr lang="uk-U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домінування</a:t>
            </a:r>
            <a:br>
              <a:rPr lang="uk-UA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929066"/>
            <a:ext cx="3214710" cy="1500198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smtClean="0"/>
              <a:t>F</a:t>
            </a:r>
            <a:r>
              <a:rPr lang="ru-RU" baseline="-25000" dirty="0" smtClean="0"/>
              <a:t>1</a:t>
            </a:r>
            <a:r>
              <a:rPr lang="ru-RU" dirty="0" smtClean="0"/>
              <a:t>    </a:t>
            </a:r>
            <a:r>
              <a:rPr lang="uk-UA" dirty="0" smtClean="0"/>
              <a:t>Аа – рожеві</a:t>
            </a:r>
          </a:p>
          <a:p>
            <a:pPr algn="l"/>
            <a:r>
              <a:rPr lang="en-US" dirty="0" smtClean="0"/>
              <a:t>F</a:t>
            </a:r>
            <a:r>
              <a:rPr lang="ru-RU" baseline="-25000" dirty="0" smtClean="0"/>
              <a:t>2         </a:t>
            </a:r>
            <a:r>
              <a:rPr lang="uk-UA" dirty="0" smtClean="0"/>
              <a:t>1:2:1</a:t>
            </a:r>
          </a:p>
          <a:p>
            <a:pPr algn="l"/>
            <a:r>
              <a:rPr lang="uk-UA" dirty="0" smtClean="0"/>
              <a:t>(АА, </a:t>
            </a:r>
            <a:r>
              <a:rPr lang="uk-UA" dirty="0" err="1" smtClean="0"/>
              <a:t>Аа</a:t>
            </a:r>
            <a:r>
              <a:rPr lang="uk-UA" dirty="0" smtClean="0"/>
              <a:t>, </a:t>
            </a:r>
            <a:r>
              <a:rPr lang="uk-UA" dirty="0" err="1" smtClean="0"/>
              <a:t>Аа</a:t>
            </a:r>
            <a:r>
              <a:rPr lang="uk-UA" dirty="0" smtClean="0"/>
              <a:t>, </a:t>
            </a:r>
            <a:r>
              <a:rPr lang="uk-UA" dirty="0" err="1" smtClean="0"/>
              <a:t>аа</a:t>
            </a:r>
            <a:r>
              <a:rPr lang="uk-UA" dirty="0" smtClean="0"/>
              <a:t>)</a:t>
            </a:r>
          </a:p>
          <a:p>
            <a:pPr algn="l"/>
            <a:endParaRPr lang="ru-RU" dirty="0" smtClean="0"/>
          </a:p>
          <a:p>
            <a:pPr algn="l"/>
            <a:endParaRPr lang="en-US" dirty="0" smtClean="0"/>
          </a:p>
          <a:p>
            <a:endParaRPr lang="ru-RU" dirty="0"/>
          </a:p>
        </p:txBody>
      </p:sp>
      <p:pic>
        <p:nvPicPr>
          <p:cNvPr id="1030" name="Picture 6" descr="http://img0.liveinternet.ru/images/attach/c/7/97/830/97830154_large_45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143116"/>
            <a:ext cx="4929222" cy="3812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500570"/>
            <a:ext cx="8715404" cy="871808"/>
          </a:xfrm>
        </p:spPr>
        <p:txBody>
          <a:bodyPr>
            <a:normAutofit fontScale="90000"/>
          </a:bodyPr>
          <a:lstStyle/>
          <a:p>
            <a:r>
              <a:rPr lang="uk-UA" dirty="0" err="1" smtClean="0"/>
              <a:t>Пенетрантність</a:t>
            </a:r>
            <a:r>
              <a:rPr lang="uk-UA" dirty="0" smtClean="0"/>
              <a:t> — сила </a:t>
            </a:r>
            <a:r>
              <a:rPr lang="uk-UA" dirty="0" err="1" smtClean="0"/>
              <a:t>фенотипного</a:t>
            </a:r>
            <a:r>
              <a:rPr lang="uk-UA" dirty="0" smtClean="0"/>
              <a:t> прояву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5429264"/>
            <a:ext cx="8286809" cy="1082672"/>
          </a:xfrm>
        </p:spPr>
        <p:txBody>
          <a:bodyPr>
            <a:normAutofit/>
          </a:bodyPr>
          <a:lstStyle/>
          <a:p>
            <a:pPr algn="l"/>
            <a:r>
              <a:rPr lang="uk-UA" dirty="0" smtClean="0"/>
              <a:t>частота прояву гена, явище появи або відсутності ознаки в організмів, однакових за генотипом.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http://im2-tub-ua.yandex.net/i?id=40349442-48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714620"/>
            <a:ext cx="2692736" cy="1571636"/>
          </a:xfrm>
          <a:prstGeom prst="rect">
            <a:avLst/>
          </a:prstGeom>
          <a:noFill/>
        </p:spPr>
      </p:pic>
      <p:pic>
        <p:nvPicPr>
          <p:cNvPr id="1028" name="Picture 4" descr="http://im4-tub-ua.yandex.net/i?id=334962561-32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2667019" cy="2000264"/>
          </a:xfrm>
          <a:prstGeom prst="rect">
            <a:avLst/>
          </a:prstGeom>
          <a:noFill/>
        </p:spPr>
      </p:pic>
      <p:pic>
        <p:nvPicPr>
          <p:cNvPr id="1030" name="Picture 6" descr="http://poremontu.ru/media/ck/blogs/images/132913364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428604"/>
            <a:ext cx="2583897" cy="2072086"/>
          </a:xfrm>
          <a:prstGeom prst="rect">
            <a:avLst/>
          </a:prstGeom>
          <a:noFill/>
        </p:spPr>
      </p:pic>
      <p:pic>
        <p:nvPicPr>
          <p:cNvPr id="1032" name="Picture 8" descr="http://im7-tub-ua.yandex.net/i?id=204141797-48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2786058"/>
            <a:ext cx="1643074" cy="15308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Серповидноклітинна анемія</a:t>
            </a:r>
            <a:br>
              <a:rPr lang="uk-UA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Наддомінування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500174"/>
            <a:ext cx="41434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</a:t>
            </a:r>
            <a:r>
              <a:rPr lang="uk-UA" sz="2400" dirty="0" smtClean="0"/>
              <a:t>(хвороба Аддісона-Бірмера)</a:t>
            </a:r>
          </a:p>
          <a:p>
            <a:r>
              <a:rPr lang="uk-UA" sz="2400" dirty="0" smtClean="0"/>
              <a:t>  рецесивна патологія</a:t>
            </a:r>
          </a:p>
          <a:p>
            <a:r>
              <a:rPr lang="uk-UA" sz="2400" dirty="0" smtClean="0"/>
              <a:t>спадкове порушенням синтезу гемоглобіну</a:t>
            </a:r>
          </a:p>
          <a:p>
            <a:r>
              <a:rPr lang="uk-UA" sz="2400" dirty="0" smtClean="0"/>
              <a:t>Зміна форми еритроцитів</a:t>
            </a:r>
            <a:endParaRPr lang="ru-RU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8" y="1643050"/>
            <a:ext cx="3216954" cy="180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31149" y="3269983"/>
            <a:ext cx="2413992" cy="316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71472" y="41433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uk-UA" dirty="0" smtClean="0"/>
          </a:p>
          <a:p>
            <a:r>
              <a:rPr lang="uk-UA" dirty="0" smtClean="0"/>
              <a:t> 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3571876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800" dirty="0" smtClean="0"/>
              <a:t>А – нормальна форма</a:t>
            </a:r>
          </a:p>
          <a:p>
            <a:r>
              <a:rPr lang="uk-UA" sz="2800" dirty="0" smtClean="0"/>
              <a:t>а</a:t>
            </a:r>
            <a:r>
              <a:rPr lang="uk-UA" sz="2800" smtClean="0"/>
              <a:t> </a:t>
            </a:r>
            <a:r>
              <a:rPr lang="uk-UA" sz="2800" dirty="0" smtClean="0"/>
              <a:t>– дефектний Н</a:t>
            </a:r>
            <a:r>
              <a:rPr lang="en-US" sz="2800" dirty="0" smtClean="0"/>
              <a:t>b</a:t>
            </a:r>
            <a:r>
              <a:rPr lang="uk-UA" sz="2800" dirty="0" smtClean="0"/>
              <a:t>  </a:t>
            </a:r>
            <a:r>
              <a:rPr lang="en-US" sz="2800" dirty="0" smtClean="0"/>
              <a:t>S</a:t>
            </a:r>
            <a:endParaRPr lang="uk-UA" sz="2800" dirty="0" smtClean="0"/>
          </a:p>
          <a:p>
            <a:r>
              <a:rPr lang="uk-UA" sz="2800" dirty="0" smtClean="0"/>
              <a:t>АА – гинуть від малярії</a:t>
            </a:r>
          </a:p>
          <a:p>
            <a:r>
              <a:rPr lang="uk-UA" sz="2800" dirty="0" smtClean="0"/>
              <a:t>Аа – не хворіють на анемію і стійкі до малярії</a:t>
            </a:r>
          </a:p>
          <a:p>
            <a:r>
              <a:rPr lang="uk-UA" sz="2800" dirty="0" err="1" smtClean="0"/>
              <a:t>аа</a:t>
            </a:r>
            <a:r>
              <a:rPr lang="uk-UA" sz="2800" dirty="0" smtClean="0"/>
              <a:t> – помирають від анемії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889898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Успадкування груп крові  </a:t>
            </a:r>
            <a:br>
              <a:rPr lang="uk-UA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uk-UA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кододомінування</a:t>
            </a:r>
            <a:endParaRPr lang="ru-RU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1506" name="Picture 2" descr="http://i.blog.fontanka.ru/photos/2013/07/800x600_jBENhtXHcOtj8LnkMQ7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214554"/>
            <a:ext cx="76200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772400" cy="800370"/>
          </a:xfrm>
        </p:spPr>
        <p:txBody>
          <a:bodyPr/>
          <a:lstStyle/>
          <a:p>
            <a:r>
              <a:rPr lang="uk-UA" dirty="0" err="1" smtClean="0"/>
              <a:t>Комплементарність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14743" y="1142984"/>
            <a:ext cx="4779969" cy="3654441"/>
          </a:xfrm>
        </p:spPr>
        <p:txBody>
          <a:bodyPr>
            <a:normAutofit/>
          </a:bodyPr>
          <a:lstStyle/>
          <a:p>
            <a:r>
              <a:rPr lang="uk-UA" sz="3200" dirty="0" smtClean="0"/>
              <a:t>А – голубе</a:t>
            </a:r>
          </a:p>
          <a:p>
            <a:r>
              <a:rPr lang="uk-UA" sz="3200" dirty="0" smtClean="0"/>
              <a:t>В – жовте</a:t>
            </a:r>
          </a:p>
          <a:p>
            <a:r>
              <a:rPr lang="uk-UA" sz="3200" dirty="0" smtClean="0"/>
              <a:t>а,</a:t>
            </a:r>
            <a:r>
              <a:rPr lang="en-US" sz="3200" dirty="0" smtClean="0"/>
              <a:t>b</a:t>
            </a:r>
            <a:r>
              <a:rPr lang="uk-UA" sz="3200" dirty="0" smtClean="0"/>
              <a:t> – відсутні</a:t>
            </a:r>
          </a:p>
          <a:p>
            <a:r>
              <a:rPr lang="uk-UA" sz="3200" dirty="0" smtClean="0"/>
              <a:t>А і В - зелене</a:t>
            </a:r>
          </a:p>
        </p:txBody>
      </p:sp>
      <p:pic>
        <p:nvPicPr>
          <p:cNvPr id="1026" name="Picture 2" descr="http://img1.liveinternet.ru/images/attach/c/4/84/537/84537387_030912_1537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3143272" cy="2513718"/>
          </a:xfrm>
          <a:prstGeom prst="rect">
            <a:avLst/>
          </a:prstGeom>
          <a:noFill/>
        </p:spPr>
      </p:pic>
      <p:pic>
        <p:nvPicPr>
          <p:cNvPr id="1028" name="Picture 4" descr="http://aves.ucoz.ru/_ph/2/2/8757331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643314"/>
            <a:ext cx="2402972" cy="2738430"/>
          </a:xfrm>
          <a:prstGeom prst="rect">
            <a:avLst/>
          </a:prstGeom>
          <a:noFill/>
        </p:spPr>
      </p:pic>
      <p:pic>
        <p:nvPicPr>
          <p:cNvPr id="1030" name="Picture 6" descr="http://www.argo-n.ru/upload/normal/10038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571876"/>
            <a:ext cx="3816582" cy="29644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772400" cy="1014684"/>
          </a:xfrm>
        </p:spPr>
        <p:txBody>
          <a:bodyPr/>
          <a:lstStyle/>
          <a:p>
            <a:r>
              <a:rPr lang="uk-UA" dirty="0" smtClean="0"/>
              <a:t>Епістаз  (ген – </a:t>
            </a:r>
            <a:r>
              <a:rPr lang="uk-UA" dirty="0" err="1" smtClean="0"/>
              <a:t>супресор</a:t>
            </a:r>
            <a:r>
              <a:rPr lang="uk-UA" dirty="0" smtClean="0"/>
              <a:t>)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6182" y="1285860"/>
            <a:ext cx="4994283" cy="2713055"/>
          </a:xfrm>
        </p:spPr>
        <p:txBody>
          <a:bodyPr/>
          <a:lstStyle/>
          <a:p>
            <a:r>
              <a:rPr lang="uk-UA" dirty="0" smtClean="0"/>
              <a:t>В – вороне</a:t>
            </a:r>
            <a:endParaRPr lang="en-US" dirty="0" smtClean="0"/>
          </a:p>
          <a:p>
            <a:r>
              <a:rPr lang="en-US" dirty="0" smtClean="0"/>
              <a:t>b – </a:t>
            </a:r>
            <a:r>
              <a:rPr lang="uk-UA" dirty="0" smtClean="0"/>
              <a:t>гніде</a:t>
            </a:r>
          </a:p>
          <a:p>
            <a:r>
              <a:rPr lang="uk-UA" dirty="0" smtClean="0"/>
              <a:t>С – контроль пігментації</a:t>
            </a:r>
          </a:p>
          <a:p>
            <a:r>
              <a:rPr lang="uk-UA" dirty="0" smtClean="0"/>
              <a:t>Раннє посивіння</a:t>
            </a:r>
          </a:p>
          <a:p>
            <a:endParaRPr lang="ru-RU" dirty="0"/>
          </a:p>
        </p:txBody>
      </p:sp>
      <p:pic>
        <p:nvPicPr>
          <p:cNvPr id="25602" name="Picture 2" descr="http://img1.liveinternet.ru/images/foto/b/0/73/3614073/f_191932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57298"/>
            <a:ext cx="3135477" cy="2352655"/>
          </a:xfrm>
          <a:prstGeom prst="rect">
            <a:avLst/>
          </a:prstGeom>
          <a:noFill/>
        </p:spPr>
      </p:pic>
      <p:pic>
        <p:nvPicPr>
          <p:cNvPr id="25604" name="Picture 4" descr="http://stat17.privet.ru/lr/093131070719113b18a230e3eec752d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000504"/>
            <a:ext cx="3051199" cy="2290747"/>
          </a:xfrm>
          <a:prstGeom prst="rect">
            <a:avLst/>
          </a:prstGeom>
          <a:noFill/>
        </p:spPr>
      </p:pic>
      <p:pic>
        <p:nvPicPr>
          <p:cNvPr id="25606" name="Picture 6" descr="http://www.scenicreflections.com/files/grey_horse_Wallpaper_jeo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429000"/>
            <a:ext cx="3714776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8786874" cy="833421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Назвіть спільні ознаки в цих людей </a:t>
            </a:r>
            <a:endParaRPr lang="ru-RU" sz="3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026" name="Picture 2" descr="http://img0.liveinternet.ru/images/attach/c/1/49/725/49725332_paganini1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071546"/>
            <a:ext cx="1755793" cy="2257448"/>
          </a:xfrm>
          <a:prstGeom prst="rect">
            <a:avLst/>
          </a:prstGeom>
          <a:noFill/>
        </p:spPr>
      </p:pic>
      <p:pic>
        <p:nvPicPr>
          <p:cNvPr id="1028" name="Picture 4" descr="http://i48.fastpic.ru/big/2012/1201/16/b4353f1108b704f232ba19f3ef738e16.jpg"/>
          <p:cNvPicPr>
            <a:picLocks noChangeAspect="1" noChangeArrowheads="1"/>
          </p:cNvPicPr>
          <p:nvPr/>
        </p:nvPicPr>
        <p:blipFill>
          <a:blip r:embed="rId3"/>
          <a:srcRect r="1245" b="44238"/>
          <a:stretch>
            <a:fillRect/>
          </a:stretch>
        </p:blipFill>
        <p:spPr bwMode="auto">
          <a:xfrm>
            <a:off x="4786314" y="1214422"/>
            <a:ext cx="2643206" cy="1860952"/>
          </a:xfrm>
          <a:prstGeom prst="rect">
            <a:avLst/>
          </a:prstGeom>
          <a:noFill/>
        </p:spPr>
      </p:pic>
      <p:pic>
        <p:nvPicPr>
          <p:cNvPr id="1030" name="Picture 6" descr="http://img0.liveinternet.ru/images/attach/c/8/99/732/99732514_large_Avraam_Linkoln_16uyy_prezident_Amerik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1" y="3561673"/>
            <a:ext cx="2214577" cy="3120094"/>
          </a:xfrm>
          <a:prstGeom prst="rect">
            <a:avLst/>
          </a:prstGeom>
          <a:noFill/>
        </p:spPr>
      </p:pic>
      <p:pic>
        <p:nvPicPr>
          <p:cNvPr id="1032" name="Picture 8" descr="http://img-fotki.yandex.ru/get/4520/97955599.6b/0_6a5b2_4449d48d_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3786190"/>
            <a:ext cx="2104824" cy="2762236"/>
          </a:xfrm>
          <a:prstGeom prst="rect">
            <a:avLst/>
          </a:prstGeom>
          <a:noFill/>
        </p:spPr>
      </p:pic>
      <p:pic>
        <p:nvPicPr>
          <p:cNvPr id="1034" name="Picture 10" descr="http://userserve-ak.last.fm/serve/252/8281338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3429000"/>
            <a:ext cx="2357454" cy="27597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uk-UA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Плейотропна</a:t>
            </a:r>
            <a:r>
              <a:rPr lang="uk-U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дія гена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 descr="http://cs10948.vk.me/u29112280/89782885/x_e5010cda.jpg"/>
          <p:cNvPicPr>
            <a:picLocks noChangeAspect="1" noChangeArrowheads="1"/>
          </p:cNvPicPr>
          <p:nvPr/>
        </p:nvPicPr>
        <p:blipFill>
          <a:blip r:embed="rId2"/>
          <a:srcRect l="9184" r="14285"/>
          <a:stretch>
            <a:fillRect/>
          </a:stretch>
        </p:blipFill>
        <p:spPr bwMode="auto">
          <a:xfrm>
            <a:off x="785786" y="2143116"/>
            <a:ext cx="2643206" cy="2593848"/>
          </a:xfrm>
          <a:prstGeom prst="rect">
            <a:avLst/>
          </a:prstGeom>
          <a:noFill/>
        </p:spPr>
      </p:pic>
      <p:pic>
        <p:nvPicPr>
          <p:cNvPr id="1028" name="Picture 4" descr="http://irecommend.ru/sites/default/files/imagecache/copyright/user-images/10410/kopiya_x_b9ebea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857496"/>
            <a:ext cx="4733918" cy="31690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51170" cy="226218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Експресія</a:t>
            </a:r>
            <a:r>
              <a:rPr lang="uk-UA" dirty="0" smtClean="0"/>
              <a:t> – </a:t>
            </a:r>
            <a:r>
              <a:rPr lang="uk-UA" sz="3200" dirty="0" smtClean="0"/>
              <a:t>активність тих або інших генів, що може мати і явні фенотипові прояви</a:t>
            </a:r>
            <a:br>
              <a:rPr lang="uk-UA" sz="3200" dirty="0" smtClean="0"/>
            </a:br>
            <a:r>
              <a:rPr lang="uk-UA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лунка річкова</a:t>
            </a:r>
            <a:br>
              <a:rPr lang="uk-UA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</a:br>
            <a:r>
              <a:rPr lang="uk-UA" sz="3200" dirty="0" smtClean="0"/>
              <a:t/>
            </a:r>
            <a:br>
              <a:rPr lang="uk-UA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4643446"/>
            <a:ext cx="8429684" cy="1752600"/>
          </a:xfrm>
        </p:spPr>
        <p:txBody>
          <a:bodyPr/>
          <a:lstStyle/>
          <a:p>
            <a:r>
              <a:rPr lang="uk-UA" dirty="0" smtClean="0"/>
              <a:t>Забарвлення змінюється в ряді поколінь. Впливає температура, </a:t>
            </a:r>
            <a:r>
              <a:rPr lang="en-US" dirty="0" smtClean="0"/>
              <a:t>pH,</a:t>
            </a:r>
            <a:r>
              <a:rPr lang="uk-UA" dirty="0" smtClean="0"/>
              <a:t>вміст солей у воді </a:t>
            </a:r>
            <a:endParaRPr lang="ru-RU" dirty="0"/>
          </a:p>
        </p:txBody>
      </p:sp>
      <p:pic>
        <p:nvPicPr>
          <p:cNvPr id="4" name="Picture 8" descr="Theodoxus fluviatilis (Linnaeus, 1758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496"/>
            <a:ext cx="2381250" cy="1714500"/>
          </a:xfrm>
          <a:prstGeom prst="rect">
            <a:avLst/>
          </a:prstGeom>
          <a:noFill/>
        </p:spPr>
      </p:pic>
      <p:pic>
        <p:nvPicPr>
          <p:cNvPr id="5" name="Picture 4" descr="Theodoxus fluviatilis (Linnaeus, 1758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2786058"/>
            <a:ext cx="2381250" cy="1714512"/>
          </a:xfrm>
          <a:prstGeom prst="rect">
            <a:avLst/>
          </a:prstGeom>
          <a:noFill/>
        </p:spPr>
      </p:pic>
      <p:pic>
        <p:nvPicPr>
          <p:cNvPr id="6" name="Picture 6" descr="Theodoxus fluviatilis (Linnaeus, 1758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2786058"/>
            <a:ext cx="2199010" cy="17145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Мутації у різних генах – збої у метаболізмі і </a:t>
            </a:r>
            <a:r>
              <a:rPr lang="uk-UA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фенотипових</a:t>
            </a:r>
            <a:r>
              <a:rPr lang="uk-U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ефектах 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http://images.samogo.net/images/35004657_Drosophila_melanogaster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000240"/>
            <a:ext cx="3292612" cy="4024304"/>
          </a:xfrm>
          <a:prstGeom prst="rect">
            <a:avLst/>
          </a:prstGeom>
          <a:noFill/>
        </p:spPr>
      </p:pic>
      <p:pic>
        <p:nvPicPr>
          <p:cNvPr id="3" name="Picture 2" descr="http://www.blc.arizona.edu/Molecular_Graphics/DNA_Structure/Pyrimidines_BS_labels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928802"/>
            <a:ext cx="4067132" cy="1995485"/>
          </a:xfrm>
          <a:prstGeom prst="rect">
            <a:avLst/>
          </a:prstGeom>
          <a:noFill/>
        </p:spPr>
      </p:pic>
      <p:pic>
        <p:nvPicPr>
          <p:cNvPr id="1028" name="Picture 4" descr="http://cs5029.vkontakte.ru/u29098197/96020247/x_a5ef9a4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1620728" y="3022686"/>
            <a:ext cx="1982380" cy="4080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Фенотип</a:t>
            </a:r>
            <a:r>
              <a:rPr lang="uk-UA" dirty="0" smtClean="0"/>
              <a:t> </a:t>
            </a:r>
            <a:r>
              <a:rPr lang="uk-UA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кольору очей   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 descr="http://i060.radikal.ru/1012/78/ce0be6c56e2b.jpg"/>
          <p:cNvPicPr>
            <a:picLocks noChangeAspect="1" noChangeArrowheads="1"/>
          </p:cNvPicPr>
          <p:nvPr/>
        </p:nvPicPr>
        <p:blipFill>
          <a:blip r:embed="rId2"/>
          <a:srcRect l="26460" t="1473"/>
          <a:stretch>
            <a:fillRect/>
          </a:stretch>
        </p:blipFill>
        <p:spPr bwMode="auto">
          <a:xfrm>
            <a:off x="1714480" y="1785926"/>
            <a:ext cx="5357850" cy="44449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000" dirty="0" smtClean="0"/>
              <a:t>Бажаю успіху у вивченні нових тем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Литейная">
  <a:themeElements>
    <a:clrScheme name="Другая 1">
      <a:dk1>
        <a:sysClr val="windowText" lastClr="000000"/>
      </a:dk1>
      <a:lt1>
        <a:sysClr val="window" lastClr="FFFFFF"/>
      </a:lt1>
      <a:dk2>
        <a:srgbClr val="646B86"/>
      </a:dk2>
      <a:lt2>
        <a:srgbClr val="A0A5B8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">
    <a:dk1>
      <a:sysClr val="windowText" lastClr="000000"/>
    </a:dk1>
    <a:lt1>
      <a:sysClr val="window" lastClr="FFFFFF"/>
    </a:lt1>
    <a:dk2>
      <a:srgbClr val="646B86"/>
    </a:dk2>
    <a:lt2>
      <a:srgbClr val="A0A5B8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Солнцестояние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ppt/theme/themeOverride4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</TotalTime>
  <Words>315</Words>
  <Application>Microsoft Office PowerPoint</Application>
  <PresentationFormat>Экран (4:3)</PresentationFormat>
  <Paragraphs>97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Литейная</vt:lpstr>
      <vt:lpstr>Метро</vt:lpstr>
      <vt:lpstr>Роль генотипу й середовища на формування фенотипу</vt:lpstr>
      <vt:lpstr>Відгадайте ребуси:</vt:lpstr>
      <vt:lpstr>Слайд 3</vt:lpstr>
      <vt:lpstr>Методи досліджень</vt:lpstr>
      <vt:lpstr>Родовід сім’ї Монастирських – Світових 2013</vt:lpstr>
      <vt:lpstr>“З кожного правила є виняток ”</vt:lpstr>
      <vt:lpstr>“ Забуті терміни ”</vt:lpstr>
      <vt:lpstr>Неповне (проміжне) домінування </vt:lpstr>
      <vt:lpstr>Пенетрантність — сила фенотипного прояву</vt:lpstr>
      <vt:lpstr>Серповидноклітинна анемія Наддомінування </vt:lpstr>
      <vt:lpstr>Успадкування груп крові   кододомінування</vt:lpstr>
      <vt:lpstr>Комплементарність</vt:lpstr>
      <vt:lpstr>Епістаз  (ген – супресор) </vt:lpstr>
      <vt:lpstr>Назвіть спільні ознаки в цих людей </vt:lpstr>
      <vt:lpstr>Плейотропна дія гена</vt:lpstr>
      <vt:lpstr>Експресія – активність тих або інших генів, що може мати і явні фенотипові прояви лунка річкова  </vt:lpstr>
      <vt:lpstr>Мутації у різних генах – збої у метаболізмі і фенотипових ефектах </vt:lpstr>
      <vt:lpstr>Фенотип кольору очей   </vt:lpstr>
      <vt:lpstr>Бажаю успіху у вивченні нових тем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47</cp:revision>
  <dcterms:created xsi:type="dcterms:W3CDTF">2013-11-18T13:54:40Z</dcterms:created>
  <dcterms:modified xsi:type="dcterms:W3CDTF">2013-12-24T15:16:46Z</dcterms:modified>
</cp:coreProperties>
</file>