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85" r:id="rId3"/>
    <p:sldId id="266" r:id="rId4"/>
    <p:sldId id="257" r:id="rId5"/>
    <p:sldId id="262" r:id="rId6"/>
    <p:sldId id="281" r:id="rId7"/>
    <p:sldId id="271" r:id="rId8"/>
    <p:sldId id="282" r:id="rId9"/>
    <p:sldId id="268" r:id="rId10"/>
    <p:sldId id="274" r:id="rId11"/>
    <p:sldId id="275" r:id="rId12"/>
    <p:sldId id="267" r:id="rId13"/>
    <p:sldId id="263" r:id="rId14"/>
    <p:sldId id="283" r:id="rId15"/>
    <p:sldId id="272" r:id="rId16"/>
    <p:sldId id="284" r:id="rId17"/>
    <p:sldId id="273" r:id="rId18"/>
    <p:sldId id="289" r:id="rId19"/>
    <p:sldId id="278" r:id="rId20"/>
    <p:sldId id="290" r:id="rId21"/>
    <p:sldId id="287" r:id="rId22"/>
    <p:sldId id="277" r:id="rId23"/>
    <p:sldId id="288" r:id="rId24"/>
    <p:sldId id="276" r:id="rId25"/>
    <p:sldId id="280" r:id="rId26"/>
    <p:sldId id="259" r:id="rId27"/>
    <p:sldId id="29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89CB41"/>
    <a:srgbClr val="61942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33" autoAdjust="0"/>
    <p:restoredTop sz="94660"/>
  </p:normalViewPr>
  <p:slideViewPr>
    <p:cSldViewPr>
      <p:cViewPr>
        <p:scale>
          <a:sx n="48" d="100"/>
          <a:sy n="48" d="100"/>
        </p:scale>
        <p:origin x="-768" y="-5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297EA-C81A-4284-950F-EB0ADBD905CC}" type="datetimeFigureOut">
              <a:rPr lang="ru-RU" smtClean="0"/>
              <a:pPr/>
              <a:t>22.02.2011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0519-3BD1-41BC-B33D-019559B394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297EA-C81A-4284-950F-EB0ADBD905CC}" type="datetimeFigureOut">
              <a:rPr lang="ru-RU" smtClean="0"/>
              <a:pPr/>
              <a:t>22.02.2011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0519-3BD1-41BC-B33D-019559B394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297EA-C81A-4284-950F-EB0ADBD905CC}" type="datetimeFigureOut">
              <a:rPr lang="ru-RU" smtClean="0"/>
              <a:pPr/>
              <a:t>22.02.2011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0519-3BD1-41BC-B33D-019559B394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297EA-C81A-4284-950F-EB0ADBD905CC}" type="datetimeFigureOut">
              <a:rPr lang="ru-RU" smtClean="0"/>
              <a:pPr/>
              <a:t>22.02.2011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0519-3BD1-41BC-B33D-019559B394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297EA-C81A-4284-950F-EB0ADBD905CC}" type="datetimeFigureOut">
              <a:rPr lang="ru-RU" smtClean="0"/>
              <a:pPr/>
              <a:t>22.02.2011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0519-3BD1-41BC-B33D-019559B394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297EA-C81A-4284-950F-EB0ADBD905CC}" type="datetimeFigureOut">
              <a:rPr lang="ru-RU" smtClean="0"/>
              <a:pPr/>
              <a:t>22.02.2011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0519-3BD1-41BC-B33D-019559B394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297EA-C81A-4284-950F-EB0ADBD905CC}" type="datetimeFigureOut">
              <a:rPr lang="ru-RU" smtClean="0"/>
              <a:pPr/>
              <a:t>22.02.2011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0519-3BD1-41BC-B33D-019559B394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297EA-C81A-4284-950F-EB0ADBD905CC}" type="datetimeFigureOut">
              <a:rPr lang="ru-RU" smtClean="0"/>
              <a:pPr/>
              <a:t>22.02.2011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0519-3BD1-41BC-B33D-019559B394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297EA-C81A-4284-950F-EB0ADBD905CC}" type="datetimeFigureOut">
              <a:rPr lang="ru-RU" smtClean="0"/>
              <a:pPr/>
              <a:t>22.02.2011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0519-3BD1-41BC-B33D-019559B394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297EA-C81A-4284-950F-EB0ADBD905CC}" type="datetimeFigureOut">
              <a:rPr lang="ru-RU" smtClean="0"/>
              <a:pPr/>
              <a:t>22.02.2011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0519-3BD1-41BC-B33D-019559B394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297EA-C81A-4284-950F-EB0ADBD905CC}" type="datetimeFigureOut">
              <a:rPr lang="ru-RU" smtClean="0"/>
              <a:pPr/>
              <a:t>22.02.2011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70519-3BD1-41BC-B33D-019559B394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297EA-C81A-4284-950F-EB0ADBD905CC}" type="datetimeFigureOut">
              <a:rPr lang="ru-RU" smtClean="0"/>
              <a:pPr/>
              <a:t>22.02.2011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70519-3BD1-41BC-B33D-019559B3949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85;&#1072;&#1090;&#1072;&#1096;&#1072;%20(2)\1&#1082;&#1083;&#1072;&#1089;%202010&#1075;&#1086;&#1076;\&#1075;&#1086;&#1076;&#1080;&#1085;&#1072;%20&#1079;&#1076;&#1086;&#1088;&#1086;&#1074;&#1103;\013.WAV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2.jpeg"/><Relationship Id="rId3" Type="http://schemas.openxmlformats.org/officeDocument/2006/relationships/slide" Target="slide4.xml"/><Relationship Id="rId7" Type="http://schemas.openxmlformats.org/officeDocument/2006/relationships/image" Target="../media/image8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slide" Target="slide3.xml"/><Relationship Id="rId5" Type="http://schemas.openxmlformats.org/officeDocument/2006/relationships/slide" Target="slide26.xml"/><Relationship Id="rId15" Type="http://schemas.openxmlformats.org/officeDocument/2006/relationships/slide" Target="slide5.xml"/><Relationship Id="rId10" Type="http://schemas.openxmlformats.org/officeDocument/2006/relationships/image" Target="../media/image10.jpeg"/><Relationship Id="rId4" Type="http://schemas.openxmlformats.org/officeDocument/2006/relationships/image" Target="../media/image6.jpeg"/><Relationship Id="rId9" Type="http://schemas.openxmlformats.org/officeDocument/2006/relationships/slide" Target="slide13.xml"/><Relationship Id="rId1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85;&#1072;&#1090;&#1072;&#1096;&#1072;%20(2)\1&#1082;&#1083;&#1072;&#1089;%202010&#1075;&#1086;&#1076;\&#1075;&#1086;&#1076;&#1080;&#1085;&#1072;%20&#1079;&#1076;&#1086;&#1088;&#1086;&#1074;&#1103;\013.WAV" TargetMode="Externa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85;&#1072;&#1090;&#1072;&#1096;&#1072;%20(2)\1&#1082;&#1083;&#1072;&#1089;%202010&#1075;&#1086;&#1076;\&#1075;&#1086;&#1076;&#1080;&#1085;&#1072;%20&#1079;&#1076;&#1086;&#1088;&#1086;&#1074;&#1103;\013.WAV" TargetMode="Externa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85;&#1072;&#1090;&#1072;&#1096;&#1072;%20(2)\1&#1082;&#1083;&#1072;&#1089;%202010&#1075;&#1086;&#1076;\&#1075;&#1086;&#1076;&#1080;&#1085;&#1072;%20&#1079;&#1076;&#1086;&#1088;&#1086;&#1074;&#1103;\013.WAV" TargetMode="Externa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Relationship Id="rId9" Type="http://schemas.openxmlformats.org/officeDocument/2006/relationships/image" Target="../media/image27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85;&#1072;&#1090;&#1072;&#1096;&#1072;%20(2)\1&#1082;&#1083;&#1072;&#1089;%202010&#1075;&#1086;&#1076;\&#1075;&#1086;&#1076;&#1080;&#1085;&#1072;%20&#1079;&#1076;&#1086;&#1088;&#1086;&#1074;&#1103;\013.WAV" TargetMode="Externa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gif"/><Relationship Id="rId11" Type="http://schemas.openxmlformats.org/officeDocument/2006/relationships/image" Target="../media/image36.jpeg"/><Relationship Id="rId5" Type="http://schemas.openxmlformats.org/officeDocument/2006/relationships/image" Target="../media/image30.gif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1085;&#1072;&#1090;&#1072;&#1096;&#1072;%20(2)\1&#1082;&#1083;&#1072;&#1089;%202010&#1075;&#1086;&#1076;\&#1075;&#1086;&#1076;&#1080;&#1085;&#1072;%20&#1079;&#1076;&#1086;&#1088;&#1086;&#1074;&#1103;\013.WAV" TargetMode="Externa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1000108"/>
            <a:ext cx="9144000" cy="5857892"/>
          </a:xfrm>
          <a:prstGeom prst="rect">
            <a:avLst/>
          </a:prstGeom>
          <a:solidFill>
            <a:srgbClr val="EDDA6B"/>
          </a:solidFill>
          <a:ln w="9525">
            <a:solidFill>
              <a:srgbClr val="EDDA6B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6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«</a:t>
            </a:r>
            <a:r>
              <a:rPr lang="ru-RU" sz="60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Твоє</a:t>
            </a:r>
            <a:r>
              <a:rPr lang="ru-RU" sz="6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здоров</a:t>
            </a:r>
            <a:r>
              <a:rPr lang="en-US" sz="6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’</a:t>
            </a:r>
            <a:r>
              <a:rPr lang="ru-RU" sz="6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 </a:t>
            </a:r>
          </a:p>
          <a:p>
            <a:r>
              <a:rPr lang="ru-RU" sz="6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            в </a:t>
            </a:r>
            <a:r>
              <a:rPr lang="ru-RU" sz="6000" b="1" i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твоїх</a:t>
            </a:r>
            <a:r>
              <a:rPr lang="ru-RU" sz="6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руках»</a:t>
            </a:r>
            <a:endParaRPr lang="ru-RU" sz="6000" b="1" i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1643050"/>
            <a:ext cx="84296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Година здоров</a:t>
            </a:r>
            <a:r>
              <a:rPr lang="en-US" sz="5400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’</a:t>
            </a:r>
            <a:r>
              <a:rPr lang="uk-UA" sz="5400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я</a:t>
            </a:r>
            <a:endParaRPr lang="ru-RU" sz="5400" b="1" i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Рисунок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285992"/>
            <a:ext cx="492919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Хто здоров, той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</a:t>
            </a:r>
            <a:r>
              <a:rPr kumimoji="0" lang="uk-UA" sz="3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сміється</a:t>
            </a:r>
            <a:endParaRPr kumimoji="0" lang="ru-RU" sz="3600" b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Все йому в житті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</a:t>
            </a:r>
            <a:r>
              <a:rPr kumimoji="0" lang="uk-UA" sz="3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вдається.</a:t>
            </a:r>
            <a:endParaRPr kumimoji="0" lang="ru-RU" sz="3600" b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Він долає всі вершини,</a:t>
            </a:r>
            <a:endParaRPr kumimoji="0" lang="ru-RU" sz="3600" b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Це ж чудово для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3600" b="1" dirty="0" smtClean="0">
                <a:solidFill>
                  <a:srgbClr val="00206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</a:t>
            </a:r>
            <a:r>
              <a:rPr kumimoji="0" lang="uk-UA" sz="3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людини.</a:t>
            </a:r>
            <a:endParaRPr kumimoji="0" lang="uk-UA" sz="3600" b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357166"/>
            <a:ext cx="609375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здоровому </a:t>
            </a:r>
            <a:r>
              <a:rPr lang="ru-RU" sz="5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тілі</a:t>
            </a:r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– здоровий дух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9CB41"/>
          </a:solidFill>
          <a:ln w="9525">
            <a:solidFill>
              <a:srgbClr val="EDDA6B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44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00364" y="642918"/>
            <a:ext cx="32861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i="1" cap="none" spc="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 Режим дня</a:t>
            </a:r>
            <a:endParaRPr lang="ru-RU" sz="3600" b="1" i="1" cap="none" spc="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5008" y="1142984"/>
            <a:ext cx="34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 w="12700">
                  <a:noFill/>
                  <a:prstDash val="solid"/>
                </a:ln>
                <a:solidFill>
                  <a:schemeClr val="bg1"/>
                </a:solidFill>
              </a:rPr>
              <a:t>2. Гімнастика, зарядка</a:t>
            </a:r>
            <a:endParaRPr lang="ru-RU" sz="3600" b="1" i="1" dirty="0">
              <a:ln w="12700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571744"/>
            <a:ext cx="43576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3. Чистота – запорука здоров</a:t>
            </a:r>
            <a:r>
              <a:rPr lang="en-US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’</a:t>
            </a:r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14" name="Скругленная соединительная линия 13"/>
          <p:cNvCxnSpPr/>
          <p:nvPr/>
        </p:nvCxnSpPr>
        <p:spPr>
          <a:xfrm>
            <a:off x="2928926" y="1142984"/>
            <a:ext cx="3214710" cy="785818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Скругленная соединительная линия 14"/>
          <p:cNvCxnSpPr/>
          <p:nvPr/>
        </p:nvCxnSpPr>
        <p:spPr>
          <a:xfrm>
            <a:off x="3071802" y="1571612"/>
            <a:ext cx="3000396" cy="785818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Скругленная соединительная линия 16"/>
          <p:cNvCxnSpPr/>
          <p:nvPr/>
        </p:nvCxnSpPr>
        <p:spPr>
          <a:xfrm rot="10800000" flipV="1">
            <a:off x="4429124" y="2285992"/>
            <a:ext cx="3214710" cy="714380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Скругленная соединительная линия 17"/>
          <p:cNvCxnSpPr/>
          <p:nvPr/>
        </p:nvCxnSpPr>
        <p:spPr>
          <a:xfrm rot="10800000" flipV="1">
            <a:off x="4500562" y="2714620"/>
            <a:ext cx="3357586" cy="714380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4572000" y="3357562"/>
            <a:ext cx="42547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4. Їжа – джерело росту та здоров</a:t>
            </a:r>
            <a:r>
              <a:rPr lang="en-US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’</a:t>
            </a: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21" name="Скругленная соединительная линия 20"/>
          <p:cNvCxnSpPr/>
          <p:nvPr/>
        </p:nvCxnSpPr>
        <p:spPr>
          <a:xfrm>
            <a:off x="2928926" y="3786190"/>
            <a:ext cx="1714512" cy="214314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Скругленная соединительная линия 21"/>
          <p:cNvCxnSpPr/>
          <p:nvPr/>
        </p:nvCxnSpPr>
        <p:spPr>
          <a:xfrm>
            <a:off x="3071802" y="4214818"/>
            <a:ext cx="1643074" cy="214314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285720" y="4786322"/>
            <a:ext cx="292895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5. </a:t>
            </a:r>
            <a:r>
              <a:rPr lang="ru-RU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Активний</a:t>
            </a:r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відпочинок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25" name="Скругленная соединительная линия 24"/>
          <p:cNvCxnSpPr/>
          <p:nvPr/>
        </p:nvCxnSpPr>
        <p:spPr>
          <a:xfrm rot="10800000" flipV="1">
            <a:off x="3000364" y="4572008"/>
            <a:ext cx="2643206" cy="714380"/>
          </a:xfrm>
          <a:prstGeom prst="curvedConnector3">
            <a:avLst>
              <a:gd name="adj1" fmla="val 35434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Скругленная соединительная линия 27"/>
          <p:cNvCxnSpPr/>
          <p:nvPr/>
        </p:nvCxnSpPr>
        <p:spPr>
          <a:xfrm rot="10800000" flipV="1">
            <a:off x="3143240" y="5000636"/>
            <a:ext cx="2643206" cy="714380"/>
          </a:xfrm>
          <a:prstGeom prst="curvedConnector3">
            <a:avLst>
              <a:gd name="adj1" fmla="val 35434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5143504" y="5357826"/>
            <a:ext cx="378621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6. «Будь </a:t>
            </a:r>
            <a:r>
              <a:rPr lang="ru-RU" sz="3600" b="1" i="1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природі</a:t>
            </a:r>
            <a:r>
              <a:rPr lang="ru-RU" sz="3600" b="1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другом»</a:t>
            </a:r>
            <a:endParaRPr lang="ru-RU" sz="3600" b="1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31" name="Скругленная соединительная линия 30"/>
          <p:cNvCxnSpPr/>
          <p:nvPr/>
        </p:nvCxnSpPr>
        <p:spPr>
          <a:xfrm rot="16200000" flipH="1">
            <a:off x="3511231" y="4132579"/>
            <a:ext cx="156993" cy="3893371"/>
          </a:xfrm>
          <a:prstGeom prst="curvedConnector2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Скругленная соединительная линия 30"/>
          <p:cNvCxnSpPr/>
          <p:nvPr/>
        </p:nvCxnSpPr>
        <p:spPr>
          <a:xfrm rot="16200000" flipH="1">
            <a:off x="3582669" y="4561207"/>
            <a:ext cx="156993" cy="3893371"/>
          </a:xfrm>
          <a:prstGeom prst="curvedConnector2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4" name="Рисунок 33" descr="1882.jpg"/>
          <p:cNvPicPr>
            <a:picLocks noChangeAspect="1"/>
          </p:cNvPicPr>
          <p:nvPr/>
        </p:nvPicPr>
        <p:blipFill>
          <a:blip r:embed="rId3"/>
          <a:srcRect t="3125" r="1250" b="5803"/>
          <a:stretch>
            <a:fillRect/>
          </a:stretch>
        </p:blipFill>
        <p:spPr>
          <a:xfrm flipH="1">
            <a:off x="285720" y="857232"/>
            <a:ext cx="2643174" cy="1706359"/>
          </a:xfrm>
          <a:prstGeom prst="rect">
            <a:avLst/>
          </a:prstGeom>
        </p:spPr>
      </p:pic>
      <p:cxnSp>
        <p:nvCxnSpPr>
          <p:cNvPr id="42" name="Прямая соединительная линия 41"/>
          <p:cNvCxnSpPr/>
          <p:nvPr/>
        </p:nvCxnSpPr>
        <p:spPr>
          <a:xfrm rot="16200000" flipH="1">
            <a:off x="3286116" y="128586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16200000" flipH="1">
            <a:off x="3571868" y="1357298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rot="16200000" flipH="1">
            <a:off x="3857620" y="142873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16200000" flipH="1">
            <a:off x="3000364" y="128586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16200000" flipH="1">
            <a:off x="4143372" y="150017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rot="16200000" flipH="1">
            <a:off x="4429124" y="178592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16200000" flipH="1">
            <a:off x="4714876" y="192880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rot="16200000" flipH="1">
            <a:off x="5000628" y="200024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rot="16200000" flipH="1">
            <a:off x="5250661" y="2035959"/>
            <a:ext cx="500066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16200000" flipH="1">
            <a:off x="5572132" y="2071678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16200000" flipH="1">
            <a:off x="3286116" y="392906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16200000" flipH="1">
            <a:off x="3000364" y="392906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16200000" flipH="1">
            <a:off x="3571868" y="400050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16200000" flipH="1">
            <a:off x="3821901" y="4107661"/>
            <a:ext cx="500066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rot="16200000" flipH="1">
            <a:off x="4143372" y="414338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rot="16200000" flipH="1">
            <a:off x="1785918" y="621508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rot="16200000" flipH="1">
            <a:off x="2143108" y="621508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16200000" flipH="1">
            <a:off x="2500298" y="621508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16200000" flipH="1">
            <a:off x="285748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rot="16200000" flipH="1">
            <a:off x="321467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rot="16200000" flipH="1">
            <a:off x="357186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rot="16200000" flipH="1">
            <a:off x="392905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rot="16200000" flipH="1">
            <a:off x="428624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rot="16200000" flipH="1">
            <a:off x="4714876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rot="16200000" flipH="1">
            <a:off x="5143504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rot="16200000" flipH="1">
            <a:off x="3214678" y="542926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rot="16200000" flipH="1">
            <a:off x="3857620" y="535782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rot="16200000" flipH="1">
            <a:off x="3500430" y="535782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rot="16200000" flipH="1">
            <a:off x="4214810" y="5286388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rot="16200000" flipH="1">
            <a:off x="4500562" y="514351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rot="16200000" flipH="1">
            <a:off x="4714876" y="485776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 rot="16200000" flipH="1">
            <a:off x="5072066" y="478632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 rot="16200000" flipH="1">
            <a:off x="5357818" y="471488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rot="16200000" flipH="1">
            <a:off x="4500562" y="314324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rot="16200000" flipH="1">
            <a:off x="4857752" y="314324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rot="16200000" flipH="1">
            <a:off x="5143504" y="3071810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16200000" flipH="1">
            <a:off x="5500694" y="3000372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rot="16200000" flipH="1">
            <a:off x="5786446" y="2928934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 rot="16200000" flipH="1">
            <a:off x="6000760" y="2643182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rot="16200000" flipH="1">
            <a:off x="6357950" y="2571744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 rot="16200000" flipH="1">
            <a:off x="6715140" y="2500306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 rot="16200000" flipH="1">
            <a:off x="7072330" y="242886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 rot="16200000" flipH="1">
            <a:off x="7358082" y="242886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428596" y="0"/>
            <a:ext cx="8362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Подорж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по </a:t>
            </a:r>
            <a:r>
              <a:rPr lang="ru-RU" sz="54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Країні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Здоров</a:t>
            </a:r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’</a:t>
            </a:r>
            <a:r>
              <a:rPr lang="uk-UA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я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4" name="013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572528" y="85723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0893" fill="hold"/>
                                        <p:tgtEl>
                                          <p:spTgt spid="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4"/>
                </p:tgtEl>
              </p:cMediaNode>
            </p:audio>
          </p:childTnLst>
        </p:cTn>
      </p:par>
    </p:tnLst>
    <p:bldLst>
      <p:bldP spid="7" grpId="0"/>
      <p:bldP spid="7" grpId="1"/>
      <p:bldP spid="7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57290" y="1142984"/>
            <a:ext cx="34674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Режим дня</a:t>
            </a:r>
            <a:endParaRPr lang="ru-RU" sz="5400" b="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Picture 5" descr="E:\Documents and Settings\Admin\Мои документы\Мои рисунки\шк принадл\5434f88a87d4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0"/>
            <a:ext cx="2525908" cy="266698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85720" y="2643182"/>
            <a:ext cx="85725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err="1" smtClean="0">
                <a:solidFill>
                  <a:srgbClr val="FFFF00"/>
                </a:solidFill>
              </a:rPr>
              <a:t>Це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</a:rPr>
              <a:t>правильний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</a:rPr>
              <a:t>розподіл</a:t>
            </a:r>
            <a:r>
              <a:rPr lang="ru-RU" sz="4000" b="1" dirty="0" smtClean="0">
                <a:solidFill>
                  <a:srgbClr val="FFFF00"/>
                </a:solidFill>
              </a:rPr>
              <a:t> часу, на </a:t>
            </a:r>
            <a:r>
              <a:rPr lang="ru-RU" sz="4000" b="1" dirty="0" err="1" smtClean="0">
                <a:solidFill>
                  <a:srgbClr val="FFFF00"/>
                </a:solidFill>
              </a:rPr>
              <a:t>головні</a:t>
            </a:r>
            <a:r>
              <a:rPr lang="ru-RU" sz="4000" b="1" dirty="0" smtClean="0">
                <a:solidFill>
                  <a:srgbClr val="FFFF00"/>
                </a:solidFill>
              </a:rPr>
              <a:t>  </a:t>
            </a:r>
            <a:r>
              <a:rPr lang="ru-RU" sz="4000" b="1" dirty="0" err="1" smtClean="0">
                <a:solidFill>
                  <a:srgbClr val="FFFF00"/>
                </a:solidFill>
              </a:rPr>
              <a:t>життеві</a:t>
            </a:r>
            <a:r>
              <a:rPr lang="ru-RU" sz="4000" b="1" dirty="0" smtClean="0">
                <a:solidFill>
                  <a:srgbClr val="FFFF00"/>
                </a:solidFill>
              </a:rPr>
              <a:t> потреби </a:t>
            </a:r>
            <a:r>
              <a:rPr lang="ru-RU" sz="4000" b="1" dirty="0" err="1" smtClean="0">
                <a:solidFill>
                  <a:srgbClr val="FFFF00"/>
                </a:solidFill>
              </a:rPr>
              <a:t>людини</a:t>
            </a:r>
            <a:r>
              <a:rPr lang="ru-RU" sz="4000" b="1" dirty="0" smtClean="0">
                <a:solidFill>
                  <a:srgbClr val="FFFF00"/>
                </a:solidFill>
              </a:rPr>
              <a:t>.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7" name="Рисунок 6" descr="1882.jpg"/>
          <p:cNvPicPr>
            <a:picLocks noChangeAspect="1"/>
          </p:cNvPicPr>
          <p:nvPr/>
        </p:nvPicPr>
        <p:blipFill>
          <a:blip r:embed="rId4"/>
          <a:srcRect t="3125" r="1250" b="5803"/>
          <a:stretch>
            <a:fillRect/>
          </a:stretch>
        </p:blipFill>
        <p:spPr>
          <a:xfrm flipH="1">
            <a:off x="285720" y="4143380"/>
            <a:ext cx="3357586" cy="2167563"/>
          </a:xfrm>
          <a:prstGeom prst="rect">
            <a:avLst/>
          </a:prstGeom>
        </p:spPr>
      </p:pic>
      <p:cxnSp>
        <p:nvCxnSpPr>
          <p:cNvPr id="9" name="Скругленная соединительная линия 8"/>
          <p:cNvCxnSpPr/>
          <p:nvPr/>
        </p:nvCxnSpPr>
        <p:spPr>
          <a:xfrm flipV="1">
            <a:off x="4000496" y="4643446"/>
            <a:ext cx="3643338" cy="928694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Скругленная соединительная линия 9"/>
          <p:cNvCxnSpPr/>
          <p:nvPr/>
        </p:nvCxnSpPr>
        <p:spPr>
          <a:xfrm flipV="1">
            <a:off x="4286248" y="5143512"/>
            <a:ext cx="3714776" cy="928694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rot="16200000" flipH="1">
            <a:off x="4500562" y="5643578"/>
            <a:ext cx="500066" cy="35719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16200000" flipH="1">
            <a:off x="5214942" y="5500702"/>
            <a:ext cx="500066" cy="35719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6200000" flipH="1">
            <a:off x="4857752" y="5572140"/>
            <a:ext cx="500066" cy="35719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16200000" flipH="1">
            <a:off x="5786446" y="5072074"/>
            <a:ext cx="500066" cy="35719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16200000" flipH="1">
            <a:off x="5572132" y="5357826"/>
            <a:ext cx="500066" cy="35719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6200000" flipH="1">
            <a:off x="6000760" y="4929198"/>
            <a:ext cx="500066" cy="35719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6786578" y="4786322"/>
            <a:ext cx="500066" cy="35719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6200000" flipH="1">
            <a:off x="6357950" y="4857760"/>
            <a:ext cx="481018" cy="33814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4143372" y="5643578"/>
            <a:ext cx="500066" cy="35719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16200000" flipH="1">
            <a:off x="7143768" y="4714884"/>
            <a:ext cx="500066" cy="35719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val 8"/>
          <p:cNvSpPr>
            <a:spLocks noChangeArrowheads="1"/>
          </p:cNvSpPr>
          <p:nvPr/>
        </p:nvSpPr>
        <p:spPr bwMode="auto">
          <a:xfrm>
            <a:off x="3779838" y="2565400"/>
            <a:ext cx="1800225" cy="2016125"/>
          </a:xfrm>
          <a:prstGeom prst="ellipse">
            <a:avLst/>
          </a:prstGeom>
          <a:solidFill>
            <a:srgbClr val="FFFFCC"/>
          </a:solidFill>
          <a:ln w="76200">
            <a:solidFill>
              <a:srgbClr val="FFC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b="1">
                <a:solidFill>
                  <a:srgbClr val="FF0000"/>
                </a:solidFill>
              </a:rPr>
              <a:t>РЕЖИМ</a:t>
            </a:r>
            <a:br>
              <a:rPr lang="ru-RU" sz="3200" b="1">
                <a:solidFill>
                  <a:srgbClr val="FF0000"/>
                </a:solidFill>
              </a:rPr>
            </a:br>
            <a:r>
              <a:rPr lang="ru-RU" sz="3200" b="1">
                <a:solidFill>
                  <a:srgbClr val="FF0000"/>
                </a:solidFill>
              </a:rPr>
              <a:t>ДНЯ</a:t>
            </a:r>
          </a:p>
        </p:txBody>
      </p:sp>
      <p:sp>
        <p:nvSpPr>
          <p:cNvPr id="4" name="Line 14"/>
          <p:cNvSpPr>
            <a:spLocks noChangeShapeType="1"/>
          </p:cNvSpPr>
          <p:nvPr/>
        </p:nvSpPr>
        <p:spPr bwMode="auto">
          <a:xfrm flipV="1">
            <a:off x="4643438" y="2133600"/>
            <a:ext cx="0" cy="287338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" name="Line 15"/>
          <p:cNvSpPr>
            <a:spLocks noChangeShapeType="1"/>
          </p:cNvSpPr>
          <p:nvPr/>
        </p:nvSpPr>
        <p:spPr bwMode="auto">
          <a:xfrm flipV="1">
            <a:off x="5219700" y="2133600"/>
            <a:ext cx="792163" cy="574675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" name="Line 17"/>
          <p:cNvSpPr>
            <a:spLocks noChangeShapeType="1"/>
          </p:cNvSpPr>
          <p:nvPr/>
        </p:nvSpPr>
        <p:spPr bwMode="auto">
          <a:xfrm>
            <a:off x="5724525" y="3429000"/>
            <a:ext cx="1079500" cy="0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" name="Line 18"/>
          <p:cNvSpPr>
            <a:spLocks noChangeShapeType="1"/>
          </p:cNvSpPr>
          <p:nvPr/>
        </p:nvSpPr>
        <p:spPr bwMode="auto">
          <a:xfrm>
            <a:off x="5580063" y="4149725"/>
            <a:ext cx="1079500" cy="503238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" name="Line 19"/>
          <p:cNvSpPr>
            <a:spLocks noChangeShapeType="1"/>
          </p:cNvSpPr>
          <p:nvPr/>
        </p:nvSpPr>
        <p:spPr bwMode="auto">
          <a:xfrm flipH="1">
            <a:off x="3708400" y="4508500"/>
            <a:ext cx="361950" cy="431800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" name="Line 20"/>
          <p:cNvSpPr>
            <a:spLocks noChangeShapeType="1"/>
          </p:cNvSpPr>
          <p:nvPr/>
        </p:nvSpPr>
        <p:spPr bwMode="auto">
          <a:xfrm flipH="1">
            <a:off x="2484438" y="4076700"/>
            <a:ext cx="1150937" cy="576263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" name="Line 21"/>
          <p:cNvSpPr>
            <a:spLocks noChangeShapeType="1"/>
          </p:cNvSpPr>
          <p:nvPr/>
        </p:nvSpPr>
        <p:spPr bwMode="auto">
          <a:xfrm flipH="1">
            <a:off x="2268538" y="3429000"/>
            <a:ext cx="1295400" cy="0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" name="Line 23"/>
          <p:cNvSpPr>
            <a:spLocks noChangeShapeType="1"/>
          </p:cNvSpPr>
          <p:nvPr/>
        </p:nvSpPr>
        <p:spPr bwMode="auto">
          <a:xfrm flipH="1" flipV="1">
            <a:off x="3132138" y="2133600"/>
            <a:ext cx="719137" cy="647700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" name="Line 24"/>
          <p:cNvSpPr>
            <a:spLocks noChangeShapeType="1"/>
          </p:cNvSpPr>
          <p:nvPr/>
        </p:nvSpPr>
        <p:spPr bwMode="auto">
          <a:xfrm>
            <a:off x="5219700" y="4508500"/>
            <a:ext cx="288925" cy="433388"/>
          </a:xfrm>
          <a:prstGeom prst="line">
            <a:avLst/>
          </a:prstGeom>
          <a:noFill/>
          <a:ln w="57150">
            <a:solidFill>
              <a:srgbClr val="FFCC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13" name="Picture 37" descr="фото8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635375" y="134938"/>
            <a:ext cx="2016125" cy="1914525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</p:pic>
      <p:pic>
        <p:nvPicPr>
          <p:cNvPr id="14" name="Picture 39" descr="фото9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372225" y="188913"/>
            <a:ext cx="2089150" cy="2046287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5" name="Picture 42" descr="фото10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019925" y="2420938"/>
            <a:ext cx="1941513" cy="187166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6" name="Picture 45" descr="фото12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6877050" y="4508500"/>
            <a:ext cx="2076450" cy="189547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17" name="Picture 48" descr="фото14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643438" y="5013325"/>
            <a:ext cx="1944687" cy="1624013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8" name="Picture 52" descr="фото19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555875" y="5013325"/>
            <a:ext cx="1871663" cy="16383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9" name="Picture 53" descr="фото18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11188" y="188913"/>
            <a:ext cx="2276475" cy="19446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0" name="Picture 51" descr="фото17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79388" y="2349500"/>
            <a:ext cx="1920875" cy="194468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1" name="Picture 50" descr="фото16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179388" y="4581525"/>
            <a:ext cx="1979612" cy="1885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9CB41"/>
          </a:solidFill>
          <a:ln w="9525">
            <a:solidFill>
              <a:srgbClr val="EDDA6B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44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00364" y="642918"/>
            <a:ext cx="32861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i="1" cap="none" spc="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 Режим дня</a:t>
            </a:r>
            <a:endParaRPr lang="ru-RU" sz="3600" b="1" i="1" cap="none" spc="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5008" y="1142984"/>
            <a:ext cx="34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 w="12700">
                  <a:noFill/>
                  <a:prstDash val="solid"/>
                </a:ln>
                <a:solidFill>
                  <a:schemeClr val="bg1"/>
                </a:solidFill>
              </a:rPr>
              <a:t>2. Гімнастика, зарядка</a:t>
            </a:r>
            <a:endParaRPr lang="ru-RU" sz="3600" b="1" i="1" dirty="0">
              <a:ln w="12700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571744"/>
            <a:ext cx="43576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3. Чистота – запорука здоров</a:t>
            </a:r>
            <a:r>
              <a:rPr lang="en-US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’</a:t>
            </a:r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14" name="Скругленная соединительная линия 13"/>
          <p:cNvCxnSpPr/>
          <p:nvPr/>
        </p:nvCxnSpPr>
        <p:spPr>
          <a:xfrm>
            <a:off x="2928926" y="1142984"/>
            <a:ext cx="3214710" cy="785818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Скругленная соединительная линия 14"/>
          <p:cNvCxnSpPr/>
          <p:nvPr/>
        </p:nvCxnSpPr>
        <p:spPr>
          <a:xfrm>
            <a:off x="3071802" y="1571612"/>
            <a:ext cx="3000396" cy="785818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Скругленная соединительная линия 16"/>
          <p:cNvCxnSpPr/>
          <p:nvPr/>
        </p:nvCxnSpPr>
        <p:spPr>
          <a:xfrm rot="10800000" flipV="1">
            <a:off x="4429124" y="2285992"/>
            <a:ext cx="3214710" cy="714380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Скругленная соединительная линия 17"/>
          <p:cNvCxnSpPr/>
          <p:nvPr/>
        </p:nvCxnSpPr>
        <p:spPr>
          <a:xfrm rot="10800000" flipV="1">
            <a:off x="4500562" y="2714620"/>
            <a:ext cx="3357586" cy="714380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4572000" y="3357562"/>
            <a:ext cx="42547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4. Їжа – джерело росту та здоров</a:t>
            </a:r>
            <a:r>
              <a:rPr lang="en-US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’</a:t>
            </a: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21" name="Скругленная соединительная линия 20"/>
          <p:cNvCxnSpPr/>
          <p:nvPr/>
        </p:nvCxnSpPr>
        <p:spPr>
          <a:xfrm>
            <a:off x="2928926" y="3786190"/>
            <a:ext cx="1714512" cy="214314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Скругленная соединительная линия 21"/>
          <p:cNvCxnSpPr/>
          <p:nvPr/>
        </p:nvCxnSpPr>
        <p:spPr>
          <a:xfrm>
            <a:off x="3071802" y="4214818"/>
            <a:ext cx="1643074" cy="214314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285720" y="4786322"/>
            <a:ext cx="292895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5. </a:t>
            </a:r>
            <a:r>
              <a:rPr lang="ru-RU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Активний</a:t>
            </a:r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відпочинок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25" name="Скругленная соединительная линия 24"/>
          <p:cNvCxnSpPr/>
          <p:nvPr/>
        </p:nvCxnSpPr>
        <p:spPr>
          <a:xfrm rot="10800000" flipV="1">
            <a:off x="3000364" y="4572008"/>
            <a:ext cx="2643206" cy="714380"/>
          </a:xfrm>
          <a:prstGeom prst="curvedConnector3">
            <a:avLst>
              <a:gd name="adj1" fmla="val 35434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Скругленная соединительная линия 27"/>
          <p:cNvCxnSpPr/>
          <p:nvPr/>
        </p:nvCxnSpPr>
        <p:spPr>
          <a:xfrm rot="10800000" flipV="1">
            <a:off x="3143240" y="5000636"/>
            <a:ext cx="2643206" cy="714380"/>
          </a:xfrm>
          <a:prstGeom prst="curvedConnector3">
            <a:avLst>
              <a:gd name="adj1" fmla="val 35434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5143504" y="5357826"/>
            <a:ext cx="378621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6. «Будь </a:t>
            </a:r>
            <a:r>
              <a:rPr lang="ru-RU" sz="3600" b="1" i="1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природі</a:t>
            </a:r>
            <a:r>
              <a:rPr lang="ru-RU" sz="3600" b="1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другом»</a:t>
            </a:r>
            <a:endParaRPr lang="ru-RU" sz="3600" b="1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31" name="Скругленная соединительная линия 30"/>
          <p:cNvCxnSpPr/>
          <p:nvPr/>
        </p:nvCxnSpPr>
        <p:spPr>
          <a:xfrm rot="16200000" flipH="1">
            <a:off x="3511231" y="4132579"/>
            <a:ext cx="156993" cy="3893371"/>
          </a:xfrm>
          <a:prstGeom prst="curvedConnector2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Скругленная соединительная линия 30"/>
          <p:cNvCxnSpPr/>
          <p:nvPr/>
        </p:nvCxnSpPr>
        <p:spPr>
          <a:xfrm rot="16200000" flipH="1">
            <a:off x="3582669" y="4561207"/>
            <a:ext cx="156993" cy="3893371"/>
          </a:xfrm>
          <a:prstGeom prst="curvedConnector2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4" name="Рисунок 33" descr="1882.jpg"/>
          <p:cNvPicPr>
            <a:picLocks noChangeAspect="1"/>
          </p:cNvPicPr>
          <p:nvPr/>
        </p:nvPicPr>
        <p:blipFill>
          <a:blip r:embed="rId3"/>
          <a:srcRect t="3125" r="1250" b="5803"/>
          <a:stretch>
            <a:fillRect/>
          </a:stretch>
        </p:blipFill>
        <p:spPr>
          <a:xfrm flipH="1">
            <a:off x="285720" y="857232"/>
            <a:ext cx="2643174" cy="1706359"/>
          </a:xfrm>
          <a:prstGeom prst="rect">
            <a:avLst/>
          </a:prstGeom>
        </p:spPr>
      </p:pic>
      <p:cxnSp>
        <p:nvCxnSpPr>
          <p:cNvPr id="42" name="Прямая соединительная линия 41"/>
          <p:cNvCxnSpPr/>
          <p:nvPr/>
        </p:nvCxnSpPr>
        <p:spPr>
          <a:xfrm rot="16200000" flipH="1">
            <a:off x="3286116" y="128586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16200000" flipH="1">
            <a:off x="3571868" y="1357298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rot="16200000" flipH="1">
            <a:off x="3857620" y="142873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16200000" flipH="1">
            <a:off x="3000364" y="128586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16200000" flipH="1">
            <a:off x="4143372" y="150017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rot="16200000" flipH="1">
            <a:off x="4429124" y="178592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16200000" flipH="1">
            <a:off x="4714876" y="192880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rot="16200000" flipH="1">
            <a:off x="5000628" y="200024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rot="16200000" flipH="1">
            <a:off x="5250661" y="2035959"/>
            <a:ext cx="500066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16200000" flipH="1">
            <a:off x="5572132" y="2071678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16200000" flipH="1">
            <a:off x="3286116" y="392906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16200000" flipH="1">
            <a:off x="3000364" y="392906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16200000" flipH="1">
            <a:off x="3571868" y="400050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16200000" flipH="1">
            <a:off x="3821901" y="4107661"/>
            <a:ext cx="500066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rot="16200000" flipH="1">
            <a:off x="4143372" y="414338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rot="16200000" flipH="1">
            <a:off x="1785918" y="621508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rot="16200000" flipH="1">
            <a:off x="2143108" y="621508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16200000" flipH="1">
            <a:off x="2500298" y="621508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16200000" flipH="1">
            <a:off x="285748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rot="16200000" flipH="1">
            <a:off x="321467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rot="16200000" flipH="1">
            <a:off x="357186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rot="16200000" flipH="1">
            <a:off x="392905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rot="16200000" flipH="1">
            <a:off x="428624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rot="16200000" flipH="1">
            <a:off x="4714876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rot="16200000" flipH="1">
            <a:off x="5143504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rot="16200000" flipH="1">
            <a:off x="3214678" y="542926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rot="16200000" flipH="1">
            <a:off x="3857620" y="535782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rot="16200000" flipH="1">
            <a:off x="3500430" y="535782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rot="16200000" flipH="1">
            <a:off x="4214810" y="5286388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rot="16200000" flipH="1">
            <a:off x="4500562" y="514351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rot="16200000" flipH="1">
            <a:off x="4714876" y="485776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 rot="16200000" flipH="1">
            <a:off x="5072066" y="478632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 rot="16200000" flipH="1">
            <a:off x="5357818" y="471488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rot="16200000" flipH="1">
            <a:off x="4500562" y="314324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rot="16200000" flipH="1">
            <a:off x="4857752" y="314324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rot="16200000" flipH="1">
            <a:off x="5143504" y="3071810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16200000" flipH="1">
            <a:off x="5500694" y="3000372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rot="16200000" flipH="1">
            <a:off x="5786446" y="2928934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 rot="16200000" flipH="1">
            <a:off x="6000760" y="2643182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rot="16200000" flipH="1">
            <a:off x="6357950" y="2571744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 rot="16200000" flipH="1">
            <a:off x="6715140" y="2500306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 rot="16200000" flipH="1">
            <a:off x="7072330" y="242886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 rot="16200000" flipH="1">
            <a:off x="7358082" y="242886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428596" y="0"/>
            <a:ext cx="8362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Подорж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по </a:t>
            </a:r>
            <a:r>
              <a:rPr lang="ru-RU" sz="54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Країні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Здоров</a:t>
            </a:r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’</a:t>
            </a:r>
            <a:r>
              <a:rPr lang="uk-UA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я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4" name="013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501090" y="1928802"/>
            <a:ext cx="357158" cy="3571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4"/>
                </p:tgtEl>
              </p:cMediaNode>
            </p:audio>
          </p:childTnLst>
        </p:cTn>
      </p:par>
    </p:tnLst>
    <p:bldLst>
      <p:bldP spid="8" grpId="0"/>
      <p:bldP spid="8" grpId="1"/>
      <p:bldP spid="8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71736" y="1000108"/>
            <a:ext cx="63846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Гімнастика, зарядка</a:t>
            </a:r>
            <a:endParaRPr lang="ru-RU" sz="5400" b="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643174" y="1857364"/>
            <a:ext cx="62865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dirty="0" smtClean="0">
                <a:solidFill>
                  <a:srgbClr val="FFFF00"/>
                </a:solidFill>
              </a:rPr>
              <a:t>Кожен день по розпорядку </a:t>
            </a:r>
            <a:endParaRPr lang="ru-RU" sz="4000" b="1" dirty="0" smtClean="0">
              <a:solidFill>
                <a:srgbClr val="FFFF00"/>
              </a:solidFill>
            </a:endParaRPr>
          </a:p>
          <a:p>
            <a:r>
              <a:rPr lang="uk-UA" sz="4000" b="1" dirty="0" smtClean="0">
                <a:solidFill>
                  <a:srgbClr val="FFFF00"/>
                </a:solidFill>
              </a:rPr>
              <a:t>Маємо робить зарядку.</a:t>
            </a:r>
            <a:endParaRPr lang="ru-RU" sz="4000" b="1" dirty="0" smtClean="0">
              <a:solidFill>
                <a:srgbClr val="FFFF00"/>
              </a:solidFill>
            </a:endParaRPr>
          </a:p>
          <a:p>
            <a:r>
              <a:rPr lang="uk-UA" sz="4000" b="1" dirty="0" smtClean="0">
                <a:solidFill>
                  <a:srgbClr val="FFFF00"/>
                </a:solidFill>
              </a:rPr>
              <a:t>Для здоров’я  вона – плюс ,</a:t>
            </a:r>
            <a:endParaRPr lang="ru-RU" sz="4000" b="1" dirty="0" smtClean="0">
              <a:solidFill>
                <a:srgbClr val="FFFF00"/>
              </a:solidFill>
            </a:endParaRPr>
          </a:p>
          <a:p>
            <a:r>
              <a:rPr lang="uk-UA" sz="4000" b="1" dirty="0" smtClean="0">
                <a:solidFill>
                  <a:srgbClr val="FFFF00"/>
                </a:solidFill>
              </a:rPr>
              <a:t>Намотай  собі  на  вус.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7" name="Picture 10" descr="270915985f52t"/>
          <p:cNvPicPr>
            <a:picLocks noChangeAspect="1" noChangeArrowheads="1"/>
          </p:cNvPicPr>
          <p:nvPr/>
        </p:nvPicPr>
        <p:blipFill>
          <a:blip r:embed="rId3" cstate="print"/>
          <a:srcRect b="5556"/>
          <a:stretch>
            <a:fillRect/>
          </a:stretch>
        </p:blipFill>
        <p:spPr bwMode="auto">
          <a:xfrm>
            <a:off x="285720" y="214290"/>
            <a:ext cx="2143974" cy="2138367"/>
          </a:xfrm>
          <a:prstGeom prst="rect">
            <a:avLst/>
          </a:prstGeom>
          <a:noFill/>
        </p:spPr>
      </p:pic>
      <p:pic>
        <p:nvPicPr>
          <p:cNvPr id="8" name="Рисунок 7" descr="1882.jpg"/>
          <p:cNvPicPr>
            <a:picLocks noChangeAspect="1"/>
          </p:cNvPicPr>
          <p:nvPr/>
        </p:nvPicPr>
        <p:blipFill>
          <a:blip r:embed="rId4"/>
          <a:srcRect t="3125" r="1250" b="5803"/>
          <a:stretch>
            <a:fillRect/>
          </a:stretch>
        </p:blipFill>
        <p:spPr>
          <a:xfrm flipH="1">
            <a:off x="214282" y="4429132"/>
            <a:ext cx="3357586" cy="2167563"/>
          </a:xfrm>
          <a:prstGeom prst="rect">
            <a:avLst/>
          </a:prstGeom>
        </p:spPr>
      </p:pic>
      <p:cxnSp>
        <p:nvCxnSpPr>
          <p:cNvPr id="10" name="Скругленная соединительная линия 9"/>
          <p:cNvCxnSpPr/>
          <p:nvPr/>
        </p:nvCxnSpPr>
        <p:spPr>
          <a:xfrm flipV="1">
            <a:off x="4143372" y="4500570"/>
            <a:ext cx="4500594" cy="785818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Скругленная соединительная линия 10"/>
          <p:cNvCxnSpPr/>
          <p:nvPr/>
        </p:nvCxnSpPr>
        <p:spPr>
          <a:xfrm flipV="1">
            <a:off x="4357686" y="5143512"/>
            <a:ext cx="4500594" cy="785818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6200000" flipH="1">
            <a:off x="4679157" y="5322107"/>
            <a:ext cx="571504" cy="5000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16200000" flipH="1">
            <a:off x="5179223" y="5322107"/>
            <a:ext cx="571504" cy="5000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16200000" flipH="1">
            <a:off x="5607851" y="5250669"/>
            <a:ext cx="571504" cy="5000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16200000" flipH="1">
            <a:off x="4250529" y="5322107"/>
            <a:ext cx="571504" cy="5000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6200000" flipH="1">
            <a:off x="6036479" y="5107793"/>
            <a:ext cx="571504" cy="5000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6200000" flipH="1">
            <a:off x="6393669" y="4822041"/>
            <a:ext cx="571504" cy="5000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16200000" flipH="1">
            <a:off x="6965173" y="4679165"/>
            <a:ext cx="571504" cy="5000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6200000" flipH="1">
            <a:off x="7608115" y="4607727"/>
            <a:ext cx="571504" cy="5000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16200000" flipH="1">
            <a:off x="8251057" y="4536289"/>
            <a:ext cx="571504" cy="5000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3891600" y="5786454"/>
            <a:ext cx="525240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</a:t>
            </a:r>
            <a:r>
              <a:rPr lang="ru-RU" sz="4800" b="1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ізкультхвилинка</a:t>
            </a:r>
            <a:endParaRPr lang="ru-RU" sz="4800" b="1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9CB41"/>
          </a:solidFill>
          <a:ln w="9525">
            <a:solidFill>
              <a:srgbClr val="EDDA6B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44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00364" y="642918"/>
            <a:ext cx="32861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i="1" cap="none" spc="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 Режим дня</a:t>
            </a:r>
            <a:endParaRPr lang="ru-RU" sz="3600" b="1" i="1" cap="none" spc="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5008" y="1142984"/>
            <a:ext cx="34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 w="12700">
                  <a:noFill/>
                  <a:prstDash val="solid"/>
                </a:ln>
                <a:solidFill>
                  <a:schemeClr val="bg1"/>
                </a:solidFill>
              </a:rPr>
              <a:t>2. Гімнастика, зарядка</a:t>
            </a:r>
            <a:endParaRPr lang="ru-RU" sz="3600" b="1" i="1" dirty="0">
              <a:ln w="12700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571744"/>
            <a:ext cx="43576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3. Чистота – запорука здоров</a:t>
            </a:r>
            <a:r>
              <a:rPr lang="en-US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’</a:t>
            </a:r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14" name="Скругленная соединительная линия 13"/>
          <p:cNvCxnSpPr/>
          <p:nvPr/>
        </p:nvCxnSpPr>
        <p:spPr>
          <a:xfrm>
            <a:off x="2928926" y="1142984"/>
            <a:ext cx="3214710" cy="785818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Скругленная соединительная линия 14"/>
          <p:cNvCxnSpPr/>
          <p:nvPr/>
        </p:nvCxnSpPr>
        <p:spPr>
          <a:xfrm>
            <a:off x="3071802" y="1571612"/>
            <a:ext cx="3000396" cy="785818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Скругленная соединительная линия 16"/>
          <p:cNvCxnSpPr/>
          <p:nvPr/>
        </p:nvCxnSpPr>
        <p:spPr>
          <a:xfrm rot="10800000" flipV="1">
            <a:off x="4429124" y="2285992"/>
            <a:ext cx="3214710" cy="714380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Скругленная соединительная линия 17"/>
          <p:cNvCxnSpPr/>
          <p:nvPr/>
        </p:nvCxnSpPr>
        <p:spPr>
          <a:xfrm rot="10800000" flipV="1">
            <a:off x="4500562" y="2714620"/>
            <a:ext cx="3357586" cy="714380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4572000" y="3357562"/>
            <a:ext cx="42547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4. Їжа – джерело росту та здоров</a:t>
            </a:r>
            <a:r>
              <a:rPr lang="en-US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’</a:t>
            </a: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21" name="Скругленная соединительная линия 20"/>
          <p:cNvCxnSpPr/>
          <p:nvPr/>
        </p:nvCxnSpPr>
        <p:spPr>
          <a:xfrm>
            <a:off x="2928926" y="3786190"/>
            <a:ext cx="1714512" cy="214314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Скругленная соединительная линия 21"/>
          <p:cNvCxnSpPr/>
          <p:nvPr/>
        </p:nvCxnSpPr>
        <p:spPr>
          <a:xfrm>
            <a:off x="3071802" y="4214818"/>
            <a:ext cx="1643074" cy="214314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285720" y="4786322"/>
            <a:ext cx="292895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5. </a:t>
            </a:r>
            <a:r>
              <a:rPr lang="ru-RU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Активний</a:t>
            </a:r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відпочинок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25" name="Скругленная соединительная линия 24"/>
          <p:cNvCxnSpPr/>
          <p:nvPr/>
        </p:nvCxnSpPr>
        <p:spPr>
          <a:xfrm rot="10800000" flipV="1">
            <a:off x="3000364" y="4572008"/>
            <a:ext cx="2643206" cy="714380"/>
          </a:xfrm>
          <a:prstGeom prst="curvedConnector3">
            <a:avLst>
              <a:gd name="adj1" fmla="val 35434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Скругленная соединительная линия 27"/>
          <p:cNvCxnSpPr/>
          <p:nvPr/>
        </p:nvCxnSpPr>
        <p:spPr>
          <a:xfrm rot="10800000" flipV="1">
            <a:off x="3143240" y="5000636"/>
            <a:ext cx="2643206" cy="714380"/>
          </a:xfrm>
          <a:prstGeom prst="curvedConnector3">
            <a:avLst>
              <a:gd name="adj1" fmla="val 35434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5143504" y="5357826"/>
            <a:ext cx="378621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6. «Будь </a:t>
            </a:r>
            <a:r>
              <a:rPr lang="ru-RU" sz="3600" b="1" i="1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природі</a:t>
            </a:r>
            <a:r>
              <a:rPr lang="ru-RU" sz="3600" b="1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другом»</a:t>
            </a:r>
            <a:endParaRPr lang="ru-RU" sz="3600" b="1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31" name="Скругленная соединительная линия 30"/>
          <p:cNvCxnSpPr/>
          <p:nvPr/>
        </p:nvCxnSpPr>
        <p:spPr>
          <a:xfrm rot="16200000" flipH="1">
            <a:off x="3511231" y="4132579"/>
            <a:ext cx="156993" cy="3893371"/>
          </a:xfrm>
          <a:prstGeom prst="curvedConnector2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Скругленная соединительная линия 30"/>
          <p:cNvCxnSpPr/>
          <p:nvPr/>
        </p:nvCxnSpPr>
        <p:spPr>
          <a:xfrm rot="16200000" flipH="1">
            <a:off x="3582669" y="4561207"/>
            <a:ext cx="156993" cy="3893371"/>
          </a:xfrm>
          <a:prstGeom prst="curvedConnector2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4" name="Рисунок 33" descr="1882.jpg"/>
          <p:cNvPicPr>
            <a:picLocks noChangeAspect="1"/>
          </p:cNvPicPr>
          <p:nvPr/>
        </p:nvPicPr>
        <p:blipFill>
          <a:blip r:embed="rId3"/>
          <a:srcRect t="3125" r="1250" b="5803"/>
          <a:stretch>
            <a:fillRect/>
          </a:stretch>
        </p:blipFill>
        <p:spPr>
          <a:xfrm flipH="1">
            <a:off x="285720" y="857232"/>
            <a:ext cx="2643174" cy="1706359"/>
          </a:xfrm>
          <a:prstGeom prst="rect">
            <a:avLst/>
          </a:prstGeom>
        </p:spPr>
      </p:pic>
      <p:cxnSp>
        <p:nvCxnSpPr>
          <p:cNvPr id="42" name="Прямая соединительная линия 41"/>
          <p:cNvCxnSpPr/>
          <p:nvPr/>
        </p:nvCxnSpPr>
        <p:spPr>
          <a:xfrm rot="16200000" flipH="1">
            <a:off x="3286116" y="128586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16200000" flipH="1">
            <a:off x="3571868" y="1357298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rot="16200000" flipH="1">
            <a:off x="3857620" y="142873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16200000" flipH="1">
            <a:off x="3000364" y="128586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16200000" flipH="1">
            <a:off x="4143372" y="150017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rot="16200000" flipH="1">
            <a:off x="4429124" y="178592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16200000" flipH="1">
            <a:off x="4714876" y="192880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rot="16200000" flipH="1">
            <a:off x="5000628" y="200024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rot="16200000" flipH="1">
            <a:off x="5250661" y="2035959"/>
            <a:ext cx="500066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16200000" flipH="1">
            <a:off x="5572132" y="2071678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16200000" flipH="1">
            <a:off x="3286116" y="392906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16200000" flipH="1">
            <a:off x="3000364" y="392906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16200000" flipH="1">
            <a:off x="3571868" y="400050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16200000" flipH="1">
            <a:off x="3821901" y="4107661"/>
            <a:ext cx="500066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rot="16200000" flipH="1">
            <a:off x="4143372" y="414338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rot="16200000" flipH="1">
            <a:off x="1785918" y="621508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rot="16200000" flipH="1">
            <a:off x="2143108" y="621508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16200000" flipH="1">
            <a:off x="2500298" y="621508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16200000" flipH="1">
            <a:off x="285748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rot="16200000" flipH="1">
            <a:off x="321467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rot="16200000" flipH="1">
            <a:off x="357186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rot="16200000" flipH="1">
            <a:off x="392905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rot="16200000" flipH="1">
            <a:off x="428624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rot="16200000" flipH="1">
            <a:off x="4714876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rot="16200000" flipH="1">
            <a:off x="5143504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rot="16200000" flipH="1">
            <a:off x="3214678" y="542926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rot="16200000" flipH="1">
            <a:off x="3857620" y="535782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rot="16200000" flipH="1">
            <a:off x="3500430" y="535782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rot="16200000" flipH="1">
            <a:off x="4214810" y="5286388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rot="16200000" flipH="1">
            <a:off x="4500562" y="514351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rot="16200000" flipH="1">
            <a:off x="4714876" y="485776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 rot="16200000" flipH="1">
            <a:off x="5072066" y="478632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 rot="16200000" flipH="1">
            <a:off x="5357818" y="471488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rot="16200000" flipH="1">
            <a:off x="4500562" y="314324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rot="16200000" flipH="1">
            <a:off x="4857752" y="314324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rot="16200000" flipH="1">
            <a:off x="5143504" y="3071810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16200000" flipH="1">
            <a:off x="5500694" y="3000372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rot="16200000" flipH="1">
            <a:off x="5786446" y="2928934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 rot="16200000" flipH="1">
            <a:off x="6000760" y="2643182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rot="16200000" flipH="1">
            <a:off x="6357950" y="2571744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 rot="16200000" flipH="1">
            <a:off x="6715140" y="2500306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 rot="16200000" flipH="1">
            <a:off x="7072330" y="242886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 rot="16200000" flipH="1">
            <a:off x="7358082" y="242886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428596" y="0"/>
            <a:ext cx="8362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Подорж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по </a:t>
            </a:r>
            <a:r>
              <a:rPr lang="ru-RU" sz="54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Країні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Здоров</a:t>
            </a:r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’</a:t>
            </a:r>
            <a:r>
              <a:rPr lang="uk-UA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я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4" name="013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572528" y="278605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4"/>
                </p:tgtEl>
              </p:cMediaNode>
            </p:audio>
          </p:childTnLst>
        </p:cTn>
      </p:par>
    </p:tnLst>
    <p:bldLst>
      <p:bldP spid="9" grpId="0"/>
      <p:bldP spid="9" grpId="1"/>
      <p:bldP spid="9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71736" y="714356"/>
            <a:ext cx="657226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Чистота – запорука здоров</a:t>
            </a:r>
            <a:r>
              <a:rPr lang="en-US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’</a:t>
            </a:r>
            <a:r>
              <a:rPr lang="ru-RU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</a:t>
            </a:r>
            <a:endParaRPr lang="ru-RU" sz="5400" b="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2285992"/>
            <a:ext cx="607223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i="1" dirty="0" smtClean="0">
                <a:solidFill>
                  <a:srgbClr val="FFFF00"/>
                </a:solidFill>
              </a:rPr>
              <a:t>Хто здоровим хоче бути,</a:t>
            </a:r>
            <a:endParaRPr lang="ru-RU" sz="4000" b="1" dirty="0" smtClean="0">
              <a:solidFill>
                <a:srgbClr val="FFFF00"/>
              </a:solidFill>
            </a:endParaRPr>
          </a:p>
          <a:p>
            <a:r>
              <a:rPr lang="uk-UA" sz="4000" b="1" i="1" dirty="0" smtClean="0">
                <a:solidFill>
                  <a:srgbClr val="FFFF00"/>
                </a:solidFill>
              </a:rPr>
              <a:t>Умиватись не забудь!</a:t>
            </a:r>
            <a:endParaRPr lang="ru-RU" sz="4000" b="1" i="1" dirty="0" smtClean="0">
              <a:solidFill>
                <a:srgbClr val="FFFF00"/>
              </a:solidFill>
            </a:endParaRPr>
          </a:p>
          <a:p>
            <a:r>
              <a:rPr lang="uk-UA" sz="4000" b="1" i="1" dirty="0" smtClean="0">
                <a:solidFill>
                  <a:srgbClr val="FFFF00"/>
                </a:solidFill>
              </a:rPr>
              <a:t>Ти ранесенько вставай,</a:t>
            </a:r>
            <a:endParaRPr lang="ru-RU" sz="4000" b="1" dirty="0" smtClean="0">
              <a:solidFill>
                <a:srgbClr val="FFFF00"/>
              </a:solidFill>
            </a:endParaRPr>
          </a:p>
          <a:p>
            <a:r>
              <a:rPr lang="uk-UA" sz="4000" b="1" i="1" dirty="0" smtClean="0">
                <a:solidFill>
                  <a:srgbClr val="FFFF00"/>
                </a:solidFill>
              </a:rPr>
              <a:t>Ручки й личко умивай!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8" name="Picture 33" descr="91307b4f8fa3t"/>
          <p:cNvPicPr>
            <a:picLocks noChangeAspect="1" noChangeArrowheads="1"/>
          </p:cNvPicPr>
          <p:nvPr/>
        </p:nvPicPr>
        <p:blipFill>
          <a:blip r:embed="rId3" cstate="print"/>
          <a:srcRect r="200" b="5493"/>
          <a:stretch>
            <a:fillRect/>
          </a:stretch>
        </p:blipFill>
        <p:spPr bwMode="auto">
          <a:xfrm>
            <a:off x="0" y="0"/>
            <a:ext cx="2000264" cy="2000264"/>
          </a:xfrm>
          <a:prstGeom prst="rect">
            <a:avLst/>
          </a:prstGeom>
          <a:noFill/>
        </p:spPr>
      </p:pic>
      <p:pic>
        <p:nvPicPr>
          <p:cNvPr id="9" name="Picture 34" descr="6ef2c4d023c6t"/>
          <p:cNvPicPr>
            <a:picLocks noChangeAspect="1" noChangeArrowheads="1"/>
          </p:cNvPicPr>
          <p:nvPr/>
        </p:nvPicPr>
        <p:blipFill>
          <a:blip r:embed="rId4" cstate="print"/>
          <a:srcRect b="6903"/>
          <a:stretch>
            <a:fillRect/>
          </a:stretch>
        </p:blipFill>
        <p:spPr bwMode="auto">
          <a:xfrm>
            <a:off x="6500826" y="3910919"/>
            <a:ext cx="2428892" cy="25060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71737" y="1000108"/>
            <a:ext cx="657226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uk-UA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Чистота – запорука здоров</a:t>
            </a:r>
            <a:r>
              <a:rPr lang="en-US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’</a:t>
            </a:r>
            <a:r>
              <a:rPr lang="ru-RU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</a:t>
            </a:r>
            <a:endParaRPr lang="ru-RU" sz="5400" b="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8" name="Picture 33" descr="91307b4f8fa3t"/>
          <p:cNvPicPr>
            <a:picLocks noChangeAspect="1" noChangeArrowheads="1"/>
          </p:cNvPicPr>
          <p:nvPr/>
        </p:nvPicPr>
        <p:blipFill>
          <a:blip r:embed="rId3" cstate="print"/>
          <a:srcRect r="200" b="5493"/>
          <a:stretch>
            <a:fillRect/>
          </a:stretch>
        </p:blipFill>
        <p:spPr bwMode="auto">
          <a:xfrm>
            <a:off x="285720" y="214290"/>
            <a:ext cx="2000264" cy="2000264"/>
          </a:xfrm>
          <a:prstGeom prst="rect">
            <a:avLst/>
          </a:prstGeom>
          <a:noFill/>
        </p:spPr>
      </p:pic>
      <p:pic>
        <p:nvPicPr>
          <p:cNvPr id="9" name="Picture 34" descr="6ef2c4d023c6t"/>
          <p:cNvPicPr>
            <a:picLocks noChangeAspect="1" noChangeArrowheads="1"/>
          </p:cNvPicPr>
          <p:nvPr/>
        </p:nvPicPr>
        <p:blipFill>
          <a:blip r:embed="rId4" cstate="print"/>
          <a:srcRect b="6903"/>
          <a:stretch>
            <a:fillRect/>
          </a:stretch>
        </p:blipFill>
        <p:spPr bwMode="auto">
          <a:xfrm>
            <a:off x="6500826" y="2071678"/>
            <a:ext cx="2143140" cy="2211191"/>
          </a:xfrm>
          <a:prstGeom prst="rect">
            <a:avLst/>
          </a:prstGeom>
          <a:noFill/>
        </p:spPr>
      </p:pic>
      <p:pic>
        <p:nvPicPr>
          <p:cNvPr id="6" name="Рисунок 5" descr="1882.jpg"/>
          <p:cNvPicPr>
            <a:picLocks noChangeAspect="1"/>
          </p:cNvPicPr>
          <p:nvPr/>
        </p:nvPicPr>
        <p:blipFill>
          <a:blip r:embed="rId5"/>
          <a:srcRect t="3125" r="1250" b="5803"/>
          <a:stretch>
            <a:fillRect/>
          </a:stretch>
        </p:blipFill>
        <p:spPr>
          <a:xfrm flipH="1">
            <a:off x="214282" y="4429132"/>
            <a:ext cx="3357586" cy="2167563"/>
          </a:xfrm>
          <a:prstGeom prst="rect">
            <a:avLst/>
          </a:prstGeom>
        </p:spPr>
      </p:pic>
      <p:cxnSp>
        <p:nvCxnSpPr>
          <p:cNvPr id="10" name="Скругленная соединительная линия 9"/>
          <p:cNvCxnSpPr/>
          <p:nvPr/>
        </p:nvCxnSpPr>
        <p:spPr>
          <a:xfrm flipV="1">
            <a:off x="3929058" y="4572008"/>
            <a:ext cx="4572032" cy="714380"/>
          </a:xfrm>
          <a:prstGeom prst="curvedConnector3">
            <a:avLst>
              <a:gd name="adj1" fmla="val 42075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Скругленная соединительная линия 13"/>
          <p:cNvCxnSpPr/>
          <p:nvPr/>
        </p:nvCxnSpPr>
        <p:spPr>
          <a:xfrm flipV="1">
            <a:off x="4214810" y="5214950"/>
            <a:ext cx="4572032" cy="714380"/>
          </a:xfrm>
          <a:prstGeom prst="curvedConnector3">
            <a:avLst>
              <a:gd name="adj1" fmla="val 42075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16200000" flipH="1">
            <a:off x="4357686" y="5357826"/>
            <a:ext cx="642942" cy="5000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16200000" flipH="1">
            <a:off x="4786314" y="5286388"/>
            <a:ext cx="642942" cy="5000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16200000" flipH="1">
            <a:off x="3929058" y="5357826"/>
            <a:ext cx="642942" cy="5000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16200000" flipH="1">
            <a:off x="5286380" y="5214950"/>
            <a:ext cx="642942" cy="5000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16200000" flipH="1">
            <a:off x="5750727" y="4964917"/>
            <a:ext cx="571504" cy="5000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rot="16200000" flipH="1">
            <a:off x="6215074" y="4786322"/>
            <a:ext cx="642942" cy="5000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16200000" flipH="1">
            <a:off x="6858016" y="4714884"/>
            <a:ext cx="642942" cy="5000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rot="16200000" flipH="1">
            <a:off x="7429520" y="4643446"/>
            <a:ext cx="642942" cy="5000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rot="16200000" flipH="1">
            <a:off x="8072462" y="4643446"/>
            <a:ext cx="642942" cy="50006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1500166" y="2857496"/>
            <a:ext cx="333937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7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</a:t>
            </a:r>
            <a:r>
              <a:rPr lang="uk-UA" sz="7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агадки</a:t>
            </a:r>
            <a:endParaRPr lang="ru-RU" sz="7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9CB41"/>
          </a:solidFill>
          <a:ln w="9525">
            <a:solidFill>
              <a:srgbClr val="EDDA6B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44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714612" y="214290"/>
            <a:ext cx="32861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i="1" cap="none" spc="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 Режим дня</a:t>
            </a:r>
            <a:endParaRPr lang="ru-RU" sz="3600" b="1" i="1" cap="none" spc="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5008" y="1142984"/>
            <a:ext cx="34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 w="12700">
                  <a:noFill/>
                  <a:prstDash val="solid"/>
                </a:ln>
                <a:solidFill>
                  <a:schemeClr val="bg1"/>
                </a:solidFill>
              </a:rPr>
              <a:t>2. Гімнастика, зарядка</a:t>
            </a:r>
            <a:endParaRPr lang="ru-RU" sz="3600" b="1" i="1" dirty="0">
              <a:ln w="12700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571744"/>
            <a:ext cx="43576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3. Чистота – запорука здоров</a:t>
            </a:r>
            <a:r>
              <a:rPr lang="en-US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’</a:t>
            </a:r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14" name="Скругленная соединительная линия 13"/>
          <p:cNvCxnSpPr/>
          <p:nvPr/>
        </p:nvCxnSpPr>
        <p:spPr>
          <a:xfrm>
            <a:off x="2928926" y="1142984"/>
            <a:ext cx="3214710" cy="785818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Скругленная соединительная линия 14"/>
          <p:cNvCxnSpPr/>
          <p:nvPr/>
        </p:nvCxnSpPr>
        <p:spPr>
          <a:xfrm>
            <a:off x="3071802" y="1571612"/>
            <a:ext cx="3000396" cy="785818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Скругленная соединительная линия 16"/>
          <p:cNvCxnSpPr/>
          <p:nvPr/>
        </p:nvCxnSpPr>
        <p:spPr>
          <a:xfrm rot="10800000" flipV="1">
            <a:off x="4429124" y="2285992"/>
            <a:ext cx="3214710" cy="714380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Скругленная соединительная линия 17"/>
          <p:cNvCxnSpPr/>
          <p:nvPr/>
        </p:nvCxnSpPr>
        <p:spPr>
          <a:xfrm rot="10800000" flipV="1">
            <a:off x="4500562" y="2714620"/>
            <a:ext cx="3357586" cy="714380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4572000" y="3357562"/>
            <a:ext cx="42547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4. Їжа – джерело росту та здоров</a:t>
            </a:r>
            <a:r>
              <a:rPr lang="en-US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’</a:t>
            </a: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21" name="Скругленная соединительная линия 20"/>
          <p:cNvCxnSpPr/>
          <p:nvPr/>
        </p:nvCxnSpPr>
        <p:spPr>
          <a:xfrm>
            <a:off x="2928926" y="3786190"/>
            <a:ext cx="1714512" cy="214314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Скругленная соединительная линия 21"/>
          <p:cNvCxnSpPr/>
          <p:nvPr/>
        </p:nvCxnSpPr>
        <p:spPr>
          <a:xfrm>
            <a:off x="3071802" y="4214818"/>
            <a:ext cx="1643074" cy="214314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285720" y="4786322"/>
            <a:ext cx="292895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5. </a:t>
            </a:r>
            <a:r>
              <a:rPr lang="ru-RU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Активний</a:t>
            </a:r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відпочинок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25" name="Скругленная соединительная линия 24"/>
          <p:cNvCxnSpPr/>
          <p:nvPr/>
        </p:nvCxnSpPr>
        <p:spPr>
          <a:xfrm rot="10800000" flipV="1">
            <a:off x="3000364" y="4572008"/>
            <a:ext cx="2643206" cy="714380"/>
          </a:xfrm>
          <a:prstGeom prst="curvedConnector3">
            <a:avLst>
              <a:gd name="adj1" fmla="val 35434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Скругленная соединительная линия 27"/>
          <p:cNvCxnSpPr/>
          <p:nvPr/>
        </p:nvCxnSpPr>
        <p:spPr>
          <a:xfrm rot="10800000" flipV="1">
            <a:off x="3143240" y="5000636"/>
            <a:ext cx="2643206" cy="714380"/>
          </a:xfrm>
          <a:prstGeom prst="curvedConnector3">
            <a:avLst>
              <a:gd name="adj1" fmla="val 35434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5143504" y="5357826"/>
            <a:ext cx="378621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6. «Будь </a:t>
            </a:r>
            <a:r>
              <a:rPr lang="ru-RU" sz="3600" b="1" i="1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природі</a:t>
            </a:r>
            <a:r>
              <a:rPr lang="ru-RU" sz="3600" b="1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другом»</a:t>
            </a:r>
            <a:endParaRPr lang="ru-RU" sz="3600" b="1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31" name="Скругленная соединительная линия 30"/>
          <p:cNvCxnSpPr/>
          <p:nvPr/>
        </p:nvCxnSpPr>
        <p:spPr>
          <a:xfrm rot="16200000" flipH="1">
            <a:off x="3511231" y="4132579"/>
            <a:ext cx="156993" cy="3893371"/>
          </a:xfrm>
          <a:prstGeom prst="curvedConnector2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Скругленная соединительная линия 30"/>
          <p:cNvCxnSpPr/>
          <p:nvPr/>
        </p:nvCxnSpPr>
        <p:spPr>
          <a:xfrm rot="16200000" flipH="1">
            <a:off x="3582669" y="4561207"/>
            <a:ext cx="156993" cy="3893371"/>
          </a:xfrm>
          <a:prstGeom prst="curvedConnector2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4" name="Рисунок 33" descr="1882.jpg"/>
          <p:cNvPicPr>
            <a:picLocks noChangeAspect="1"/>
          </p:cNvPicPr>
          <p:nvPr/>
        </p:nvPicPr>
        <p:blipFill>
          <a:blip r:embed="rId3"/>
          <a:srcRect t="3125" r="1250" b="5803"/>
          <a:stretch>
            <a:fillRect/>
          </a:stretch>
        </p:blipFill>
        <p:spPr>
          <a:xfrm flipH="1">
            <a:off x="214282" y="214290"/>
            <a:ext cx="2643174" cy="1706359"/>
          </a:xfrm>
          <a:prstGeom prst="rect">
            <a:avLst/>
          </a:prstGeom>
        </p:spPr>
      </p:pic>
      <p:cxnSp>
        <p:nvCxnSpPr>
          <p:cNvPr id="42" name="Прямая соединительная линия 41"/>
          <p:cNvCxnSpPr/>
          <p:nvPr/>
        </p:nvCxnSpPr>
        <p:spPr>
          <a:xfrm rot="16200000" flipH="1">
            <a:off x="3286116" y="128586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16200000" flipH="1">
            <a:off x="3571868" y="1357298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rot="16200000" flipH="1">
            <a:off x="3857620" y="142873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16200000" flipH="1">
            <a:off x="3000364" y="128586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16200000" flipH="1">
            <a:off x="4143372" y="150017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rot="16200000" flipH="1">
            <a:off x="4429124" y="178592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16200000" flipH="1">
            <a:off x="4714876" y="192880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rot="16200000" flipH="1">
            <a:off x="5000628" y="200024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rot="16200000" flipH="1">
            <a:off x="5250661" y="2035959"/>
            <a:ext cx="500066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16200000" flipH="1">
            <a:off x="5572132" y="2071678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16200000" flipH="1">
            <a:off x="3286116" y="392906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16200000" flipH="1">
            <a:off x="3000364" y="392906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16200000" flipH="1">
            <a:off x="3571868" y="400050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16200000" flipH="1">
            <a:off x="3821901" y="4107661"/>
            <a:ext cx="500066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rot="16200000" flipH="1">
            <a:off x="4143372" y="414338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rot="16200000" flipH="1">
            <a:off x="1785918" y="621508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rot="16200000" flipH="1">
            <a:off x="2143108" y="621508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16200000" flipH="1">
            <a:off x="2500298" y="621508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16200000" flipH="1">
            <a:off x="285748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rot="16200000" flipH="1">
            <a:off x="321467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rot="16200000" flipH="1">
            <a:off x="357186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rot="16200000" flipH="1">
            <a:off x="392905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rot="16200000" flipH="1">
            <a:off x="428624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rot="16200000" flipH="1">
            <a:off x="4714876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rot="16200000" flipH="1">
            <a:off x="5143504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rot="16200000" flipH="1">
            <a:off x="3214678" y="542926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rot="16200000" flipH="1">
            <a:off x="3857620" y="535782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rot="16200000" flipH="1">
            <a:off x="3500430" y="535782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rot="16200000" flipH="1">
            <a:off x="4214810" y="5286388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rot="16200000" flipH="1">
            <a:off x="4500562" y="514351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rot="16200000" flipH="1">
            <a:off x="4714876" y="485776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 rot="16200000" flipH="1">
            <a:off x="5072066" y="478632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 rot="16200000" flipH="1">
            <a:off x="5357818" y="471488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rot="16200000" flipH="1">
            <a:off x="4500562" y="314324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rot="16200000" flipH="1">
            <a:off x="4857752" y="314324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rot="16200000" flipH="1">
            <a:off x="5143504" y="3071810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16200000" flipH="1">
            <a:off x="5500694" y="3000372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rot="16200000" flipH="1">
            <a:off x="5786446" y="2928934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 rot="16200000" flipH="1">
            <a:off x="6000760" y="2643182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rot="16200000" flipH="1">
            <a:off x="6357950" y="2571744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 rot="16200000" flipH="1">
            <a:off x="6715140" y="2500306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 rot="16200000" flipH="1">
            <a:off x="7072330" y="242886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 rot="16200000" flipH="1">
            <a:off x="7358082" y="242886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3" name="Выноска-облако 62"/>
          <p:cNvSpPr/>
          <p:nvPr/>
        </p:nvSpPr>
        <p:spPr>
          <a:xfrm>
            <a:off x="0" y="0"/>
            <a:ext cx="9144000" cy="6357982"/>
          </a:xfrm>
          <a:prstGeom prst="cloudCallout">
            <a:avLst>
              <a:gd name="adj1" fmla="val -69345"/>
              <a:gd name="adj2" fmla="val 9801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1714480" y="1714488"/>
            <a:ext cx="27783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Х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вороби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2361555" y="2967335"/>
            <a:ext cx="52277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Шкідливі</a:t>
            </a:r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звички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357290" y="4143380"/>
            <a:ext cx="2531463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паління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5000628" y="1714488"/>
            <a:ext cx="3358163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наркотики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4572000" y="4643446"/>
            <a:ext cx="2899192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алкоголь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97" name="013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501090" y="357187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9" presetClass="entr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55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40893" fill="hold"/>
                                        <p:tgtEl>
                                          <p:spTgt spid="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audio>
              <p:cMediaNode>
                <p:cTn id="8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7"/>
                </p:tgtEl>
              </p:cMediaNode>
            </p:audio>
          </p:childTnLst>
        </p:cTn>
      </p:par>
    </p:tnLst>
    <p:bldLst>
      <p:bldP spid="19" grpId="0"/>
      <p:bldP spid="19" grpId="1"/>
      <p:bldP spid="19" grpId="2"/>
      <p:bldP spid="63" grpId="0" animBg="1"/>
      <p:bldP spid="63" grpId="1" animBg="1"/>
      <p:bldP spid="64" grpId="0"/>
      <p:bldP spid="64" grpId="1"/>
      <p:bldP spid="84" grpId="0"/>
      <p:bldP spid="84" grpId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928794" y="0"/>
            <a:ext cx="478637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Їжа – джерело росту та здоров</a:t>
            </a:r>
            <a:r>
              <a:rPr lang="en-US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’</a:t>
            </a:r>
            <a:r>
              <a:rPr lang="ru-RU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</a:t>
            </a:r>
            <a:endParaRPr lang="ru-RU" sz="5400" b="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456795"/>
            <a:ext cx="857256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b="1" i="1" dirty="0" smtClean="0">
                <a:solidFill>
                  <a:srgbClr val="FFFF00"/>
                </a:solidFill>
              </a:rPr>
              <a:t>1. Їж завжди  в  той  самий  час.</a:t>
            </a:r>
            <a:endParaRPr lang="ru-RU" sz="4000" b="1" i="1" dirty="0" smtClean="0">
              <a:solidFill>
                <a:srgbClr val="FFFF00"/>
              </a:solidFill>
            </a:endParaRPr>
          </a:p>
          <a:p>
            <a:r>
              <a:rPr lang="uk-UA" sz="4000" b="1" i="1" dirty="0" smtClean="0">
                <a:solidFill>
                  <a:srgbClr val="FFFF00"/>
                </a:solidFill>
              </a:rPr>
              <a:t>2. Їж чотири  рази  на  день  </a:t>
            </a:r>
            <a:r>
              <a:rPr lang="uk-UA" sz="4000" b="1" i="1" dirty="0" smtClean="0">
                <a:solidFill>
                  <a:srgbClr val="FFFF00"/>
                </a:solidFill>
              </a:rPr>
              <a:t> </a:t>
            </a:r>
          </a:p>
          <a:p>
            <a:r>
              <a:rPr lang="uk-UA" sz="4000" b="1" i="1" dirty="0" smtClean="0">
                <a:solidFill>
                  <a:srgbClr val="FFFF00"/>
                </a:solidFill>
              </a:rPr>
              <a:t> </a:t>
            </a:r>
            <a:r>
              <a:rPr lang="uk-UA" sz="4000" b="1" i="1" dirty="0" smtClean="0">
                <a:solidFill>
                  <a:srgbClr val="FFFF00"/>
                </a:solidFill>
              </a:rPr>
              <a:t>             </a:t>
            </a:r>
            <a:r>
              <a:rPr lang="uk-UA" sz="4000" b="1" i="1" dirty="0" smtClean="0">
                <a:solidFill>
                  <a:srgbClr val="FFFF00"/>
                </a:solidFill>
              </a:rPr>
              <a:t>  самостійно</a:t>
            </a:r>
            <a:r>
              <a:rPr lang="uk-UA" sz="4000" b="1" i="1" dirty="0" smtClean="0">
                <a:solidFill>
                  <a:srgbClr val="FFFF00"/>
                </a:solidFill>
              </a:rPr>
              <a:t>, без нагадувань.</a:t>
            </a:r>
            <a:endParaRPr lang="ru-RU" sz="4000" b="1" i="1" dirty="0" smtClean="0">
              <a:solidFill>
                <a:srgbClr val="FFFF00"/>
              </a:solidFill>
            </a:endParaRPr>
          </a:p>
          <a:p>
            <a:r>
              <a:rPr lang="uk-UA" sz="4000" b="1" i="1" dirty="0" smtClean="0">
                <a:solidFill>
                  <a:srgbClr val="FFFF00"/>
                </a:solidFill>
              </a:rPr>
              <a:t>3. Під час  їди  не  розмовляй, </a:t>
            </a:r>
            <a:endParaRPr lang="uk-UA" sz="4000" b="1" i="1" dirty="0" smtClean="0">
              <a:solidFill>
                <a:srgbClr val="FFFF00"/>
              </a:solidFill>
            </a:endParaRPr>
          </a:p>
          <a:p>
            <a:r>
              <a:rPr lang="uk-UA" sz="4000" b="1" i="1" dirty="0" smtClean="0">
                <a:solidFill>
                  <a:srgbClr val="FFFF00"/>
                </a:solidFill>
              </a:rPr>
              <a:t> </a:t>
            </a:r>
            <a:r>
              <a:rPr lang="uk-UA" sz="4000" b="1" i="1" dirty="0" smtClean="0">
                <a:solidFill>
                  <a:srgbClr val="FFFF00"/>
                </a:solidFill>
              </a:rPr>
              <a:t>                                       </a:t>
            </a:r>
            <a:r>
              <a:rPr lang="uk-UA" sz="4000" b="1" i="1" dirty="0" smtClean="0">
                <a:solidFill>
                  <a:srgbClr val="FFFF00"/>
                </a:solidFill>
              </a:rPr>
              <a:t>не  </a:t>
            </a:r>
            <a:r>
              <a:rPr lang="uk-UA" sz="4000" b="1" i="1" dirty="0" smtClean="0">
                <a:solidFill>
                  <a:srgbClr val="FFFF00"/>
                </a:solidFill>
              </a:rPr>
              <a:t>відволікайся.</a:t>
            </a:r>
            <a:endParaRPr lang="ru-RU" sz="4000" b="1" i="1" dirty="0" smtClean="0">
              <a:solidFill>
                <a:srgbClr val="FFFF00"/>
              </a:solidFill>
            </a:endParaRPr>
          </a:p>
          <a:p>
            <a:r>
              <a:rPr lang="uk-UA" sz="4000" b="1" i="1" dirty="0" smtClean="0">
                <a:solidFill>
                  <a:srgbClr val="FFFF00"/>
                </a:solidFill>
              </a:rPr>
              <a:t>4. Не переїдай! Вставай  з-за столу  </a:t>
            </a:r>
            <a:endParaRPr lang="uk-UA" sz="4000" b="1" i="1" dirty="0" smtClean="0">
              <a:solidFill>
                <a:srgbClr val="FFFF00"/>
              </a:solidFill>
            </a:endParaRPr>
          </a:p>
          <a:p>
            <a:r>
              <a:rPr lang="uk-UA" sz="4000" b="1" i="1" dirty="0" smtClean="0">
                <a:solidFill>
                  <a:srgbClr val="FFFF00"/>
                </a:solidFill>
              </a:rPr>
              <a:t> </a:t>
            </a:r>
            <a:r>
              <a:rPr lang="uk-UA" sz="4000" b="1" i="1" dirty="0" smtClean="0">
                <a:solidFill>
                  <a:srgbClr val="FFFF00"/>
                </a:solidFill>
              </a:rPr>
              <a:t>             </a:t>
            </a:r>
            <a:r>
              <a:rPr lang="uk-UA" sz="4000" b="1" i="1" dirty="0" smtClean="0">
                <a:solidFill>
                  <a:srgbClr val="FFFF00"/>
                </a:solidFill>
              </a:rPr>
              <a:t>з </a:t>
            </a:r>
            <a:r>
              <a:rPr lang="uk-UA" sz="4000" b="1" i="1" dirty="0" smtClean="0">
                <a:solidFill>
                  <a:srgbClr val="FFFF00"/>
                </a:solidFill>
              </a:rPr>
              <a:t>деяким  відчуттям  голоду!</a:t>
            </a:r>
            <a:endParaRPr lang="ru-RU" sz="4000" b="1" i="1" dirty="0">
              <a:solidFill>
                <a:srgbClr val="FFFF00"/>
              </a:solidFill>
            </a:endParaRPr>
          </a:p>
        </p:txBody>
      </p:sp>
      <p:pic>
        <p:nvPicPr>
          <p:cNvPr id="8" name="Picture 31" descr="0c6106eabbf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142852"/>
            <a:ext cx="2281257" cy="2281256"/>
          </a:xfrm>
          <a:prstGeom prst="rect">
            <a:avLst/>
          </a:prstGeom>
          <a:noFill/>
        </p:spPr>
      </p:pic>
      <p:pic>
        <p:nvPicPr>
          <p:cNvPr id="7" name="Picture 53" descr="540bbb08e37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214282" y="285728"/>
            <a:ext cx="1928794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ru-RU"/>
          </a:p>
        </p:txBody>
      </p:sp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428625" y="428625"/>
            <a:ext cx="1438275" cy="1123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А</a:t>
            </a:r>
          </a:p>
        </p:txBody>
      </p:sp>
      <p:pic>
        <p:nvPicPr>
          <p:cNvPr id="5" name="Рисунок 11" descr="j0234381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75" y="785813"/>
            <a:ext cx="1214438" cy="100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3" descr="j0296019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357166"/>
            <a:ext cx="1230313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857356" y="285728"/>
            <a:ext cx="4214842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uk-UA" sz="20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Морква ,вершкове масло</a:t>
            </a:r>
            <a:r>
              <a:rPr lang="ru-RU" sz="2000" b="1" dirty="0">
                <a:solidFill>
                  <a:schemeClr val="bg1"/>
                </a:solidFill>
                <a:ea typeface="Calibri" pitchFamily="34" charset="0"/>
                <a:cs typeface="Times New Roman" pitchFamily="18" charset="0"/>
              </a:rPr>
              <a:t>, </a:t>
            </a:r>
            <a:r>
              <a:rPr lang="uk-UA" sz="20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сир, яйця</a:t>
            </a:r>
            <a:endParaRPr lang="ru-RU" sz="2000" b="1" dirty="0">
              <a:solidFill>
                <a:schemeClr val="bg1"/>
              </a:solidFill>
            </a:endParaRPr>
          </a:p>
          <a:p>
            <a:pPr eaLnBrk="0" hangingPunct="0"/>
            <a:r>
              <a:rPr lang="uk-UA" sz="20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печінка, помідори,</a:t>
            </a:r>
            <a:endParaRPr lang="ru-RU" sz="2000" b="1" dirty="0">
              <a:solidFill>
                <a:schemeClr val="bg1"/>
              </a:solidFill>
            </a:endParaRPr>
          </a:p>
          <a:p>
            <a:pPr eaLnBrk="0" hangingPunct="0"/>
            <a:r>
              <a:rPr lang="uk-UA" sz="20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зелена цибуля,   </a:t>
            </a:r>
          </a:p>
          <a:p>
            <a:pPr eaLnBrk="0" hangingPunct="0"/>
            <a:r>
              <a:rPr lang="uk-UA" sz="20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гарбуз,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uk-UA" sz="20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риб’ячий жир</a:t>
            </a:r>
            <a:endParaRPr lang="uk-UA" sz="2000" b="1" dirty="0">
              <a:solidFill>
                <a:schemeClr val="bg1"/>
              </a:solidFill>
            </a:endParaRPr>
          </a:p>
          <a:p>
            <a:pPr eaLnBrk="0" hangingPunct="0"/>
            <a:r>
              <a:rPr lang="uk-UA" i="1" dirty="0">
                <a:latin typeface="Calibri" pitchFamily="34" charset="0"/>
                <a:ea typeface="Calibri" pitchFamily="34" charset="0"/>
                <a:cs typeface="Calibri" pitchFamily="34" charset="0"/>
              </a:rPr>
              <a:t>                </a:t>
            </a:r>
            <a:endParaRPr lang="uk-UA" dirty="0"/>
          </a:p>
        </p:txBody>
      </p:sp>
      <p:sp>
        <p:nvSpPr>
          <p:cNvPr id="8" name="WordArt 8"/>
          <p:cNvSpPr>
            <a:spLocks noChangeArrowheads="1" noChangeShapeType="1" noTextEdit="1"/>
          </p:cNvSpPr>
          <p:nvPr/>
        </p:nvSpPr>
        <p:spPr bwMode="auto">
          <a:xfrm>
            <a:off x="714375" y="2000250"/>
            <a:ext cx="1214438" cy="10048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В</a:t>
            </a:r>
          </a:p>
        </p:txBody>
      </p:sp>
      <p:sp>
        <p:nvSpPr>
          <p:cNvPr id="9" name="WordArt 9"/>
          <p:cNvSpPr>
            <a:spLocks noChangeArrowheads="1" noChangeShapeType="1" noTextEdit="1"/>
          </p:cNvSpPr>
          <p:nvPr/>
        </p:nvSpPr>
        <p:spPr bwMode="auto">
          <a:xfrm>
            <a:off x="571500" y="3500438"/>
            <a:ext cx="1363663" cy="1244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С</a:t>
            </a:r>
          </a:p>
        </p:txBody>
      </p:sp>
      <p:sp>
        <p:nvSpPr>
          <p:cNvPr id="10" name="WordArt 10"/>
          <p:cNvSpPr>
            <a:spLocks noChangeArrowheads="1" noChangeShapeType="1" noTextEdit="1"/>
          </p:cNvSpPr>
          <p:nvPr/>
        </p:nvSpPr>
        <p:spPr bwMode="auto">
          <a:xfrm>
            <a:off x="714375" y="5214938"/>
            <a:ext cx="1349375" cy="12144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D</a:t>
            </a:r>
            <a:endParaRPr lang="ru-RU" sz="3600" kern="1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 Black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2071688" y="1831975"/>
            <a:ext cx="37147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uk-UA" sz="2000" b="1" i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Житній хліб , вівсяна крупа,</a:t>
            </a:r>
            <a:endParaRPr lang="ru-RU" sz="2000" b="1" dirty="0">
              <a:solidFill>
                <a:schemeClr val="bg1"/>
              </a:solidFill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uk-UA" sz="2000" b="1" i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гречана крупа , горох,</a:t>
            </a:r>
            <a:endParaRPr lang="ru-RU" sz="2000" b="1" dirty="0">
              <a:solidFill>
                <a:schemeClr val="bg1"/>
              </a:solidFill>
            </a:endParaRPr>
          </a:p>
          <a:p>
            <a:pPr eaLnBrk="0" hangingPunct="0"/>
            <a:r>
              <a:rPr lang="uk-UA" sz="2000" b="1" i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квасоля , жовток яєць,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r>
              <a:rPr lang="uk-UA" sz="2000" b="1" i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м'ясо,                                          печінка</a:t>
            </a:r>
            <a:endParaRPr lang="uk-UA" sz="2000" b="1" dirty="0">
              <a:solidFill>
                <a:schemeClr val="bg1"/>
              </a:solidFill>
            </a:endParaRPr>
          </a:p>
        </p:txBody>
      </p:sp>
      <p:pic>
        <p:nvPicPr>
          <p:cNvPr id="12" name="Рисунок 6" descr="j0233495.wm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72125" y="1714488"/>
            <a:ext cx="1857375" cy="10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9" descr="j0090164.wm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00760" y="3071810"/>
            <a:ext cx="1143000" cy="143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5" descr="j0233502.wm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H="1">
            <a:off x="7500958" y="3429000"/>
            <a:ext cx="1285875" cy="127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Rectangle 16"/>
          <p:cNvSpPr>
            <a:spLocks noChangeArrowheads="1"/>
          </p:cNvSpPr>
          <p:nvPr/>
        </p:nvSpPr>
        <p:spPr bwMode="auto">
          <a:xfrm>
            <a:off x="2000232" y="3286124"/>
            <a:ext cx="4357687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uk-UA" sz="2000" b="1" i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Капуста, картопля,</a:t>
            </a:r>
            <a:endParaRPr lang="ru-RU" sz="2000" b="1" dirty="0">
              <a:solidFill>
                <a:schemeClr val="bg1"/>
              </a:solidFill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uk-UA" sz="2000" b="1" i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помідори,цибуля</a:t>
            </a:r>
            <a:r>
              <a:rPr lang="ru-RU" sz="2000" b="1" dirty="0">
                <a:solidFill>
                  <a:schemeClr val="bg1"/>
                </a:solidFill>
              </a:rPr>
              <a:t>, </a:t>
            </a:r>
            <a:r>
              <a:rPr lang="ru-RU" sz="2000" b="1" dirty="0" err="1">
                <a:solidFill>
                  <a:schemeClr val="bg1"/>
                </a:solidFill>
              </a:rPr>
              <a:t>щ</a:t>
            </a:r>
            <a:r>
              <a:rPr lang="uk-UA" sz="2000" b="1" i="1" dirty="0" err="1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авель</a:t>
            </a:r>
            <a:r>
              <a:rPr lang="uk-UA" sz="2000" b="1" i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, хрін,</a:t>
            </a:r>
            <a:endParaRPr lang="ru-RU" sz="2000" b="1" dirty="0">
              <a:solidFill>
                <a:schemeClr val="bg1"/>
              </a:solidFill>
            </a:endParaRPr>
          </a:p>
          <a:p>
            <a:pPr eaLnBrk="0" hangingPunct="0"/>
            <a:r>
              <a:rPr lang="uk-UA" sz="2000" b="1" i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шипшина , часник,</a:t>
            </a:r>
            <a:endParaRPr lang="ru-RU" sz="2000" b="1" dirty="0">
              <a:solidFill>
                <a:schemeClr val="bg1"/>
              </a:solidFill>
            </a:endParaRPr>
          </a:p>
          <a:p>
            <a:pPr eaLnBrk="0" hangingPunct="0"/>
            <a:r>
              <a:rPr lang="uk-UA" sz="2000" b="1" i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Лимон, настій хвої, ч</a:t>
            </a:r>
            <a:r>
              <a:rPr lang="uk-UA" sz="2000" b="1" i="1" dirty="0">
                <a:solidFill>
                  <a:schemeClr val="bg1"/>
                </a:solidFill>
                <a:ea typeface="Calibri" pitchFamily="34" charset="0"/>
                <a:cs typeface="Calibri" pitchFamily="34" charset="0"/>
              </a:rPr>
              <a:t>орна смород</a:t>
            </a:r>
            <a:r>
              <a:rPr lang="uk-UA" sz="2000" i="1" dirty="0">
                <a:solidFill>
                  <a:schemeClr val="bg1"/>
                </a:solidFill>
                <a:ea typeface="Calibri" pitchFamily="34" charset="0"/>
                <a:cs typeface="Calibri" pitchFamily="34" charset="0"/>
              </a:rPr>
              <a:t>ина</a:t>
            </a:r>
            <a:r>
              <a:rPr lang="uk-UA" i="1" dirty="0">
                <a:ea typeface="Calibri" pitchFamily="34" charset="0"/>
                <a:cs typeface="Calibri" pitchFamily="34" charset="0"/>
              </a:rPr>
              <a:t>     </a:t>
            </a:r>
            <a:endParaRPr lang="uk-UA" dirty="0"/>
          </a:p>
        </p:txBody>
      </p:sp>
      <p:pic>
        <p:nvPicPr>
          <p:cNvPr id="16" name="Рисунок 7" descr="j0299927.wm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214941" y="5143512"/>
            <a:ext cx="1740889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8" descr="j0149991.wmf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215206" y="5017296"/>
            <a:ext cx="1214446" cy="1524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26"/>
          <p:cNvSpPr>
            <a:spLocks noChangeArrowheads="1"/>
          </p:cNvSpPr>
          <p:nvPr/>
        </p:nvSpPr>
        <p:spPr bwMode="auto">
          <a:xfrm>
            <a:off x="2286000" y="5143500"/>
            <a:ext cx="2928938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uk-UA" sz="20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Молоко , печінка,</a:t>
            </a:r>
            <a:endParaRPr lang="ru-RU" sz="2000" b="1" dirty="0">
              <a:solidFill>
                <a:schemeClr val="bg1"/>
              </a:solidFill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uk-UA" sz="20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риб’ячий жир , риба,</a:t>
            </a:r>
            <a:endParaRPr lang="ru-RU" sz="2000" b="1" dirty="0">
              <a:solidFill>
                <a:schemeClr val="bg1"/>
              </a:solidFill>
            </a:endParaRPr>
          </a:p>
          <a:p>
            <a:pPr eaLnBrk="0" hangingPunct="0"/>
            <a:r>
              <a:rPr lang="uk-UA" sz="20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морська капуста, яйця, </a:t>
            </a:r>
            <a:endParaRPr lang="ru-RU" sz="2000" b="1" dirty="0">
              <a:solidFill>
                <a:schemeClr val="bg1"/>
              </a:solidFill>
            </a:endParaRPr>
          </a:p>
          <a:p>
            <a:pPr eaLnBrk="0" hangingPunct="0"/>
            <a:r>
              <a:rPr lang="uk-UA" sz="2000" b="1" dirty="0">
                <a:solidFill>
                  <a:schemeClr val="bg1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житній хліб</a:t>
            </a:r>
            <a:endParaRPr lang="uk-UA" sz="2000" b="1" dirty="0">
              <a:solidFill>
                <a:schemeClr val="bg1"/>
              </a:solidFill>
              <a:ea typeface="Calibri" pitchFamily="34" charset="0"/>
              <a:cs typeface="Calibri" pitchFamily="34" charset="0"/>
            </a:endParaRPr>
          </a:p>
          <a:p>
            <a:pPr eaLnBrk="0" hangingPunct="0"/>
            <a:r>
              <a:rPr lang="uk-UA" dirty="0">
                <a:ea typeface="Calibri" pitchFamily="34" charset="0"/>
                <a:cs typeface="Calibri" pitchFamily="34" charset="0"/>
              </a:rPr>
              <a:t>                        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  <p:bldP spid="11" grpId="0"/>
      <p:bldP spid="15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9CB41"/>
          </a:solidFill>
          <a:ln w="9525">
            <a:solidFill>
              <a:srgbClr val="EDDA6B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44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00364" y="642918"/>
            <a:ext cx="32861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i="1" cap="none" spc="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 Режим дня</a:t>
            </a:r>
            <a:endParaRPr lang="ru-RU" sz="3600" b="1" i="1" cap="none" spc="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5008" y="1142984"/>
            <a:ext cx="34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 w="12700">
                  <a:noFill/>
                  <a:prstDash val="solid"/>
                </a:ln>
                <a:solidFill>
                  <a:schemeClr val="bg1"/>
                </a:solidFill>
              </a:rPr>
              <a:t>2. Гімнастика, зарядка</a:t>
            </a:r>
            <a:endParaRPr lang="ru-RU" sz="3600" b="1" i="1" dirty="0">
              <a:ln w="12700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571744"/>
            <a:ext cx="43576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3. Чистота – запорука здоров</a:t>
            </a:r>
            <a:r>
              <a:rPr lang="en-US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’</a:t>
            </a:r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14" name="Скругленная соединительная линия 13"/>
          <p:cNvCxnSpPr/>
          <p:nvPr/>
        </p:nvCxnSpPr>
        <p:spPr>
          <a:xfrm>
            <a:off x="2928926" y="1142984"/>
            <a:ext cx="3214710" cy="785818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Скругленная соединительная линия 14"/>
          <p:cNvCxnSpPr/>
          <p:nvPr/>
        </p:nvCxnSpPr>
        <p:spPr>
          <a:xfrm>
            <a:off x="3071802" y="1571612"/>
            <a:ext cx="3000396" cy="785818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Скругленная соединительная линия 16"/>
          <p:cNvCxnSpPr/>
          <p:nvPr/>
        </p:nvCxnSpPr>
        <p:spPr>
          <a:xfrm rot="10800000" flipV="1">
            <a:off x="4429124" y="2285992"/>
            <a:ext cx="3214710" cy="714380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Скругленная соединительная линия 17"/>
          <p:cNvCxnSpPr/>
          <p:nvPr/>
        </p:nvCxnSpPr>
        <p:spPr>
          <a:xfrm rot="10800000" flipV="1">
            <a:off x="4500562" y="2714620"/>
            <a:ext cx="3357586" cy="714380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4572000" y="3357562"/>
            <a:ext cx="42547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4. Їжа – джерело росту та здоров</a:t>
            </a:r>
            <a:r>
              <a:rPr lang="en-US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’</a:t>
            </a: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21" name="Скругленная соединительная линия 20"/>
          <p:cNvCxnSpPr/>
          <p:nvPr/>
        </p:nvCxnSpPr>
        <p:spPr>
          <a:xfrm>
            <a:off x="2928926" y="3786190"/>
            <a:ext cx="1714512" cy="214314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Скругленная соединительная линия 21"/>
          <p:cNvCxnSpPr/>
          <p:nvPr/>
        </p:nvCxnSpPr>
        <p:spPr>
          <a:xfrm>
            <a:off x="3071802" y="4214818"/>
            <a:ext cx="1643074" cy="214314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285720" y="4786322"/>
            <a:ext cx="292895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5. </a:t>
            </a:r>
            <a:r>
              <a:rPr lang="ru-RU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Активний</a:t>
            </a:r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відпочинок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25" name="Скругленная соединительная линия 24"/>
          <p:cNvCxnSpPr/>
          <p:nvPr/>
        </p:nvCxnSpPr>
        <p:spPr>
          <a:xfrm rot="10800000" flipV="1">
            <a:off x="3000364" y="4572008"/>
            <a:ext cx="2643206" cy="714380"/>
          </a:xfrm>
          <a:prstGeom prst="curvedConnector3">
            <a:avLst>
              <a:gd name="adj1" fmla="val 35434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Скругленная соединительная линия 27"/>
          <p:cNvCxnSpPr/>
          <p:nvPr/>
        </p:nvCxnSpPr>
        <p:spPr>
          <a:xfrm rot="10800000" flipV="1">
            <a:off x="3143240" y="5000636"/>
            <a:ext cx="2643206" cy="714380"/>
          </a:xfrm>
          <a:prstGeom prst="curvedConnector3">
            <a:avLst>
              <a:gd name="adj1" fmla="val 35434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5143504" y="5357826"/>
            <a:ext cx="378621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6. «Будь </a:t>
            </a:r>
            <a:r>
              <a:rPr lang="ru-RU" sz="3600" b="1" i="1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природі</a:t>
            </a:r>
            <a:r>
              <a:rPr lang="ru-RU" sz="3600" b="1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другом»</a:t>
            </a:r>
            <a:endParaRPr lang="ru-RU" sz="3600" b="1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31" name="Скругленная соединительная линия 30"/>
          <p:cNvCxnSpPr/>
          <p:nvPr/>
        </p:nvCxnSpPr>
        <p:spPr>
          <a:xfrm rot="16200000" flipH="1">
            <a:off x="3511231" y="4132579"/>
            <a:ext cx="156993" cy="3893371"/>
          </a:xfrm>
          <a:prstGeom prst="curvedConnector2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Скругленная соединительная линия 30"/>
          <p:cNvCxnSpPr/>
          <p:nvPr/>
        </p:nvCxnSpPr>
        <p:spPr>
          <a:xfrm rot="16200000" flipH="1">
            <a:off x="3582669" y="4561207"/>
            <a:ext cx="156993" cy="3893371"/>
          </a:xfrm>
          <a:prstGeom prst="curvedConnector2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4" name="Рисунок 33" descr="1882.jpg"/>
          <p:cNvPicPr>
            <a:picLocks noChangeAspect="1"/>
          </p:cNvPicPr>
          <p:nvPr/>
        </p:nvPicPr>
        <p:blipFill>
          <a:blip r:embed="rId3"/>
          <a:srcRect t="3125" r="1250" b="5803"/>
          <a:stretch>
            <a:fillRect/>
          </a:stretch>
        </p:blipFill>
        <p:spPr>
          <a:xfrm flipH="1">
            <a:off x="285720" y="857232"/>
            <a:ext cx="2643174" cy="1706359"/>
          </a:xfrm>
          <a:prstGeom prst="rect">
            <a:avLst/>
          </a:prstGeom>
        </p:spPr>
      </p:pic>
      <p:cxnSp>
        <p:nvCxnSpPr>
          <p:cNvPr id="42" name="Прямая соединительная линия 41"/>
          <p:cNvCxnSpPr/>
          <p:nvPr/>
        </p:nvCxnSpPr>
        <p:spPr>
          <a:xfrm rot="16200000" flipH="1">
            <a:off x="3286116" y="128586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16200000" flipH="1">
            <a:off x="3571868" y="1357298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rot="16200000" flipH="1">
            <a:off x="3857620" y="142873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16200000" flipH="1">
            <a:off x="3000364" y="128586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16200000" flipH="1">
            <a:off x="4143372" y="150017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rot="16200000" flipH="1">
            <a:off x="4429124" y="178592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16200000" flipH="1">
            <a:off x="4714876" y="192880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rot="16200000" flipH="1">
            <a:off x="5000628" y="200024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rot="16200000" flipH="1">
            <a:off x="5250661" y="2035959"/>
            <a:ext cx="500066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16200000" flipH="1">
            <a:off x="5572132" y="2071678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16200000" flipH="1">
            <a:off x="3286116" y="392906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16200000" flipH="1">
            <a:off x="3000364" y="392906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16200000" flipH="1">
            <a:off x="3571868" y="400050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16200000" flipH="1">
            <a:off x="3821901" y="4107661"/>
            <a:ext cx="500066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rot="16200000" flipH="1">
            <a:off x="4143372" y="414338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rot="16200000" flipH="1">
            <a:off x="1785918" y="621508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rot="16200000" flipH="1">
            <a:off x="2143108" y="621508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16200000" flipH="1">
            <a:off x="2500298" y="621508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16200000" flipH="1">
            <a:off x="285748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rot="16200000" flipH="1">
            <a:off x="321467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rot="16200000" flipH="1">
            <a:off x="357186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rot="16200000" flipH="1">
            <a:off x="392905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rot="16200000" flipH="1">
            <a:off x="428624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rot="16200000" flipH="1">
            <a:off x="4714876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rot="16200000" flipH="1">
            <a:off x="5143504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rot="16200000" flipH="1">
            <a:off x="3214678" y="542926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rot="16200000" flipH="1">
            <a:off x="3857620" y="535782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rot="16200000" flipH="1">
            <a:off x="3500430" y="535782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rot="16200000" flipH="1">
            <a:off x="4214810" y="5286388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rot="16200000" flipH="1">
            <a:off x="4500562" y="514351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rot="16200000" flipH="1">
            <a:off x="4714876" y="485776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 rot="16200000" flipH="1">
            <a:off x="5072066" y="478632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 rot="16200000" flipH="1">
            <a:off x="5357818" y="471488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rot="16200000" flipH="1">
            <a:off x="4500562" y="314324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rot="16200000" flipH="1">
            <a:off x="4857752" y="314324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rot="16200000" flipH="1">
            <a:off x="5143504" y="3071810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16200000" flipH="1">
            <a:off x="5500694" y="3000372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rot="16200000" flipH="1">
            <a:off x="5786446" y="2928934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 rot="16200000" flipH="1">
            <a:off x="6000760" y="2643182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rot="16200000" flipH="1">
            <a:off x="6357950" y="2571744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 rot="16200000" flipH="1">
            <a:off x="6715140" y="2500306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 rot="16200000" flipH="1">
            <a:off x="7072330" y="242886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 rot="16200000" flipH="1">
            <a:off x="7358082" y="242886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428596" y="0"/>
            <a:ext cx="8362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Подорж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по </a:t>
            </a:r>
            <a:r>
              <a:rPr lang="ru-RU" sz="54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Країні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Здоров</a:t>
            </a:r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’</a:t>
            </a:r>
            <a:r>
              <a:rPr lang="uk-UA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я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4" name="013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429652" y="492919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0893" fill="hold"/>
                                        <p:tgtEl>
                                          <p:spTgt spid="9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4"/>
                </p:tgtEl>
              </p:cMediaNode>
            </p:audio>
          </p:childTnLst>
        </p:cTn>
      </p:par>
    </p:tnLst>
    <p:bldLst>
      <p:bldP spid="23" grpId="0"/>
      <p:bldP spid="23" grpId="1"/>
      <p:bldP spid="23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928670"/>
            <a:ext cx="728664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Активний відпочинок</a:t>
            </a:r>
            <a:endParaRPr lang="ru-RU" sz="5400" b="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3571876"/>
            <a:ext cx="88582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err="1" smtClean="0">
                <a:solidFill>
                  <a:srgbClr val="FFFF00"/>
                </a:solidFill>
              </a:rPr>
              <a:t>Сонце</a:t>
            </a:r>
            <a:r>
              <a:rPr lang="ru-RU" sz="4000" b="1" dirty="0" smtClean="0">
                <a:solidFill>
                  <a:srgbClr val="FFFF00"/>
                </a:solidFill>
              </a:rPr>
              <a:t>, </a:t>
            </a:r>
            <a:r>
              <a:rPr lang="ru-RU" sz="4000" b="1" dirty="0" err="1" smtClean="0">
                <a:solidFill>
                  <a:srgbClr val="FFFF00"/>
                </a:solidFill>
              </a:rPr>
              <a:t>повітря</a:t>
            </a:r>
            <a:r>
              <a:rPr lang="ru-RU" sz="4000" b="1" dirty="0" smtClean="0">
                <a:solidFill>
                  <a:srgbClr val="FFFF00"/>
                </a:solidFill>
              </a:rPr>
              <a:t>, вода – </a:t>
            </a:r>
            <a:r>
              <a:rPr lang="ru-RU" sz="4000" b="1" dirty="0" err="1" smtClean="0">
                <a:solidFill>
                  <a:srgbClr val="FFFF00"/>
                </a:solidFill>
              </a:rPr>
              <a:t>наші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</a:rPr>
              <a:t>вірні</a:t>
            </a:r>
            <a:r>
              <a:rPr lang="ru-RU" sz="4000" b="1" dirty="0" smtClean="0">
                <a:solidFill>
                  <a:srgbClr val="FFFF00"/>
                </a:solidFill>
              </a:rPr>
              <a:t> </a:t>
            </a:r>
            <a:r>
              <a:rPr lang="ru-RU" sz="4000" b="1" dirty="0" err="1" smtClean="0">
                <a:solidFill>
                  <a:srgbClr val="FFFF00"/>
                </a:solidFill>
              </a:rPr>
              <a:t>друзі</a:t>
            </a:r>
            <a:endParaRPr lang="ru-RU" sz="4000" b="1" dirty="0">
              <a:solidFill>
                <a:srgbClr val="FFFF00"/>
              </a:solidFill>
            </a:endParaRPr>
          </a:p>
        </p:txBody>
      </p:sp>
      <p:pic>
        <p:nvPicPr>
          <p:cNvPr id="7" name="Picture 5" descr="b2fc97cbd3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4357694"/>
            <a:ext cx="1003215" cy="943058"/>
          </a:xfrm>
          <a:prstGeom prst="rect">
            <a:avLst/>
          </a:prstGeom>
          <a:noFill/>
        </p:spPr>
      </p:pic>
      <p:pic>
        <p:nvPicPr>
          <p:cNvPr id="9" name="Picture 4" descr="4bd47120e60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15272" y="5429264"/>
            <a:ext cx="1143008" cy="1143008"/>
          </a:xfrm>
          <a:prstGeom prst="rect">
            <a:avLst/>
          </a:prstGeom>
          <a:noFill/>
        </p:spPr>
      </p:pic>
      <p:pic>
        <p:nvPicPr>
          <p:cNvPr id="2051" name="Picture 3" descr="D:\Мои рисунки\анимация\солнышко.jpeg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58058" y="1214422"/>
            <a:ext cx="1785942" cy="1785942"/>
          </a:xfrm>
          <a:prstGeom prst="rect">
            <a:avLst/>
          </a:prstGeom>
          <a:noFill/>
        </p:spPr>
      </p:pic>
      <p:pic>
        <p:nvPicPr>
          <p:cNvPr id="2052" name="Picture 4" descr="D:\Мои рисунки\анимация\Рисунок1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5720" y="1785926"/>
            <a:ext cx="1949345" cy="1928826"/>
          </a:xfrm>
          <a:prstGeom prst="rect">
            <a:avLst/>
          </a:prstGeom>
          <a:noFill/>
        </p:spPr>
      </p:pic>
      <p:pic>
        <p:nvPicPr>
          <p:cNvPr id="11" name="Picture 57" descr="E:\Documents and Settings\Admin\Рабочий стол\новые картинки 5.01.10\девиз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57752" y="4357694"/>
            <a:ext cx="2266944" cy="2266944"/>
          </a:xfrm>
          <a:prstGeom prst="rect">
            <a:avLst/>
          </a:prstGeom>
          <a:noFill/>
        </p:spPr>
      </p:pic>
      <p:pic>
        <p:nvPicPr>
          <p:cNvPr id="12" name="Picture 10" descr="5d465015f508"/>
          <p:cNvPicPr>
            <a:picLocks noChangeAspect="1" noChangeArrowheads="1"/>
          </p:cNvPicPr>
          <p:nvPr/>
        </p:nvPicPr>
        <p:blipFill>
          <a:blip r:embed="rId8" cstate="print"/>
          <a:srcRect l="3013" t="7351" b="5015"/>
          <a:stretch>
            <a:fillRect/>
          </a:stretch>
        </p:blipFill>
        <p:spPr bwMode="auto">
          <a:xfrm>
            <a:off x="3143240" y="2071678"/>
            <a:ext cx="2071702" cy="1729618"/>
          </a:xfrm>
          <a:prstGeom prst="rect">
            <a:avLst/>
          </a:prstGeom>
          <a:noFill/>
        </p:spPr>
      </p:pic>
      <p:pic>
        <p:nvPicPr>
          <p:cNvPr id="13" name="Picture 13" descr="E:\Documents and Settings\Admin\Мои документы\Мои рисунки\Изображение\00a613512fa5tи.jpg"/>
          <p:cNvPicPr>
            <a:picLocks noChangeAspect="1" noChangeArrowheads="1"/>
          </p:cNvPicPr>
          <p:nvPr/>
        </p:nvPicPr>
        <p:blipFill>
          <a:blip r:embed="rId9" cstate="print"/>
          <a:srcRect b="11470"/>
          <a:stretch>
            <a:fillRect/>
          </a:stretch>
        </p:blipFill>
        <p:spPr bwMode="auto">
          <a:xfrm flipH="1">
            <a:off x="500034" y="4429132"/>
            <a:ext cx="2014810" cy="1928826"/>
          </a:xfrm>
          <a:prstGeom prst="rect">
            <a:avLst/>
          </a:prstGeom>
          <a:noFill/>
        </p:spPr>
      </p:pic>
      <p:pic>
        <p:nvPicPr>
          <p:cNvPr id="14" name="Рисунок 13" descr="0_45bf_ce917a7d_XL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572132" y="2357430"/>
            <a:ext cx="1526788" cy="1112648"/>
          </a:xfrm>
          <a:prstGeom prst="rect">
            <a:avLst/>
          </a:prstGeom>
        </p:spPr>
      </p:pic>
      <p:pic>
        <p:nvPicPr>
          <p:cNvPr id="15" name="Picture 80" descr="7428d74289b9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714612" y="4643446"/>
            <a:ext cx="1935170" cy="14322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9CB41"/>
          </a:solidFill>
          <a:ln w="9525">
            <a:solidFill>
              <a:srgbClr val="EDDA6B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44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00364" y="642918"/>
            <a:ext cx="32861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i="1" cap="none" spc="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 Режим дня</a:t>
            </a:r>
            <a:endParaRPr lang="ru-RU" sz="3600" b="1" i="1" cap="none" spc="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5008" y="1142984"/>
            <a:ext cx="34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 w="12700">
                  <a:noFill/>
                  <a:prstDash val="solid"/>
                </a:ln>
                <a:solidFill>
                  <a:schemeClr val="bg1"/>
                </a:solidFill>
              </a:rPr>
              <a:t>2. Гімнастика, зарядка</a:t>
            </a:r>
            <a:endParaRPr lang="ru-RU" sz="3600" b="1" i="1" dirty="0">
              <a:ln w="12700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571744"/>
            <a:ext cx="43576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3. Чистота – запорука здоров</a:t>
            </a:r>
            <a:r>
              <a:rPr lang="en-US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’</a:t>
            </a:r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14" name="Скругленная соединительная линия 13"/>
          <p:cNvCxnSpPr/>
          <p:nvPr/>
        </p:nvCxnSpPr>
        <p:spPr>
          <a:xfrm>
            <a:off x="2928926" y="1142984"/>
            <a:ext cx="3214710" cy="785818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Скругленная соединительная линия 14"/>
          <p:cNvCxnSpPr/>
          <p:nvPr/>
        </p:nvCxnSpPr>
        <p:spPr>
          <a:xfrm>
            <a:off x="3071802" y="1571612"/>
            <a:ext cx="3000396" cy="785818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Скругленная соединительная линия 16"/>
          <p:cNvCxnSpPr/>
          <p:nvPr/>
        </p:nvCxnSpPr>
        <p:spPr>
          <a:xfrm rot="10800000" flipV="1">
            <a:off x="4429124" y="2285992"/>
            <a:ext cx="3214710" cy="714380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Скругленная соединительная линия 17"/>
          <p:cNvCxnSpPr/>
          <p:nvPr/>
        </p:nvCxnSpPr>
        <p:spPr>
          <a:xfrm rot="10800000" flipV="1">
            <a:off x="4500562" y="2714620"/>
            <a:ext cx="3357586" cy="714380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4572000" y="3357562"/>
            <a:ext cx="42547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4. Їжа – джерело росту та здоров</a:t>
            </a:r>
            <a:r>
              <a:rPr lang="en-US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’</a:t>
            </a: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21" name="Скругленная соединительная линия 20"/>
          <p:cNvCxnSpPr/>
          <p:nvPr/>
        </p:nvCxnSpPr>
        <p:spPr>
          <a:xfrm>
            <a:off x="2928926" y="3786190"/>
            <a:ext cx="1714512" cy="214314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Скругленная соединительная линия 21"/>
          <p:cNvCxnSpPr/>
          <p:nvPr/>
        </p:nvCxnSpPr>
        <p:spPr>
          <a:xfrm>
            <a:off x="3071802" y="4214818"/>
            <a:ext cx="1643074" cy="214314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285720" y="4786322"/>
            <a:ext cx="292895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5. </a:t>
            </a:r>
            <a:r>
              <a:rPr lang="ru-RU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Активний</a:t>
            </a:r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відпочинок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25" name="Скругленная соединительная линия 24"/>
          <p:cNvCxnSpPr/>
          <p:nvPr/>
        </p:nvCxnSpPr>
        <p:spPr>
          <a:xfrm rot="10800000" flipV="1">
            <a:off x="3000364" y="4572008"/>
            <a:ext cx="2643206" cy="714380"/>
          </a:xfrm>
          <a:prstGeom prst="curvedConnector3">
            <a:avLst>
              <a:gd name="adj1" fmla="val 35434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Скругленная соединительная линия 27"/>
          <p:cNvCxnSpPr/>
          <p:nvPr/>
        </p:nvCxnSpPr>
        <p:spPr>
          <a:xfrm rot="10800000" flipV="1">
            <a:off x="3143240" y="5000636"/>
            <a:ext cx="2643206" cy="714380"/>
          </a:xfrm>
          <a:prstGeom prst="curvedConnector3">
            <a:avLst>
              <a:gd name="adj1" fmla="val 35434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5143504" y="5357826"/>
            <a:ext cx="378621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6. «Будь </a:t>
            </a:r>
            <a:r>
              <a:rPr lang="ru-RU" sz="3600" b="1" i="1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природі</a:t>
            </a:r>
            <a:r>
              <a:rPr lang="ru-RU" sz="3600" b="1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другом»</a:t>
            </a:r>
            <a:endParaRPr lang="ru-RU" sz="3600" b="1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31" name="Скругленная соединительная линия 30"/>
          <p:cNvCxnSpPr/>
          <p:nvPr/>
        </p:nvCxnSpPr>
        <p:spPr>
          <a:xfrm rot="16200000" flipH="1">
            <a:off x="3511231" y="4132579"/>
            <a:ext cx="156993" cy="3893371"/>
          </a:xfrm>
          <a:prstGeom prst="curvedConnector2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Скругленная соединительная линия 30"/>
          <p:cNvCxnSpPr/>
          <p:nvPr/>
        </p:nvCxnSpPr>
        <p:spPr>
          <a:xfrm rot="16200000" flipH="1">
            <a:off x="3582669" y="4561207"/>
            <a:ext cx="156993" cy="3893371"/>
          </a:xfrm>
          <a:prstGeom prst="curvedConnector2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4" name="Рисунок 33" descr="1882.jpg"/>
          <p:cNvPicPr>
            <a:picLocks noChangeAspect="1"/>
          </p:cNvPicPr>
          <p:nvPr/>
        </p:nvPicPr>
        <p:blipFill>
          <a:blip r:embed="rId3"/>
          <a:srcRect t="3125" r="1250" b="5803"/>
          <a:stretch>
            <a:fillRect/>
          </a:stretch>
        </p:blipFill>
        <p:spPr>
          <a:xfrm flipH="1">
            <a:off x="285720" y="857232"/>
            <a:ext cx="2643174" cy="1706359"/>
          </a:xfrm>
          <a:prstGeom prst="rect">
            <a:avLst/>
          </a:prstGeom>
        </p:spPr>
      </p:pic>
      <p:cxnSp>
        <p:nvCxnSpPr>
          <p:cNvPr id="42" name="Прямая соединительная линия 41"/>
          <p:cNvCxnSpPr/>
          <p:nvPr/>
        </p:nvCxnSpPr>
        <p:spPr>
          <a:xfrm rot="16200000" flipH="1">
            <a:off x="3286116" y="128586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16200000" flipH="1">
            <a:off x="3571868" y="1357298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rot="16200000" flipH="1">
            <a:off x="3857620" y="142873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16200000" flipH="1">
            <a:off x="3000364" y="128586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16200000" flipH="1">
            <a:off x="4143372" y="150017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rot="16200000" flipH="1">
            <a:off x="4429124" y="178592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16200000" flipH="1">
            <a:off x="4714876" y="192880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rot="16200000" flipH="1">
            <a:off x="5000628" y="200024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rot="16200000" flipH="1">
            <a:off x="5250661" y="2035959"/>
            <a:ext cx="500066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16200000" flipH="1">
            <a:off x="5572132" y="2071678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16200000" flipH="1">
            <a:off x="3286116" y="392906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16200000" flipH="1">
            <a:off x="3000364" y="392906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16200000" flipH="1">
            <a:off x="3571868" y="400050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16200000" flipH="1">
            <a:off x="3821901" y="4107661"/>
            <a:ext cx="500066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rot="16200000" flipH="1">
            <a:off x="4143372" y="414338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rot="16200000" flipH="1">
            <a:off x="1785918" y="621508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rot="16200000" flipH="1">
            <a:off x="2143108" y="621508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16200000" flipH="1">
            <a:off x="2500298" y="621508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16200000" flipH="1">
            <a:off x="285748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rot="16200000" flipH="1">
            <a:off x="321467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rot="16200000" flipH="1">
            <a:off x="357186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rot="16200000" flipH="1">
            <a:off x="392905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rot="16200000" flipH="1">
            <a:off x="428624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rot="16200000" flipH="1">
            <a:off x="4714876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rot="16200000" flipH="1">
            <a:off x="5143504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rot="16200000" flipH="1">
            <a:off x="3214678" y="542926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rot="16200000" flipH="1">
            <a:off x="3857620" y="535782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rot="16200000" flipH="1">
            <a:off x="3500430" y="535782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rot="16200000" flipH="1">
            <a:off x="4214810" y="5286388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rot="16200000" flipH="1">
            <a:off x="4500562" y="514351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rot="16200000" flipH="1">
            <a:off x="4714876" y="485776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 rot="16200000" flipH="1">
            <a:off x="5072066" y="478632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 rot="16200000" flipH="1">
            <a:off x="5357818" y="471488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rot="16200000" flipH="1">
            <a:off x="4500562" y="314324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rot="16200000" flipH="1">
            <a:off x="4857752" y="314324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rot="16200000" flipH="1">
            <a:off x="5143504" y="3071810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16200000" flipH="1">
            <a:off x="5500694" y="3000372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rot="16200000" flipH="1">
            <a:off x="5786446" y="2928934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 rot="16200000" flipH="1">
            <a:off x="6000760" y="2643182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rot="16200000" flipH="1">
            <a:off x="6357950" y="2571744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 rot="16200000" flipH="1">
            <a:off x="6715140" y="2500306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 rot="16200000" flipH="1">
            <a:off x="7072330" y="242886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 rot="16200000" flipH="1">
            <a:off x="7358082" y="242886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428596" y="0"/>
            <a:ext cx="8362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Подорж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по </a:t>
            </a:r>
            <a:r>
              <a:rPr lang="ru-RU" sz="54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Країні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Здоров</a:t>
            </a:r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’</a:t>
            </a:r>
            <a:r>
              <a:rPr lang="uk-UA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я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4" name="013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 flipH="1">
            <a:off x="8215338" y="6215082"/>
            <a:ext cx="357190" cy="357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35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5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0893" fill="hold"/>
                                        <p:tgtEl>
                                          <p:spTgt spid="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4"/>
                </p:tgtEl>
              </p:cMediaNode>
            </p:audio>
          </p:childTnLst>
        </p:cTn>
      </p:par>
    </p:tnLst>
    <p:bldLst>
      <p:bldP spid="29" grpId="0"/>
      <p:bldP spid="29" grpId="1"/>
      <p:bldP spid="29" grpId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57158" y="857232"/>
            <a:ext cx="842968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5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“Будь</a:t>
            </a:r>
            <a:r>
              <a:rPr lang="uk-UA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природі добрим </a:t>
            </a:r>
            <a:r>
              <a:rPr lang="uk-UA" sz="54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другом”</a:t>
            </a:r>
            <a:endParaRPr lang="ru-RU" sz="5400" b="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" name="Рисунок 4" descr="1882.jpg"/>
          <p:cNvPicPr>
            <a:picLocks noChangeAspect="1"/>
          </p:cNvPicPr>
          <p:nvPr/>
        </p:nvPicPr>
        <p:blipFill>
          <a:blip r:embed="rId3"/>
          <a:srcRect t="3125" r="1250" b="5803"/>
          <a:stretch>
            <a:fillRect/>
          </a:stretch>
        </p:blipFill>
        <p:spPr>
          <a:xfrm flipH="1">
            <a:off x="571471" y="2786058"/>
            <a:ext cx="3319755" cy="2143140"/>
          </a:xfrm>
          <a:prstGeom prst="rect">
            <a:avLst/>
          </a:prstGeom>
        </p:spPr>
      </p:pic>
      <p:cxnSp>
        <p:nvCxnSpPr>
          <p:cNvPr id="8" name="Скругленная соединительная линия 7"/>
          <p:cNvCxnSpPr/>
          <p:nvPr/>
        </p:nvCxnSpPr>
        <p:spPr>
          <a:xfrm>
            <a:off x="4857752" y="3500438"/>
            <a:ext cx="3857652" cy="1928826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Скругленная соединительная линия 8"/>
          <p:cNvCxnSpPr/>
          <p:nvPr/>
        </p:nvCxnSpPr>
        <p:spPr>
          <a:xfrm>
            <a:off x="4572000" y="4143380"/>
            <a:ext cx="3857652" cy="1928826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>
            <a:off x="4822033" y="3821909"/>
            <a:ext cx="714380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5250661" y="3964785"/>
            <a:ext cx="714380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5400000">
            <a:off x="5679289" y="4107661"/>
            <a:ext cx="714380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6107917" y="4393413"/>
            <a:ext cx="714380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6322231" y="5107793"/>
            <a:ext cx="1000132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6867540" y="5419740"/>
            <a:ext cx="776294" cy="8096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>
            <a:off x="7322363" y="5607859"/>
            <a:ext cx="714380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7822429" y="5679297"/>
            <a:ext cx="714380" cy="7143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Записанный звук">
            <a:hlinkClick r:id="" action="ppaction://media"/>
          </p:cNvPr>
          <p:cNvPicPr>
            <a:picLocks noRot="1" noChangeAspect="1"/>
          </p:cNvPicPr>
          <p:nvPr>
            <a:wavAudioFile r:embed="rId1" name="Записанный звук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11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Рисунок 9" descr="дорога в лесу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709"/>
            <a:ext cx="9144000" cy="683129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 descr="D:\Мои рисунки\природа\BG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5" name="Picture 5" descr="D:\Мои рисунки\природа\flower_fiel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0"/>
            <a:ext cx="4589892" cy="3671913"/>
          </a:xfrm>
          <a:prstGeom prst="rect">
            <a:avLst/>
          </a:prstGeom>
          <a:noFill/>
        </p:spPr>
      </p:pic>
      <p:pic>
        <p:nvPicPr>
          <p:cNvPr id="5126" name="Picture 6" descr="D:\Мои рисунки\природа\flowerfiel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4000480"/>
            <a:ext cx="3571900" cy="2857520"/>
          </a:xfrm>
          <a:prstGeom prst="rect">
            <a:avLst/>
          </a:prstGeom>
          <a:noFill/>
        </p:spPr>
      </p:pic>
      <p:pic>
        <p:nvPicPr>
          <p:cNvPr id="5127" name="Picture 7" descr="D:\Мои рисунки\природа\FOREST0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3786190"/>
            <a:ext cx="4198791" cy="278605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098" name="Picture 2" descr="D:\Мои рисунки\природа\5277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57166"/>
            <a:ext cx="3215599" cy="2428868"/>
          </a:xfrm>
          <a:prstGeom prst="rect">
            <a:avLst/>
          </a:prstGeom>
          <a:noFill/>
        </p:spPr>
      </p:pic>
      <p:pic>
        <p:nvPicPr>
          <p:cNvPr id="4099" name="Picture 3" descr="D:\Мои рисунки\природа\68004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857232"/>
            <a:ext cx="3476650" cy="5214974"/>
          </a:xfrm>
          <a:prstGeom prst="rect">
            <a:avLst/>
          </a:prstGeom>
          <a:noFill/>
        </p:spPr>
      </p:pic>
      <p:pic>
        <p:nvPicPr>
          <p:cNvPr id="4102" name="Picture 6" descr="D:\Мои рисунки\природа\butterfly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1999" y="3071810"/>
            <a:ext cx="4286253" cy="321469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101" name="Picture 5" descr="D:\Мои рисунки\природа\153668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4762533" cy="3571900"/>
          </a:xfrm>
          <a:prstGeom prst="rect">
            <a:avLst/>
          </a:prstGeom>
          <a:noFill/>
        </p:spPr>
      </p:pic>
      <p:pic>
        <p:nvPicPr>
          <p:cNvPr id="4100" name="Picture 4" descr="D:\Мои рисунки\природа\68009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00430" y="2857496"/>
            <a:ext cx="5264955" cy="350997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074" name="Picture 2" descr="D:\Мои рисунки\природа\52616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5072098" cy="3867525"/>
          </a:xfrm>
          <a:prstGeom prst="rect">
            <a:avLst/>
          </a:prstGeom>
          <a:noFill/>
        </p:spPr>
      </p:pic>
      <p:pic>
        <p:nvPicPr>
          <p:cNvPr id="3075" name="Picture 3" descr="D:\Мои рисунки\природа\52863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71934" y="3071810"/>
            <a:ext cx="4714908" cy="353296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9CB41"/>
          </a:solidFill>
          <a:ln w="9525">
            <a:solidFill>
              <a:srgbClr val="EDDA6B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44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000364" y="642918"/>
            <a:ext cx="32861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3600" b="1" i="1" cap="none" spc="0" dirty="0" smtClean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 Режим дня</a:t>
            </a:r>
            <a:endParaRPr lang="ru-RU" sz="3600" b="1" i="1" cap="none" spc="0" dirty="0">
              <a:ln w="12700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5008" y="1142984"/>
            <a:ext cx="34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 w="12700">
                  <a:noFill/>
                  <a:prstDash val="solid"/>
                </a:ln>
                <a:solidFill>
                  <a:schemeClr val="bg1"/>
                </a:solidFill>
              </a:rPr>
              <a:t>2. Гімнастика, зарядка</a:t>
            </a:r>
            <a:endParaRPr lang="ru-RU" sz="3600" b="1" i="1" dirty="0">
              <a:ln w="12700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571744"/>
            <a:ext cx="43576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3. Чистота – запорука здоров</a:t>
            </a:r>
            <a:r>
              <a:rPr lang="en-US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’</a:t>
            </a:r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14" name="Скругленная соединительная линия 13"/>
          <p:cNvCxnSpPr/>
          <p:nvPr/>
        </p:nvCxnSpPr>
        <p:spPr>
          <a:xfrm>
            <a:off x="2928926" y="1142984"/>
            <a:ext cx="3214710" cy="785818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Скругленная соединительная линия 14"/>
          <p:cNvCxnSpPr/>
          <p:nvPr/>
        </p:nvCxnSpPr>
        <p:spPr>
          <a:xfrm>
            <a:off x="3071802" y="1571612"/>
            <a:ext cx="3000396" cy="785818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Скругленная соединительная линия 16"/>
          <p:cNvCxnSpPr/>
          <p:nvPr/>
        </p:nvCxnSpPr>
        <p:spPr>
          <a:xfrm rot="10800000" flipV="1">
            <a:off x="4429124" y="2285992"/>
            <a:ext cx="3214710" cy="714380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Скругленная соединительная линия 17"/>
          <p:cNvCxnSpPr/>
          <p:nvPr/>
        </p:nvCxnSpPr>
        <p:spPr>
          <a:xfrm rot="10800000" flipV="1">
            <a:off x="4500562" y="2714620"/>
            <a:ext cx="3357586" cy="714380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4572000" y="3357562"/>
            <a:ext cx="42547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4. Їжа – джерело росту та здоров</a:t>
            </a:r>
            <a:r>
              <a:rPr lang="en-US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’</a:t>
            </a: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21" name="Скругленная соединительная линия 20"/>
          <p:cNvCxnSpPr/>
          <p:nvPr/>
        </p:nvCxnSpPr>
        <p:spPr>
          <a:xfrm>
            <a:off x="2928926" y="3786190"/>
            <a:ext cx="1714512" cy="214314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Скругленная соединительная линия 21"/>
          <p:cNvCxnSpPr/>
          <p:nvPr/>
        </p:nvCxnSpPr>
        <p:spPr>
          <a:xfrm>
            <a:off x="3071802" y="4214818"/>
            <a:ext cx="1643074" cy="214314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285720" y="4786322"/>
            <a:ext cx="292895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5. </a:t>
            </a:r>
            <a:r>
              <a:rPr lang="ru-RU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Активний</a:t>
            </a:r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відпочинок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25" name="Скругленная соединительная линия 24"/>
          <p:cNvCxnSpPr/>
          <p:nvPr/>
        </p:nvCxnSpPr>
        <p:spPr>
          <a:xfrm rot="10800000" flipV="1">
            <a:off x="3000364" y="4572008"/>
            <a:ext cx="2643206" cy="714380"/>
          </a:xfrm>
          <a:prstGeom prst="curvedConnector3">
            <a:avLst>
              <a:gd name="adj1" fmla="val 35434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Скругленная соединительная линия 27"/>
          <p:cNvCxnSpPr/>
          <p:nvPr/>
        </p:nvCxnSpPr>
        <p:spPr>
          <a:xfrm rot="10800000" flipV="1">
            <a:off x="3143240" y="5000636"/>
            <a:ext cx="2643206" cy="714380"/>
          </a:xfrm>
          <a:prstGeom prst="curvedConnector3">
            <a:avLst>
              <a:gd name="adj1" fmla="val 35434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5143504" y="5357826"/>
            <a:ext cx="378621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6. «Будь </a:t>
            </a:r>
            <a:r>
              <a:rPr lang="ru-RU" sz="3600" b="1" i="1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природі</a:t>
            </a:r>
            <a:r>
              <a:rPr lang="ru-RU" sz="3600" b="1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другом»</a:t>
            </a:r>
            <a:endParaRPr lang="ru-RU" sz="3600" b="1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31" name="Скругленная соединительная линия 30"/>
          <p:cNvCxnSpPr/>
          <p:nvPr/>
        </p:nvCxnSpPr>
        <p:spPr>
          <a:xfrm rot="16200000" flipH="1">
            <a:off x="3511231" y="4132579"/>
            <a:ext cx="156993" cy="3893371"/>
          </a:xfrm>
          <a:prstGeom prst="curvedConnector2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Скругленная соединительная линия 30"/>
          <p:cNvCxnSpPr/>
          <p:nvPr/>
        </p:nvCxnSpPr>
        <p:spPr>
          <a:xfrm rot="16200000" flipH="1">
            <a:off x="3582669" y="4561207"/>
            <a:ext cx="156993" cy="3893371"/>
          </a:xfrm>
          <a:prstGeom prst="curvedConnector2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4" name="Рисунок 33" descr="1882.jpg"/>
          <p:cNvPicPr>
            <a:picLocks noChangeAspect="1"/>
          </p:cNvPicPr>
          <p:nvPr/>
        </p:nvPicPr>
        <p:blipFill>
          <a:blip r:embed="rId2"/>
          <a:srcRect t="3125" r="1250" b="5803"/>
          <a:stretch>
            <a:fillRect/>
          </a:stretch>
        </p:blipFill>
        <p:spPr>
          <a:xfrm flipH="1">
            <a:off x="285720" y="857232"/>
            <a:ext cx="2643174" cy="1706359"/>
          </a:xfrm>
          <a:prstGeom prst="rect">
            <a:avLst/>
          </a:prstGeom>
        </p:spPr>
      </p:pic>
      <p:cxnSp>
        <p:nvCxnSpPr>
          <p:cNvPr id="42" name="Прямая соединительная линия 41"/>
          <p:cNvCxnSpPr/>
          <p:nvPr/>
        </p:nvCxnSpPr>
        <p:spPr>
          <a:xfrm rot="16200000" flipH="1">
            <a:off x="3286116" y="128586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16200000" flipH="1">
            <a:off x="3571868" y="1357298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rot="16200000" flipH="1">
            <a:off x="3857620" y="142873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rot="16200000" flipH="1">
            <a:off x="3000364" y="128586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rot="16200000" flipH="1">
            <a:off x="4143372" y="150017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rot="16200000" flipH="1">
            <a:off x="4429124" y="178592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rot="16200000" flipH="1">
            <a:off x="4714876" y="192880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rot="16200000" flipH="1">
            <a:off x="5000628" y="200024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rot="16200000" flipH="1">
            <a:off x="5250661" y="2035959"/>
            <a:ext cx="500066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rot="16200000" flipH="1">
            <a:off x="5572132" y="2071678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rot="16200000" flipH="1">
            <a:off x="3286116" y="392906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16200000" flipH="1">
            <a:off x="3000364" y="392906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16200000" flipH="1">
            <a:off x="3571868" y="400050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rot="16200000" flipH="1">
            <a:off x="3821901" y="4107661"/>
            <a:ext cx="500066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rot="16200000" flipH="1">
            <a:off x="4143372" y="414338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rot="16200000" flipH="1">
            <a:off x="1785918" y="621508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rot="16200000" flipH="1">
            <a:off x="2143108" y="621508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rot="16200000" flipH="1">
            <a:off x="2500298" y="621508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rot="16200000" flipH="1">
            <a:off x="285748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rot="16200000" flipH="1">
            <a:off x="321467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rot="16200000" flipH="1">
            <a:off x="357186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rot="16200000" flipH="1">
            <a:off x="392905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rot="16200000" flipH="1">
            <a:off x="4286248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rot="16200000" flipH="1">
            <a:off x="4714876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rot="16200000" flipH="1">
            <a:off x="5143504" y="628652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 rot="16200000" flipH="1">
            <a:off x="3214678" y="542926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rot="16200000" flipH="1">
            <a:off x="3857620" y="535782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 rot="16200000" flipH="1">
            <a:off x="3500430" y="5357826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rot="16200000" flipH="1">
            <a:off x="4214810" y="5286388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 rot="16200000" flipH="1">
            <a:off x="4500562" y="514351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 rot="16200000" flipH="1">
            <a:off x="4714876" y="4857760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 rot="16200000" flipH="1">
            <a:off x="5072066" y="4786322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 rot="16200000" flipH="1">
            <a:off x="5357818" y="4714884"/>
            <a:ext cx="428628" cy="14287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 rot="16200000" flipH="1">
            <a:off x="4500562" y="314324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 rot="16200000" flipH="1">
            <a:off x="4857752" y="314324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rot="16200000" flipH="1">
            <a:off x="5143504" y="3071810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rot="16200000" flipH="1">
            <a:off x="5500694" y="3000372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rot="16200000" flipH="1">
            <a:off x="5786446" y="2928934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 rot="16200000" flipH="1">
            <a:off x="6000760" y="2643182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rot="16200000" flipH="1">
            <a:off x="6357950" y="2571744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 rot="16200000" flipH="1">
            <a:off x="6715140" y="2500306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 rot="16200000" flipH="1">
            <a:off x="7072330" y="242886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 rot="16200000" flipH="1">
            <a:off x="7358082" y="2428868"/>
            <a:ext cx="419104" cy="13335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428596" y="0"/>
            <a:ext cx="8362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Подорж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по </a:t>
            </a:r>
            <a:r>
              <a:rPr lang="ru-RU" sz="54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Країні</a:t>
            </a:r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Здоров</a:t>
            </a:r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’</a:t>
            </a:r>
            <a:r>
              <a:rPr lang="uk-UA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я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981075"/>
            <a:ext cx="9144000" cy="5876925"/>
          </a:xfrm>
          <a:prstGeom prst="rect">
            <a:avLst/>
          </a:prstGeom>
          <a:solidFill>
            <a:srgbClr val="EDDA6B"/>
          </a:solidFill>
          <a:ln w="9525">
            <a:solidFill>
              <a:srgbClr val="EDDA6B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514350" indent="-514350" algn="ctr">
              <a:defRPr/>
            </a:pPr>
            <a:endParaRPr lang="uk-UA" sz="5400" b="1" i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1071546"/>
            <a:ext cx="76006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Здоровому все здорово!</a:t>
            </a:r>
            <a:endParaRPr lang="ru-RU" sz="54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4272677"/>
            <a:ext cx="6736664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Бережи</a:t>
            </a:r>
            <a:r>
              <a:rPr lang="ru-RU" sz="54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5400" b="1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одяг</a:t>
            </a:r>
            <a:r>
              <a:rPr lang="ru-RU" sz="54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5400" b="1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поки</a:t>
            </a:r>
            <a:r>
              <a:rPr lang="ru-RU" sz="54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5400" b="1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новий</a:t>
            </a:r>
            <a:r>
              <a:rPr lang="ru-RU" sz="54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а здоров</a:t>
            </a:r>
            <a:r>
              <a:rPr lang="en-US" sz="54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’</a:t>
            </a:r>
            <a:r>
              <a:rPr lang="uk-UA" sz="5400" b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 поки - молодий</a:t>
            </a:r>
            <a:endParaRPr lang="ru-RU" sz="5400" b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1" name="Рисунок 10" descr="1882.jpg"/>
          <p:cNvPicPr>
            <a:picLocks noChangeAspect="1"/>
          </p:cNvPicPr>
          <p:nvPr/>
        </p:nvPicPr>
        <p:blipFill>
          <a:blip r:embed="rId3"/>
          <a:srcRect t="3125" r="1250" b="5803"/>
          <a:stretch>
            <a:fillRect/>
          </a:stretch>
        </p:blipFill>
        <p:spPr>
          <a:xfrm flipH="1">
            <a:off x="285720" y="2000240"/>
            <a:ext cx="3319755" cy="2143140"/>
          </a:xfrm>
          <a:prstGeom prst="rect">
            <a:avLst/>
          </a:prstGeom>
        </p:spPr>
      </p:pic>
      <p:cxnSp>
        <p:nvCxnSpPr>
          <p:cNvPr id="13" name="Скругленная соединительная линия 12"/>
          <p:cNvCxnSpPr/>
          <p:nvPr/>
        </p:nvCxnSpPr>
        <p:spPr>
          <a:xfrm>
            <a:off x="3786182" y="2285992"/>
            <a:ext cx="4071966" cy="1285884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Скругленная соединительная линия 13"/>
          <p:cNvCxnSpPr/>
          <p:nvPr/>
        </p:nvCxnSpPr>
        <p:spPr>
          <a:xfrm>
            <a:off x="3786182" y="3071810"/>
            <a:ext cx="4071966" cy="1285884"/>
          </a:xfrm>
          <a:prstGeom prst="curvedConnector3">
            <a:avLst>
              <a:gd name="adj1" fmla="val 50000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3893339" y="2678901"/>
            <a:ext cx="785818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rot="5400000">
            <a:off x="4465637" y="2820983"/>
            <a:ext cx="785818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rot="5400000">
            <a:off x="4988833" y="2938683"/>
            <a:ext cx="737513" cy="363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5394331" y="3249611"/>
            <a:ext cx="785818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6680215" y="3892553"/>
            <a:ext cx="785818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5400000">
            <a:off x="5749933" y="3607595"/>
            <a:ext cx="786612" cy="794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5400000">
            <a:off x="6215868" y="3785396"/>
            <a:ext cx="714380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5400000">
            <a:off x="7108843" y="3963991"/>
            <a:ext cx="785818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7" name="Рисунок 16" descr="j0223648.wm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0826" y="4572007"/>
            <a:ext cx="2214546" cy="19620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89CB41"/>
          </a:solidFill>
          <a:ln w="9525">
            <a:solidFill>
              <a:srgbClr val="EDDA6B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44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1071546"/>
            <a:ext cx="77153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i="1" dirty="0" smtClean="0">
                <a:ln w="12700">
                  <a:noFill/>
                  <a:prstDash val="solid"/>
                </a:ln>
                <a:solidFill>
                  <a:schemeClr val="bg1"/>
                </a:solidFill>
              </a:rPr>
              <a:t>Робіть щодня зарядку,займайтесь спортом</a:t>
            </a:r>
            <a:endParaRPr lang="ru-RU" sz="3600" b="1" i="1" dirty="0">
              <a:ln w="12700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2285992"/>
            <a:ext cx="8143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Стежте за </a:t>
            </a: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</a:t>
            </a:r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истотою свого тіла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57158" y="3214686"/>
            <a:ext cx="76438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Вживайте різноманітну корисну їжу, овочі, фрукти.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85720" y="4786322"/>
            <a:ext cx="864399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Активно </a:t>
            </a:r>
            <a:r>
              <a:rPr lang="ru-RU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відпочивайте</a:t>
            </a:r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більш</a:t>
            </a:r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бувайте</a:t>
            </a:r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на </a:t>
            </a:r>
            <a:r>
              <a:rPr lang="ru-RU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свіжому</a:t>
            </a:r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повітрі</a:t>
            </a:r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sz="3600" b="1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загартовуйтесь</a:t>
            </a:r>
            <a:r>
              <a:rPr lang="ru-RU" sz="36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ru-RU" sz="36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357158" y="428604"/>
            <a:ext cx="235551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3600" b="0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Режим </a:t>
            </a:r>
            <a:r>
              <a:rPr lang="uk-UA" sz="3600" b="0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дня</a:t>
            </a:r>
            <a:endParaRPr lang="ru-RU" sz="36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248</TotalTime>
  <Words>624</Words>
  <Application>Microsoft Office PowerPoint</Application>
  <PresentationFormat>Экран (4:3)</PresentationFormat>
  <Paragraphs>119</Paragraphs>
  <Slides>27</Slides>
  <Notes>0</Notes>
  <HiddenSlides>0</HiddenSlides>
  <MMClips>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30</cp:revision>
  <dcterms:created xsi:type="dcterms:W3CDTF">2011-02-06T12:20:52Z</dcterms:created>
  <dcterms:modified xsi:type="dcterms:W3CDTF">2011-02-22T21:34:49Z</dcterms:modified>
</cp:coreProperties>
</file>