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4" r:id="rId6"/>
    <p:sldId id="265" r:id="rId7"/>
    <p:sldId id="266" r:id="rId8"/>
    <p:sldId id="260" r:id="rId9"/>
    <p:sldId id="267" r:id="rId10"/>
    <p:sldId id="268" r:id="rId11"/>
    <p:sldId id="271" r:id="rId12"/>
    <p:sldId id="269" r:id="rId13"/>
    <p:sldId id="275" r:id="rId14"/>
    <p:sldId id="276" r:id="rId15"/>
    <p:sldId id="273" r:id="rId16"/>
    <p:sldId id="274" r:id="rId17"/>
    <p:sldId id="277" r:id="rId18"/>
    <p:sldId id="278" r:id="rId19"/>
    <p:sldId id="280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02" y="-1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8ED4-5547-4633-A5C5-855F8B39828E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37EDA-41AF-4485-97D5-C5516DDDC1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8ED4-5547-4633-A5C5-855F8B39828E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37EDA-41AF-4485-97D5-C5516DDDC1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8ED4-5547-4633-A5C5-855F8B39828E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37EDA-41AF-4485-97D5-C5516DDDC1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8ED4-5547-4633-A5C5-855F8B39828E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37EDA-41AF-4485-97D5-C5516DDDC1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8ED4-5547-4633-A5C5-855F8B39828E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37EDA-41AF-4485-97D5-C5516DDDC1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8ED4-5547-4633-A5C5-855F8B39828E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37EDA-41AF-4485-97D5-C5516DDDC1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8ED4-5547-4633-A5C5-855F8B39828E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37EDA-41AF-4485-97D5-C5516DDDC1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8ED4-5547-4633-A5C5-855F8B39828E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37EDA-41AF-4485-97D5-C5516DDDC1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8ED4-5547-4633-A5C5-855F8B39828E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37EDA-41AF-4485-97D5-C5516DDDC1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8ED4-5547-4633-A5C5-855F8B39828E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37EDA-41AF-4485-97D5-C5516DDDC1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8ED4-5547-4633-A5C5-855F8B39828E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37EDA-41AF-4485-97D5-C5516DDDC1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7D71DE8-162F-494A-8048-81BCE84616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41BA2-E80E-4748-8A06-324B2EB299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FFFF00">
                <a:alpha val="40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7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78ED4-5547-4633-A5C5-855F8B39828E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37EDA-41AF-4485-97D5-C5516DDDC1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Гра </a:t>
            </a:r>
            <a:r>
              <a:rPr lang="uk-UA" dirty="0" err="1" smtClean="0">
                <a:solidFill>
                  <a:srgbClr val="002060"/>
                </a:solidFill>
              </a:rPr>
              <a:t>“Доміно”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1536" y="1714488"/>
          <a:ext cx="7429556" cy="3357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89"/>
                <a:gridCol w="1857389"/>
                <a:gridCol w="1857389"/>
                <a:gridCol w="1857389"/>
              </a:tblGrid>
              <a:tr h="1678793">
                <a:tc>
                  <a:txBody>
                    <a:bodyPr/>
                    <a:lstStyle/>
                    <a:p>
                      <a:pPr algn="ctr"/>
                      <a:r>
                        <a:rPr lang="uk-UA" sz="7200" dirty="0" smtClean="0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1</a:t>
                      </a:r>
                      <a:endParaRPr lang="ru-RU" sz="7200" dirty="0">
                        <a:solidFill>
                          <a:schemeClr val="tx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200" dirty="0" smtClean="0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2</a:t>
                      </a:r>
                      <a:endParaRPr lang="ru-RU" sz="7200" dirty="0">
                        <a:solidFill>
                          <a:schemeClr val="tx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200" dirty="0" smtClean="0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3</a:t>
                      </a:r>
                      <a:endParaRPr lang="ru-RU" sz="7200" dirty="0">
                        <a:solidFill>
                          <a:schemeClr val="tx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200" dirty="0" smtClean="0">
                          <a:solidFill>
                            <a:schemeClr val="tx1">
                              <a:lumMod val="95000"/>
                            </a:schemeClr>
                          </a:solidFill>
                        </a:rPr>
                        <a:t>4</a:t>
                      </a:r>
                      <a:endParaRPr lang="ru-RU" sz="7200" dirty="0">
                        <a:solidFill>
                          <a:schemeClr val="tx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678793">
                <a:tc>
                  <a:txBody>
                    <a:bodyPr/>
                    <a:lstStyle/>
                    <a:p>
                      <a:pPr algn="ctr"/>
                      <a:endParaRPr lang="ru-RU" sz="7200" dirty="0">
                        <a:solidFill>
                          <a:schemeClr val="tx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7200" dirty="0">
                        <a:solidFill>
                          <a:schemeClr val="tx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7200">
                        <a:solidFill>
                          <a:schemeClr val="tx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7200" dirty="0">
                        <a:solidFill>
                          <a:schemeClr val="tx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57686" y="5429264"/>
            <a:ext cx="185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Тиск</a:t>
            </a:r>
            <a:endParaRPr lang="ru-RU" sz="5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5572140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i="1" dirty="0" smtClean="0">
                <a:solidFill>
                  <a:srgbClr val="002060"/>
                </a:solidFill>
              </a:rPr>
              <a:t>Ключове слово:</a:t>
            </a:r>
            <a:endParaRPr lang="ru-RU" sz="40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002060"/>
                </a:solidFill>
              </a:rPr>
              <a:t>Тема уроку: “</a:t>
            </a:r>
            <a:r>
              <a:rPr lang="ru-RU" b="1" i="1" dirty="0" err="1" smtClean="0">
                <a:solidFill>
                  <a:srgbClr val="002060"/>
                </a:solidFill>
              </a:rPr>
              <a:t>Тиск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твердих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тіл</a:t>
            </a:r>
            <a:r>
              <a:rPr lang="ru-RU" b="1" i="1" dirty="0" smtClean="0">
                <a:solidFill>
                  <a:srgbClr val="002060"/>
                </a:solidFill>
              </a:rPr>
              <a:t> на </a:t>
            </a:r>
            <a:r>
              <a:rPr lang="ru-RU" b="1" i="1" dirty="0" err="1" smtClean="0">
                <a:solidFill>
                  <a:srgbClr val="002060"/>
                </a:solidFill>
              </a:rPr>
              <a:t>поверхню</a:t>
            </a:r>
            <a:r>
              <a:rPr lang="ru-RU" b="1" i="1" dirty="0" smtClean="0">
                <a:solidFill>
                  <a:srgbClr val="002060"/>
                </a:solidFill>
              </a:rPr>
              <a:t>. Сила </a:t>
            </a:r>
            <a:r>
              <a:rPr lang="ru-RU" b="1" i="1" dirty="0" err="1" smtClean="0">
                <a:solidFill>
                  <a:srgbClr val="002060"/>
                </a:solidFill>
              </a:rPr>
              <a:t>тиску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  <a:r>
              <a:rPr lang="uk-UA" b="1" i="1" dirty="0" smtClean="0">
                <a:solidFill>
                  <a:srgbClr val="002060"/>
                </a:solidFill>
              </a:rPr>
              <a:t>”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43570" y="4857760"/>
            <a:ext cx="3257528" cy="1752600"/>
          </a:xfrm>
        </p:spPr>
        <p:txBody>
          <a:bodyPr>
            <a:normAutofit/>
          </a:bodyPr>
          <a:lstStyle/>
          <a:p>
            <a:r>
              <a:rPr lang="uk-UA" sz="1600" dirty="0" smtClean="0">
                <a:solidFill>
                  <a:srgbClr val="002060"/>
                </a:solidFill>
              </a:rPr>
              <a:t>підготувала </a:t>
            </a:r>
            <a:r>
              <a:rPr lang="uk-UA" sz="1600" dirty="0" err="1" smtClean="0">
                <a:solidFill>
                  <a:srgbClr val="002060"/>
                </a:solidFill>
              </a:rPr>
              <a:t>Нетребенко</a:t>
            </a:r>
            <a:r>
              <a:rPr lang="uk-UA" sz="1600" dirty="0" smtClean="0">
                <a:solidFill>
                  <a:srgbClr val="002060"/>
                </a:solidFill>
              </a:rPr>
              <a:t> М.А.</a:t>
            </a:r>
          </a:p>
          <a:p>
            <a:r>
              <a:rPr lang="uk-UA" sz="1600" dirty="0" smtClean="0">
                <a:solidFill>
                  <a:srgbClr val="002060"/>
                </a:solidFill>
              </a:rPr>
              <a:t>вчитель фізики та інформатики </a:t>
            </a:r>
          </a:p>
          <a:p>
            <a:r>
              <a:rPr lang="uk-UA" sz="1600" dirty="0" smtClean="0">
                <a:solidFill>
                  <a:srgbClr val="002060"/>
                </a:solidFill>
              </a:rPr>
              <a:t>Хутірської ЗОШ І-ІІІ ступенів </a:t>
            </a:r>
          </a:p>
          <a:p>
            <a:r>
              <a:rPr lang="uk-UA" sz="1600" dirty="0" smtClean="0">
                <a:solidFill>
                  <a:srgbClr val="002060"/>
                </a:solidFill>
              </a:rPr>
              <a:t>Черкаської районної ради Черкаської області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4337" name="Picture 1" descr="C:\Users\Comp\Downloads\3546633-judge-ow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071942"/>
            <a:ext cx="3651006" cy="2513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Мета уроку: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Сформувати в учнів поняття про тиск як про фізичну величину; </a:t>
            </a:r>
          </a:p>
          <a:p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дослідити на уроці залежність тиску від сили тиску та від площі поверхні; </a:t>
            </a:r>
          </a:p>
          <a:p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Навчитися застосовувати знання про тиск у повсякденному житті; </a:t>
            </a:r>
          </a:p>
          <a:p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Розвивати спостережливість та логічне мислення, вміння формулювати висновки та робити узагальнення;</a:t>
            </a:r>
          </a:p>
          <a:p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виховувати почуття власної безпеки при роботі з побутовими приладами.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002060"/>
                </a:solidFill>
              </a:rPr>
              <a:t>Актуалізація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опорних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знань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Comp\Pictures\FreeVideoToJPGConverter\Тиск  Сила тиску (21.11.2014 12-43-12)\Тиск  Сила тиску 013.jpg"/>
          <p:cNvPicPr>
            <a:picLocks noChangeAspect="1" noChangeArrowheads="1"/>
          </p:cNvPicPr>
          <p:nvPr/>
        </p:nvPicPr>
        <p:blipFill>
          <a:blip r:embed="rId2"/>
          <a:srcRect b="42500"/>
          <a:stretch>
            <a:fillRect/>
          </a:stretch>
        </p:blipFill>
        <p:spPr bwMode="auto">
          <a:xfrm>
            <a:off x="4286248" y="928670"/>
            <a:ext cx="4714908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C:\Users\Comp\Pictures\FreeVideoToJPGConverter\Тиск  Сила тиску (21.11.2014 12-43-12)\Тиск  Сила тиску 020.jpg"/>
          <p:cNvPicPr>
            <a:picLocks noChangeAspect="1" noChangeArrowheads="1"/>
          </p:cNvPicPr>
          <p:nvPr/>
        </p:nvPicPr>
        <p:blipFill>
          <a:blip r:embed="rId3"/>
          <a:srcRect l="64854" b="41538"/>
          <a:stretch>
            <a:fillRect/>
          </a:stretch>
        </p:blipFill>
        <p:spPr bwMode="auto">
          <a:xfrm>
            <a:off x="6643670" y="1000108"/>
            <a:ext cx="2500330" cy="3119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5643570" y="1000108"/>
            <a:ext cx="399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F</a:t>
            </a:r>
            <a:r>
              <a:rPr lang="en-US" sz="1100" b="1" dirty="0" smtClean="0">
                <a:solidFill>
                  <a:srgbClr val="0000FF"/>
                </a:solidFill>
              </a:rPr>
              <a:t>1</a:t>
            </a:r>
            <a:r>
              <a:rPr lang="uk-UA" sz="1100" b="1" dirty="0" smtClean="0">
                <a:solidFill>
                  <a:srgbClr val="0000FF"/>
                </a:solidFill>
              </a:rPr>
              <a:t>,   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43504" y="2571743"/>
            <a:ext cx="399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F</a:t>
            </a:r>
            <a:r>
              <a:rPr lang="en-US" sz="1200" b="1" dirty="0" smtClean="0">
                <a:solidFill>
                  <a:srgbClr val="0000FF"/>
                </a:solidFill>
              </a:rPr>
              <a:t>2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43570" y="865985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</a:rPr>
              <a:t>→</a:t>
            </a:r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143504" y="2428868"/>
            <a:ext cx="26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</a:rPr>
              <a:t>→</a:t>
            </a:r>
            <a:endParaRPr lang="ru-RU" sz="1200" dirty="0"/>
          </a:p>
        </p:txBody>
      </p:sp>
      <p:pic>
        <p:nvPicPr>
          <p:cNvPr id="1030" name="Picture 6" descr="C:\Users\Comp\Downloads\179509_html_m65aadf1a.png"/>
          <p:cNvPicPr>
            <a:picLocks noChangeAspect="1" noChangeArrowheads="1"/>
          </p:cNvPicPr>
          <p:nvPr/>
        </p:nvPicPr>
        <p:blipFill>
          <a:blip r:embed="rId4"/>
          <a:srcRect t="11250" r="32173"/>
          <a:stretch>
            <a:fillRect/>
          </a:stretch>
        </p:blipFill>
        <p:spPr bwMode="auto">
          <a:xfrm>
            <a:off x="214282" y="2000240"/>
            <a:ext cx="4075630" cy="4643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6143636" y="121442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V</a:t>
            </a:r>
            <a:r>
              <a:rPr lang="en-US" sz="1200" b="1" dirty="0" smtClean="0">
                <a:solidFill>
                  <a:srgbClr val="0000FF"/>
                </a:solidFill>
              </a:rPr>
              <a:t>1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57884" y="300037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V</a:t>
            </a:r>
            <a:r>
              <a:rPr lang="en-US" sz="1200" b="1" dirty="0" smtClean="0">
                <a:solidFill>
                  <a:srgbClr val="0000FF"/>
                </a:solidFill>
              </a:rPr>
              <a:t>2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43636" y="1071546"/>
            <a:ext cx="571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</a:rPr>
              <a:t>→</a:t>
            </a:r>
            <a:endParaRPr lang="ru-RU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5857884" y="2857496"/>
            <a:ext cx="428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</a:rPr>
              <a:t>→</a:t>
            </a:r>
            <a:endParaRPr lang="ru-RU" sz="1200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6286512" y="1643050"/>
            <a:ext cx="714380" cy="158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12" idx="2"/>
          </p:cNvCxnSpPr>
          <p:nvPr/>
        </p:nvCxnSpPr>
        <p:spPr>
          <a:xfrm>
            <a:off x="5929322" y="3357562"/>
            <a:ext cx="357190" cy="1214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Rectangle 8"/>
          <p:cNvSpPr>
            <a:spLocks noGrp="1" noChangeArrowheads="1"/>
          </p:cNvSpPr>
          <p:nvPr>
            <p:ph type="title"/>
          </p:nvPr>
        </p:nvSpPr>
        <p:spPr>
          <a:xfrm>
            <a:off x="971550" y="260350"/>
            <a:ext cx="6870700" cy="1600200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rgbClr val="000099"/>
                </a:solidFill>
              </a:rPr>
              <a:t>Питання:  чому людина, одягнувши лижі, не провалюється на снігу?</a:t>
            </a:r>
            <a:endParaRPr lang="uk-UA" sz="4000" b="1" dirty="0">
              <a:solidFill>
                <a:srgbClr val="000099"/>
              </a:solidFill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468313" y="4724400"/>
            <a:ext cx="41036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 dirty="0" smtClean="0">
                <a:solidFill>
                  <a:srgbClr val="FFFF99"/>
                </a:solidFill>
                <a:latin typeface="Arial" charset="0"/>
              </a:rPr>
              <a:t>Чим </a:t>
            </a:r>
            <a:r>
              <a:rPr lang="ru-RU" sz="2400" b="1" i="1" dirty="0" err="1" smtClean="0">
                <a:solidFill>
                  <a:srgbClr val="FFFF99"/>
                </a:solidFill>
                <a:latin typeface="Arial" charset="0"/>
              </a:rPr>
              <a:t>більша</a:t>
            </a:r>
            <a:r>
              <a:rPr lang="ru-RU" sz="2400" b="1" i="1" dirty="0" smtClean="0">
                <a:solidFill>
                  <a:srgbClr val="FFFF99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FFFF99"/>
                </a:solidFill>
                <a:latin typeface="Arial" charset="0"/>
              </a:rPr>
              <a:t>площа</a:t>
            </a:r>
            <a:r>
              <a:rPr lang="ru-RU" sz="2400" b="1" i="1" dirty="0" smtClean="0">
                <a:solidFill>
                  <a:srgbClr val="FFFF99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FFFF99"/>
                </a:solidFill>
                <a:latin typeface="Arial" charset="0"/>
              </a:rPr>
              <a:t>поверхні</a:t>
            </a:r>
            <a:r>
              <a:rPr lang="ru-RU" sz="2400" b="1" i="1" dirty="0" smtClean="0">
                <a:solidFill>
                  <a:srgbClr val="FFFF99"/>
                </a:solidFill>
                <a:latin typeface="Arial" charset="0"/>
              </a:rPr>
              <a:t>, </a:t>
            </a:r>
            <a:r>
              <a:rPr lang="ru-RU" sz="2400" b="1" i="1" dirty="0" err="1" smtClean="0">
                <a:solidFill>
                  <a:srgbClr val="FFFF99"/>
                </a:solidFill>
                <a:latin typeface="Arial" charset="0"/>
              </a:rPr>
              <a:t>тим</a:t>
            </a:r>
            <a:r>
              <a:rPr lang="ru-RU" sz="2400" b="1" i="1" dirty="0" smtClean="0">
                <a:solidFill>
                  <a:srgbClr val="FFFF99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FFFF99"/>
                </a:solidFill>
                <a:latin typeface="Arial" charset="0"/>
              </a:rPr>
              <a:t>менша</a:t>
            </a:r>
            <a:r>
              <a:rPr lang="ru-RU" sz="2400" b="1" i="1" dirty="0" smtClean="0">
                <a:solidFill>
                  <a:srgbClr val="FFFF99"/>
                </a:solidFill>
                <a:latin typeface="Arial" charset="0"/>
              </a:rPr>
              <a:t> вага приходиться на </a:t>
            </a:r>
            <a:r>
              <a:rPr lang="ru-RU" sz="2400" b="1" i="1" dirty="0" err="1" smtClean="0">
                <a:solidFill>
                  <a:srgbClr val="FFFF99"/>
                </a:solidFill>
                <a:latin typeface="Arial" charset="0"/>
              </a:rPr>
              <a:t>одиницю</a:t>
            </a:r>
            <a:r>
              <a:rPr lang="ru-RU" sz="2400" b="1" i="1" dirty="0" smtClean="0">
                <a:solidFill>
                  <a:srgbClr val="FFFF99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FFFF99"/>
                </a:solidFill>
                <a:latin typeface="Arial" charset="0"/>
              </a:rPr>
              <a:t>площі</a:t>
            </a:r>
            <a:r>
              <a:rPr lang="ru-RU" sz="2400" b="1" i="1" dirty="0" smtClean="0">
                <a:solidFill>
                  <a:srgbClr val="FFFF99"/>
                </a:solidFill>
                <a:latin typeface="Arial" charset="0"/>
              </a:rPr>
              <a:t>.</a:t>
            </a:r>
            <a:endParaRPr lang="ru-RU" sz="2400" b="1" i="1" dirty="0">
              <a:solidFill>
                <a:srgbClr val="FFFF99"/>
              </a:solidFill>
              <a:latin typeface="Arial" charset="0"/>
            </a:endParaRPr>
          </a:p>
        </p:txBody>
      </p:sp>
      <p:pic>
        <p:nvPicPr>
          <p:cNvPr id="6148" name="Picture 4" descr="http://www.arhcity.ru/data/115/sky39_2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2080" y="2714620"/>
            <a:ext cx="4042376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3" name="Picture 9" descr="G:\Тиск твердих тіл\1269847084_deti-v-snegu.jpg"/>
          <p:cNvPicPr>
            <a:picLocks noChangeAspect="1" noChangeArrowheads="1"/>
          </p:cNvPicPr>
          <p:nvPr/>
        </p:nvPicPr>
        <p:blipFill>
          <a:blip r:embed="rId3"/>
          <a:srcRect l="6875" t="23750" r="11562" b="8750"/>
          <a:stretch>
            <a:fillRect/>
          </a:stretch>
        </p:blipFill>
        <p:spPr bwMode="auto">
          <a:xfrm>
            <a:off x="357158" y="1928802"/>
            <a:ext cx="4373593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71604" y="357166"/>
            <a:ext cx="7389837" cy="1295400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solidFill>
                  <a:srgbClr val="000099"/>
                </a:solidFill>
              </a:rPr>
              <a:t>Питання: навіщо цвяхи та булавки роблять з гострими кінцями з однієї сторони</a:t>
            </a:r>
            <a:endParaRPr lang="uk-UA" sz="3600" b="1" dirty="0">
              <a:solidFill>
                <a:srgbClr val="000099"/>
              </a:solidFill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2997200"/>
            <a:ext cx="4386262" cy="2619375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solidFill>
                  <a:srgbClr val="FFFF99"/>
                </a:solidFill>
              </a:rPr>
              <a:t>Модуля сили</a:t>
            </a:r>
          </a:p>
          <a:p>
            <a:r>
              <a:rPr lang="uk-UA" sz="2400" b="1" dirty="0" smtClean="0">
                <a:solidFill>
                  <a:srgbClr val="FFFF99"/>
                </a:solidFill>
              </a:rPr>
              <a:t>Точки прикладання</a:t>
            </a:r>
          </a:p>
          <a:p>
            <a:r>
              <a:rPr lang="uk-UA" sz="2400" b="1" dirty="0" smtClean="0">
                <a:solidFill>
                  <a:srgbClr val="FFFF99"/>
                </a:solidFill>
              </a:rPr>
              <a:t>Напрямку</a:t>
            </a:r>
          </a:p>
          <a:p>
            <a:r>
              <a:rPr lang="uk-UA" sz="2400" b="1" dirty="0" smtClean="0">
                <a:solidFill>
                  <a:srgbClr val="FFFF99"/>
                </a:solidFill>
              </a:rPr>
              <a:t>Площі поверхні,  перпендикулярно якій діє  сила.</a:t>
            </a:r>
            <a:endParaRPr lang="uk-UA" sz="2400" b="1" dirty="0">
              <a:solidFill>
                <a:srgbClr val="FFFF99"/>
              </a:solidFill>
            </a:endParaRPr>
          </a:p>
        </p:txBody>
      </p:sp>
      <p:pic>
        <p:nvPicPr>
          <p:cNvPr id="6150" name="Picture 6" descr="j019972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85720" y="285728"/>
            <a:ext cx="1429326" cy="1214422"/>
          </a:xfrm>
          <a:noFill/>
          <a:ln/>
        </p:spPr>
      </p:pic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179388" y="2276475"/>
            <a:ext cx="61928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dirty="0" smtClean="0">
                <a:solidFill>
                  <a:srgbClr val="FFFF99"/>
                </a:solidFill>
                <a:latin typeface="Arial" charset="0"/>
              </a:rPr>
              <a:t>Результат дії сили залежить від</a:t>
            </a:r>
            <a:r>
              <a:rPr lang="uk-UA" sz="2400" dirty="0" smtClean="0">
                <a:solidFill>
                  <a:srgbClr val="FFFF99"/>
                </a:solidFill>
                <a:latin typeface="Arial" charset="0"/>
              </a:rPr>
              <a:t>:</a:t>
            </a:r>
            <a:endParaRPr lang="uk-UA" sz="2400" dirty="0">
              <a:solidFill>
                <a:srgbClr val="FFFF99"/>
              </a:solidFill>
              <a:latin typeface="Arial" charset="0"/>
            </a:endParaRPr>
          </a:p>
        </p:txBody>
      </p:sp>
      <p:pic>
        <p:nvPicPr>
          <p:cNvPr id="11265" name="Picture 1" descr="C:\Users\Comp\Downloads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1785926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6" name="Picture 2" descr="C:\Users\Comp\Downloads\stroitelnye-cink-gvozdi-ot-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4286256"/>
            <a:ext cx="3025067" cy="2100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/>
      <p:bldP spid="61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1"/>
          <p:cNvSpPr>
            <a:spLocks noChangeArrowheads="1"/>
          </p:cNvSpPr>
          <p:nvPr/>
        </p:nvSpPr>
        <p:spPr bwMode="auto">
          <a:xfrm>
            <a:off x="4929190" y="2643182"/>
            <a:ext cx="2663825" cy="1871663"/>
          </a:xfrm>
          <a:prstGeom prst="rect">
            <a:avLst/>
          </a:prstGeom>
          <a:gradFill rotWithShape="1">
            <a:gsLst>
              <a:gs pos="0">
                <a:srgbClr val="9BECFF"/>
              </a:gs>
              <a:gs pos="50000">
                <a:srgbClr val="9BECFF">
                  <a:gamma/>
                  <a:tint val="29804"/>
                  <a:invGamma/>
                </a:srgbClr>
              </a:gs>
              <a:gs pos="100000">
                <a:srgbClr val="9BEC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1071538" y="2643182"/>
            <a:ext cx="2663825" cy="1871663"/>
          </a:xfrm>
          <a:prstGeom prst="rect">
            <a:avLst/>
          </a:prstGeom>
          <a:gradFill rotWithShape="1">
            <a:gsLst>
              <a:gs pos="0">
                <a:srgbClr val="9BECFF"/>
              </a:gs>
              <a:gs pos="50000">
                <a:srgbClr val="9BECFF">
                  <a:gamma/>
                  <a:tint val="29804"/>
                  <a:invGamma/>
                </a:srgbClr>
              </a:gs>
              <a:gs pos="100000">
                <a:srgbClr val="9BEC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071538" y="3571876"/>
            <a:ext cx="2714644" cy="928694"/>
          </a:xfrm>
          <a:prstGeom prst="rect">
            <a:avLst/>
          </a:prstGeom>
          <a:solidFill>
            <a:srgbClr val="FFFF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714348" y="0"/>
            <a:ext cx="2928958" cy="1023924"/>
          </a:xfrm>
        </p:spPr>
        <p:txBody>
          <a:bodyPr>
            <a:noAutofit/>
          </a:bodyPr>
          <a:lstStyle/>
          <a:p>
            <a:pPr algn="l"/>
            <a:r>
              <a:rPr lang="ru-RU" sz="4800" b="1" dirty="0" err="1" smtClean="0">
                <a:solidFill>
                  <a:srgbClr val="000099"/>
                </a:solidFill>
              </a:rPr>
              <a:t>Дослід</a:t>
            </a:r>
            <a:r>
              <a:rPr lang="ru-RU" sz="4800" b="1" dirty="0" smtClean="0">
                <a:solidFill>
                  <a:srgbClr val="000099"/>
                </a:solidFill>
              </a:rPr>
              <a:t/>
            </a:r>
            <a:br>
              <a:rPr lang="ru-RU" sz="4800" b="1" dirty="0" smtClean="0">
                <a:solidFill>
                  <a:srgbClr val="000099"/>
                </a:solidFill>
              </a:rPr>
            </a:br>
            <a:endParaRPr lang="ru-RU" sz="4800" b="1" dirty="0">
              <a:solidFill>
                <a:srgbClr val="000099"/>
              </a:solidFill>
            </a:endParaRPr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1287438" y="1922457"/>
            <a:ext cx="2374900" cy="2232025"/>
            <a:chOff x="930" y="1661"/>
            <a:chExt cx="1496" cy="1406"/>
          </a:xfrm>
        </p:grpSpPr>
        <p:sp>
          <p:nvSpPr>
            <p:cNvPr id="8211" name="Rectangle 19"/>
            <p:cNvSpPr>
              <a:spLocks noChangeArrowheads="1"/>
            </p:cNvSpPr>
            <p:nvPr/>
          </p:nvSpPr>
          <p:spPr bwMode="auto">
            <a:xfrm>
              <a:off x="1474" y="1955"/>
              <a:ext cx="318" cy="409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333333">
                    <a:gamma/>
                    <a:tint val="50588"/>
                    <a:invGamma/>
                  </a:srgbClr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5" name="Group 7"/>
            <p:cNvGrpSpPr>
              <a:grpSpLocks/>
            </p:cNvGrpSpPr>
            <p:nvPr/>
          </p:nvGrpSpPr>
          <p:grpSpPr bwMode="auto">
            <a:xfrm>
              <a:off x="1020" y="1661"/>
              <a:ext cx="317" cy="1406"/>
              <a:chOff x="1020" y="1661"/>
              <a:chExt cx="317" cy="1927"/>
            </a:xfrm>
          </p:grpSpPr>
          <p:sp>
            <p:nvSpPr>
              <p:cNvPr id="8197" name="AutoShape 5"/>
              <p:cNvSpPr>
                <a:spLocks noChangeArrowheads="1"/>
              </p:cNvSpPr>
              <p:nvPr/>
            </p:nvSpPr>
            <p:spPr bwMode="auto">
              <a:xfrm rot="5400000">
                <a:off x="272" y="2636"/>
                <a:ext cx="1836" cy="68"/>
              </a:xfrm>
              <a:prstGeom prst="homePlate">
                <a:avLst>
                  <a:gd name="adj" fmla="val 675000"/>
                </a:avLst>
              </a:prstGeom>
              <a:gradFill rotWithShape="1">
                <a:gsLst>
                  <a:gs pos="0">
                    <a:srgbClr val="333333"/>
                  </a:gs>
                  <a:gs pos="50000">
                    <a:srgbClr val="333333">
                      <a:gamma/>
                      <a:tint val="9020"/>
                      <a:invGamma/>
                    </a:srgbClr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198" name="Oval 6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317" cy="91"/>
              </a:xfrm>
              <a:prstGeom prst="ellipse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333333">
                      <a:gamma/>
                      <a:tint val="9020"/>
                      <a:invGamma/>
                    </a:srgbClr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1882" y="1661"/>
              <a:ext cx="317" cy="1406"/>
              <a:chOff x="1020" y="1661"/>
              <a:chExt cx="317" cy="1927"/>
            </a:xfrm>
          </p:grpSpPr>
          <p:sp>
            <p:nvSpPr>
              <p:cNvPr id="8201" name="AutoShape 9"/>
              <p:cNvSpPr>
                <a:spLocks noChangeArrowheads="1"/>
              </p:cNvSpPr>
              <p:nvPr/>
            </p:nvSpPr>
            <p:spPr bwMode="auto">
              <a:xfrm rot="5400000">
                <a:off x="272" y="2636"/>
                <a:ext cx="1836" cy="68"/>
              </a:xfrm>
              <a:prstGeom prst="homePlate">
                <a:avLst>
                  <a:gd name="adj" fmla="val 675000"/>
                </a:avLst>
              </a:prstGeom>
              <a:gradFill rotWithShape="1">
                <a:gsLst>
                  <a:gs pos="0">
                    <a:srgbClr val="333333"/>
                  </a:gs>
                  <a:gs pos="50000">
                    <a:srgbClr val="333333">
                      <a:gamma/>
                      <a:tint val="9020"/>
                      <a:invGamma/>
                    </a:srgbClr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202" name="Oval 10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317" cy="91"/>
              </a:xfrm>
              <a:prstGeom prst="ellipse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333333">
                      <a:gamma/>
                      <a:tint val="9020"/>
                      <a:invGamma/>
                    </a:srgbClr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8209" name="Rectangle 17"/>
            <p:cNvSpPr>
              <a:spLocks noChangeArrowheads="1"/>
            </p:cNvSpPr>
            <p:nvPr/>
          </p:nvSpPr>
          <p:spPr bwMode="auto">
            <a:xfrm>
              <a:off x="930" y="2296"/>
              <a:ext cx="1496" cy="13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642910" y="4929198"/>
            <a:ext cx="771530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Висновок: </a:t>
            </a:r>
          </a:p>
          <a:p>
            <a:r>
              <a:rPr lang="uk-UA" sz="3200" b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Чим менша площа, тим більша сила діє на одиницю площі</a:t>
            </a:r>
          </a:p>
          <a:p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4929190" y="3571876"/>
            <a:ext cx="2643206" cy="928694"/>
          </a:xfrm>
          <a:prstGeom prst="rect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5072066" y="1571612"/>
            <a:ext cx="2374900" cy="2232025"/>
            <a:chOff x="3424" y="1298"/>
            <a:chExt cx="1496" cy="1406"/>
          </a:xfrm>
        </p:grpSpPr>
        <p:sp>
          <p:nvSpPr>
            <p:cNvPr id="8218" name="Rectangle 26"/>
            <p:cNvSpPr>
              <a:spLocks noChangeArrowheads="1"/>
            </p:cNvSpPr>
            <p:nvPr/>
          </p:nvSpPr>
          <p:spPr bwMode="auto">
            <a:xfrm>
              <a:off x="3969" y="1570"/>
              <a:ext cx="318" cy="409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333333">
                    <a:gamma/>
                    <a:tint val="50588"/>
                    <a:invGamma/>
                  </a:srgbClr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8" name="Group 11"/>
            <p:cNvGrpSpPr>
              <a:grpSpLocks/>
            </p:cNvGrpSpPr>
            <p:nvPr/>
          </p:nvGrpSpPr>
          <p:grpSpPr bwMode="auto">
            <a:xfrm rot="10800000">
              <a:off x="3560" y="1298"/>
              <a:ext cx="317" cy="1406"/>
              <a:chOff x="1020" y="1661"/>
              <a:chExt cx="317" cy="1927"/>
            </a:xfrm>
          </p:grpSpPr>
          <p:sp>
            <p:nvSpPr>
              <p:cNvPr id="8204" name="AutoShape 12"/>
              <p:cNvSpPr>
                <a:spLocks noChangeArrowheads="1"/>
              </p:cNvSpPr>
              <p:nvPr/>
            </p:nvSpPr>
            <p:spPr bwMode="auto">
              <a:xfrm rot="5400000">
                <a:off x="272" y="2636"/>
                <a:ext cx="1836" cy="68"/>
              </a:xfrm>
              <a:prstGeom prst="homePlate">
                <a:avLst>
                  <a:gd name="adj" fmla="val 675000"/>
                </a:avLst>
              </a:prstGeom>
              <a:gradFill rotWithShape="1">
                <a:gsLst>
                  <a:gs pos="0">
                    <a:srgbClr val="333333"/>
                  </a:gs>
                  <a:gs pos="50000">
                    <a:srgbClr val="333333">
                      <a:gamma/>
                      <a:tint val="9020"/>
                      <a:invGamma/>
                    </a:srgbClr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205" name="Oval 13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317" cy="91"/>
              </a:xfrm>
              <a:prstGeom prst="ellipse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333333">
                      <a:gamma/>
                      <a:tint val="9020"/>
                      <a:invGamma/>
                    </a:srgbClr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9" name="Group 14"/>
            <p:cNvGrpSpPr>
              <a:grpSpLocks/>
            </p:cNvGrpSpPr>
            <p:nvPr/>
          </p:nvGrpSpPr>
          <p:grpSpPr bwMode="auto">
            <a:xfrm rot="10800000">
              <a:off x="4468" y="1298"/>
              <a:ext cx="317" cy="1406"/>
              <a:chOff x="1020" y="1661"/>
              <a:chExt cx="317" cy="1927"/>
            </a:xfrm>
          </p:grpSpPr>
          <p:sp>
            <p:nvSpPr>
              <p:cNvPr id="8207" name="AutoShape 15"/>
              <p:cNvSpPr>
                <a:spLocks noChangeArrowheads="1"/>
              </p:cNvSpPr>
              <p:nvPr/>
            </p:nvSpPr>
            <p:spPr bwMode="auto">
              <a:xfrm rot="5400000">
                <a:off x="272" y="2636"/>
                <a:ext cx="1836" cy="68"/>
              </a:xfrm>
              <a:prstGeom prst="homePlate">
                <a:avLst>
                  <a:gd name="adj" fmla="val 675000"/>
                </a:avLst>
              </a:prstGeom>
              <a:gradFill rotWithShape="1">
                <a:gsLst>
                  <a:gs pos="0">
                    <a:srgbClr val="333333"/>
                  </a:gs>
                  <a:gs pos="50000">
                    <a:srgbClr val="333333">
                      <a:gamma/>
                      <a:tint val="9020"/>
                      <a:invGamma/>
                    </a:srgbClr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208" name="Oval 16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317" cy="91"/>
              </a:xfrm>
              <a:prstGeom prst="ellipse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333333">
                      <a:gamma/>
                      <a:tint val="9020"/>
                      <a:invGamma/>
                    </a:srgbClr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8220" name="Rectangle 28"/>
            <p:cNvSpPr>
              <a:spLocks noChangeArrowheads="1"/>
            </p:cNvSpPr>
            <p:nvPr/>
          </p:nvSpPr>
          <p:spPr bwMode="auto">
            <a:xfrm>
              <a:off x="3424" y="1933"/>
              <a:ext cx="1496" cy="13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Сила тиску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Comp\Pictures\FreeVideoToJPGConverter\Тиск  Сила тиску (21.11.2014 12-43-12)\Тиск  Сила тиску 021.jpg"/>
          <p:cNvPicPr>
            <a:picLocks noChangeAspect="1" noChangeArrowheads="1"/>
          </p:cNvPicPr>
          <p:nvPr/>
        </p:nvPicPr>
        <p:blipFill>
          <a:blip r:embed="rId2"/>
          <a:srcRect r="-1563" b="37500"/>
          <a:stretch>
            <a:fillRect/>
          </a:stretch>
        </p:blipFill>
        <p:spPr bwMode="auto">
          <a:xfrm>
            <a:off x="857224" y="1428736"/>
            <a:ext cx="7893916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071538" y="5286388"/>
            <a:ext cx="7786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Силу, яка діє перпендикулярно поверхні тіла, називають </a:t>
            </a:r>
            <a:r>
              <a:rPr lang="uk-UA" sz="36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силою тиску</a:t>
            </a:r>
            <a:endParaRPr lang="ru-RU" sz="3600" dirty="0">
              <a:solidFill>
                <a:srgbClr val="FFFF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28604"/>
            <a:ext cx="8686800" cy="1982809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rgbClr val="000099"/>
                </a:solidFill>
              </a:rPr>
              <a:t/>
            </a:r>
            <a:br>
              <a:rPr lang="ru-RU" sz="3200" b="1" dirty="0" smtClean="0">
                <a:solidFill>
                  <a:srgbClr val="000099"/>
                </a:solidFill>
              </a:rPr>
            </a:b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Тиск </a:t>
            </a: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це фізична величина, що показує,       з якою силою тіло діє на одиницю площі поверхні перпендикулярно до неї.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b="1" dirty="0">
              <a:solidFill>
                <a:srgbClr val="C00000"/>
              </a:solidFill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233363" y="2997200"/>
            <a:ext cx="8675687" cy="3470275"/>
            <a:chOff x="295" y="1117"/>
            <a:chExt cx="5465" cy="2186"/>
          </a:xfrm>
        </p:grpSpPr>
        <p:sp>
          <p:nvSpPr>
            <p:cNvPr id="10245" name="Rectangle 5"/>
            <p:cNvSpPr>
              <a:spLocks noChangeArrowheads="1"/>
            </p:cNvSpPr>
            <p:nvPr/>
          </p:nvSpPr>
          <p:spPr bwMode="auto">
            <a:xfrm>
              <a:off x="295" y="2160"/>
              <a:ext cx="5307" cy="363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6" name="Rectangle 6"/>
            <p:cNvSpPr>
              <a:spLocks noChangeArrowheads="1"/>
            </p:cNvSpPr>
            <p:nvPr/>
          </p:nvSpPr>
          <p:spPr bwMode="auto">
            <a:xfrm>
              <a:off x="1020" y="1117"/>
              <a:ext cx="499" cy="104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7" name="Rectangle 7"/>
            <p:cNvSpPr>
              <a:spLocks noChangeArrowheads="1"/>
            </p:cNvSpPr>
            <p:nvPr/>
          </p:nvSpPr>
          <p:spPr bwMode="auto">
            <a:xfrm rot="5400000">
              <a:off x="4241" y="1389"/>
              <a:ext cx="499" cy="104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8" name="AutoShape 8"/>
            <p:cNvSpPr>
              <a:spLocks noChangeArrowheads="1"/>
            </p:cNvSpPr>
            <p:nvPr/>
          </p:nvSpPr>
          <p:spPr bwMode="auto">
            <a:xfrm>
              <a:off x="1202" y="2160"/>
              <a:ext cx="181" cy="1089"/>
            </a:xfrm>
            <a:prstGeom prst="downArrow">
              <a:avLst>
                <a:gd name="adj1" fmla="val 50000"/>
                <a:gd name="adj2" fmla="val 150414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9" name="AutoShape 9"/>
            <p:cNvSpPr>
              <a:spLocks noChangeArrowheads="1"/>
            </p:cNvSpPr>
            <p:nvPr/>
          </p:nvSpPr>
          <p:spPr bwMode="auto">
            <a:xfrm>
              <a:off x="4422" y="2160"/>
              <a:ext cx="181" cy="1089"/>
            </a:xfrm>
            <a:prstGeom prst="downArrow">
              <a:avLst>
                <a:gd name="adj1" fmla="val 50000"/>
                <a:gd name="adj2" fmla="val 150414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0" name="Line 10"/>
            <p:cNvSpPr>
              <a:spLocks noChangeShapeType="1"/>
            </p:cNvSpPr>
            <p:nvPr/>
          </p:nvSpPr>
          <p:spPr bwMode="auto">
            <a:xfrm>
              <a:off x="1020" y="2160"/>
              <a:ext cx="499" cy="0"/>
            </a:xfrm>
            <a:prstGeom prst="line">
              <a:avLst/>
            </a:prstGeom>
            <a:noFill/>
            <a:ln w="762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3969" y="2160"/>
              <a:ext cx="1043" cy="0"/>
            </a:xfrm>
            <a:prstGeom prst="line">
              <a:avLst/>
            </a:prstGeom>
            <a:noFill/>
            <a:ln w="762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52" name="Line 12"/>
            <p:cNvSpPr>
              <a:spLocks noChangeShapeType="1"/>
            </p:cNvSpPr>
            <p:nvPr/>
          </p:nvSpPr>
          <p:spPr bwMode="auto">
            <a:xfrm flipH="1">
              <a:off x="4740" y="1525"/>
              <a:ext cx="635" cy="635"/>
            </a:xfrm>
            <a:prstGeom prst="line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53" name="Line 13"/>
            <p:cNvSpPr>
              <a:spLocks noChangeShapeType="1"/>
            </p:cNvSpPr>
            <p:nvPr/>
          </p:nvSpPr>
          <p:spPr bwMode="auto">
            <a:xfrm flipH="1">
              <a:off x="1383" y="1525"/>
              <a:ext cx="635" cy="635"/>
            </a:xfrm>
            <a:prstGeom prst="line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sp>
          <p:nvSpPr>
            <p:cNvPr id="10254" name="Text Box 14"/>
            <p:cNvSpPr txBox="1">
              <a:spLocks noChangeArrowheads="1"/>
            </p:cNvSpPr>
            <p:nvPr/>
          </p:nvSpPr>
          <p:spPr bwMode="auto">
            <a:xfrm>
              <a:off x="2018" y="1344"/>
              <a:ext cx="36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Arial" charset="0"/>
                </a:rPr>
                <a:t>S</a:t>
              </a:r>
              <a:r>
                <a:rPr lang="en-US" sz="2800" b="1" cap="all" baseline="-25000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Arial" charset="0"/>
                </a:rPr>
                <a:t>1</a:t>
              </a:r>
              <a:endPara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endParaRPr>
            </a:p>
          </p:txBody>
        </p:sp>
        <p:sp>
          <p:nvSpPr>
            <p:cNvPr id="10255" name="Text Box 15"/>
            <p:cNvSpPr txBox="1">
              <a:spLocks noChangeArrowheads="1"/>
            </p:cNvSpPr>
            <p:nvPr/>
          </p:nvSpPr>
          <p:spPr bwMode="auto">
            <a:xfrm>
              <a:off x="5397" y="1344"/>
              <a:ext cx="36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Arial" charset="0"/>
                </a:rPr>
                <a:t>S</a:t>
              </a:r>
              <a:r>
                <a:rPr lang="en-US" sz="2800" b="1" cap="all" baseline="-25000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Arial" charset="0"/>
                </a:rPr>
                <a:t>2</a:t>
              </a:r>
              <a:endPara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endParaRPr>
            </a:p>
          </p:txBody>
        </p:sp>
        <p:sp>
          <p:nvSpPr>
            <p:cNvPr id="10256" name="Text Box 16"/>
            <p:cNvSpPr txBox="1">
              <a:spLocks noChangeArrowheads="1"/>
            </p:cNvSpPr>
            <p:nvPr/>
          </p:nvSpPr>
          <p:spPr bwMode="auto">
            <a:xfrm>
              <a:off x="1565" y="2976"/>
              <a:ext cx="45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Arial" charset="0"/>
                </a:rPr>
                <a:t>F</a:t>
              </a:r>
              <a:r>
                <a:rPr lang="uk-UA" sz="16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Arial" charset="0"/>
                </a:rPr>
                <a:t>1</a:t>
              </a:r>
              <a:endPara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endParaRPr>
            </a:p>
          </p:txBody>
        </p:sp>
        <p:sp>
          <p:nvSpPr>
            <p:cNvPr id="10257" name="Text Box 17"/>
            <p:cNvSpPr txBox="1">
              <a:spLocks noChangeArrowheads="1"/>
            </p:cNvSpPr>
            <p:nvPr/>
          </p:nvSpPr>
          <p:spPr bwMode="auto">
            <a:xfrm>
              <a:off x="4740" y="2931"/>
              <a:ext cx="45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Arial" charset="0"/>
                </a:rPr>
                <a:t>F</a:t>
              </a:r>
              <a:r>
                <a:rPr lang="uk-UA" sz="16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Arial" charset="0"/>
                </a:rPr>
                <a:t>2</a:t>
              </a:r>
              <a:endPara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endParaRPr>
            </a:p>
          </p:txBody>
        </p:sp>
        <p:sp>
          <p:nvSpPr>
            <p:cNvPr id="10260" name="Line 20"/>
            <p:cNvSpPr>
              <a:spLocks noChangeShapeType="1"/>
            </p:cNvSpPr>
            <p:nvPr/>
          </p:nvSpPr>
          <p:spPr bwMode="auto">
            <a:xfrm>
              <a:off x="1610" y="2976"/>
              <a:ext cx="181" cy="0"/>
            </a:xfrm>
            <a:prstGeom prst="line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sp>
          <p:nvSpPr>
            <p:cNvPr id="10261" name="Line 21"/>
            <p:cNvSpPr>
              <a:spLocks noChangeShapeType="1"/>
            </p:cNvSpPr>
            <p:nvPr/>
          </p:nvSpPr>
          <p:spPr bwMode="auto">
            <a:xfrm>
              <a:off x="4785" y="2931"/>
              <a:ext cx="182" cy="0"/>
            </a:xfrm>
            <a:prstGeom prst="line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500696" y="428604"/>
            <a:ext cx="4426342" cy="971550"/>
            <a:chOff x="1696" y="981"/>
            <a:chExt cx="2318" cy="612"/>
          </a:xfrm>
        </p:grpSpPr>
        <p:sp>
          <p:nvSpPr>
            <p:cNvPr id="12296" name="Line 8"/>
            <p:cNvSpPr>
              <a:spLocks noChangeShapeType="1"/>
            </p:cNvSpPr>
            <p:nvPr/>
          </p:nvSpPr>
          <p:spPr bwMode="auto">
            <a:xfrm>
              <a:off x="2971" y="1298"/>
              <a:ext cx="104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1696" y="981"/>
              <a:ext cx="2304" cy="612"/>
              <a:chOff x="1106" y="1298"/>
              <a:chExt cx="2304" cy="612"/>
            </a:xfrm>
          </p:grpSpPr>
          <p:sp>
            <p:nvSpPr>
              <p:cNvPr id="12292" name="Text Box 4"/>
              <p:cNvSpPr txBox="1">
                <a:spLocks noChangeArrowheads="1"/>
              </p:cNvSpPr>
              <p:nvPr/>
            </p:nvSpPr>
            <p:spPr bwMode="auto">
              <a:xfrm>
                <a:off x="1106" y="1433"/>
                <a:ext cx="813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800" b="1" dirty="0" err="1" smtClean="0">
                    <a:solidFill>
                      <a:srgbClr val="C00000"/>
                    </a:solidFill>
                    <a:latin typeface="Arial" charset="0"/>
                  </a:rPr>
                  <a:t>тиск</a:t>
                </a:r>
                <a:endParaRPr lang="ru-RU" sz="2800" b="1" dirty="0">
                  <a:solidFill>
                    <a:srgbClr val="C00000"/>
                  </a:solidFill>
                  <a:latin typeface="Arial" charset="0"/>
                </a:endParaRPr>
              </a:p>
            </p:txBody>
          </p:sp>
          <p:sp>
            <p:nvSpPr>
              <p:cNvPr id="12293" name="Text Box 5"/>
              <p:cNvSpPr txBox="1">
                <a:spLocks noChangeArrowheads="1"/>
              </p:cNvSpPr>
              <p:nvPr/>
            </p:nvSpPr>
            <p:spPr bwMode="auto">
              <a:xfrm>
                <a:off x="2562" y="1298"/>
                <a:ext cx="681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800" b="1" dirty="0">
                    <a:solidFill>
                      <a:srgbClr val="C00000"/>
                    </a:solidFill>
                    <a:latin typeface="Arial" charset="0"/>
                  </a:rPr>
                  <a:t>сила</a:t>
                </a:r>
              </a:p>
            </p:txBody>
          </p:sp>
          <p:sp>
            <p:nvSpPr>
              <p:cNvPr id="12294" name="Line 6"/>
              <p:cNvSpPr>
                <a:spLocks noChangeShapeType="1"/>
              </p:cNvSpPr>
              <p:nvPr/>
            </p:nvSpPr>
            <p:spPr bwMode="auto">
              <a:xfrm>
                <a:off x="1973" y="1570"/>
                <a:ext cx="18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ru-RU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12295" name="Line 7"/>
              <p:cNvSpPr>
                <a:spLocks noChangeShapeType="1"/>
              </p:cNvSpPr>
              <p:nvPr/>
            </p:nvSpPr>
            <p:spPr bwMode="auto">
              <a:xfrm>
                <a:off x="1973" y="1661"/>
                <a:ext cx="18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2297" name="Text Box 9"/>
              <p:cNvSpPr txBox="1">
                <a:spLocks noChangeArrowheads="1"/>
              </p:cNvSpPr>
              <p:nvPr/>
            </p:nvSpPr>
            <p:spPr bwMode="auto">
              <a:xfrm>
                <a:off x="2276" y="1583"/>
                <a:ext cx="113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800" b="1" dirty="0" err="1" smtClean="0">
                    <a:solidFill>
                      <a:srgbClr val="C00000"/>
                    </a:solidFill>
                    <a:latin typeface="Arial" charset="0"/>
                  </a:rPr>
                  <a:t>площа</a:t>
                </a:r>
                <a:endParaRPr lang="ru-RU" sz="2800" b="1" dirty="0">
                  <a:solidFill>
                    <a:srgbClr val="C00000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714348" y="3929066"/>
            <a:ext cx="7848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b="1" i="1" dirty="0" smtClean="0">
                <a:solidFill>
                  <a:srgbClr val="000099"/>
                </a:solidFill>
                <a:latin typeface="Arial" charset="0"/>
              </a:rPr>
              <a:t>За </a:t>
            </a:r>
            <a:r>
              <a:rPr lang="ru-RU" sz="2400" b="1" i="1" dirty="0" err="1" smtClean="0">
                <a:solidFill>
                  <a:srgbClr val="000099"/>
                </a:solidFill>
                <a:latin typeface="Arial" charset="0"/>
              </a:rPr>
              <a:t>одиницю</a:t>
            </a:r>
            <a:r>
              <a:rPr lang="ru-RU" sz="2400" b="1" i="1" dirty="0" smtClean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000099"/>
                </a:solidFill>
                <a:latin typeface="Arial" charset="0"/>
              </a:rPr>
              <a:t>тиску</a:t>
            </a:r>
            <a:r>
              <a:rPr lang="ru-RU" sz="2400" b="1" i="1" dirty="0" smtClean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000099"/>
                </a:solidFill>
                <a:latin typeface="Arial" charset="0"/>
              </a:rPr>
              <a:t>приймають</a:t>
            </a:r>
            <a:r>
              <a:rPr lang="ru-RU" sz="2400" b="1" i="1" dirty="0" smtClean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000099"/>
                </a:solidFill>
                <a:latin typeface="Arial" charset="0"/>
              </a:rPr>
              <a:t>такий</a:t>
            </a:r>
            <a:r>
              <a:rPr lang="ru-RU" sz="2400" b="1" i="1" dirty="0" smtClean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000099"/>
                </a:solidFill>
                <a:latin typeface="Arial" charset="0"/>
              </a:rPr>
              <a:t>тиск</a:t>
            </a:r>
            <a:r>
              <a:rPr lang="ru-RU" sz="2400" b="1" i="1" dirty="0" smtClean="0">
                <a:solidFill>
                  <a:srgbClr val="000099"/>
                </a:solidFill>
                <a:latin typeface="Arial" charset="0"/>
              </a:rPr>
              <a:t>, </a:t>
            </a:r>
            <a:r>
              <a:rPr lang="ru-RU" sz="2400" b="1" i="1" dirty="0" err="1" smtClean="0">
                <a:solidFill>
                  <a:srgbClr val="000099"/>
                </a:solidFill>
                <a:latin typeface="Arial" charset="0"/>
              </a:rPr>
              <a:t>який</a:t>
            </a:r>
            <a:r>
              <a:rPr lang="ru-RU" sz="2400" b="1" i="1" dirty="0" smtClean="0">
                <a:solidFill>
                  <a:srgbClr val="000099"/>
                </a:solidFill>
                <a:latin typeface="Arial" charset="0"/>
              </a:rPr>
              <a:t> чинит сила в 1 Н, </a:t>
            </a:r>
            <a:r>
              <a:rPr lang="ru-RU" sz="2400" b="1" i="1" dirty="0" err="1" smtClean="0">
                <a:solidFill>
                  <a:srgbClr val="000099"/>
                </a:solidFill>
                <a:latin typeface="Arial" charset="0"/>
              </a:rPr>
              <a:t>що</a:t>
            </a:r>
            <a:r>
              <a:rPr lang="ru-RU" sz="2400" b="1" i="1" dirty="0" smtClean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000099"/>
                </a:solidFill>
                <a:latin typeface="Arial" charset="0"/>
              </a:rPr>
              <a:t>діє</a:t>
            </a:r>
            <a:r>
              <a:rPr lang="ru-RU" sz="2400" b="1" i="1" dirty="0" smtClean="0">
                <a:solidFill>
                  <a:srgbClr val="000099"/>
                </a:solidFill>
                <a:latin typeface="Arial" charset="0"/>
              </a:rPr>
              <a:t> на </a:t>
            </a:r>
            <a:r>
              <a:rPr lang="ru-RU" sz="2400" b="1" i="1" dirty="0" err="1" smtClean="0">
                <a:solidFill>
                  <a:srgbClr val="000099"/>
                </a:solidFill>
                <a:latin typeface="Arial" charset="0"/>
              </a:rPr>
              <a:t>поверхню</a:t>
            </a:r>
            <a:r>
              <a:rPr lang="ru-RU" sz="2400" b="1" i="1" dirty="0" smtClean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000099"/>
                </a:solidFill>
                <a:latin typeface="Arial" charset="0"/>
              </a:rPr>
              <a:t>площею</a:t>
            </a:r>
            <a:r>
              <a:rPr lang="ru-RU" sz="2400" b="1" i="1" dirty="0" smtClean="0">
                <a:solidFill>
                  <a:srgbClr val="000099"/>
                </a:solidFill>
                <a:latin typeface="Arial" charset="0"/>
              </a:rPr>
              <a:t> 1м</a:t>
            </a:r>
            <a:r>
              <a:rPr lang="ru-RU" sz="2400" b="1" i="1" baseline="30000" dirty="0" smtClean="0">
                <a:solidFill>
                  <a:srgbClr val="000099"/>
                </a:solidFill>
                <a:latin typeface="Arial" charset="0"/>
              </a:rPr>
              <a:t>2 </a:t>
            </a:r>
            <a:r>
              <a:rPr lang="ru-RU" sz="2400" b="1" i="1" dirty="0" smtClean="0">
                <a:solidFill>
                  <a:srgbClr val="000099"/>
                </a:solidFill>
                <a:latin typeface="Arial" charset="0"/>
              </a:rPr>
              <a:t>,перпендикулярно </a:t>
            </a:r>
            <a:r>
              <a:rPr lang="ru-RU" sz="2400" b="1" i="1" dirty="0" err="1" smtClean="0">
                <a:solidFill>
                  <a:srgbClr val="000099"/>
                </a:solidFill>
                <a:latin typeface="Arial" charset="0"/>
              </a:rPr>
              <a:t>цій</a:t>
            </a:r>
            <a:r>
              <a:rPr lang="ru-RU" sz="2400" b="1" i="1" dirty="0" smtClean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ru-RU" sz="2400" b="1" i="1" dirty="0" err="1" smtClean="0">
                <a:solidFill>
                  <a:srgbClr val="000099"/>
                </a:solidFill>
                <a:latin typeface="Arial" charset="0"/>
              </a:rPr>
              <a:t>поверхні</a:t>
            </a:r>
            <a:endParaRPr lang="ru-RU" sz="2400" b="1" i="1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441286" y="5211779"/>
            <a:ext cx="84296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err="1" smtClean="0">
                <a:solidFill>
                  <a:srgbClr val="FFFF99"/>
                </a:solidFill>
                <a:latin typeface="Arial" charset="0"/>
              </a:rPr>
              <a:t>Одиниця</a:t>
            </a:r>
            <a:r>
              <a:rPr lang="ru-RU" sz="2000" dirty="0" smtClean="0">
                <a:solidFill>
                  <a:srgbClr val="FFFF99"/>
                </a:solidFill>
                <a:latin typeface="Arial" charset="0"/>
              </a:rPr>
              <a:t> </a:t>
            </a:r>
            <a:r>
              <a:rPr lang="ru-RU" sz="2000" dirty="0" err="1" smtClean="0">
                <a:solidFill>
                  <a:srgbClr val="FFFF99"/>
                </a:solidFill>
                <a:latin typeface="Arial" charset="0"/>
              </a:rPr>
              <a:t>тиску</a:t>
            </a:r>
            <a:r>
              <a:rPr lang="ru-RU" sz="2000" dirty="0" smtClean="0">
                <a:solidFill>
                  <a:srgbClr val="FFFF99"/>
                </a:solidFill>
                <a:latin typeface="Arial" charset="0"/>
              </a:rPr>
              <a:t> – </a:t>
            </a:r>
            <a:r>
              <a:rPr lang="ru-RU" sz="2000" dirty="0">
                <a:solidFill>
                  <a:srgbClr val="FFFF99"/>
                </a:solidFill>
                <a:latin typeface="Arial" charset="0"/>
              </a:rPr>
              <a:t>ньютон на </a:t>
            </a:r>
            <a:r>
              <a:rPr lang="ru-RU" sz="2000" dirty="0" err="1" smtClean="0">
                <a:solidFill>
                  <a:srgbClr val="FFFF99"/>
                </a:solidFill>
                <a:latin typeface="Arial" charset="0"/>
              </a:rPr>
              <a:t>квадратний</a:t>
            </a:r>
            <a:r>
              <a:rPr lang="ru-RU" sz="2000" dirty="0" smtClean="0">
                <a:solidFill>
                  <a:srgbClr val="FFFF99"/>
                </a:solidFill>
                <a:latin typeface="Arial" charset="0"/>
              </a:rPr>
              <a:t> </a:t>
            </a:r>
            <a:r>
              <a:rPr lang="ru-RU" sz="2000" dirty="0">
                <a:solidFill>
                  <a:srgbClr val="FFFF99"/>
                </a:solidFill>
                <a:latin typeface="Arial" charset="0"/>
              </a:rPr>
              <a:t>метр, </a:t>
            </a:r>
            <a:r>
              <a:rPr lang="ru-RU" sz="2000" dirty="0" err="1" smtClean="0">
                <a:solidFill>
                  <a:srgbClr val="FFFF99"/>
                </a:solidFill>
                <a:latin typeface="Arial" charset="0"/>
              </a:rPr>
              <a:t>називається</a:t>
            </a:r>
            <a:r>
              <a:rPr lang="ru-RU" sz="2000" dirty="0" smtClean="0">
                <a:solidFill>
                  <a:srgbClr val="FFFF99"/>
                </a:solidFill>
                <a:latin typeface="Arial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Arial" charset="0"/>
              </a:rPr>
              <a:t>паскалем</a:t>
            </a:r>
            <a:r>
              <a:rPr lang="ru-RU" sz="2000" dirty="0">
                <a:solidFill>
                  <a:srgbClr val="C00000"/>
                </a:solidFill>
                <a:latin typeface="Arial" charset="0"/>
              </a:rPr>
              <a:t>.</a:t>
            </a:r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3000364" y="5715016"/>
            <a:ext cx="3168650" cy="962025"/>
            <a:chOff x="1791" y="2976"/>
            <a:chExt cx="1996" cy="606"/>
          </a:xfrm>
        </p:grpSpPr>
        <p:sp>
          <p:nvSpPr>
            <p:cNvPr id="12306" name="Line 18"/>
            <p:cNvSpPr>
              <a:spLocks noChangeShapeType="1"/>
            </p:cNvSpPr>
            <p:nvPr/>
          </p:nvSpPr>
          <p:spPr bwMode="auto">
            <a:xfrm>
              <a:off x="2699" y="3203"/>
              <a:ext cx="181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1791" y="2976"/>
              <a:ext cx="1996" cy="606"/>
              <a:chOff x="1791" y="2976"/>
              <a:chExt cx="1634" cy="606"/>
            </a:xfrm>
          </p:grpSpPr>
          <p:grpSp>
            <p:nvGrpSpPr>
              <p:cNvPr id="6" name="Group 24"/>
              <p:cNvGrpSpPr>
                <a:grpSpLocks/>
              </p:cNvGrpSpPr>
              <p:nvPr/>
            </p:nvGrpSpPr>
            <p:grpSpPr bwMode="auto">
              <a:xfrm>
                <a:off x="1791" y="2976"/>
                <a:ext cx="1451" cy="501"/>
                <a:chOff x="1746" y="2976"/>
                <a:chExt cx="1451" cy="501"/>
              </a:xfrm>
            </p:grpSpPr>
            <p:grpSp>
              <p:nvGrpSpPr>
                <p:cNvPr id="7" name="Group 23"/>
                <p:cNvGrpSpPr>
                  <a:grpSpLocks/>
                </p:cNvGrpSpPr>
                <p:nvPr/>
              </p:nvGrpSpPr>
              <p:grpSpPr bwMode="auto">
                <a:xfrm>
                  <a:off x="1746" y="2976"/>
                  <a:ext cx="1451" cy="501"/>
                  <a:chOff x="975" y="2840"/>
                  <a:chExt cx="1451" cy="501"/>
                </a:xfrm>
              </p:grpSpPr>
              <p:sp>
                <p:nvSpPr>
                  <p:cNvPr id="12304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75" y="2976"/>
                    <a:ext cx="726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ru-RU" sz="3200" b="1">
                        <a:solidFill>
                          <a:srgbClr val="FF0000"/>
                        </a:solidFill>
                        <a:latin typeface="Arial" charset="0"/>
                      </a:rPr>
                      <a:t>1 Па</a:t>
                    </a:r>
                  </a:p>
                </p:txBody>
              </p:sp>
              <p:sp>
                <p:nvSpPr>
                  <p:cNvPr id="12305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701" y="3158"/>
                    <a:ext cx="181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2307" name="Text Box 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82" y="2976"/>
                    <a:ext cx="227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ru-RU" sz="3200" b="1">
                        <a:solidFill>
                          <a:srgbClr val="FF0000"/>
                        </a:solidFill>
                        <a:latin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2308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54" y="2840"/>
                    <a:ext cx="272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ru-RU" sz="3200" b="1">
                        <a:solidFill>
                          <a:srgbClr val="FF0000"/>
                        </a:solidFill>
                        <a:latin typeface="Arial" charset="0"/>
                      </a:rPr>
                      <a:t>Н</a:t>
                    </a:r>
                  </a:p>
                </p:txBody>
              </p:sp>
            </p:grpSp>
            <p:sp>
              <p:nvSpPr>
                <p:cNvPr id="12309" name="Line 21"/>
                <p:cNvSpPr>
                  <a:spLocks noChangeShapeType="1"/>
                </p:cNvSpPr>
                <p:nvPr/>
              </p:nvSpPr>
              <p:spPr bwMode="auto">
                <a:xfrm>
                  <a:off x="2880" y="3294"/>
                  <a:ext cx="272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2310" name="Text Box 22"/>
              <p:cNvSpPr txBox="1">
                <a:spLocks noChangeArrowheads="1"/>
              </p:cNvSpPr>
              <p:nvPr/>
            </p:nvSpPr>
            <p:spPr bwMode="auto">
              <a:xfrm>
                <a:off x="2971" y="3294"/>
                <a:ext cx="45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 dirty="0">
                    <a:solidFill>
                      <a:srgbClr val="FF0000"/>
                    </a:solidFill>
                    <a:latin typeface="Arial" charset="0"/>
                  </a:rPr>
                  <a:t>М</a:t>
                </a:r>
                <a:r>
                  <a:rPr lang="ru-RU" sz="2400" b="1" baseline="30000" dirty="0">
                    <a:solidFill>
                      <a:srgbClr val="FF0000"/>
                    </a:solidFill>
                    <a:latin typeface="Arial" charset="0"/>
                  </a:rPr>
                  <a:t>2 </a:t>
                </a:r>
                <a:endParaRPr lang="ru-RU" sz="2400" b="1" dirty="0">
                  <a:solidFill>
                    <a:srgbClr val="FF0000"/>
                  </a:solidFill>
                  <a:latin typeface="Arial" charset="0"/>
                </a:endParaRPr>
              </a:p>
            </p:txBody>
          </p:sp>
        </p:grpSp>
      </p:grpSp>
      <p:pic>
        <p:nvPicPr>
          <p:cNvPr id="24" name="Picture 3" descr="C:\Users\Comp\Downloads\image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4000528" cy="3588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5" name="Объект 24"/>
          <p:cNvGraphicFramePr>
            <a:graphicFrameLocks noChangeAspect="1"/>
          </p:cNvGraphicFramePr>
          <p:nvPr/>
        </p:nvGraphicFramePr>
        <p:xfrm>
          <a:off x="5857884" y="2000239"/>
          <a:ext cx="1857388" cy="1645115"/>
        </p:xfrm>
        <a:graphic>
          <a:graphicData uri="http://schemas.openxmlformats.org/presentationml/2006/ole">
            <p:oleObj spid="_x0000_s38913" name="Формула" r:id="rId4" imgW="44424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8596" y="142852"/>
            <a:ext cx="5572164" cy="714380"/>
          </a:xfrm>
        </p:spPr>
        <p:txBody>
          <a:bodyPr>
            <a:normAutofit fontScale="90000"/>
          </a:bodyPr>
          <a:lstStyle/>
          <a:p>
            <a:r>
              <a:rPr lang="ru-RU" sz="4800" b="1" dirty="0" err="1" smtClean="0">
                <a:solidFill>
                  <a:srgbClr val="0070C0"/>
                </a:solidFill>
                <a:effectLst/>
              </a:rPr>
              <a:t>Одиниці</a:t>
            </a:r>
            <a:r>
              <a:rPr lang="ru-RU" sz="4800" b="1" dirty="0" smtClean="0">
                <a:solidFill>
                  <a:srgbClr val="0070C0"/>
                </a:solidFill>
                <a:effectLst/>
              </a:rPr>
              <a:t> </a:t>
            </a:r>
            <a:r>
              <a:rPr lang="ru-RU" sz="4800" b="1" dirty="0" err="1" smtClean="0">
                <a:solidFill>
                  <a:srgbClr val="0070C0"/>
                </a:solidFill>
                <a:effectLst/>
              </a:rPr>
              <a:t>вимірювання</a:t>
            </a:r>
            <a:endParaRPr lang="ru-RU" sz="4800" b="1" dirty="0">
              <a:solidFill>
                <a:srgbClr val="0070C0"/>
              </a:solidFill>
              <a:effectLst/>
            </a:endParaRPr>
          </a:p>
        </p:txBody>
      </p:sp>
      <p:sp>
        <p:nvSpPr>
          <p:cNvPr id="6149" name="Rectangle 5"/>
          <p:cNvSpPr>
            <a:spLocks noGrp="1" noRot="1" noChangeArrowheads="1"/>
          </p:cNvSpPr>
          <p:nvPr>
            <p:ph type="body" idx="1"/>
          </p:nvPr>
        </p:nvSpPr>
        <p:spPr>
          <a:xfrm>
            <a:off x="4643438" y="3500438"/>
            <a:ext cx="3857652" cy="3097203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кПа = 1000 Па;</a:t>
            </a:r>
          </a:p>
          <a:p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МПа = 1000 000 Па; </a:t>
            </a:r>
          </a:p>
          <a:p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гПа = 100 Па;  </a:t>
            </a:r>
          </a:p>
          <a:p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Па = 0,001 кПа; </a:t>
            </a:r>
          </a:p>
          <a:p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Па=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0,01 гПа; </a:t>
            </a:r>
          </a:p>
          <a:p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Па=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0,000001 МПа.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214282" y="1285860"/>
            <a:ext cx="878687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Times New Roman" pitchFamily="18" charset="0"/>
              </a:rPr>
              <a:t>Тиск в один </a:t>
            </a:r>
            <a:r>
              <a:rPr kumimoji="0" lang="uk-UA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Times New Roman" pitchFamily="18" charset="0"/>
              </a:rPr>
              <a:t>паскаль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Times New Roman" pitchFamily="18" charset="0"/>
              </a:rPr>
              <a:t> — дуже малий тиск. Такий тиск на горизонтальну поверхню площею 1 м</a:t>
            </a:r>
            <a:r>
              <a:rPr kumimoji="0" lang="uk-UA" sz="24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Times New Roman" pitchFamily="18" charset="0"/>
              </a:rPr>
              <a:t>2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cs typeface="Times New Roman" pitchFamily="18" charset="0"/>
              </a:rPr>
              <a:t> чинить тіло масою 102 г.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28678" name="Picture 6" descr="C:\Users\Comp\Downloads\1275885361_saj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500306"/>
            <a:ext cx="3672446" cy="2754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928802"/>
            <a:ext cx="4392612" cy="3744912"/>
          </a:xfrm>
          <a:noFill/>
          <a:ln w="34925">
            <a:solidFill>
              <a:srgbClr val="FF9900"/>
            </a:solidFill>
          </a:ln>
        </p:spPr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</a:rPr>
              <a:t>Зменшення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площі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 err="1" smtClean="0">
                <a:solidFill>
                  <a:srgbClr val="FF0000"/>
                </a:solidFill>
              </a:rPr>
              <a:t>Збільшення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сили</a:t>
            </a:r>
            <a:endParaRPr lang="ru-RU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ru-RU" dirty="0"/>
          </a:p>
          <a:p>
            <a:pPr algn="ctr">
              <a:buFontTx/>
              <a:buNone/>
            </a:pPr>
            <a:r>
              <a:rPr lang="ru-RU" dirty="0" smtClean="0">
                <a:solidFill>
                  <a:srgbClr val="000099"/>
                </a:solidFill>
              </a:rPr>
              <a:t>Р</a:t>
            </a:r>
            <a:r>
              <a:rPr lang="uk-UA" dirty="0" err="1" smtClean="0">
                <a:solidFill>
                  <a:srgbClr val="000099"/>
                </a:solidFill>
              </a:rPr>
              <a:t>іжучі</a:t>
            </a:r>
            <a:r>
              <a:rPr lang="uk-UA" dirty="0" smtClean="0">
                <a:solidFill>
                  <a:srgbClr val="000099"/>
                </a:solidFill>
              </a:rPr>
              <a:t> і колючі предмети </a:t>
            </a:r>
          </a:p>
          <a:p>
            <a:pPr algn="ctr">
              <a:buFontTx/>
              <a:buNone/>
            </a:pPr>
            <a:r>
              <a:rPr lang="uk-UA" dirty="0" smtClean="0">
                <a:solidFill>
                  <a:srgbClr val="000099"/>
                </a:solidFill>
              </a:rPr>
              <a:t>та інструменти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751387" y="2000240"/>
            <a:ext cx="4392613" cy="3744912"/>
          </a:xfrm>
          <a:noFill/>
          <a:ln w="31750">
            <a:solidFill>
              <a:srgbClr val="FF9900"/>
            </a:solidFill>
          </a:ln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Збільшення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площі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 err="1" smtClean="0">
                <a:solidFill>
                  <a:srgbClr val="FF0000"/>
                </a:solidFill>
              </a:rPr>
              <a:t>Зменшення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сили</a:t>
            </a:r>
            <a:endParaRPr lang="ru-RU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ru-RU" dirty="0" err="1" smtClean="0">
                <a:solidFill>
                  <a:srgbClr val="000099"/>
                </a:solidFill>
              </a:rPr>
              <a:t>Площа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будівель</a:t>
            </a:r>
            <a:r>
              <a:rPr lang="ru-RU" dirty="0" smtClean="0">
                <a:solidFill>
                  <a:srgbClr val="000099"/>
                </a:solidFill>
              </a:rPr>
              <a:t>, </a:t>
            </a:r>
            <a:r>
              <a:rPr lang="ru-RU" dirty="0" err="1" smtClean="0">
                <a:solidFill>
                  <a:srgbClr val="000099"/>
                </a:solidFill>
              </a:rPr>
              <a:t>шини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вантажних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автомобілей</a:t>
            </a:r>
            <a:r>
              <a:rPr lang="ru-RU" dirty="0" smtClean="0">
                <a:solidFill>
                  <a:srgbClr val="000099"/>
                </a:solidFill>
              </a:rPr>
              <a:t>, танки, </a:t>
            </a:r>
            <a:r>
              <a:rPr lang="ru-RU" dirty="0" err="1" smtClean="0">
                <a:solidFill>
                  <a:srgbClr val="000099"/>
                </a:solidFill>
              </a:rPr>
              <a:t>комбайни</a:t>
            </a:r>
            <a:r>
              <a:rPr lang="ru-RU" dirty="0" smtClean="0">
                <a:solidFill>
                  <a:srgbClr val="000099"/>
                </a:solidFill>
              </a:rPr>
              <a:t>, </a:t>
            </a:r>
            <a:r>
              <a:rPr lang="ru-RU" dirty="0" err="1" smtClean="0">
                <a:solidFill>
                  <a:srgbClr val="000099"/>
                </a:solidFill>
              </a:rPr>
              <a:t>екскалатори</a:t>
            </a:r>
            <a:endParaRPr lang="ru-RU" dirty="0">
              <a:solidFill>
                <a:srgbClr val="000099"/>
              </a:solidFill>
            </a:endParaRPr>
          </a:p>
          <a:p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071802" y="142853"/>
            <a:ext cx="314327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err="1" smtClean="0">
                <a:solidFill>
                  <a:srgbClr val="000099"/>
                </a:solidFill>
              </a:rPr>
              <a:t>Способи</a:t>
            </a:r>
            <a:r>
              <a:rPr lang="ru-RU" sz="3200" b="1" dirty="0" smtClean="0">
                <a:solidFill>
                  <a:srgbClr val="000099"/>
                </a:solidFill>
              </a:rPr>
              <a:t> </a:t>
            </a:r>
            <a:r>
              <a:rPr lang="ru-RU" sz="3200" b="1" dirty="0" err="1" smtClean="0">
                <a:solidFill>
                  <a:srgbClr val="000099"/>
                </a:solidFill>
              </a:rPr>
              <a:t>тиску</a:t>
            </a:r>
            <a:endParaRPr lang="ru-RU" sz="3200" b="1" dirty="0" smtClean="0">
              <a:solidFill>
                <a:srgbClr val="000099"/>
              </a:solidFill>
            </a:endParaRPr>
          </a:p>
          <a:p>
            <a:pPr>
              <a:spcBef>
                <a:spcPct val="50000"/>
              </a:spcBef>
            </a:pPr>
            <a:endParaRPr lang="ru-RU" sz="3200" b="1" dirty="0">
              <a:solidFill>
                <a:srgbClr val="000099"/>
              </a:solidFill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28596" y="571480"/>
            <a:ext cx="30241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err="1" smtClean="0">
                <a:solidFill>
                  <a:srgbClr val="000099"/>
                </a:solidFill>
              </a:rPr>
              <a:t>збільшення</a:t>
            </a:r>
            <a:endParaRPr lang="ru-RU" sz="3200" b="1" dirty="0">
              <a:solidFill>
                <a:srgbClr val="000099"/>
              </a:solidFill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857884" y="571480"/>
            <a:ext cx="30241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err="1" smtClean="0">
                <a:solidFill>
                  <a:srgbClr val="000099"/>
                </a:solidFill>
              </a:rPr>
              <a:t>зменшення</a:t>
            </a:r>
            <a:endParaRPr lang="ru-RU" sz="3200" b="1" dirty="0">
              <a:solidFill>
                <a:srgbClr val="000099"/>
              </a:solidFill>
            </a:endParaRPr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auto">
          <a:xfrm>
            <a:off x="1285852" y="1071546"/>
            <a:ext cx="144462" cy="1008063"/>
          </a:xfrm>
          <a:prstGeom prst="downArrow">
            <a:avLst>
              <a:gd name="adj1" fmla="val 50000"/>
              <a:gd name="adj2" fmla="val 174451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6" name="AutoShape 14"/>
          <p:cNvSpPr>
            <a:spLocks noChangeArrowheads="1"/>
          </p:cNvSpPr>
          <p:nvPr/>
        </p:nvSpPr>
        <p:spPr bwMode="auto">
          <a:xfrm>
            <a:off x="7072330" y="1071546"/>
            <a:ext cx="142876" cy="1079501"/>
          </a:xfrm>
          <a:prstGeom prst="downArrow">
            <a:avLst>
              <a:gd name="adj1" fmla="val 50000"/>
              <a:gd name="adj2" fmla="val 174451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7171" name="Picture 3" descr="C:\Users\Comp\Downloads\145682_1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572008"/>
            <a:ext cx="3985940" cy="1657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4" name="Picture 6" descr="C:\Users\Comp\Downloads\30-2785-2014021210322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4857760"/>
            <a:ext cx="2857520" cy="1901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22" name="Rectangle 14"/>
          <p:cNvSpPr>
            <a:spLocks noGrp="1" noChangeArrowheads="1"/>
          </p:cNvSpPr>
          <p:nvPr>
            <p:ph type="title" sz="quarter"/>
          </p:nvPr>
        </p:nvSpPr>
        <p:spPr>
          <a:xfrm>
            <a:off x="446088" y="0"/>
            <a:ext cx="8697912" cy="90805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chemeClr val="hlink"/>
                </a:solidFill>
                <a:latin typeface="Palatino Linotype" pitchFamily="18" charset="0"/>
              </a:rPr>
              <a:t>Збільшення</a:t>
            </a:r>
            <a:r>
              <a:rPr lang="ru-RU" b="1" dirty="0" smtClean="0">
                <a:solidFill>
                  <a:schemeClr val="hlink"/>
                </a:solidFill>
                <a:latin typeface="Palatino Linotype" pitchFamily="18" charset="0"/>
              </a:rPr>
              <a:t> </a:t>
            </a:r>
            <a:r>
              <a:rPr lang="ru-RU" b="1" dirty="0" err="1" smtClean="0">
                <a:solidFill>
                  <a:schemeClr val="hlink"/>
                </a:solidFill>
                <a:latin typeface="Palatino Linotype" pitchFamily="18" charset="0"/>
              </a:rPr>
              <a:t>тиску</a:t>
            </a:r>
            <a:endParaRPr lang="ru-RU" b="1" dirty="0" smtClean="0">
              <a:solidFill>
                <a:schemeClr val="hlink"/>
              </a:solidFill>
              <a:latin typeface="Palatino Linotype" pitchFamily="18" charset="0"/>
            </a:endParaRPr>
          </a:p>
        </p:txBody>
      </p:sp>
      <p:graphicFrame>
        <p:nvGraphicFramePr>
          <p:cNvPr id="94212" name="Object 4"/>
          <p:cNvGraphicFramePr>
            <a:graphicFrameLocks noChangeAspect="1"/>
          </p:cNvGraphicFramePr>
          <p:nvPr>
            <p:ph sz="quarter" idx="1"/>
          </p:nvPr>
        </p:nvGraphicFramePr>
        <p:xfrm>
          <a:off x="6000760" y="4143380"/>
          <a:ext cx="2663825" cy="2054225"/>
        </p:xfrm>
        <a:graphic>
          <a:graphicData uri="http://schemas.openxmlformats.org/presentationml/2006/ole">
            <p:oleObj spid="_x0000_s34818" name="Фотография Photo Editor" r:id="rId3" imgW="2685714" imgH="2486372" progId="">
              <p:embed/>
            </p:oleObj>
          </a:graphicData>
        </a:graphic>
      </p:graphicFrame>
      <p:pic>
        <p:nvPicPr>
          <p:cNvPr id="94221" name="Picture 1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 r="5652"/>
          <a:stretch>
            <a:fillRect/>
          </a:stretch>
        </p:blipFill>
        <p:spPr>
          <a:xfrm>
            <a:off x="6000760" y="1142984"/>
            <a:ext cx="2795587" cy="2085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4225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59113" y="4786322"/>
            <a:ext cx="2449512" cy="2025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4228" name="Picture 20"/>
          <p:cNvPicPr>
            <a:picLocks noChangeAspect="1" noChangeArrowheads="1"/>
          </p:cNvPicPr>
          <p:nvPr/>
        </p:nvPicPr>
        <p:blipFill>
          <a:blip r:embed="rId6"/>
          <a:srcRect r="2773"/>
          <a:stretch>
            <a:fillRect/>
          </a:stretch>
        </p:blipFill>
        <p:spPr bwMode="auto">
          <a:xfrm>
            <a:off x="3059113" y="2781300"/>
            <a:ext cx="2449512" cy="195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20"/>
          <p:cNvPicPr>
            <a:picLocks noChangeAspect="1" noChangeArrowheads="1"/>
          </p:cNvPicPr>
          <p:nvPr/>
        </p:nvPicPr>
        <p:blipFill>
          <a:blip r:embed="rId7"/>
          <a:srcRect r="30379"/>
          <a:stretch>
            <a:fillRect/>
          </a:stretch>
        </p:blipFill>
        <p:spPr bwMode="auto">
          <a:xfrm>
            <a:off x="3059113" y="765175"/>
            <a:ext cx="2449512" cy="1987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6" name="Picture 18"/>
          <p:cNvPicPr>
            <a:picLocks noChangeAspect="1" noChangeArrowheads="1"/>
          </p:cNvPicPr>
          <p:nvPr/>
        </p:nvPicPr>
        <p:blipFill>
          <a:blip r:embed="rId8"/>
          <a:srcRect l="7941" t="9566" r="16136" b="26720"/>
          <a:stretch>
            <a:fillRect/>
          </a:stretch>
        </p:blipFill>
        <p:spPr bwMode="auto">
          <a:xfrm>
            <a:off x="285720" y="4357694"/>
            <a:ext cx="2652713" cy="2087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7" name="Picture 17"/>
          <p:cNvPicPr>
            <a:picLocks noChangeAspect="1" noChangeArrowheads="1"/>
          </p:cNvPicPr>
          <p:nvPr/>
        </p:nvPicPr>
        <p:blipFill>
          <a:blip r:embed="rId9"/>
          <a:srcRect l="5699" t="10876" r="12724" b="12985"/>
          <a:stretch>
            <a:fillRect/>
          </a:stretch>
        </p:blipFill>
        <p:spPr bwMode="auto">
          <a:xfrm>
            <a:off x="214282" y="1214422"/>
            <a:ext cx="2700338" cy="2087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0"/>
          <p:cNvPicPr>
            <a:picLocks noChangeAspect="1" noChangeArrowheads="1"/>
          </p:cNvPicPr>
          <p:nvPr/>
        </p:nvPicPr>
        <p:blipFill>
          <a:blip r:embed="rId7"/>
          <a:srcRect r="30379"/>
          <a:stretch>
            <a:fillRect/>
          </a:stretch>
        </p:blipFill>
        <p:spPr bwMode="auto">
          <a:xfrm>
            <a:off x="3059113" y="785794"/>
            <a:ext cx="2449512" cy="1987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43" name="Rectangle 15"/>
          <p:cNvSpPr>
            <a:spLocks noGrp="1" noChangeArrowheads="1"/>
          </p:cNvSpPr>
          <p:nvPr>
            <p:ph type="title" sz="quarter"/>
          </p:nvPr>
        </p:nvSpPr>
        <p:spPr>
          <a:xfrm>
            <a:off x="0" y="277813"/>
            <a:ext cx="91440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chemeClr val="hlink"/>
                </a:solidFill>
                <a:latin typeface="Palatino Linotype" pitchFamily="18" charset="0"/>
              </a:rPr>
              <a:t>Зменшення</a:t>
            </a:r>
            <a:r>
              <a:rPr lang="ru-RU" b="1" dirty="0" smtClean="0">
                <a:solidFill>
                  <a:schemeClr val="hlink"/>
                </a:solidFill>
                <a:latin typeface="Palatino Linotype" pitchFamily="18" charset="0"/>
              </a:rPr>
              <a:t> </a:t>
            </a:r>
            <a:r>
              <a:rPr lang="ru-RU" b="1" dirty="0" err="1" smtClean="0">
                <a:solidFill>
                  <a:schemeClr val="hlink"/>
                </a:solidFill>
                <a:latin typeface="Palatino Linotype" pitchFamily="18" charset="0"/>
              </a:rPr>
              <a:t>тиску</a:t>
            </a:r>
            <a:endParaRPr lang="ru-RU" b="1" dirty="0" smtClean="0">
              <a:solidFill>
                <a:schemeClr val="hlink"/>
              </a:solidFill>
              <a:latin typeface="Palatino Linotype" pitchFamily="18" charset="0"/>
            </a:endParaRPr>
          </a:p>
        </p:txBody>
      </p:sp>
      <p:graphicFrame>
        <p:nvGraphicFramePr>
          <p:cNvPr id="99335" name="Object 7"/>
          <p:cNvGraphicFramePr>
            <a:graphicFrameLocks noChangeAspect="1"/>
          </p:cNvGraphicFramePr>
          <p:nvPr>
            <p:ph sz="quarter" idx="2"/>
          </p:nvPr>
        </p:nvGraphicFramePr>
        <p:xfrm>
          <a:off x="6227763" y="1341438"/>
          <a:ext cx="2487641" cy="2373314"/>
        </p:xfrm>
        <a:graphic>
          <a:graphicData uri="http://schemas.openxmlformats.org/presentationml/2006/ole">
            <p:oleObj spid="_x0000_s35842" name="Фотография Photo Editor" r:id="rId3" imgW="4495238" imgH="6400000" progId="">
              <p:embed/>
            </p:oleObj>
          </a:graphicData>
        </a:graphic>
      </p:graphicFrame>
      <p:pic>
        <p:nvPicPr>
          <p:cNvPr id="3076" name="Picture 80"/>
          <p:cNvPicPr>
            <a:picLocks noChangeAspect="1" noChangeArrowheads="1"/>
          </p:cNvPicPr>
          <p:nvPr/>
        </p:nvPicPr>
        <p:blipFill>
          <a:blip r:embed="rId4"/>
          <a:srcRect l="11421" r="7596"/>
          <a:stretch>
            <a:fillRect/>
          </a:stretch>
        </p:blipFill>
        <p:spPr bwMode="auto">
          <a:xfrm>
            <a:off x="1476375" y="4221163"/>
            <a:ext cx="2808288" cy="2303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15"/>
          <p:cNvPicPr>
            <a:picLocks noChangeAspect="1" noChangeArrowheads="1"/>
          </p:cNvPicPr>
          <p:nvPr/>
        </p:nvPicPr>
        <p:blipFill>
          <a:blip r:embed="rId5"/>
          <a:srcRect l="19649" t="14641" r="11893" b="12280"/>
          <a:stretch>
            <a:fillRect/>
          </a:stretch>
        </p:blipFill>
        <p:spPr bwMode="auto">
          <a:xfrm>
            <a:off x="4787900" y="4221163"/>
            <a:ext cx="2808288" cy="2306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1341438"/>
            <a:ext cx="2605118" cy="223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17"/>
          <p:cNvPicPr>
            <a:picLocks noChangeAspect="1" noChangeArrowheads="1"/>
          </p:cNvPicPr>
          <p:nvPr/>
        </p:nvPicPr>
        <p:blipFill>
          <a:blip r:embed="rId7"/>
          <a:srcRect l="3375" t="5797" r="8212" b="13039"/>
          <a:stretch>
            <a:fillRect/>
          </a:stretch>
        </p:blipFill>
        <p:spPr bwMode="auto">
          <a:xfrm>
            <a:off x="3059113" y="1341438"/>
            <a:ext cx="2798771" cy="2224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043" name="Group 163"/>
          <p:cNvGraphicFramePr>
            <a:graphicFrameLocks noGrp="1"/>
          </p:cNvGraphicFramePr>
          <p:nvPr/>
        </p:nvGraphicFramePr>
        <p:xfrm>
          <a:off x="0" y="1"/>
          <a:ext cx="9143999" cy="6802865"/>
        </p:xfrm>
        <a:graphic>
          <a:graphicData uri="http://schemas.openxmlformats.org/drawingml/2006/table">
            <a:tbl>
              <a:tblPr/>
              <a:tblGrid>
                <a:gridCol w="3687790"/>
                <a:gridCol w="1986356"/>
                <a:gridCol w="3469853"/>
              </a:tblGrid>
              <a:tr h="642917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Тиск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в 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природі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і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техніці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60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Об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’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єкти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природи і техніки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Величина, Па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</a:rPr>
                        <a:t>Прилади/об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</a:rPr>
                        <a:t>’</a:t>
                      </a:r>
                      <a:r>
                        <a:rPr kumimoji="0" 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</a:rPr>
                        <a:t>єкти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8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Нормальний атмосферний тиск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r>
                        <a:rPr kumimoji="0" lang="ru-RU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5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атмосфера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Землі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80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Мінімальний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тиск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досягаємий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сучасними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засобами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r>
                        <a:rPr kumimoji="0" lang="ru-RU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-13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– 10</a:t>
                      </a:r>
                      <a:r>
                        <a:rPr kumimoji="0" lang="ru-RU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-14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вакуумна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камера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40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Тиск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колесами луноходу на грунт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5</a:t>
                      </a:r>
                      <a:r>
                        <a:rPr kumimoji="0" lang="ru-RU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.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r>
                        <a:rPr kumimoji="0" lang="ru-RU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3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лунохід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36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Тиск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трактора на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поверхню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грунту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5</a:t>
                      </a:r>
                      <a:r>
                        <a:rPr kumimoji="0" lang="ru-RU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.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r>
                        <a:rPr kumimoji="0" lang="ru-RU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4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гусеничний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cs typeface="Times New Roman" pitchFamily="18" charset="0"/>
                        </a:rPr>
                        <a:t>трактор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3342" name="Picture 165"/>
          <p:cNvPicPr>
            <a:picLocks noChangeAspect="1" noChangeArrowheads="1"/>
          </p:cNvPicPr>
          <p:nvPr/>
        </p:nvPicPr>
        <p:blipFill>
          <a:blip r:embed="rId2"/>
          <a:srcRect l="49544" t="24767" b="7098"/>
          <a:stretch>
            <a:fillRect/>
          </a:stretch>
        </p:blipFill>
        <p:spPr bwMode="auto">
          <a:xfrm>
            <a:off x="7358082" y="1357298"/>
            <a:ext cx="1512887" cy="1147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43" name="Picture 1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2571744"/>
            <a:ext cx="1455738" cy="1582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44" name="Picture 1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4111640"/>
            <a:ext cx="1800225" cy="1460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45" name="Picture 168"/>
          <p:cNvPicPr>
            <a:picLocks noChangeAspect="1" noChangeArrowheads="1"/>
          </p:cNvPicPr>
          <p:nvPr/>
        </p:nvPicPr>
        <p:blipFill>
          <a:blip r:embed="rId5" cstate="print"/>
          <a:srcRect l="3796" t="10509" r="3745" b="15926"/>
          <a:stretch>
            <a:fillRect/>
          </a:stretch>
        </p:blipFill>
        <p:spPr bwMode="auto">
          <a:xfrm>
            <a:off x="5724525" y="5500702"/>
            <a:ext cx="1633557" cy="1155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127" name="Group 79"/>
          <p:cNvGraphicFramePr>
            <a:graphicFrameLocks noGrp="1"/>
          </p:cNvGraphicFramePr>
          <p:nvPr>
            <p:ph sz="quarter" idx="1"/>
          </p:nvPr>
        </p:nvGraphicFramePr>
        <p:xfrm>
          <a:off x="0" y="188913"/>
          <a:ext cx="9144000" cy="6706177"/>
        </p:xfrm>
        <a:graphic>
          <a:graphicData uri="http://schemas.openxmlformats.org/drawingml/2006/table">
            <a:tbl>
              <a:tblPr/>
              <a:tblGrid>
                <a:gridCol w="3203848"/>
                <a:gridCol w="2016224"/>
                <a:gridCol w="3923928"/>
              </a:tblGrid>
              <a:tr h="446502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Тиск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в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природі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та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техніці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49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Об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’</a:t>
                      </a:r>
                      <a:r>
                        <a:rPr kumimoji="0" lang="uk-U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єкти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природи і техніки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Величина, Па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uk-U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</a:rPr>
                        <a:t>Прилади/об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</a:rPr>
                        <a:t>’</a:t>
                      </a:r>
                      <a:r>
                        <a:rPr kumimoji="0" lang="uk-UA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Palatino Linotype" pitchFamily="18" charset="0"/>
                        </a:rPr>
                        <a:t>єкти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77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Тиск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колеса легкового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автомобіля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.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r>
                        <a:rPr kumimoji="0" lang="ru-RU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5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колесо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легкового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автомобіля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37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Тиск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газів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в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циліндрі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двигуна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внутрішнього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згорання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(3 – 6)</a:t>
                      </a:r>
                      <a:r>
                        <a:rPr kumimoji="0" lang="ru-RU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.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r>
                        <a:rPr kumimoji="0" lang="ru-RU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6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Двигун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внутрішнього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згорання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6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Тиск кінчика осиного жала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3,1×10</a:t>
                      </a:r>
                      <a:r>
                        <a:rPr kumimoji="0" lang="ru-RU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Palatino Linotype" pitchFamily="18" charset="0"/>
                        </a:rPr>
                        <a:t>     оса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4362" name="Picture 80"/>
          <p:cNvPicPr>
            <a:picLocks noChangeAspect="1" noChangeArrowheads="1"/>
          </p:cNvPicPr>
          <p:nvPr/>
        </p:nvPicPr>
        <p:blipFill>
          <a:blip r:embed="rId2"/>
          <a:srcRect l="15558" r="15353"/>
          <a:stretch>
            <a:fillRect/>
          </a:stretch>
        </p:blipFill>
        <p:spPr bwMode="auto">
          <a:xfrm>
            <a:off x="7000892" y="1357298"/>
            <a:ext cx="1646237" cy="1582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63" name="Picture 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286124"/>
            <a:ext cx="2232025" cy="1674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7" descr="C:\Users\Comp\Downloads\0_81385_a225acc9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5206356"/>
            <a:ext cx="2214578" cy="1651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0" y="285728"/>
            <a:ext cx="8229600" cy="1139825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Задачі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6867" name="Picture 3" descr="C:\Users\Comp\Downloads\1260296019H9765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0"/>
            <a:ext cx="2000232" cy="2111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71472" y="2214554"/>
            <a:ext cx="800105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Задача 1.</a:t>
            </a:r>
            <a:r>
              <a:rPr lang="uk-UA" sz="2400" dirty="0" smtClean="0">
                <a:solidFill>
                  <a:srgbClr val="002060"/>
                </a:solidFill>
              </a:rPr>
              <a:t> Яку силу тиску і тиск створює на опору площею 400 см</a:t>
            </a:r>
            <a:r>
              <a:rPr lang="uk-UA" sz="2400" baseline="30000" dirty="0" smtClean="0">
                <a:solidFill>
                  <a:srgbClr val="002060"/>
                </a:solidFill>
              </a:rPr>
              <a:t>2</a:t>
            </a:r>
            <a:r>
              <a:rPr lang="uk-UA" sz="2400" dirty="0" smtClean="0">
                <a:solidFill>
                  <a:srgbClr val="002060"/>
                </a:solidFill>
              </a:rPr>
              <a:t> тіло, маса якого дорівнює 12 кг? </a:t>
            </a:r>
            <a:endParaRPr lang="en-US" sz="2400" dirty="0" smtClean="0">
              <a:solidFill>
                <a:srgbClr val="002060"/>
              </a:solidFill>
            </a:endParaRPr>
          </a:p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uk-UA" sz="2400" b="1" dirty="0" smtClean="0">
                <a:solidFill>
                  <a:srgbClr val="002060"/>
                </a:solidFill>
              </a:rPr>
              <a:t>Задача 2.</a:t>
            </a:r>
            <a:r>
              <a:rPr lang="uk-UA" sz="2400" dirty="0" smtClean="0">
                <a:solidFill>
                  <a:srgbClr val="002060"/>
                </a:solidFill>
              </a:rPr>
              <a:t> Який тиск чинить ковзаняр масою 60 кг на лід, якщо ширина леза ковзана 4 мм, а довжина леза, що стикається з льодом, 30 см? </a:t>
            </a:r>
            <a:endParaRPr lang="en-US" sz="2400" dirty="0" smtClean="0">
              <a:solidFill>
                <a:srgbClr val="002060"/>
              </a:solidFill>
            </a:endParaRPr>
          </a:p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uk-UA" sz="2400" b="1" dirty="0" smtClean="0">
                <a:solidFill>
                  <a:srgbClr val="002060"/>
                </a:solidFill>
              </a:rPr>
              <a:t>Задача 3.</a:t>
            </a:r>
            <a:r>
              <a:rPr lang="uk-UA" sz="2400" dirty="0" smtClean="0">
                <a:solidFill>
                  <a:srgbClr val="002060"/>
                </a:solidFill>
              </a:rPr>
              <a:t> Площа дна каструлі дорівнює 1500см</a:t>
            </a:r>
            <a:r>
              <a:rPr lang="uk-UA" sz="2400" baseline="30000" dirty="0" smtClean="0">
                <a:solidFill>
                  <a:srgbClr val="002060"/>
                </a:solidFill>
              </a:rPr>
              <a:t>2</a:t>
            </a:r>
            <a:r>
              <a:rPr lang="uk-UA" sz="2400" dirty="0" smtClean="0">
                <a:solidFill>
                  <a:srgbClr val="002060"/>
                </a:solidFill>
              </a:rPr>
              <a:t>. Обчисліть, на скільки збільшиться тиск каструлі на стіл, якщо у неї налити 3л води?</a:t>
            </a:r>
            <a:endParaRPr lang="ru-RU" sz="2400" dirty="0" smtClean="0">
              <a:solidFill>
                <a:srgbClr val="002060"/>
              </a:solidFill>
            </a:endParaRPr>
          </a:p>
          <a:p>
            <a:endParaRPr lang="ru-RU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857752" y="277813"/>
            <a:ext cx="3829048" cy="1139825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Підсумки уроку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2928934"/>
            <a:ext cx="67151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Сьогодні я дізнався…</a:t>
            </a:r>
          </a:p>
          <a:p>
            <a:r>
              <a:rPr lang="uk-UA" sz="36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Я зрозумів, що…</a:t>
            </a:r>
          </a:p>
          <a:p>
            <a:r>
              <a:rPr lang="uk-UA" sz="36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Мене зацікавило, що…</a:t>
            </a:r>
          </a:p>
          <a:p>
            <a:r>
              <a:rPr lang="uk-UA" sz="36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В мене виникли труднощі у …</a:t>
            </a:r>
          </a:p>
          <a:p>
            <a:r>
              <a:rPr lang="uk-UA" sz="36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Я б хотів більше дізнатися про…</a:t>
            </a:r>
          </a:p>
          <a:p>
            <a:r>
              <a:rPr lang="uk-UA" sz="36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Мені сподобалося …</a:t>
            </a:r>
            <a:endParaRPr lang="ru-RU" sz="3600" dirty="0">
              <a:solidFill>
                <a:srgbClr val="FFFF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C:\Users\Comp\Downloads\14-08-2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92820"/>
            <a:ext cx="4071966" cy="2550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1" name="Picture 3" descr="C:\Users\Comp\Downloads\images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4429132"/>
            <a:ext cx="2143125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2" name="Picture 4" descr="C:\Users\Comp\Downloads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1785926"/>
            <a:ext cx="18669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Домашнє завдання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285720" y="1500174"/>
            <a:ext cx="857256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Вивчити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§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Задача 1.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Розрахувати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тиск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підлогу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хлопчик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45 кг.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Площа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підошви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черевиків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стикається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підлогою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дорівнює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300 см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Задача 2.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Вага танка становить 320000 Н.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Площа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опори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кожної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гусениць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4 м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зможе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танк пройти по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болотистій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місцевості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витримує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тиск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більше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35000 Па?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sz="quarter"/>
          </p:nvPr>
        </p:nvSpPr>
        <p:spPr>
          <a:xfrm>
            <a:off x="500034" y="714356"/>
            <a:ext cx="8229600" cy="3794129"/>
          </a:xfrm>
        </p:spPr>
        <p:txBody>
          <a:bodyPr>
            <a:normAutofit/>
          </a:bodyPr>
          <a:lstStyle/>
          <a:p>
            <a:r>
              <a:rPr lang="uk-UA" sz="8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Дякую за увагу!</a:t>
            </a:r>
            <a:br>
              <a:rPr lang="uk-UA" sz="8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8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8914" name="Picture 2" descr="C:\Users\Comp\Downloads\0_3a857_bd2eda1d_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3000372"/>
            <a:ext cx="2003235" cy="36020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628</Words>
  <Application>Microsoft Office PowerPoint</Application>
  <PresentationFormat>Экран (4:3)</PresentationFormat>
  <Paragraphs>154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Тема Office</vt:lpstr>
      <vt:lpstr>Формула</vt:lpstr>
      <vt:lpstr>Фотография Photo Editor</vt:lpstr>
      <vt:lpstr>Гра “Доміно”</vt:lpstr>
      <vt:lpstr>Тема уроку: “Тиск твердих тіл на поверхню. Сила тиску.”</vt:lpstr>
      <vt:lpstr>Мета уроку:</vt:lpstr>
      <vt:lpstr>Актуалізація опорних знань</vt:lpstr>
      <vt:lpstr>Питання:  чому людина, одягнувши лижі, не провалюється на снігу?</vt:lpstr>
      <vt:lpstr>Питання: навіщо цвяхи та булавки роблять з гострими кінцями з однієї сторони</vt:lpstr>
      <vt:lpstr>Дослід </vt:lpstr>
      <vt:lpstr>Сила тиску</vt:lpstr>
      <vt:lpstr> Тиск — це фізична величина, що показує,       з якою силою тіло діє на одиницю площі поверхні перпендикулярно до неї. </vt:lpstr>
      <vt:lpstr>Слайд 10</vt:lpstr>
      <vt:lpstr>Одиниці вимірювання</vt:lpstr>
      <vt:lpstr>Слайд 12</vt:lpstr>
      <vt:lpstr>Збільшення тиску</vt:lpstr>
      <vt:lpstr>Зменшення тиску</vt:lpstr>
      <vt:lpstr>Слайд 15</vt:lpstr>
      <vt:lpstr>Слайд 16</vt:lpstr>
      <vt:lpstr>Задачі</vt:lpstr>
      <vt:lpstr>Підсумки уроку</vt:lpstr>
      <vt:lpstr>Домашнє завдання</vt:lpstr>
      <vt:lpstr>Дякую за увагу!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уроку: “Тиск твердих тіл на поверхню. Сила тиску.”</dc:title>
  <dc:creator>Comp</dc:creator>
  <cp:lastModifiedBy>Comp</cp:lastModifiedBy>
  <cp:revision>44</cp:revision>
  <dcterms:created xsi:type="dcterms:W3CDTF">2014-11-20T15:19:23Z</dcterms:created>
  <dcterms:modified xsi:type="dcterms:W3CDTF">2015-02-11T16:35:51Z</dcterms:modified>
</cp:coreProperties>
</file>