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sldIdLst>
    <p:sldId id="257" r:id="rId2"/>
    <p:sldId id="275" r:id="rId3"/>
    <p:sldId id="301" r:id="rId4"/>
    <p:sldId id="260" r:id="rId5"/>
    <p:sldId id="278" r:id="rId6"/>
    <p:sldId id="282" r:id="rId7"/>
    <p:sldId id="283" r:id="rId8"/>
    <p:sldId id="284" r:id="rId9"/>
    <p:sldId id="285" r:id="rId10"/>
    <p:sldId id="286" r:id="rId11"/>
    <p:sldId id="287" r:id="rId12"/>
    <p:sldId id="288" r:id="rId13"/>
    <p:sldId id="289" r:id="rId14"/>
    <p:sldId id="290" r:id="rId15"/>
    <p:sldId id="291" r:id="rId16"/>
    <p:sldId id="292" r:id="rId17"/>
    <p:sldId id="293" r:id="rId18"/>
    <p:sldId id="303" r:id="rId19"/>
    <p:sldId id="296" r:id="rId20"/>
    <p:sldId id="297" r:id="rId21"/>
    <p:sldId id="298" r:id="rId22"/>
    <p:sldId id="299" r:id="rId23"/>
    <p:sldId id="300" r:id="rId24"/>
    <p:sldId id="302" r:id="rId25"/>
    <p:sldId id="304"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omic Sans MS" pitchFamily="66" charset="0"/>
        <a:ea typeface="+mn-ea"/>
        <a:cs typeface="+mn-cs"/>
      </a:defRPr>
    </a:lvl1pPr>
    <a:lvl2pPr marL="457200" algn="l" rtl="0" fontAlgn="base">
      <a:spcBef>
        <a:spcPct val="0"/>
      </a:spcBef>
      <a:spcAft>
        <a:spcPct val="0"/>
      </a:spcAft>
      <a:defRPr kern="1200">
        <a:solidFill>
          <a:schemeClr val="tx1"/>
        </a:solidFill>
        <a:latin typeface="Comic Sans MS" pitchFamily="66" charset="0"/>
        <a:ea typeface="+mn-ea"/>
        <a:cs typeface="+mn-cs"/>
      </a:defRPr>
    </a:lvl2pPr>
    <a:lvl3pPr marL="914400" algn="l" rtl="0" fontAlgn="base">
      <a:spcBef>
        <a:spcPct val="0"/>
      </a:spcBef>
      <a:spcAft>
        <a:spcPct val="0"/>
      </a:spcAft>
      <a:defRPr kern="1200">
        <a:solidFill>
          <a:schemeClr val="tx1"/>
        </a:solidFill>
        <a:latin typeface="Comic Sans MS" pitchFamily="66" charset="0"/>
        <a:ea typeface="+mn-ea"/>
        <a:cs typeface="+mn-cs"/>
      </a:defRPr>
    </a:lvl3pPr>
    <a:lvl4pPr marL="1371600" algn="l" rtl="0" fontAlgn="base">
      <a:spcBef>
        <a:spcPct val="0"/>
      </a:spcBef>
      <a:spcAft>
        <a:spcPct val="0"/>
      </a:spcAft>
      <a:defRPr kern="1200">
        <a:solidFill>
          <a:schemeClr val="tx1"/>
        </a:solidFill>
        <a:latin typeface="Comic Sans MS" pitchFamily="66" charset="0"/>
        <a:ea typeface="+mn-ea"/>
        <a:cs typeface="+mn-cs"/>
      </a:defRPr>
    </a:lvl4pPr>
    <a:lvl5pPr marL="1828800" algn="l" rtl="0" fontAlgn="base">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69" autoAdjust="0"/>
    <p:restoredTop sz="94917" autoAdjust="0"/>
  </p:normalViewPr>
  <p:slideViewPr>
    <p:cSldViewPr>
      <p:cViewPr varScale="1">
        <p:scale>
          <a:sx n="103" d="100"/>
          <a:sy n="103" d="100"/>
        </p:scale>
        <p:origin x="-22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3AD22300-9373-4128-96FF-52E9ADB9B50B}"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24E476-107D-442D-9052-896A46E9F78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C26A19A-5A01-4446-8BD7-41BF396F4E6F}"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C6ECC4B-C1F8-48BC-BD0C-419F016B77E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6341FA9-3910-4285-80AE-8DBD4D5BF76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60B5A68-456B-4952-A56D-7FA09E73809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C230D59-2799-4E01-B7F3-6AE6DBC4316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F69756-100F-4069-9EF1-B35F580133E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A0348AA7-2C47-4166-80F8-F0221F5A9B1B}" type="slidenum">
              <a:rPr lang="ru-RU" smtClean="0"/>
              <a:pPr/>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DA6B957-77C2-4DC5-8F32-0529C076FE5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A2A4C5-D4E8-4014-8391-A1D33F02130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3258F29-8B4A-42A7-8225-CBE41AA6C435}" type="slidenum">
              <a:rPr lang="ru-RU" smtClean="0"/>
              <a:pPr/>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67544" y="116632"/>
            <a:ext cx="6870700" cy="1600200"/>
          </a:xfrm>
        </p:spPr>
        <p:txBody>
          <a:bodyPr>
            <a:normAutofit fontScale="90000"/>
          </a:bodyPr>
          <a:lstStyle/>
          <a:p>
            <a:pPr algn="ctr"/>
            <a:r>
              <a:rPr lang="uk-UA" sz="6000" b="1" dirty="0" smtClean="0">
                <a:latin typeface="Times New Roman" pitchFamily="18" charset="0"/>
                <a:cs typeface="Times New Roman" pitchFamily="18" charset="0"/>
              </a:rPr>
              <a:t/>
            </a:r>
            <a:br>
              <a:rPr lang="uk-UA" sz="6000" b="1" dirty="0" smtClean="0">
                <a:latin typeface="Times New Roman" pitchFamily="18" charset="0"/>
                <a:cs typeface="Times New Roman" pitchFamily="18" charset="0"/>
              </a:rPr>
            </a:br>
            <a:r>
              <a:rPr lang="uk-UA" sz="6000" b="1" dirty="0" smtClean="0">
                <a:latin typeface="Times New Roman" pitchFamily="18" charset="0"/>
                <a:cs typeface="Times New Roman" pitchFamily="18" charset="0"/>
              </a:rPr>
              <a:t>Тема:</a:t>
            </a:r>
            <a:endParaRPr lang="ru-RU" sz="6000" b="1" dirty="0">
              <a:latin typeface="Times New Roman" pitchFamily="18" charset="0"/>
              <a:cs typeface="Times New Roman" pitchFamily="18" charset="0"/>
            </a:endParaRPr>
          </a:p>
        </p:txBody>
      </p:sp>
      <p:sp>
        <p:nvSpPr>
          <p:cNvPr id="178179" name="Rectangle 3"/>
          <p:cNvSpPr>
            <a:spLocks noGrp="1" noChangeArrowheads="1"/>
          </p:cNvSpPr>
          <p:nvPr>
            <p:ph idx="1"/>
          </p:nvPr>
        </p:nvSpPr>
        <p:spPr>
          <a:xfrm>
            <a:off x="685800" y="1916832"/>
            <a:ext cx="7696200" cy="4320480"/>
          </a:xfrm>
        </p:spPr>
        <p:txBody>
          <a:bodyPr>
            <a:normAutofit lnSpcReduction="10000"/>
          </a:bodyPr>
          <a:lstStyle/>
          <a:p>
            <a:pPr algn="ctr">
              <a:buFontTx/>
              <a:buNone/>
            </a:pPr>
            <a:r>
              <a:rPr kumimoji="0" lang="ru-RU" sz="4400" b="1" i="0" u="none" strike="noStrike" kern="1200" cap="none" spc="0" normalizeH="0" baseline="0" noProof="0" dirty="0" err="1" smtClean="0">
                <a:ln>
                  <a:noFill/>
                </a:ln>
                <a:solidFill>
                  <a:prstClr val="black"/>
                </a:solidFill>
                <a:effectLst/>
                <a:uLnTx/>
                <a:uFillTx/>
                <a:latin typeface="Times New Roman" pitchFamily="18" charset="0"/>
                <a:ea typeface="+mj-ea"/>
                <a:cs typeface="Times New Roman" pitchFamily="18" charset="0"/>
              </a:rPr>
              <a:t>Організаційно-правові</a:t>
            </a:r>
            <a:r>
              <a:rPr kumimoji="0" lang="ru-RU" sz="4400" b="1"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t> </a:t>
            </a:r>
            <a:r>
              <a:rPr kumimoji="0" lang="ru-RU" sz="4400" b="1" i="0" u="none" strike="noStrike" kern="1200" cap="none" spc="0" normalizeH="0" baseline="0" noProof="0" dirty="0" err="1" smtClean="0">
                <a:ln>
                  <a:noFill/>
                </a:ln>
                <a:solidFill>
                  <a:prstClr val="black"/>
                </a:solidFill>
                <a:effectLst/>
                <a:uLnTx/>
                <a:uFillTx/>
                <a:latin typeface="Times New Roman" pitchFamily="18" charset="0"/>
                <a:ea typeface="+mj-ea"/>
                <a:cs typeface="Times New Roman" pitchFamily="18" charset="0"/>
              </a:rPr>
              <a:t>форми</a:t>
            </a:r>
            <a:r>
              <a:rPr kumimoji="0" lang="ru-RU" sz="4400" b="1"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t> </a:t>
            </a:r>
            <a:r>
              <a:rPr kumimoji="0" lang="ru-RU" sz="4400" b="1" i="0" u="none" strike="noStrike" kern="1200" cap="none" spc="0" normalizeH="0" baseline="0" noProof="0" dirty="0" err="1" smtClean="0">
                <a:ln>
                  <a:noFill/>
                </a:ln>
                <a:solidFill>
                  <a:prstClr val="black"/>
                </a:solidFill>
                <a:effectLst/>
                <a:uLnTx/>
                <a:uFillTx/>
                <a:latin typeface="Times New Roman" pitchFamily="18" charset="0"/>
                <a:ea typeface="+mj-ea"/>
                <a:cs typeface="Times New Roman" pitchFamily="18" charset="0"/>
              </a:rPr>
              <a:t>підприємств</a:t>
            </a:r>
            <a:r>
              <a:rPr kumimoji="0" lang="ru-RU" sz="4400" b="1"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t> </a:t>
            </a:r>
          </a:p>
          <a:p>
            <a:pPr algn="ctr">
              <a:buFontTx/>
              <a:buNone/>
            </a:pPr>
            <a:r>
              <a:rPr kumimoji="0" lang="ru-RU" sz="4400" b="1"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t>та </a:t>
            </a:r>
            <a:r>
              <a:rPr kumimoji="0" lang="ru-RU" sz="4400" b="1" i="0" u="none" strike="noStrike" kern="1200" cap="none" spc="0" normalizeH="0" baseline="0" noProof="0" dirty="0" err="1" smtClean="0">
                <a:ln>
                  <a:noFill/>
                </a:ln>
                <a:solidFill>
                  <a:prstClr val="black"/>
                </a:solidFill>
                <a:effectLst/>
                <a:uLnTx/>
                <a:uFillTx/>
                <a:latin typeface="Times New Roman" pitchFamily="18" charset="0"/>
                <a:ea typeface="+mj-ea"/>
                <a:cs typeface="Times New Roman" pitchFamily="18" charset="0"/>
              </a:rPr>
              <a:t>особливості</a:t>
            </a:r>
            <a:r>
              <a:rPr kumimoji="0" lang="ru-RU" sz="4400" b="1"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t>  </a:t>
            </a:r>
          </a:p>
          <a:p>
            <a:pPr algn="ctr">
              <a:buFontTx/>
              <a:buNone/>
            </a:pPr>
            <a:r>
              <a:rPr kumimoji="0" lang="ru-RU" sz="4400" b="1" i="0" u="none" strike="noStrike" kern="1200" cap="none" spc="0" normalizeH="0" baseline="0" noProof="0" dirty="0" err="1" smtClean="0">
                <a:ln>
                  <a:noFill/>
                </a:ln>
                <a:solidFill>
                  <a:prstClr val="black"/>
                </a:solidFill>
                <a:effectLst/>
                <a:uLnTx/>
                <a:uFillTx/>
                <a:latin typeface="Times New Roman" pitchFamily="18" charset="0"/>
                <a:ea typeface="+mj-ea"/>
                <a:cs typeface="Times New Roman" pitchFamily="18" charset="0"/>
              </a:rPr>
              <a:t>їх</a:t>
            </a:r>
            <a:r>
              <a:rPr kumimoji="0" lang="ru-RU" sz="4400" b="1"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t> </a:t>
            </a:r>
            <a:r>
              <a:rPr kumimoji="0" lang="ru-RU" sz="4400" b="1" i="0" u="none" strike="noStrike" kern="1200" cap="none" spc="0" normalizeH="0" baseline="0" noProof="0" dirty="0" err="1" smtClean="0">
                <a:ln>
                  <a:noFill/>
                </a:ln>
                <a:solidFill>
                  <a:prstClr val="black"/>
                </a:solidFill>
                <a:effectLst/>
                <a:uLnTx/>
                <a:uFillTx/>
                <a:latin typeface="Times New Roman" pitchFamily="18" charset="0"/>
                <a:ea typeface="+mj-ea"/>
                <a:cs typeface="Times New Roman" pitchFamily="18" charset="0"/>
              </a:rPr>
              <a:t>функціонування</a:t>
            </a:r>
            <a:endParaRPr kumimoji="0" lang="ru-RU" sz="4400" b="1"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endParaRPr>
          </a:p>
          <a:p>
            <a:pPr algn="ctr">
              <a:buFontTx/>
              <a:buNone/>
            </a:pPr>
            <a:r>
              <a:rPr kumimoji="0" lang="ru-RU" sz="4400" b="1"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t> в </a:t>
            </a:r>
            <a:r>
              <a:rPr kumimoji="0" lang="ru-RU" sz="4400" b="1" i="0" u="none" strike="noStrike" kern="1200" cap="none" spc="0" normalizeH="0" baseline="0" noProof="0" dirty="0" err="1" smtClean="0">
                <a:ln>
                  <a:noFill/>
                </a:ln>
                <a:solidFill>
                  <a:prstClr val="black"/>
                </a:solidFill>
                <a:effectLst/>
                <a:uLnTx/>
                <a:uFillTx/>
                <a:latin typeface="Times New Roman" pitchFamily="18" charset="0"/>
                <a:ea typeface="+mj-ea"/>
                <a:cs typeface="Times New Roman" pitchFamily="18" charset="0"/>
              </a:rPr>
              <a:t>Україні</a:t>
            </a:r>
            <a:r>
              <a:rPr kumimoji="0" lang="ru-RU" sz="4400" b="0"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t/>
            </a:r>
            <a:br>
              <a:rPr kumimoji="0" lang="ru-RU" sz="4400" b="0" i="0" u="none" strike="noStrike" kern="1200" cap="none" spc="0" normalizeH="0" baseline="0" noProof="0" dirty="0" smtClean="0">
                <a:ln>
                  <a:noFill/>
                </a:ln>
                <a:solidFill>
                  <a:prstClr val="black"/>
                </a:solidFill>
                <a:effectLst/>
                <a:uLnTx/>
                <a:uFillTx/>
                <a:latin typeface="Times New Roman" pitchFamily="18" charset="0"/>
                <a:ea typeface="+mj-ea"/>
                <a:cs typeface="Times New Roman" pitchFamily="18" charset="0"/>
              </a:rPr>
            </a:br>
            <a:endParaRPr lang="ru-RU" sz="44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323528" y="188640"/>
            <a:ext cx="8229600" cy="936104"/>
          </a:xfrm>
        </p:spPr>
        <p:txBody>
          <a:bodyPr>
            <a:noAutofit/>
          </a:bodyPr>
          <a:lstStyle/>
          <a:p>
            <a:pPr algn="ctr"/>
            <a:r>
              <a:rPr lang="uk-UA" sz="4000" dirty="0"/>
              <a:t/>
            </a:r>
            <a:br>
              <a:rPr lang="uk-UA" sz="4000" dirty="0"/>
            </a:br>
            <a:r>
              <a:rPr lang="uk-UA" sz="4000" b="1" dirty="0">
                <a:solidFill>
                  <a:prstClr val="black"/>
                </a:solidFill>
                <a:latin typeface="Times New Roman" pitchFamily="18" charset="0"/>
                <a:ea typeface="+mn-ea"/>
                <a:cs typeface="Times New Roman" pitchFamily="18" charset="0"/>
              </a:rPr>
              <a:t>Мета</a:t>
            </a:r>
            <a:r>
              <a:rPr lang="ru-RU" sz="4000" dirty="0">
                <a:solidFill>
                  <a:prstClr val="black"/>
                </a:solidFill>
                <a:latin typeface="Times New Roman" pitchFamily="18" charset="0"/>
                <a:ea typeface="+mn-ea"/>
                <a:cs typeface="Times New Roman" pitchFamily="18" charset="0"/>
              </a:rPr>
              <a:t>:</a:t>
            </a:r>
            <a:endParaRPr lang="ru-RU" sz="4000" dirty="0"/>
          </a:p>
        </p:txBody>
      </p:sp>
      <p:sp>
        <p:nvSpPr>
          <p:cNvPr id="265219" name="Rectangle 3"/>
          <p:cNvSpPr>
            <a:spLocks noGrp="1" noChangeArrowheads="1"/>
          </p:cNvSpPr>
          <p:nvPr>
            <p:ph idx="1"/>
          </p:nvPr>
        </p:nvSpPr>
        <p:spPr>
          <a:xfrm>
            <a:off x="251520" y="1124744"/>
            <a:ext cx="8568952" cy="5544616"/>
          </a:xfrm>
        </p:spPr>
        <p:txBody>
          <a:bodyPr>
            <a:normAutofit fontScale="62500" lnSpcReduction="20000"/>
          </a:bodyPr>
          <a:lstStyle/>
          <a:p>
            <a:pPr algn="just" fontAlgn="base">
              <a:spcAft>
                <a:spcPct val="0"/>
              </a:spcAft>
              <a:buClrTx/>
              <a:buSzTx/>
            </a:pPr>
            <a:r>
              <a:rPr lang="uk-UA" sz="3800" dirty="0" smtClean="0">
                <a:solidFill>
                  <a:prstClr val="black"/>
                </a:solidFill>
                <a:latin typeface="Times New Roman" pitchFamily="18" charset="0"/>
                <a:cs typeface="Times New Roman" pitchFamily="18" charset="0"/>
              </a:rPr>
              <a:t>Узагальнити </a:t>
            </a:r>
            <a:r>
              <a:rPr lang="uk-UA" sz="3800" dirty="0">
                <a:solidFill>
                  <a:prstClr val="black"/>
                </a:solidFill>
                <a:latin typeface="Times New Roman" pitchFamily="18" charset="0"/>
                <a:cs typeface="Times New Roman" pitchFamily="18" charset="0"/>
              </a:rPr>
              <a:t>й систематизувати знання з теми, закріпити розуміння основних понять і термінів, навчити застосовувати вивчене на практиці, аналізувати хід і розв'язок  практичних завдань.</a:t>
            </a:r>
          </a:p>
          <a:p>
            <a:pPr algn="just" fontAlgn="base">
              <a:spcAft>
                <a:spcPct val="0"/>
              </a:spcAft>
              <a:buClrTx/>
              <a:buSzTx/>
            </a:pPr>
            <a:r>
              <a:rPr lang="uk-UA" sz="3800" dirty="0">
                <a:solidFill>
                  <a:prstClr val="black"/>
                </a:solidFill>
                <a:latin typeface="Times New Roman" pitchFamily="18" charset="0"/>
                <a:cs typeface="Times New Roman" pitchFamily="18" charset="0"/>
              </a:rPr>
              <a:t>З’ясувати, які бувають підприємницькі структури </a:t>
            </a:r>
            <a:r>
              <a:rPr lang="ru-RU" sz="3800" dirty="0">
                <a:solidFill>
                  <a:prstClr val="black"/>
                </a:solidFill>
                <a:latin typeface="Times New Roman" pitchFamily="18" charset="0"/>
                <a:cs typeface="Times New Roman" pitchFamily="18" charset="0"/>
              </a:rPr>
              <a:t>(</a:t>
            </a:r>
            <a:r>
              <a:rPr lang="ru-RU" sz="3800" dirty="0" err="1">
                <a:solidFill>
                  <a:prstClr val="black"/>
                </a:solidFill>
                <a:latin typeface="Times New Roman" pitchFamily="18" charset="0"/>
                <a:cs typeface="Times New Roman" pitchFamily="18" charset="0"/>
              </a:rPr>
              <a:t>згідно</a:t>
            </a:r>
            <a:r>
              <a:rPr lang="ru-RU" sz="3800" dirty="0">
                <a:solidFill>
                  <a:prstClr val="black"/>
                </a:solidFill>
                <a:latin typeface="Times New Roman" pitchFamily="18" charset="0"/>
                <a:cs typeface="Times New Roman" pitchFamily="18" charset="0"/>
              </a:rPr>
              <a:t> </a:t>
            </a:r>
            <a:r>
              <a:rPr lang="ru-RU" sz="3800" dirty="0" err="1">
                <a:solidFill>
                  <a:prstClr val="black"/>
                </a:solidFill>
                <a:latin typeface="Times New Roman" pitchFamily="18" charset="0"/>
                <a:cs typeface="Times New Roman" pitchFamily="18" charset="0"/>
              </a:rPr>
              <a:t>законодавства</a:t>
            </a:r>
            <a:r>
              <a:rPr lang="ru-RU" sz="3800" dirty="0">
                <a:solidFill>
                  <a:prstClr val="black"/>
                </a:solidFill>
                <a:latin typeface="Times New Roman" pitchFamily="18" charset="0"/>
                <a:cs typeface="Times New Roman" pitchFamily="18" charset="0"/>
              </a:rPr>
              <a:t> </a:t>
            </a:r>
            <a:r>
              <a:rPr lang="ru-RU" sz="3800" dirty="0" err="1">
                <a:solidFill>
                  <a:prstClr val="black"/>
                </a:solidFill>
                <a:latin typeface="Times New Roman" pitchFamily="18" charset="0"/>
                <a:cs typeface="Times New Roman" pitchFamily="18" charset="0"/>
              </a:rPr>
              <a:t>України</a:t>
            </a:r>
            <a:r>
              <a:rPr lang="ru-RU" sz="3800" dirty="0">
                <a:solidFill>
                  <a:prstClr val="black"/>
                </a:solidFill>
                <a:latin typeface="Times New Roman" pitchFamily="18" charset="0"/>
                <a:cs typeface="Times New Roman" pitchFamily="18" charset="0"/>
              </a:rPr>
              <a:t>); </a:t>
            </a:r>
            <a:r>
              <a:rPr lang="ru-RU" sz="3800" dirty="0" err="1">
                <a:solidFill>
                  <a:prstClr val="black"/>
                </a:solidFill>
                <a:latin typeface="Times New Roman" pitchFamily="18" charset="0"/>
                <a:cs typeface="Times New Roman" pitchFamily="18" charset="0"/>
              </a:rPr>
              <a:t>тренувати</a:t>
            </a:r>
            <a:r>
              <a:rPr lang="ru-RU" sz="3800" dirty="0">
                <a:solidFill>
                  <a:prstClr val="black"/>
                </a:solidFill>
                <a:latin typeface="Times New Roman" pitchFamily="18" charset="0"/>
                <a:cs typeface="Times New Roman" pitchFamily="18" charset="0"/>
              </a:rPr>
              <a:t>  </a:t>
            </a:r>
            <a:r>
              <a:rPr lang="ru-RU" sz="3800" dirty="0" err="1">
                <a:solidFill>
                  <a:prstClr val="black"/>
                </a:solidFill>
                <a:latin typeface="Times New Roman" pitchFamily="18" charset="0"/>
                <a:cs typeface="Times New Roman" pitchFamily="18" charset="0"/>
              </a:rPr>
              <a:t>вміння</a:t>
            </a:r>
            <a:r>
              <a:rPr lang="ru-RU" sz="3800" dirty="0">
                <a:solidFill>
                  <a:prstClr val="black"/>
                </a:solidFill>
                <a:latin typeface="Times New Roman" pitchFamily="18" charset="0"/>
                <a:cs typeface="Times New Roman" pitchFamily="18" charset="0"/>
              </a:rPr>
              <a:t> </a:t>
            </a:r>
            <a:r>
              <a:rPr lang="ru-RU" sz="3800" dirty="0" err="1">
                <a:solidFill>
                  <a:prstClr val="black"/>
                </a:solidFill>
                <a:latin typeface="Times New Roman" pitchFamily="18" charset="0"/>
                <a:cs typeface="Times New Roman" pitchFamily="18" charset="0"/>
              </a:rPr>
              <a:t>класифікувати</a:t>
            </a:r>
            <a:r>
              <a:rPr lang="ru-RU" sz="3800" dirty="0">
                <a:solidFill>
                  <a:prstClr val="black"/>
                </a:solidFill>
                <a:latin typeface="Times New Roman" pitchFamily="18" charset="0"/>
                <a:cs typeface="Times New Roman" pitchFamily="18" charset="0"/>
              </a:rPr>
              <a:t> </a:t>
            </a:r>
            <a:r>
              <a:rPr lang="ru-RU" sz="3800" dirty="0" err="1">
                <a:solidFill>
                  <a:prstClr val="black"/>
                </a:solidFill>
                <a:latin typeface="Times New Roman" pitchFamily="18" charset="0"/>
                <a:cs typeface="Times New Roman" pitchFamily="18" charset="0"/>
              </a:rPr>
              <a:t>підприємства</a:t>
            </a:r>
            <a:r>
              <a:rPr lang="ru-RU" sz="3800" dirty="0">
                <a:solidFill>
                  <a:prstClr val="black"/>
                </a:solidFill>
                <a:latin typeface="Times New Roman" pitchFamily="18" charset="0"/>
                <a:cs typeface="Times New Roman" pitchFamily="18" charset="0"/>
              </a:rPr>
              <a:t> за </a:t>
            </a:r>
            <a:r>
              <a:rPr lang="ru-RU" sz="3800" dirty="0" err="1">
                <a:solidFill>
                  <a:prstClr val="black"/>
                </a:solidFill>
                <a:latin typeface="Times New Roman" pitchFamily="18" charset="0"/>
                <a:cs typeface="Times New Roman" pitchFamily="18" charset="0"/>
              </a:rPr>
              <a:t>різними</a:t>
            </a:r>
            <a:r>
              <a:rPr lang="ru-RU" sz="3800" dirty="0">
                <a:solidFill>
                  <a:prstClr val="black"/>
                </a:solidFill>
                <a:latin typeface="Times New Roman" pitchFamily="18" charset="0"/>
                <a:cs typeface="Times New Roman" pitchFamily="18" charset="0"/>
              </a:rPr>
              <a:t> </a:t>
            </a:r>
            <a:r>
              <a:rPr lang="ru-RU" sz="3800" dirty="0" err="1">
                <a:solidFill>
                  <a:prstClr val="black"/>
                </a:solidFill>
                <a:latin typeface="Times New Roman" pitchFamily="18" charset="0"/>
                <a:cs typeface="Times New Roman" pitchFamily="18" charset="0"/>
              </a:rPr>
              <a:t>ознаками</a:t>
            </a:r>
            <a:r>
              <a:rPr lang="ru-RU" sz="3800" dirty="0">
                <a:solidFill>
                  <a:prstClr val="black"/>
                </a:solidFill>
                <a:latin typeface="Times New Roman" pitchFamily="18" charset="0"/>
                <a:cs typeface="Times New Roman" pitchFamily="18" charset="0"/>
              </a:rPr>
              <a:t>; </a:t>
            </a:r>
            <a:r>
              <a:rPr lang="uk-UA" sz="3800" dirty="0">
                <a:solidFill>
                  <a:srgbClr val="000000"/>
                </a:solidFill>
                <a:latin typeface="Times New Roman" pitchFamily="18" charset="0"/>
                <a:cs typeface="Times New Roman" pitchFamily="18" charset="0"/>
              </a:rPr>
              <a:t>сформувати в учнів вміння розрізняти підприємства різних типів; </a:t>
            </a:r>
            <a:r>
              <a:rPr lang="ru-RU" sz="3800" dirty="0" err="1">
                <a:solidFill>
                  <a:prstClr val="black"/>
                </a:solidFill>
                <a:latin typeface="Times New Roman" pitchFamily="18" charset="0"/>
                <a:cs typeface="Times New Roman" pitchFamily="18" charset="0"/>
              </a:rPr>
              <a:t>формулювати</a:t>
            </a:r>
            <a:r>
              <a:rPr lang="ru-RU" sz="3800" dirty="0">
                <a:solidFill>
                  <a:prstClr val="black"/>
                </a:solidFill>
                <a:latin typeface="Times New Roman" pitchFamily="18" charset="0"/>
                <a:cs typeface="Times New Roman" pitchFamily="18" charset="0"/>
              </a:rPr>
              <a:t> та </a:t>
            </a:r>
            <a:r>
              <a:rPr lang="ru-RU" sz="3800" dirty="0" err="1">
                <a:solidFill>
                  <a:prstClr val="black"/>
                </a:solidFill>
                <a:latin typeface="Times New Roman" pitchFamily="18" charset="0"/>
                <a:cs typeface="Times New Roman" pitchFamily="18" charset="0"/>
              </a:rPr>
              <a:t>відстоювати</a:t>
            </a:r>
            <a:r>
              <a:rPr lang="ru-RU" sz="3800" dirty="0">
                <a:solidFill>
                  <a:prstClr val="black"/>
                </a:solidFill>
                <a:latin typeface="Times New Roman" pitchFamily="18" charset="0"/>
                <a:cs typeface="Times New Roman" pitchFamily="18" charset="0"/>
              </a:rPr>
              <a:t> </a:t>
            </a:r>
            <a:r>
              <a:rPr lang="ru-RU" sz="3800" dirty="0" err="1">
                <a:solidFill>
                  <a:prstClr val="black"/>
                </a:solidFill>
                <a:latin typeface="Times New Roman" pitchFamily="18" charset="0"/>
                <a:cs typeface="Times New Roman" pitchFamily="18" charset="0"/>
              </a:rPr>
              <a:t>власну</a:t>
            </a:r>
            <a:r>
              <a:rPr lang="ru-RU" sz="3800" dirty="0">
                <a:solidFill>
                  <a:prstClr val="black"/>
                </a:solidFill>
                <a:latin typeface="Times New Roman" pitchFamily="18" charset="0"/>
                <a:cs typeface="Times New Roman" pitchFamily="18" charset="0"/>
              </a:rPr>
              <a:t> думку;</a:t>
            </a:r>
            <a:r>
              <a:rPr lang="uk-UA" sz="3800" dirty="0">
                <a:solidFill>
                  <a:prstClr val="black"/>
                </a:solidFill>
                <a:latin typeface="Times New Roman" pitchFamily="18" charset="0"/>
                <a:cs typeface="Times New Roman" pitchFamily="18" charset="0"/>
              </a:rPr>
              <a:t> визначати доцільність певних організаційних форм підприємств, стимулювати розвиток умінь аргументувати свою відповідь.</a:t>
            </a:r>
            <a:endParaRPr lang="ru-RU" sz="3800" dirty="0">
              <a:solidFill>
                <a:prstClr val="black"/>
              </a:solidFill>
              <a:latin typeface="Times New Roman" pitchFamily="18" charset="0"/>
              <a:cs typeface="Times New Roman" pitchFamily="18" charset="0"/>
            </a:endParaRPr>
          </a:p>
          <a:p>
            <a:pPr algn="just" fontAlgn="base">
              <a:spcAft>
                <a:spcPct val="0"/>
              </a:spcAft>
              <a:buClrTx/>
              <a:buSzTx/>
            </a:pPr>
            <a:r>
              <a:rPr lang="uk-UA" sz="3800" dirty="0">
                <a:solidFill>
                  <a:prstClr val="black"/>
                </a:solidFill>
                <a:latin typeface="Times New Roman" pitchFamily="18" charset="0"/>
                <a:cs typeface="Times New Roman" pitchFamily="18" charset="0"/>
              </a:rPr>
              <a:t> Розвивати абстрактно-логічне та образне мислення, інтерес до науки, допитливість та самостійність, комунікативні навички ділового спілкування та продуктивної взаємодії в групі, вчити економічного аналізу.</a:t>
            </a:r>
          </a:p>
          <a:p>
            <a:pPr algn="just" fontAlgn="base">
              <a:spcAft>
                <a:spcPct val="0"/>
              </a:spcAft>
              <a:buClrTx/>
              <a:buSzTx/>
            </a:pPr>
            <a:r>
              <a:rPr lang="uk-UA" sz="3800" dirty="0">
                <a:solidFill>
                  <a:prstClr val="black"/>
                </a:solidFill>
                <a:latin typeface="Times New Roman" pitchFamily="18" charset="0"/>
                <a:cs typeface="Times New Roman" pitchFamily="18" charset="0"/>
              </a:rPr>
              <a:t>Виховувати економічну культуру, толерантність та критичність.</a:t>
            </a:r>
            <a:endParaRPr lang="ru-RU" sz="3800" dirty="0">
              <a:solidFill>
                <a:prstClr val="black"/>
              </a:solidFill>
              <a:latin typeface="Times New Roman" pitchFamily="18" charset="0"/>
              <a:cs typeface="Times New Roman" pitchFamily="18" charset="0"/>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1080120"/>
          </a:xfrm>
        </p:spPr>
        <p:txBody>
          <a:bodyPr>
            <a:normAutofit fontScale="90000"/>
          </a:bodyPr>
          <a:lstStyle/>
          <a:p>
            <a:r>
              <a:rPr lang="uk-UA" sz="4400" dirty="0">
                <a:solidFill>
                  <a:prstClr val="black"/>
                </a:solidFill>
                <a:latin typeface="Times New Roman" pitchFamily="18" charset="0"/>
                <a:cs typeface="Times New Roman" pitchFamily="18" charset="0"/>
              </a:rPr>
              <a:t>Основні </a:t>
            </a:r>
            <a:r>
              <a:rPr lang="uk-UA" sz="4400" dirty="0" smtClean="0">
                <a:solidFill>
                  <a:prstClr val="black"/>
                </a:solidFill>
                <a:latin typeface="Times New Roman" pitchFamily="18" charset="0"/>
                <a:cs typeface="Times New Roman" pitchFamily="18" charset="0"/>
              </a:rPr>
              <a:t>поняття:    </a:t>
            </a:r>
            <a:r>
              <a:rPr lang="uk-UA" sz="4400" dirty="0" smtClean="0">
                <a:solidFill>
                  <a:srgbClr val="000000"/>
                </a:solidFill>
                <a:latin typeface="Times New Roman" pitchFamily="18" charset="0"/>
                <a:cs typeface="Times New Roman" pitchFamily="18" charset="0"/>
              </a:rPr>
              <a:t>Ключові </a:t>
            </a:r>
            <a:r>
              <a:rPr lang="uk-UA" sz="4400" dirty="0">
                <a:solidFill>
                  <a:srgbClr val="000000"/>
                </a:solidFill>
                <a:latin typeface="Times New Roman" pitchFamily="18" charset="0"/>
                <a:cs typeface="Times New Roman" pitchFamily="18" charset="0"/>
              </a:rPr>
              <a:t>питання:</a:t>
            </a:r>
            <a:endParaRPr lang="ru-RU" dirty="0"/>
          </a:p>
        </p:txBody>
      </p:sp>
      <p:sp>
        <p:nvSpPr>
          <p:cNvPr id="3" name="Объект 2"/>
          <p:cNvSpPr>
            <a:spLocks noGrp="1"/>
          </p:cNvSpPr>
          <p:nvPr>
            <p:ph sz="half" idx="1"/>
          </p:nvPr>
        </p:nvSpPr>
        <p:spPr/>
        <p:txBody>
          <a:bodyPr>
            <a:normAutofit fontScale="85000" lnSpcReduction="10000"/>
          </a:bodyPr>
          <a:lstStyle/>
          <a:p>
            <a:pPr fontAlgn="base">
              <a:spcAft>
                <a:spcPct val="0"/>
              </a:spcAft>
              <a:buClrTx/>
              <a:buSzTx/>
            </a:pPr>
            <a:r>
              <a:rPr lang="uk-UA" sz="3200" dirty="0">
                <a:solidFill>
                  <a:prstClr val="black"/>
                </a:solidFill>
                <a:latin typeface="Times New Roman" pitchFamily="18" charset="0"/>
                <a:cs typeface="Times New Roman" pitchFamily="18" charset="0"/>
              </a:rPr>
              <a:t>Підприємство;</a:t>
            </a:r>
          </a:p>
          <a:p>
            <a:pPr fontAlgn="base">
              <a:spcAft>
                <a:spcPct val="0"/>
              </a:spcAft>
              <a:buClrTx/>
              <a:buSzTx/>
            </a:pPr>
            <a:r>
              <a:rPr lang="uk-UA" sz="3200" dirty="0">
                <a:solidFill>
                  <a:prstClr val="black"/>
                </a:solidFill>
                <a:latin typeface="Times New Roman" pitchFamily="18" charset="0"/>
                <a:cs typeface="Times New Roman" pitchFamily="18" charset="0"/>
              </a:rPr>
              <a:t>Одноосібне володіння;</a:t>
            </a:r>
          </a:p>
          <a:p>
            <a:pPr fontAlgn="base">
              <a:spcAft>
                <a:spcPct val="0"/>
              </a:spcAft>
              <a:buClrTx/>
              <a:buSzTx/>
            </a:pPr>
            <a:r>
              <a:rPr lang="uk-UA" sz="3200" dirty="0">
                <a:solidFill>
                  <a:prstClr val="black"/>
                </a:solidFill>
                <a:latin typeface="Times New Roman" pitchFamily="18" charset="0"/>
                <a:cs typeface="Times New Roman" pitchFamily="18" charset="0"/>
              </a:rPr>
              <a:t>Партнерство;</a:t>
            </a:r>
          </a:p>
          <a:p>
            <a:pPr fontAlgn="base">
              <a:spcAft>
                <a:spcPct val="0"/>
              </a:spcAft>
              <a:buClrTx/>
              <a:buSzTx/>
            </a:pPr>
            <a:r>
              <a:rPr lang="uk-UA" sz="3200" dirty="0">
                <a:solidFill>
                  <a:prstClr val="black"/>
                </a:solidFill>
                <a:latin typeface="Times New Roman" pitchFamily="18" charset="0"/>
                <a:cs typeface="Times New Roman" pitchFamily="18" charset="0"/>
              </a:rPr>
              <a:t>Корпорація;</a:t>
            </a:r>
          </a:p>
          <a:p>
            <a:pPr fontAlgn="base">
              <a:spcAft>
                <a:spcPct val="0"/>
              </a:spcAft>
              <a:buClrTx/>
              <a:buSzTx/>
            </a:pPr>
            <a:r>
              <a:rPr lang="uk-UA" sz="3200" dirty="0">
                <a:solidFill>
                  <a:prstClr val="black"/>
                </a:solidFill>
                <a:latin typeface="Times New Roman" pitchFamily="18" charset="0"/>
                <a:cs typeface="Times New Roman" pitchFamily="18" charset="0"/>
              </a:rPr>
              <a:t>Господарські товариства</a:t>
            </a:r>
            <a:endParaRPr lang="ru-RU" sz="3200" dirty="0">
              <a:solidFill>
                <a:prstClr val="black"/>
              </a:solidFill>
              <a:latin typeface="Times New Roman" pitchFamily="18" charset="0"/>
              <a:cs typeface="Times New Roman" pitchFamily="18" charset="0"/>
            </a:endParaRPr>
          </a:p>
          <a:p>
            <a:pPr>
              <a:buClr>
                <a:srgbClr val="0BD0D9"/>
              </a:buClr>
            </a:pPr>
            <a:endParaRPr lang="ru-RU" sz="1800" dirty="0">
              <a:solidFill>
                <a:prstClr val="black"/>
              </a:solidFill>
            </a:endParaRPr>
          </a:p>
          <a:p>
            <a:endParaRPr lang="ru-RU" dirty="0"/>
          </a:p>
        </p:txBody>
      </p:sp>
      <p:sp>
        <p:nvSpPr>
          <p:cNvPr id="4" name="Объект 3"/>
          <p:cNvSpPr>
            <a:spLocks noGrp="1"/>
          </p:cNvSpPr>
          <p:nvPr>
            <p:ph sz="half" idx="2"/>
          </p:nvPr>
        </p:nvSpPr>
        <p:spPr/>
        <p:txBody>
          <a:bodyPr>
            <a:normAutofit fontScale="85000" lnSpcReduction="10000"/>
          </a:bodyPr>
          <a:lstStyle/>
          <a:p>
            <a:pPr>
              <a:buClr>
                <a:srgbClr val="0BD0D9"/>
              </a:buClr>
            </a:pPr>
            <a:r>
              <a:rPr lang="uk-UA" dirty="0">
                <a:solidFill>
                  <a:prstClr val="black"/>
                </a:solidFill>
              </a:rPr>
              <a:t>Закон України «Господарський кодекс України», глави 4, 5, 7, 9, </a:t>
            </a:r>
            <a:r>
              <a:rPr lang="uk-UA" sz="2800" dirty="0">
                <a:solidFill>
                  <a:prstClr val="black"/>
                </a:solidFill>
              </a:rPr>
              <a:t>12.</a:t>
            </a:r>
          </a:p>
          <a:p>
            <a:pPr>
              <a:buClr>
                <a:srgbClr val="0BD0D9"/>
              </a:buClr>
            </a:pPr>
            <a:r>
              <a:rPr lang="uk-UA" sz="2800" dirty="0">
                <a:solidFill>
                  <a:prstClr val="black"/>
                </a:solidFill>
              </a:rPr>
              <a:t>Підприємства за видами діяльності.</a:t>
            </a:r>
          </a:p>
          <a:p>
            <a:pPr>
              <a:buClr>
                <a:srgbClr val="0BD0D9"/>
              </a:buClr>
            </a:pPr>
            <a:r>
              <a:rPr lang="uk-UA" sz="2800" dirty="0">
                <a:solidFill>
                  <a:prstClr val="black"/>
                </a:solidFill>
              </a:rPr>
              <a:t>Підприємства за організаційно-правовою формою.</a:t>
            </a:r>
          </a:p>
          <a:p>
            <a:pPr>
              <a:buClr>
                <a:srgbClr val="0BD0D9"/>
              </a:buClr>
            </a:pPr>
            <a:r>
              <a:rPr lang="uk-UA" sz="2800" dirty="0">
                <a:solidFill>
                  <a:prstClr val="black"/>
                </a:solidFill>
              </a:rPr>
              <a:t>Об</a:t>
            </a:r>
            <a:r>
              <a:rPr lang="en-US" sz="2800" dirty="0">
                <a:solidFill>
                  <a:prstClr val="black"/>
                </a:solidFill>
              </a:rPr>
              <a:t>’</a:t>
            </a:r>
            <a:r>
              <a:rPr lang="uk-UA" sz="2800" dirty="0">
                <a:solidFill>
                  <a:prstClr val="black"/>
                </a:solidFill>
              </a:rPr>
              <a:t>єднання підприємців.</a:t>
            </a:r>
          </a:p>
          <a:p>
            <a:pPr>
              <a:buClr>
                <a:srgbClr val="0BD0D9"/>
              </a:buClr>
            </a:pPr>
            <a:r>
              <a:rPr lang="uk-UA" sz="2800" dirty="0">
                <a:solidFill>
                  <a:prstClr val="black"/>
                </a:solidFill>
              </a:rPr>
              <a:t>Підприємства за розміром</a:t>
            </a:r>
            <a:endParaRPr lang="ru-RU" sz="2800" dirty="0">
              <a:solidFill>
                <a:prstClr val="black"/>
              </a:solidFill>
            </a:endParaRPr>
          </a:p>
          <a:p>
            <a:endParaRPr lang="ru-RU" dirty="0"/>
          </a:p>
        </p:txBody>
      </p:sp>
    </p:spTree>
    <p:extLst>
      <p:ext uri="{BB962C8B-B14F-4D97-AF65-F5344CB8AC3E}">
        <p14:creationId xmlns:p14="http://schemas.microsoft.com/office/powerpoint/2010/main" val="3353463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F:\Documents and Settings\User\Рабочий стол\економыка\economy(570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5310762"/>
            <a:ext cx="1547663" cy="154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8" name="Rectangle 6"/>
          <p:cNvSpPr>
            <a:spLocks noChangeArrowheads="1"/>
          </p:cNvSpPr>
          <p:nvPr/>
        </p:nvSpPr>
        <p:spPr bwMode="auto">
          <a:xfrm>
            <a:off x="107504" y="-668980"/>
            <a:ext cx="8893621" cy="6994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just">
              <a:lnSpc>
                <a:spcPct val="115000"/>
              </a:lnSpc>
              <a:spcAft>
                <a:spcPts val="0"/>
              </a:spcAft>
            </a:pPr>
            <a:endParaRPr lang="uk-UA" b="1" dirty="0" smtClean="0">
              <a:effectLst/>
              <a:latin typeface="Times New Roman"/>
              <a:ea typeface="Times New Roman"/>
              <a:cs typeface="Times New Roman"/>
            </a:endParaRPr>
          </a:p>
          <a:p>
            <a:pPr algn="just">
              <a:lnSpc>
                <a:spcPct val="115000"/>
              </a:lnSpc>
              <a:spcAft>
                <a:spcPts val="0"/>
              </a:spcAft>
            </a:pPr>
            <a:endParaRPr lang="uk-UA" b="1" dirty="0">
              <a:latin typeface="Times New Roman"/>
              <a:ea typeface="Times New Roman"/>
              <a:cs typeface="Times New Roman"/>
            </a:endParaRPr>
          </a:p>
          <a:p>
            <a:pPr algn="just">
              <a:lnSpc>
                <a:spcPct val="115000"/>
              </a:lnSpc>
              <a:spcAft>
                <a:spcPts val="0"/>
              </a:spcAft>
            </a:pPr>
            <a:endParaRPr lang="uk-UA" b="1" dirty="0" smtClean="0">
              <a:effectLst/>
              <a:latin typeface="Times New Roman"/>
              <a:ea typeface="Times New Roman"/>
              <a:cs typeface="Times New Roman"/>
            </a:endParaRPr>
          </a:p>
          <a:p>
            <a:pPr algn="just">
              <a:lnSpc>
                <a:spcPct val="115000"/>
              </a:lnSpc>
              <a:spcAft>
                <a:spcPts val="0"/>
              </a:spcAft>
            </a:pPr>
            <a:endParaRPr lang="uk-UA" sz="2400" b="1" dirty="0">
              <a:latin typeface="Times New Roman"/>
              <a:ea typeface="Times New Roman"/>
              <a:cs typeface="Times New Roman"/>
            </a:endParaRPr>
          </a:p>
          <a:p>
            <a:pPr algn="just">
              <a:lnSpc>
                <a:spcPct val="115000"/>
              </a:lnSpc>
              <a:spcAft>
                <a:spcPts val="0"/>
              </a:spcAft>
            </a:pPr>
            <a:r>
              <a:rPr lang="uk-UA" sz="2400" b="1" dirty="0" smtClean="0">
                <a:effectLst/>
                <a:latin typeface="Times New Roman"/>
                <a:ea typeface="Times New Roman"/>
                <a:cs typeface="Times New Roman"/>
              </a:rPr>
              <a:t>Завдання 1. </a:t>
            </a:r>
            <a:r>
              <a:rPr lang="uk-UA" sz="2400" dirty="0" smtClean="0">
                <a:effectLst/>
                <a:latin typeface="Times New Roman"/>
                <a:ea typeface="Times New Roman"/>
                <a:cs typeface="Times New Roman"/>
              </a:rPr>
              <a:t>Дати визначення поняттю «підприємництво». </a:t>
            </a:r>
          </a:p>
          <a:p>
            <a:pPr algn="just">
              <a:lnSpc>
                <a:spcPct val="115000"/>
              </a:lnSpc>
              <a:spcAft>
                <a:spcPts val="0"/>
              </a:spcAft>
            </a:pPr>
            <a:r>
              <a:rPr lang="uk-UA" sz="2400" b="1" dirty="0" smtClean="0">
                <a:effectLst/>
                <a:latin typeface="Times New Roman"/>
                <a:ea typeface="Times New Roman"/>
                <a:cs typeface="Times New Roman"/>
              </a:rPr>
              <a:t>Завдання 2.  </a:t>
            </a:r>
            <a:r>
              <a:rPr lang="uk-UA" sz="2400" dirty="0" smtClean="0">
                <a:effectLst/>
                <a:latin typeface="Times New Roman"/>
                <a:ea typeface="Times New Roman"/>
                <a:cs typeface="Times New Roman"/>
              </a:rPr>
              <a:t>Перерахуйте </a:t>
            </a:r>
            <a:r>
              <a:rPr lang="uk-UA" sz="2400" dirty="0" smtClean="0">
                <a:effectLst/>
                <a:latin typeface="Times New Roman"/>
                <a:ea typeface="Times New Roman"/>
                <a:cs typeface="Times New Roman"/>
              </a:rPr>
              <a:t>основні функції підприємця.</a:t>
            </a:r>
            <a:endParaRPr lang="uk-UA" sz="2400" dirty="0" smtClean="0">
              <a:effectLst/>
              <a:latin typeface="Times New Roman"/>
              <a:ea typeface="Times New Roman"/>
              <a:cs typeface="Times New Roman"/>
            </a:endParaRPr>
          </a:p>
          <a:p>
            <a:pPr algn="just">
              <a:lnSpc>
                <a:spcPct val="115000"/>
              </a:lnSpc>
              <a:spcAft>
                <a:spcPts val="0"/>
              </a:spcAft>
            </a:pPr>
            <a:r>
              <a:rPr lang="uk-UA" sz="2400" b="1" dirty="0" smtClean="0">
                <a:effectLst/>
                <a:latin typeface="Times New Roman"/>
                <a:ea typeface="Times New Roman"/>
                <a:cs typeface="Times New Roman"/>
              </a:rPr>
              <a:t>Завдання 3. </a:t>
            </a:r>
            <a:r>
              <a:rPr lang="uk-UA" sz="2400" dirty="0" smtClean="0">
                <a:effectLst/>
                <a:latin typeface="Times New Roman"/>
                <a:ea typeface="Times New Roman"/>
                <a:cs typeface="Times New Roman"/>
              </a:rPr>
              <a:t>Які види підприємницької діяльності вам відомі?</a:t>
            </a:r>
            <a:endParaRPr lang="ru-RU" sz="2400" dirty="0" smtClean="0">
              <a:effectLst/>
              <a:latin typeface="Calibri"/>
              <a:ea typeface="Calibri"/>
              <a:cs typeface="Times New Roman"/>
            </a:endParaRPr>
          </a:p>
          <a:p>
            <a:pPr>
              <a:lnSpc>
                <a:spcPct val="115000"/>
              </a:lnSpc>
              <a:spcAft>
                <a:spcPts val="0"/>
              </a:spcAft>
            </a:pPr>
            <a:r>
              <a:rPr lang="uk-UA" sz="2400" b="1" dirty="0" smtClean="0">
                <a:effectLst/>
                <a:latin typeface="Times New Roman"/>
                <a:ea typeface="Times New Roman"/>
                <a:cs typeface="Times New Roman"/>
              </a:rPr>
              <a:t>Завдання 4.</a:t>
            </a:r>
            <a:r>
              <a:rPr lang="uk-UA" sz="2400" dirty="0" smtClean="0">
                <a:effectLst/>
                <a:latin typeface="Times New Roman"/>
                <a:ea typeface="Times New Roman"/>
                <a:cs typeface="Times New Roman"/>
              </a:rPr>
              <a:t> Яким спільним економічним поняттям можна об'єднати представлені визначення:</a:t>
            </a:r>
            <a:endParaRPr lang="ru-RU" sz="2400" dirty="0" smtClean="0">
              <a:effectLst/>
              <a:latin typeface="Calibri"/>
              <a:ea typeface="Calibri"/>
              <a:cs typeface="Times New Roman"/>
            </a:endParaRPr>
          </a:p>
          <a:p>
            <a:pPr marL="342900" lvl="0" indent="-342900" algn="just">
              <a:lnSpc>
                <a:spcPct val="115000"/>
              </a:lnSpc>
              <a:spcAft>
                <a:spcPts val="0"/>
              </a:spcAft>
              <a:buFont typeface="Times New Roman"/>
              <a:buChar char="-"/>
              <a:tabLst>
                <a:tab pos="457200" algn="l"/>
              </a:tabLst>
            </a:pPr>
            <a:r>
              <a:rPr lang="uk-UA" sz="2400" dirty="0" smtClean="0">
                <a:effectLst/>
                <a:latin typeface="Times New Roman"/>
                <a:ea typeface="Times New Roman"/>
                <a:cs typeface="Times New Roman"/>
              </a:rPr>
              <a:t>технологічно відокремлена сукупність засобів виробництва і робочої сили; </a:t>
            </a:r>
            <a:endParaRPr lang="ru-RU" sz="2400" dirty="0" smtClean="0">
              <a:effectLst/>
              <a:latin typeface="Calibri"/>
              <a:ea typeface="Times New Roman"/>
              <a:cs typeface="Times New Roman"/>
            </a:endParaRPr>
          </a:p>
          <a:p>
            <a:pPr marL="342900" lvl="0" indent="-342900" algn="just">
              <a:lnSpc>
                <a:spcPct val="115000"/>
              </a:lnSpc>
              <a:spcAft>
                <a:spcPts val="0"/>
              </a:spcAft>
              <a:buFont typeface="Times New Roman"/>
              <a:buChar char="-"/>
              <a:tabLst>
                <a:tab pos="457200" algn="l"/>
              </a:tabLst>
            </a:pPr>
            <a:r>
              <a:rPr lang="uk-UA" sz="2400" dirty="0" smtClean="0">
                <a:effectLst/>
                <a:latin typeface="Times New Roman"/>
                <a:ea typeface="Times New Roman"/>
                <a:cs typeface="Times New Roman"/>
              </a:rPr>
              <a:t>ланка в національній або міжнародній спеціалізації, що забезпечує виробництво певних товарів та послуг;</a:t>
            </a:r>
            <a:endParaRPr lang="ru-RU" sz="2400" dirty="0" smtClean="0">
              <a:effectLst/>
              <a:latin typeface="Calibri"/>
              <a:ea typeface="Times New Roman"/>
              <a:cs typeface="Times New Roman"/>
            </a:endParaRPr>
          </a:p>
          <a:p>
            <a:pPr marL="342900" lvl="0" indent="-342900" algn="just">
              <a:lnSpc>
                <a:spcPct val="115000"/>
              </a:lnSpc>
              <a:spcAft>
                <a:spcPts val="0"/>
              </a:spcAft>
              <a:buFont typeface="Times New Roman"/>
              <a:buChar char="-"/>
              <a:tabLst>
                <a:tab pos="457200" algn="l"/>
              </a:tabLst>
            </a:pPr>
            <a:r>
              <a:rPr lang="uk-UA" sz="2400" dirty="0" smtClean="0">
                <a:effectLst/>
                <a:latin typeface="Times New Roman"/>
                <a:ea typeface="Times New Roman"/>
                <a:cs typeface="Times New Roman"/>
              </a:rPr>
              <a:t>економічно відокремлена господарська одиниця;</a:t>
            </a:r>
            <a:endParaRPr lang="ru-RU" sz="2400" dirty="0" smtClean="0">
              <a:effectLst/>
              <a:latin typeface="Calibri"/>
              <a:ea typeface="Times New Roman"/>
              <a:cs typeface="Times New Roman"/>
            </a:endParaRPr>
          </a:p>
          <a:p>
            <a:pPr marL="342900" lvl="0" indent="-342900" algn="just">
              <a:lnSpc>
                <a:spcPct val="115000"/>
              </a:lnSpc>
              <a:spcAft>
                <a:spcPts val="0"/>
              </a:spcAft>
              <a:buFont typeface="Times New Roman"/>
              <a:buChar char="-"/>
              <a:tabLst>
                <a:tab pos="457200" algn="l"/>
              </a:tabLst>
            </a:pPr>
            <a:r>
              <a:rPr lang="uk-UA" sz="2400" dirty="0" smtClean="0">
                <a:effectLst/>
                <a:latin typeface="Times New Roman"/>
                <a:ea typeface="Times New Roman"/>
                <a:cs typeface="Times New Roman"/>
              </a:rPr>
              <a:t>колектив співучасників, організований певним чином.</a:t>
            </a:r>
            <a:endParaRPr lang="ru-RU" sz="2400" dirty="0" smtClean="0">
              <a:effectLst/>
              <a:latin typeface="Calibri"/>
              <a:ea typeface="Times New Roman"/>
              <a:cs typeface="Times New Roman"/>
            </a:endParaRPr>
          </a:p>
          <a:p>
            <a:pPr>
              <a:lnSpc>
                <a:spcPct val="115000"/>
              </a:lnSpc>
              <a:spcAft>
                <a:spcPts val="0"/>
              </a:spcAft>
            </a:pPr>
            <a:r>
              <a:rPr lang="uk-UA" sz="2400" b="1" dirty="0" smtClean="0">
                <a:effectLst/>
                <a:latin typeface="Times New Roman"/>
                <a:ea typeface="Times New Roman"/>
                <a:cs typeface="Times New Roman"/>
              </a:rPr>
              <a:t>Завдання 5.</a:t>
            </a:r>
            <a:r>
              <a:rPr lang="uk-UA" sz="2400" dirty="0" smtClean="0">
                <a:effectLst/>
                <a:latin typeface="Times New Roman"/>
                <a:ea typeface="Times New Roman"/>
                <a:cs typeface="Times New Roman"/>
              </a:rPr>
              <a:t> Які основні функції підприємства вам відомі?</a:t>
            </a:r>
            <a:endParaRPr lang="ru-RU" sz="2400" dirty="0" smtClean="0">
              <a:effectLst/>
              <a:latin typeface="Calibri"/>
              <a:ea typeface="Calibri"/>
              <a:cs typeface="Times New Roman"/>
            </a:endParaRPr>
          </a:p>
          <a:p>
            <a:pPr algn="just">
              <a:lnSpc>
                <a:spcPct val="115000"/>
              </a:lnSpc>
              <a:spcAft>
                <a:spcPts val="0"/>
              </a:spcAft>
            </a:pPr>
            <a:endParaRPr lang="ru-RU" sz="2400" dirty="0" smtClean="0">
              <a:effectLst/>
              <a:latin typeface="Calibri"/>
              <a:ea typeface="Calibri"/>
              <a:cs typeface="Times New Roman"/>
            </a:endParaRPr>
          </a:p>
        </p:txBody>
      </p:sp>
      <p:sp>
        <p:nvSpPr>
          <p:cNvPr id="187400" name="Rectangle 8"/>
          <p:cNvSpPr>
            <a:spLocks noChangeArrowheads="1"/>
          </p:cNvSpPr>
          <p:nvPr/>
        </p:nvSpPr>
        <p:spPr bwMode="auto">
          <a:xfrm>
            <a:off x="2987675" y="6231265"/>
            <a:ext cx="38163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ru-RU" sz="1400" dirty="0"/>
              <a:t/>
            </a:r>
            <a:br>
              <a:rPr lang="ru-RU" sz="1400" dirty="0"/>
            </a:br>
            <a:endParaRPr lang="ru-RU" sz="1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1872208"/>
          </a:xfrm>
        </p:spPr>
        <p:txBody>
          <a:bodyPr>
            <a:normAutofit fontScale="90000"/>
          </a:bodyPr>
          <a:lstStyle/>
          <a:p>
            <a:pPr lvl="0" algn="just" fontAlgn="base">
              <a:lnSpc>
                <a:spcPct val="115000"/>
              </a:lnSpc>
            </a:pPr>
            <a:r>
              <a:rPr lang="uk-UA" sz="2000" dirty="0" smtClean="0">
                <a:solidFill>
                  <a:prstClr val="black"/>
                </a:solidFill>
                <a:latin typeface="Times New Roman"/>
                <a:ea typeface="Times New Roman"/>
                <a:cs typeface="Times New Roman"/>
              </a:rPr>
              <a:t/>
            </a:r>
            <a:br>
              <a:rPr lang="uk-UA" sz="2000" dirty="0" smtClean="0">
                <a:solidFill>
                  <a:prstClr val="black"/>
                </a:solidFill>
                <a:latin typeface="Times New Roman"/>
                <a:ea typeface="Times New Roman"/>
                <a:cs typeface="Times New Roman"/>
              </a:rPr>
            </a:br>
            <a:r>
              <a:rPr lang="uk-UA" sz="2000" dirty="0">
                <a:solidFill>
                  <a:prstClr val="black"/>
                </a:solidFill>
                <a:latin typeface="Times New Roman"/>
                <a:ea typeface="Times New Roman"/>
                <a:cs typeface="Times New Roman"/>
              </a:rPr>
              <a:t/>
            </a:r>
            <a:br>
              <a:rPr lang="uk-UA" sz="2000" dirty="0">
                <a:solidFill>
                  <a:prstClr val="black"/>
                </a:solidFill>
                <a:latin typeface="Times New Roman"/>
                <a:ea typeface="Times New Roman"/>
                <a:cs typeface="Times New Roman"/>
              </a:rPr>
            </a:br>
            <a:r>
              <a:rPr lang="uk-UA" sz="2000" dirty="0" smtClean="0">
                <a:solidFill>
                  <a:prstClr val="black"/>
                </a:solidFill>
                <a:latin typeface="Times New Roman"/>
                <a:ea typeface="Times New Roman"/>
                <a:cs typeface="Times New Roman"/>
              </a:rPr>
              <a:t/>
            </a:r>
            <a:br>
              <a:rPr lang="uk-UA" sz="2000" dirty="0" smtClean="0">
                <a:solidFill>
                  <a:prstClr val="black"/>
                </a:solidFill>
                <a:latin typeface="Times New Roman"/>
                <a:ea typeface="Times New Roman"/>
                <a:cs typeface="Times New Roman"/>
              </a:rPr>
            </a:br>
            <a:r>
              <a:rPr lang="uk-UA" sz="2000" dirty="0">
                <a:solidFill>
                  <a:prstClr val="black"/>
                </a:solidFill>
                <a:latin typeface="Times New Roman"/>
                <a:ea typeface="Times New Roman"/>
                <a:cs typeface="Times New Roman"/>
              </a:rPr>
              <a:t/>
            </a:r>
            <a:br>
              <a:rPr lang="uk-UA" sz="2000" dirty="0">
                <a:solidFill>
                  <a:prstClr val="black"/>
                </a:solidFill>
                <a:latin typeface="Times New Roman"/>
                <a:ea typeface="Times New Roman"/>
                <a:cs typeface="Times New Roman"/>
              </a:rPr>
            </a:br>
            <a:r>
              <a:rPr lang="uk-UA" sz="2000" dirty="0" smtClean="0">
                <a:solidFill>
                  <a:prstClr val="black"/>
                </a:solidFill>
                <a:latin typeface="Times New Roman"/>
                <a:ea typeface="Times New Roman"/>
                <a:cs typeface="Times New Roman"/>
              </a:rPr>
              <a:t/>
            </a:r>
            <a:br>
              <a:rPr lang="uk-UA" sz="2000" dirty="0" smtClean="0">
                <a:solidFill>
                  <a:prstClr val="black"/>
                </a:solidFill>
                <a:latin typeface="Times New Roman"/>
                <a:ea typeface="Times New Roman"/>
                <a:cs typeface="Times New Roman"/>
              </a:rPr>
            </a:br>
            <a:r>
              <a:rPr lang="uk-UA" sz="2000" dirty="0">
                <a:solidFill>
                  <a:prstClr val="black"/>
                </a:solidFill>
                <a:latin typeface="Times New Roman"/>
                <a:ea typeface="Times New Roman"/>
                <a:cs typeface="Times New Roman"/>
              </a:rPr>
              <a:t/>
            </a:r>
            <a:br>
              <a:rPr lang="uk-UA" sz="2000" dirty="0">
                <a:solidFill>
                  <a:prstClr val="black"/>
                </a:solidFill>
                <a:latin typeface="Times New Roman"/>
                <a:ea typeface="Times New Roman"/>
                <a:cs typeface="Times New Roman"/>
              </a:rPr>
            </a:br>
            <a:r>
              <a:rPr lang="uk-UA" sz="2000" dirty="0" smtClean="0">
                <a:solidFill>
                  <a:prstClr val="black"/>
                </a:solidFill>
                <a:latin typeface="Times New Roman"/>
                <a:ea typeface="Times New Roman"/>
                <a:cs typeface="Times New Roman"/>
              </a:rPr>
              <a:t/>
            </a:r>
            <a:br>
              <a:rPr lang="uk-UA" sz="2000" dirty="0" smtClean="0">
                <a:solidFill>
                  <a:prstClr val="black"/>
                </a:solidFill>
                <a:latin typeface="Times New Roman"/>
                <a:ea typeface="Times New Roman"/>
                <a:cs typeface="Times New Roman"/>
              </a:rPr>
            </a:br>
            <a:r>
              <a:rPr lang="uk-UA" sz="2000" dirty="0">
                <a:solidFill>
                  <a:prstClr val="black"/>
                </a:solidFill>
                <a:latin typeface="Times New Roman"/>
                <a:ea typeface="Times New Roman"/>
                <a:cs typeface="Times New Roman"/>
              </a:rPr>
              <a:t/>
            </a:r>
            <a:br>
              <a:rPr lang="uk-UA" sz="2000" dirty="0">
                <a:solidFill>
                  <a:prstClr val="black"/>
                </a:solidFill>
                <a:latin typeface="Times New Roman"/>
                <a:ea typeface="Times New Roman"/>
                <a:cs typeface="Times New Roman"/>
              </a:rPr>
            </a:br>
            <a:r>
              <a:rPr lang="uk-UA" sz="2000" dirty="0" smtClean="0">
                <a:solidFill>
                  <a:prstClr val="black"/>
                </a:solidFill>
                <a:latin typeface="Times New Roman"/>
                <a:ea typeface="Times New Roman"/>
                <a:cs typeface="Times New Roman"/>
              </a:rPr>
              <a:t/>
            </a:r>
            <a:br>
              <a:rPr lang="uk-UA" sz="2000" dirty="0" smtClean="0">
                <a:solidFill>
                  <a:prstClr val="black"/>
                </a:solidFill>
                <a:latin typeface="Times New Roman"/>
                <a:ea typeface="Times New Roman"/>
                <a:cs typeface="Times New Roman"/>
              </a:rPr>
            </a:br>
            <a:r>
              <a:rPr lang="uk-UA" sz="2000" dirty="0">
                <a:solidFill>
                  <a:prstClr val="black"/>
                </a:solidFill>
                <a:latin typeface="Times New Roman"/>
                <a:ea typeface="Times New Roman"/>
                <a:cs typeface="Times New Roman"/>
              </a:rPr>
              <a:t/>
            </a:r>
            <a:br>
              <a:rPr lang="uk-UA" sz="2000" dirty="0">
                <a:solidFill>
                  <a:prstClr val="black"/>
                </a:solidFill>
                <a:latin typeface="Times New Roman"/>
                <a:ea typeface="Times New Roman"/>
                <a:cs typeface="Times New Roman"/>
              </a:rPr>
            </a:br>
            <a:r>
              <a:rPr lang="uk-UA" sz="2000" i="1" dirty="0" smtClean="0">
                <a:solidFill>
                  <a:prstClr val="black"/>
                </a:solidFill>
                <a:latin typeface="Times New Roman"/>
                <a:ea typeface="Times New Roman"/>
                <a:cs typeface="Times New Roman"/>
              </a:rPr>
              <a:t/>
            </a:r>
            <a:br>
              <a:rPr lang="uk-UA" sz="2000" i="1" dirty="0" smtClean="0">
                <a:solidFill>
                  <a:prstClr val="black"/>
                </a:solidFill>
                <a:latin typeface="Times New Roman"/>
                <a:ea typeface="Times New Roman"/>
                <a:cs typeface="Times New Roman"/>
              </a:rPr>
            </a:br>
            <a:r>
              <a:rPr lang="uk-UA" sz="2000" i="1" dirty="0">
                <a:solidFill>
                  <a:prstClr val="black"/>
                </a:solidFill>
                <a:latin typeface="Times New Roman"/>
                <a:ea typeface="Times New Roman"/>
                <a:cs typeface="Times New Roman"/>
              </a:rPr>
              <a:t/>
            </a:r>
            <a:br>
              <a:rPr lang="uk-UA" sz="2000" i="1" dirty="0">
                <a:solidFill>
                  <a:prstClr val="black"/>
                </a:solidFill>
                <a:latin typeface="Times New Roman"/>
                <a:ea typeface="Times New Roman"/>
                <a:cs typeface="Times New Roman"/>
              </a:rPr>
            </a:br>
            <a:r>
              <a:rPr lang="ru-RU" sz="2000" dirty="0">
                <a:solidFill>
                  <a:prstClr val="black"/>
                </a:solidFill>
                <a:ea typeface="Calibri"/>
                <a:cs typeface="Times New Roman"/>
              </a:rPr>
              <a:t/>
            </a:r>
            <a:br>
              <a:rPr lang="ru-RU" sz="2000" dirty="0">
                <a:solidFill>
                  <a:prstClr val="black"/>
                </a:solidFill>
                <a:ea typeface="Calibri"/>
                <a:cs typeface="Times New Roman"/>
              </a:rPr>
            </a:br>
            <a:r>
              <a:rPr lang="ru-RU" sz="2000" dirty="0" smtClean="0">
                <a:solidFill>
                  <a:prstClr val="black"/>
                </a:solidFill>
                <a:ea typeface="Calibri"/>
                <a:cs typeface="Times New Roman"/>
              </a:rPr>
              <a:t/>
            </a:r>
            <a:br>
              <a:rPr lang="ru-RU" sz="2000" dirty="0" smtClean="0">
                <a:solidFill>
                  <a:prstClr val="black"/>
                </a:solidFill>
                <a:ea typeface="Calibri"/>
                <a:cs typeface="Times New Roman"/>
              </a:rPr>
            </a:br>
            <a:r>
              <a:rPr lang="ru-RU" sz="2000" dirty="0">
                <a:solidFill>
                  <a:prstClr val="black"/>
                </a:solidFill>
                <a:ea typeface="Calibri"/>
                <a:cs typeface="Times New Roman"/>
              </a:rPr>
              <a:t/>
            </a:r>
            <a:br>
              <a:rPr lang="ru-RU" sz="2000" dirty="0">
                <a:solidFill>
                  <a:prstClr val="black"/>
                </a:solidFill>
                <a:ea typeface="Calibri"/>
                <a:cs typeface="Times New Roman"/>
              </a:rPr>
            </a:br>
            <a:r>
              <a:rPr lang="ru-RU" sz="2000" dirty="0" smtClean="0">
                <a:solidFill>
                  <a:prstClr val="black"/>
                </a:solidFill>
                <a:ea typeface="Calibri"/>
                <a:cs typeface="Times New Roman"/>
              </a:rPr>
              <a:t/>
            </a:r>
            <a:br>
              <a:rPr lang="ru-RU" sz="2000" dirty="0" smtClean="0">
                <a:solidFill>
                  <a:prstClr val="black"/>
                </a:solidFill>
                <a:ea typeface="Calibri"/>
                <a:cs typeface="Times New Roman"/>
              </a:rPr>
            </a:br>
            <a:r>
              <a:rPr lang="ru-RU" sz="2000" dirty="0">
                <a:solidFill>
                  <a:prstClr val="black"/>
                </a:solidFill>
                <a:ea typeface="Calibri"/>
                <a:cs typeface="Times New Roman"/>
              </a:rPr>
              <a:t/>
            </a:r>
            <a:br>
              <a:rPr lang="ru-RU" sz="2000" dirty="0">
                <a:solidFill>
                  <a:prstClr val="black"/>
                </a:solidFill>
                <a:ea typeface="Calibri"/>
                <a:cs typeface="Times New Roman"/>
              </a:rPr>
            </a:br>
            <a:r>
              <a:rPr lang="uk-UA" sz="2700" b="1" dirty="0" smtClean="0">
                <a:solidFill>
                  <a:prstClr val="black"/>
                </a:solidFill>
                <a:latin typeface="Times New Roman"/>
                <a:ea typeface="Times New Roman"/>
                <a:cs typeface="Times New Roman"/>
              </a:rPr>
              <a:t>Завдання 1</a:t>
            </a:r>
            <a:r>
              <a:rPr lang="uk-UA" sz="2700" dirty="0" smtClean="0">
                <a:solidFill>
                  <a:prstClr val="black"/>
                </a:solidFill>
                <a:latin typeface="Times New Roman"/>
                <a:ea typeface="Times New Roman"/>
                <a:cs typeface="Times New Roman"/>
              </a:rPr>
              <a:t>. </a:t>
            </a:r>
            <a:r>
              <a:rPr lang="uk-UA" sz="2700" b="1" i="1" dirty="0">
                <a:solidFill>
                  <a:prstClr val="black"/>
                </a:solidFill>
                <a:latin typeface="Times New Roman"/>
                <a:ea typeface="Times New Roman"/>
                <a:cs typeface="Times New Roman"/>
              </a:rPr>
              <a:t>Підприємництво</a:t>
            </a:r>
            <a:r>
              <a:rPr lang="uk-UA" sz="2700" dirty="0">
                <a:solidFill>
                  <a:prstClr val="black"/>
                </a:solidFill>
                <a:latin typeface="Times New Roman"/>
                <a:ea typeface="Times New Roman"/>
                <a:cs typeface="Times New Roman"/>
              </a:rPr>
              <a:t> </a:t>
            </a:r>
            <a:r>
              <a:rPr lang="uk-UA" sz="2700" dirty="0" smtClean="0">
                <a:solidFill>
                  <a:prstClr val="black"/>
                </a:solidFill>
                <a:latin typeface="Times New Roman"/>
                <a:ea typeface="Times New Roman"/>
                <a:cs typeface="Times New Roman"/>
              </a:rPr>
              <a:t>- </a:t>
            </a:r>
            <a:r>
              <a:rPr lang="uk-UA" sz="2700" i="1" dirty="0" smtClean="0">
                <a:solidFill>
                  <a:prstClr val="black"/>
                </a:solidFill>
                <a:latin typeface="Times New Roman"/>
                <a:ea typeface="Times New Roman"/>
                <a:cs typeface="Times New Roman"/>
              </a:rPr>
              <a:t>самостійна</a:t>
            </a:r>
            <a:r>
              <a:rPr lang="uk-UA" sz="2700" i="1" dirty="0">
                <a:solidFill>
                  <a:prstClr val="black"/>
                </a:solidFill>
                <a:latin typeface="Times New Roman"/>
                <a:ea typeface="Times New Roman"/>
                <a:cs typeface="Times New Roman"/>
              </a:rPr>
              <a:t>, ініціативна господарська діяльність, спрямована на отримання прибутку, що здійснюється на власний ризик суб’єктами підприємницької діяльності.</a:t>
            </a:r>
            <a:endParaRPr lang="ru-RU" sz="2700" dirty="0"/>
          </a:p>
        </p:txBody>
      </p:sp>
      <p:sp>
        <p:nvSpPr>
          <p:cNvPr id="3" name="Объект 2"/>
          <p:cNvSpPr>
            <a:spLocks noGrp="1"/>
          </p:cNvSpPr>
          <p:nvPr>
            <p:ph idx="1"/>
          </p:nvPr>
        </p:nvSpPr>
        <p:spPr>
          <a:xfrm>
            <a:off x="457200" y="2348880"/>
            <a:ext cx="8229600" cy="4392488"/>
          </a:xfrm>
        </p:spPr>
        <p:txBody>
          <a:bodyPr/>
          <a:lstStyle/>
          <a:p>
            <a:pPr marL="0" indent="0" algn="just">
              <a:lnSpc>
                <a:spcPct val="115000"/>
              </a:lnSpc>
              <a:spcAft>
                <a:spcPts val="0"/>
              </a:spcAft>
              <a:buNone/>
            </a:pPr>
            <a:r>
              <a:rPr lang="uk-UA" sz="2400" b="1" dirty="0">
                <a:solidFill>
                  <a:prstClr val="black"/>
                </a:solidFill>
                <a:latin typeface="Times New Roman"/>
                <a:ea typeface="Times New Roman"/>
                <a:cs typeface="Times New Roman"/>
              </a:rPr>
              <a:t>Завдання </a:t>
            </a:r>
            <a:r>
              <a:rPr lang="uk-UA" sz="2400" b="1" dirty="0" smtClean="0">
                <a:solidFill>
                  <a:prstClr val="black"/>
                </a:solidFill>
                <a:latin typeface="Times New Roman"/>
                <a:ea typeface="Times New Roman"/>
                <a:cs typeface="Times New Roman"/>
              </a:rPr>
              <a:t>2. </a:t>
            </a:r>
            <a:r>
              <a:rPr lang="uk-UA" sz="2400" dirty="0">
                <a:latin typeface="Times New Roman"/>
                <a:ea typeface="Times New Roman"/>
                <a:cs typeface="Times New Roman"/>
              </a:rPr>
              <a:t>основні функції  підприємця</a:t>
            </a:r>
            <a:r>
              <a:rPr lang="uk-UA" sz="2400" dirty="0" smtClean="0">
                <a:latin typeface="Times New Roman"/>
                <a:ea typeface="Times New Roman"/>
                <a:cs typeface="Times New Roman"/>
              </a:rPr>
              <a:t>: </a:t>
            </a:r>
            <a:r>
              <a:rPr lang="uk-UA" sz="2400" i="1" dirty="0" smtClean="0">
                <a:latin typeface="Times New Roman"/>
                <a:ea typeface="Times New Roman"/>
                <a:cs typeface="Times New Roman"/>
              </a:rPr>
              <a:t>організаційна; ресурсна</a:t>
            </a:r>
            <a:r>
              <a:rPr lang="uk-UA" sz="2400" i="1" dirty="0" smtClean="0">
                <a:latin typeface="Times New Roman"/>
                <a:ea typeface="Times New Roman"/>
                <a:cs typeface="Times New Roman"/>
              </a:rPr>
              <a:t>; стимулююча</a:t>
            </a:r>
            <a:r>
              <a:rPr lang="uk-UA" sz="2400" i="1" dirty="0" smtClean="0">
                <a:latin typeface="Times New Roman"/>
                <a:ea typeface="Times New Roman"/>
                <a:cs typeface="Times New Roman"/>
              </a:rPr>
              <a:t>; інноваційна </a:t>
            </a:r>
            <a:r>
              <a:rPr lang="uk-UA" sz="2400" i="1" dirty="0">
                <a:latin typeface="Times New Roman"/>
                <a:ea typeface="Times New Roman"/>
                <a:cs typeface="Times New Roman"/>
              </a:rPr>
              <a:t>(творча).</a:t>
            </a:r>
            <a:endParaRPr lang="ru-RU" sz="2400" dirty="0">
              <a:latin typeface="Calibri"/>
              <a:ea typeface="Times New Roman"/>
              <a:cs typeface="Times New Roman"/>
            </a:endParaRPr>
          </a:p>
          <a:p>
            <a:pPr marL="0" indent="0" algn="just">
              <a:buNone/>
            </a:pPr>
            <a:r>
              <a:rPr lang="uk-UA" sz="2400" b="1" dirty="0">
                <a:solidFill>
                  <a:prstClr val="black"/>
                </a:solidFill>
                <a:latin typeface="Times New Roman"/>
                <a:ea typeface="Times New Roman"/>
                <a:cs typeface="Times New Roman"/>
              </a:rPr>
              <a:t>Завдання </a:t>
            </a:r>
            <a:r>
              <a:rPr lang="uk-UA" sz="2400" b="1" dirty="0" smtClean="0">
                <a:solidFill>
                  <a:prstClr val="black"/>
                </a:solidFill>
                <a:latin typeface="Times New Roman"/>
                <a:ea typeface="Times New Roman"/>
                <a:cs typeface="Times New Roman"/>
              </a:rPr>
              <a:t>3. </a:t>
            </a:r>
            <a:r>
              <a:rPr lang="uk-UA" sz="2400" dirty="0" smtClean="0">
                <a:solidFill>
                  <a:prstClr val="black"/>
                </a:solidFill>
                <a:latin typeface="Times New Roman"/>
                <a:ea typeface="Times New Roman"/>
                <a:cs typeface="Times New Roman"/>
              </a:rPr>
              <a:t>Види </a:t>
            </a:r>
            <a:r>
              <a:rPr lang="uk-UA" sz="2400" dirty="0">
                <a:solidFill>
                  <a:prstClr val="black"/>
                </a:solidFill>
                <a:latin typeface="Times New Roman"/>
                <a:ea typeface="Times New Roman"/>
                <a:cs typeface="Times New Roman"/>
              </a:rPr>
              <a:t>підприємницької </a:t>
            </a:r>
            <a:r>
              <a:rPr lang="uk-UA" sz="2400" dirty="0" smtClean="0">
                <a:solidFill>
                  <a:prstClr val="black"/>
                </a:solidFill>
                <a:latin typeface="Times New Roman"/>
                <a:ea typeface="Times New Roman"/>
                <a:cs typeface="Times New Roman"/>
              </a:rPr>
              <a:t>діяльності: </a:t>
            </a:r>
            <a:r>
              <a:rPr lang="uk-UA" sz="2400" i="1" dirty="0">
                <a:solidFill>
                  <a:prstClr val="black"/>
                </a:solidFill>
                <a:latin typeface="Times New Roman"/>
                <a:ea typeface="Times New Roman"/>
                <a:cs typeface="Times New Roman"/>
              </a:rPr>
              <a:t>виробнича; комерційна; фінансова; посередницька; </a:t>
            </a:r>
            <a:r>
              <a:rPr lang="uk-UA" sz="2400" i="1" dirty="0" smtClean="0">
                <a:solidFill>
                  <a:prstClr val="black"/>
                </a:solidFill>
                <a:latin typeface="Times New Roman"/>
                <a:ea typeface="Times New Roman"/>
                <a:cs typeface="Times New Roman"/>
              </a:rPr>
              <a:t>страхова.</a:t>
            </a:r>
          </a:p>
          <a:p>
            <a:pPr marL="0" indent="0" algn="just">
              <a:buNone/>
            </a:pPr>
            <a:r>
              <a:rPr lang="uk-UA" sz="2400" b="1" dirty="0" smtClean="0">
                <a:solidFill>
                  <a:prstClr val="black"/>
                </a:solidFill>
                <a:latin typeface="Times New Roman"/>
                <a:ea typeface="Times New Roman"/>
                <a:cs typeface="Times New Roman"/>
              </a:rPr>
              <a:t>Завдання 4. </a:t>
            </a:r>
            <a:r>
              <a:rPr lang="uk-UA" sz="2400" dirty="0" smtClean="0">
                <a:solidFill>
                  <a:prstClr val="black"/>
                </a:solidFill>
                <a:latin typeface="Times New Roman"/>
                <a:ea typeface="Times New Roman"/>
                <a:cs typeface="Times New Roman"/>
              </a:rPr>
              <a:t>Представлені визначення можна об'єднати поняттям</a:t>
            </a:r>
            <a:r>
              <a:rPr lang="uk-UA" sz="2400" b="1" dirty="0" smtClean="0">
                <a:solidFill>
                  <a:prstClr val="black"/>
                </a:solidFill>
                <a:latin typeface="Times New Roman"/>
                <a:ea typeface="Times New Roman"/>
                <a:cs typeface="Times New Roman"/>
              </a:rPr>
              <a:t> «</a:t>
            </a:r>
            <a:r>
              <a:rPr lang="uk-UA" sz="2400" i="1" dirty="0" smtClean="0">
                <a:solidFill>
                  <a:prstClr val="black"/>
                </a:solidFill>
                <a:latin typeface="Times New Roman"/>
                <a:ea typeface="Times New Roman"/>
                <a:cs typeface="Times New Roman"/>
              </a:rPr>
              <a:t>Підприємство».</a:t>
            </a:r>
          </a:p>
          <a:p>
            <a:pPr marL="0" indent="0" algn="just">
              <a:buNone/>
            </a:pPr>
            <a:r>
              <a:rPr lang="uk-UA" sz="2400" b="1" dirty="0" smtClean="0">
                <a:solidFill>
                  <a:prstClr val="black"/>
                </a:solidFill>
                <a:latin typeface="Times New Roman"/>
                <a:ea typeface="Times New Roman"/>
                <a:cs typeface="Times New Roman"/>
              </a:rPr>
              <a:t>Завдання 5. </a:t>
            </a:r>
            <a:r>
              <a:rPr lang="uk-UA" sz="2400" dirty="0">
                <a:solidFill>
                  <a:prstClr val="black"/>
                </a:solidFill>
                <a:latin typeface="Times New Roman"/>
                <a:ea typeface="Times New Roman"/>
                <a:cs typeface="Times New Roman"/>
              </a:rPr>
              <a:t>О</a:t>
            </a:r>
            <a:r>
              <a:rPr lang="uk-UA" sz="2400" dirty="0" smtClean="0">
                <a:solidFill>
                  <a:prstClr val="black"/>
                </a:solidFill>
                <a:latin typeface="Times New Roman"/>
                <a:ea typeface="Times New Roman"/>
                <a:cs typeface="Times New Roman"/>
              </a:rPr>
              <a:t>сновні </a:t>
            </a:r>
            <a:r>
              <a:rPr lang="uk-UA" sz="2400" dirty="0">
                <a:solidFill>
                  <a:prstClr val="black"/>
                </a:solidFill>
                <a:latin typeface="Times New Roman"/>
                <a:ea typeface="Times New Roman"/>
                <a:cs typeface="Times New Roman"/>
              </a:rPr>
              <a:t>функції </a:t>
            </a:r>
            <a:r>
              <a:rPr lang="uk-UA" sz="2400" dirty="0" smtClean="0">
                <a:solidFill>
                  <a:prstClr val="black"/>
                </a:solidFill>
                <a:latin typeface="Times New Roman"/>
                <a:ea typeface="Times New Roman"/>
                <a:cs typeface="Times New Roman"/>
              </a:rPr>
              <a:t>підприємства:</a:t>
            </a:r>
            <a:r>
              <a:rPr lang="uk-UA" sz="2400" i="1" dirty="0">
                <a:solidFill>
                  <a:prstClr val="black"/>
                </a:solidFill>
                <a:latin typeface="Times New Roman"/>
                <a:ea typeface="Times New Roman"/>
                <a:cs typeface="Times New Roman"/>
              </a:rPr>
              <a:t> виробничо-технічна; економічна; соціальна; </a:t>
            </a:r>
            <a:r>
              <a:rPr lang="uk-UA" sz="2400" i="1" dirty="0" err="1">
                <a:solidFill>
                  <a:prstClr val="black"/>
                </a:solidFill>
                <a:latin typeface="Times New Roman"/>
                <a:ea typeface="Times New Roman"/>
                <a:cs typeface="Times New Roman"/>
              </a:rPr>
              <a:t>зовнішньо-економічна</a:t>
            </a:r>
            <a:endParaRPr lang="uk-UA" sz="2400" i="1" dirty="0" smtClean="0">
              <a:solidFill>
                <a:prstClr val="black"/>
              </a:solidFill>
              <a:latin typeface="Times New Roman"/>
              <a:ea typeface="Times New Roman"/>
              <a:cs typeface="Times New Roman"/>
            </a:endParaRPr>
          </a:p>
          <a:p>
            <a:pPr marL="0" indent="0" algn="just">
              <a:buNone/>
            </a:pPr>
            <a:endParaRPr lang="ru-RU" dirty="0"/>
          </a:p>
        </p:txBody>
      </p:sp>
    </p:spTree>
    <p:extLst>
      <p:ext uri="{BB962C8B-B14F-4D97-AF65-F5344CB8AC3E}">
        <p14:creationId xmlns:p14="http://schemas.microsoft.com/office/powerpoint/2010/main" val="4122520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24744"/>
            <a:ext cx="8305800" cy="5256584"/>
          </a:xfrm>
        </p:spPr>
        <p:txBody>
          <a:bodyPr>
            <a:normAutofit/>
          </a:bodyPr>
          <a:lstStyle/>
          <a:p>
            <a:pPr lvl="0" algn="ctr">
              <a:lnSpc>
                <a:spcPct val="115000"/>
              </a:lnSpc>
              <a:spcBef>
                <a:spcPct val="20000"/>
              </a:spcBef>
              <a:spcAft>
                <a:spcPts val="1000"/>
              </a:spcAft>
            </a:pPr>
            <a:r>
              <a:rPr lang="uk-UA" sz="4000" b="1" dirty="0">
                <a:solidFill>
                  <a:prstClr val="black"/>
                </a:solidFill>
                <a:latin typeface="Times New Roman"/>
                <a:ea typeface="Times New Roman"/>
                <a:cs typeface="Times New Roman"/>
              </a:rPr>
              <a:t>Отже, тема сьогоднішнього уроку – «Організаційно-правові форми підприємств та особливості  їх функціонування в Україні».</a:t>
            </a:r>
            <a:r>
              <a:rPr lang="ru-RU" sz="4000" dirty="0">
                <a:solidFill>
                  <a:prstClr val="black"/>
                </a:solidFill>
                <a:ea typeface="Calibri"/>
                <a:cs typeface="Times New Roman"/>
              </a:rPr>
              <a:t/>
            </a:r>
            <a:br>
              <a:rPr lang="ru-RU" sz="4000" dirty="0">
                <a:solidFill>
                  <a:prstClr val="black"/>
                </a:solidFill>
                <a:ea typeface="Calibri"/>
                <a:cs typeface="Times New Roman"/>
              </a:rPr>
            </a:br>
            <a:r>
              <a:rPr lang="ru-RU" sz="4000" dirty="0">
                <a:solidFill>
                  <a:prstClr val="black"/>
                </a:solidFill>
                <a:latin typeface="Constantia"/>
                <a:ea typeface="+mn-ea"/>
                <a:cs typeface="+mn-cs"/>
              </a:rPr>
              <a:t/>
            </a:r>
            <a:br>
              <a:rPr lang="ru-RU" sz="4000" dirty="0">
                <a:solidFill>
                  <a:prstClr val="black"/>
                </a:solidFill>
                <a:latin typeface="Constantia"/>
                <a:ea typeface="+mn-ea"/>
                <a:cs typeface="+mn-cs"/>
              </a:rPr>
            </a:br>
            <a:endParaRPr lang="ru-RU" sz="4000" dirty="0"/>
          </a:p>
        </p:txBody>
      </p:sp>
    </p:spTree>
    <p:extLst>
      <p:ext uri="{BB962C8B-B14F-4D97-AF65-F5344CB8AC3E}">
        <p14:creationId xmlns:p14="http://schemas.microsoft.com/office/powerpoint/2010/main" val="248368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uk-UA" sz="4400" dirty="0" smtClean="0">
                <a:latin typeface="Times New Roman"/>
                <a:ea typeface="Times New Roman"/>
              </a:rPr>
              <a:t>Класифікація </a:t>
            </a:r>
            <a:r>
              <a:rPr lang="uk-UA" sz="4400" dirty="0">
                <a:latin typeface="Times New Roman"/>
                <a:ea typeface="Times New Roman"/>
              </a:rPr>
              <a:t>підприємств за  сферами діяльності: </a:t>
            </a:r>
            <a:endParaRPr lang="ru-RU" sz="4400" dirty="0"/>
          </a:p>
        </p:txBody>
      </p:sp>
      <p:sp>
        <p:nvSpPr>
          <p:cNvPr id="3" name="Объект 2"/>
          <p:cNvSpPr>
            <a:spLocks noGrp="1"/>
          </p:cNvSpPr>
          <p:nvPr>
            <p:ph idx="1"/>
          </p:nvPr>
        </p:nvSpPr>
        <p:spPr/>
        <p:txBody>
          <a:bodyPr/>
          <a:lstStyle/>
          <a:p>
            <a:pPr algn="just">
              <a:lnSpc>
                <a:spcPct val="150000"/>
              </a:lnSpc>
              <a:spcAft>
                <a:spcPts val="1000"/>
              </a:spcAft>
            </a:pPr>
            <a:r>
              <a:rPr lang="uk-UA" sz="2800" b="1" i="1" dirty="0">
                <a:latin typeface="Times New Roman"/>
                <a:ea typeface="Times New Roman"/>
                <a:cs typeface="Times New Roman"/>
              </a:rPr>
              <a:t>виробничої сфери, або</a:t>
            </a:r>
            <a:r>
              <a:rPr lang="uk-UA" sz="2800" b="1" dirty="0">
                <a:latin typeface="Times New Roman"/>
                <a:ea typeface="Times New Roman"/>
                <a:cs typeface="Times New Roman"/>
              </a:rPr>
              <a:t> </a:t>
            </a:r>
            <a:r>
              <a:rPr lang="uk-UA" sz="2800" b="1" i="1" dirty="0" smtClean="0">
                <a:latin typeface="Times New Roman"/>
                <a:ea typeface="Times New Roman"/>
                <a:cs typeface="Times New Roman"/>
              </a:rPr>
              <a:t>виробничі;</a:t>
            </a:r>
          </a:p>
          <a:p>
            <a:pPr algn="just">
              <a:lnSpc>
                <a:spcPct val="150000"/>
              </a:lnSpc>
              <a:spcAft>
                <a:spcPts val="1000"/>
              </a:spcAft>
            </a:pPr>
            <a:r>
              <a:rPr lang="uk-UA" sz="2800" b="1" i="1" dirty="0" smtClean="0">
                <a:latin typeface="Times New Roman"/>
                <a:ea typeface="Times New Roman"/>
                <a:cs typeface="Times New Roman"/>
              </a:rPr>
              <a:t> </a:t>
            </a:r>
            <a:r>
              <a:rPr lang="uk-UA" sz="2800" b="1" i="1" dirty="0">
                <a:latin typeface="Times New Roman"/>
                <a:ea typeface="Times New Roman"/>
                <a:cs typeface="Times New Roman"/>
              </a:rPr>
              <a:t>та підприємства невиробничої </a:t>
            </a:r>
            <a:r>
              <a:rPr lang="uk-UA" sz="2800" b="1" i="1" dirty="0" smtClean="0">
                <a:latin typeface="Times New Roman"/>
                <a:ea typeface="Times New Roman"/>
                <a:cs typeface="Times New Roman"/>
              </a:rPr>
              <a:t>сфери;</a:t>
            </a:r>
          </a:p>
          <a:p>
            <a:pPr algn="just">
              <a:lnSpc>
                <a:spcPct val="150000"/>
              </a:lnSpc>
              <a:spcAft>
                <a:spcPts val="1000"/>
              </a:spcAft>
            </a:pPr>
            <a:r>
              <a:rPr lang="uk-UA" sz="2800" b="1" i="1" dirty="0" smtClean="0">
                <a:latin typeface="Times New Roman"/>
                <a:ea typeface="Times New Roman"/>
                <a:cs typeface="Times New Roman"/>
              </a:rPr>
              <a:t> фінансові</a:t>
            </a:r>
            <a:r>
              <a:rPr lang="uk-UA" sz="2800" b="1" i="1" dirty="0">
                <a:latin typeface="Times New Roman"/>
                <a:ea typeface="Times New Roman"/>
                <a:cs typeface="Times New Roman"/>
              </a:rPr>
              <a:t>; </a:t>
            </a:r>
            <a:endParaRPr lang="uk-UA" sz="2800" b="1" i="1" dirty="0" smtClean="0">
              <a:latin typeface="Times New Roman"/>
              <a:ea typeface="Times New Roman"/>
              <a:cs typeface="Times New Roman"/>
            </a:endParaRPr>
          </a:p>
          <a:p>
            <a:pPr algn="just">
              <a:lnSpc>
                <a:spcPct val="150000"/>
              </a:lnSpc>
              <a:spcAft>
                <a:spcPts val="1000"/>
              </a:spcAft>
            </a:pPr>
            <a:r>
              <a:rPr lang="uk-UA" sz="2800" b="1" i="1" dirty="0" smtClean="0">
                <a:latin typeface="Times New Roman"/>
                <a:ea typeface="Times New Roman"/>
                <a:cs typeface="Times New Roman"/>
              </a:rPr>
              <a:t>посередницькі;</a:t>
            </a:r>
          </a:p>
          <a:p>
            <a:pPr algn="just">
              <a:lnSpc>
                <a:spcPct val="150000"/>
              </a:lnSpc>
              <a:spcAft>
                <a:spcPts val="1000"/>
              </a:spcAft>
            </a:pPr>
            <a:r>
              <a:rPr lang="uk-UA" sz="2800" b="1" i="1" dirty="0" smtClean="0">
                <a:latin typeface="Times New Roman"/>
                <a:ea typeface="Times New Roman"/>
                <a:cs typeface="Times New Roman"/>
              </a:rPr>
              <a:t> </a:t>
            </a:r>
            <a:r>
              <a:rPr lang="uk-UA" sz="2800" b="1" i="1" dirty="0">
                <a:latin typeface="Times New Roman"/>
                <a:ea typeface="Times New Roman"/>
                <a:cs typeface="Times New Roman"/>
              </a:rPr>
              <a:t>страхові.</a:t>
            </a:r>
            <a:endParaRPr lang="ru-RU" sz="2800" dirty="0">
              <a:latin typeface="Calibri"/>
              <a:ea typeface="Calibri"/>
              <a:cs typeface="Times New Roman"/>
            </a:endParaRPr>
          </a:p>
          <a:p>
            <a:endParaRPr lang="ru-RU" dirty="0"/>
          </a:p>
        </p:txBody>
      </p:sp>
      <p:pic>
        <p:nvPicPr>
          <p:cNvPr id="271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312" y="4797152"/>
            <a:ext cx="1133475"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4484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6827" y="5884830"/>
            <a:ext cx="792088" cy="967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188640"/>
            <a:ext cx="8229600" cy="2376264"/>
          </a:xfrm>
        </p:spPr>
        <p:txBody>
          <a:bodyPr>
            <a:normAutofit/>
          </a:bodyPr>
          <a:lstStyle/>
          <a:p>
            <a:pPr algn="ctr">
              <a:lnSpc>
                <a:spcPct val="115000"/>
              </a:lnSpc>
              <a:spcAft>
                <a:spcPts val="1000"/>
              </a:spcAft>
            </a:pPr>
            <a:r>
              <a:rPr lang="uk-UA" sz="3600" b="1" dirty="0">
                <a:latin typeface="Times New Roman"/>
                <a:ea typeface="Times New Roman"/>
                <a:cs typeface="Times New Roman"/>
              </a:rPr>
              <a:t>Пригадаємо ознаки підприємства як юридичної особи:</a:t>
            </a:r>
            <a:r>
              <a:rPr lang="ru-RU" sz="4400" dirty="0">
                <a:ea typeface="Calibri"/>
                <a:cs typeface="Times New Roman"/>
              </a:rPr>
              <a:t/>
            </a:r>
            <a:br>
              <a:rPr lang="ru-RU" sz="4400" dirty="0">
                <a:ea typeface="Calibri"/>
                <a:cs typeface="Times New Roman"/>
              </a:rPr>
            </a:br>
            <a:endParaRPr lang="ru-RU" dirty="0"/>
          </a:p>
        </p:txBody>
      </p:sp>
      <p:pic>
        <p:nvPicPr>
          <p:cNvPr id="26829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90704" y="1712274"/>
            <a:ext cx="7992888" cy="5157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9874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3312368"/>
          </a:xfrm>
        </p:spPr>
        <p:txBody>
          <a:bodyPr>
            <a:noAutofit/>
          </a:bodyPr>
          <a:lstStyle/>
          <a:p>
            <a:pPr algn="ctr"/>
            <a:r>
              <a:rPr lang="uk-UA" sz="4400" dirty="0" smtClean="0">
                <a:latin typeface="Times New Roman" pitchFamily="18" charset="0"/>
                <a:cs typeface="Times New Roman" pitchFamily="18" charset="0"/>
              </a:rPr>
              <a:t>Скориставшись витягом з Господарського кодексу України, глава 4 підприємництво),</a:t>
            </a:r>
            <a:r>
              <a:rPr lang="uk-UA" sz="4400" i="1" dirty="0">
                <a:latin typeface="Times New Roman" pitchFamily="18" charset="0"/>
                <a:ea typeface="Times New Roman"/>
                <a:cs typeface="Times New Roman" pitchFamily="18" charset="0"/>
              </a:rPr>
              <a:t> ст.63 </a:t>
            </a:r>
            <a:r>
              <a:rPr lang="uk-UA" sz="4400" dirty="0" smtClean="0">
                <a:latin typeface="Times New Roman" pitchFamily="18" charset="0"/>
                <a:ea typeface="Times New Roman"/>
                <a:cs typeface="Times New Roman" pitchFamily="18" charset="0"/>
              </a:rPr>
              <a:t>п.7,за якою ознакою визначають підприємства за розміром</a:t>
            </a:r>
            <a:r>
              <a:rPr lang="uk-UA" sz="4400" i="1" dirty="0" smtClean="0">
                <a:latin typeface="Times New Roman" pitchFamily="18" charset="0"/>
                <a:ea typeface="Times New Roman"/>
                <a:cs typeface="Times New Roman" pitchFamily="18" charset="0"/>
              </a:rPr>
              <a:t>:</a:t>
            </a:r>
            <a:endParaRPr lang="ru-RU" sz="4400" dirty="0">
              <a:latin typeface="Times New Roman" pitchFamily="18" charset="0"/>
              <a:cs typeface="Times New Roman" pitchFamily="18" charset="0"/>
            </a:endParaRPr>
          </a:p>
        </p:txBody>
      </p:sp>
      <p:sp>
        <p:nvSpPr>
          <p:cNvPr id="3" name="Объект 2"/>
          <p:cNvSpPr>
            <a:spLocks noGrp="1"/>
          </p:cNvSpPr>
          <p:nvPr>
            <p:ph idx="1"/>
          </p:nvPr>
        </p:nvSpPr>
        <p:spPr>
          <a:xfrm>
            <a:off x="457200" y="3789040"/>
            <a:ext cx="8229600" cy="2535560"/>
          </a:xfrm>
        </p:spPr>
        <p:txBody>
          <a:bodyPr>
            <a:normAutofit/>
          </a:bodyPr>
          <a:lstStyle/>
          <a:p>
            <a:r>
              <a:rPr lang="uk-UA" sz="4400" b="1" i="1" dirty="0" smtClean="0">
                <a:latin typeface="Times New Roman"/>
                <a:ea typeface="Times New Roman"/>
              </a:rPr>
              <a:t> малі;</a:t>
            </a:r>
          </a:p>
          <a:p>
            <a:r>
              <a:rPr lang="uk-UA" sz="4400" b="1" i="1" dirty="0" smtClean="0">
                <a:latin typeface="Times New Roman"/>
                <a:ea typeface="Times New Roman"/>
              </a:rPr>
              <a:t> середні; </a:t>
            </a:r>
          </a:p>
          <a:p>
            <a:r>
              <a:rPr lang="uk-UA" sz="4400" b="1" i="1" dirty="0" smtClean="0">
                <a:latin typeface="Times New Roman"/>
                <a:ea typeface="Times New Roman"/>
              </a:rPr>
              <a:t> великі.</a:t>
            </a:r>
            <a:endParaRPr lang="ru-RU" sz="4400" dirty="0"/>
          </a:p>
        </p:txBody>
      </p:sp>
    </p:spTree>
    <p:extLst>
      <p:ext uri="{BB962C8B-B14F-4D97-AF65-F5344CB8AC3E}">
        <p14:creationId xmlns:p14="http://schemas.microsoft.com/office/powerpoint/2010/main" val="646159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3600" dirty="0" smtClean="0">
                <a:latin typeface="Times New Roman" pitchFamily="18" charset="0"/>
                <a:cs typeface="Times New Roman" pitchFamily="18" charset="0"/>
              </a:rPr>
              <a:t>Давайте </a:t>
            </a:r>
            <a:r>
              <a:rPr lang="uk-UA" sz="3600" dirty="0">
                <a:latin typeface="Times New Roman" pitchFamily="18" charset="0"/>
                <a:cs typeface="Times New Roman" pitchFamily="18" charset="0"/>
              </a:rPr>
              <a:t>виконаємо завдання по визначенню розмірів підприємства:</a:t>
            </a:r>
            <a:endParaRPr lang="ru-RU" dirty="0">
              <a:latin typeface="Times New Roman" pitchFamily="18" charset="0"/>
              <a:cs typeface="Times New Roman" pitchFamily="18" charset="0"/>
            </a:endParaRPr>
          </a:p>
        </p:txBody>
      </p:sp>
      <p:pic>
        <p:nvPicPr>
          <p:cNvPr id="269315"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3529" y="2636912"/>
            <a:ext cx="8208912"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4877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3274" y="5301208"/>
            <a:ext cx="1133475"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1052736"/>
            <a:ext cx="8305800" cy="5040560"/>
          </a:xfrm>
        </p:spPr>
        <p:txBody>
          <a:bodyPr>
            <a:normAutofit fontScale="90000"/>
          </a:bodyPr>
          <a:lstStyle/>
          <a:p>
            <a:pPr algn="ctr"/>
            <a:r>
              <a:rPr lang="uk-UA" sz="5400" b="1" dirty="0" smtClean="0">
                <a:latin typeface="Times New Roman"/>
                <a:ea typeface="Times New Roman"/>
              </a:rPr>
              <a:t/>
            </a:r>
            <a:br>
              <a:rPr lang="uk-UA" sz="5400" b="1" dirty="0" smtClean="0">
                <a:latin typeface="Times New Roman"/>
                <a:ea typeface="Times New Roman"/>
              </a:rPr>
            </a:br>
            <a:r>
              <a:rPr lang="uk-UA" sz="3100" b="1" dirty="0">
                <a:latin typeface="Times New Roman"/>
                <a:ea typeface="Times New Roman"/>
              </a:rPr>
              <a:t/>
            </a:r>
            <a:br>
              <a:rPr lang="uk-UA" sz="3100" b="1" dirty="0">
                <a:latin typeface="Times New Roman"/>
                <a:ea typeface="Times New Roman"/>
              </a:rPr>
            </a:br>
            <a:r>
              <a:rPr lang="uk-UA" sz="3100" b="1" dirty="0" smtClean="0">
                <a:latin typeface="Times New Roman"/>
                <a:ea typeface="Times New Roman"/>
              </a:rPr>
              <a:t/>
            </a:r>
            <a:br>
              <a:rPr lang="uk-UA" sz="3100" b="1" dirty="0" smtClean="0">
                <a:latin typeface="Times New Roman"/>
                <a:ea typeface="Times New Roman"/>
              </a:rPr>
            </a:br>
            <a:r>
              <a:rPr lang="uk-UA" sz="3100" b="1" dirty="0" smtClean="0">
                <a:latin typeface="Times New Roman"/>
                <a:ea typeface="Times New Roman"/>
              </a:rPr>
              <a:t>А </a:t>
            </a:r>
            <a:r>
              <a:rPr lang="uk-UA" sz="3100" b="1" dirty="0">
                <a:latin typeface="Times New Roman"/>
                <a:ea typeface="Times New Roman"/>
              </a:rPr>
              <a:t>ще підприємства поділяються за формами власності. Давайте пригадаємо, що таке </a:t>
            </a:r>
            <a:r>
              <a:rPr lang="uk-UA" sz="3100" b="1" dirty="0" smtClean="0">
                <a:latin typeface="Times New Roman"/>
                <a:ea typeface="Times New Roman"/>
              </a:rPr>
              <a:t>власність</a:t>
            </a:r>
            <a:r>
              <a:rPr lang="uk-UA" sz="3100" b="1" i="1" dirty="0" smtClean="0">
                <a:latin typeface="Times New Roman"/>
                <a:ea typeface="Times New Roman"/>
              </a:rPr>
              <a:t>, </a:t>
            </a:r>
            <a:r>
              <a:rPr lang="uk-UA" sz="3100" b="1" dirty="0" smtClean="0">
                <a:latin typeface="Times New Roman"/>
                <a:ea typeface="Times New Roman"/>
              </a:rPr>
              <a:t>та які три елементи в себе включає?</a:t>
            </a:r>
            <a:br>
              <a:rPr lang="uk-UA" sz="3100" b="1" dirty="0" smtClean="0">
                <a:latin typeface="Times New Roman"/>
                <a:ea typeface="Times New Roman"/>
              </a:rPr>
            </a:br>
            <a:r>
              <a:rPr lang="uk-UA" sz="3100" dirty="0" smtClean="0">
                <a:latin typeface="Times New Roman"/>
                <a:ea typeface="Times New Roman"/>
              </a:rPr>
              <a:t>(</a:t>
            </a:r>
            <a:r>
              <a:rPr lang="ru-RU" sz="3100" i="1" dirty="0" err="1">
                <a:latin typeface="Times New Roman"/>
                <a:ea typeface="Times New Roman"/>
              </a:rPr>
              <a:t>відносини</a:t>
            </a:r>
            <a:r>
              <a:rPr lang="ru-RU" sz="3100" i="1" dirty="0">
                <a:latin typeface="Times New Roman"/>
                <a:ea typeface="Times New Roman"/>
              </a:rPr>
              <a:t> </a:t>
            </a:r>
            <a:r>
              <a:rPr lang="ru-RU" sz="3100" i="1" dirty="0" err="1">
                <a:latin typeface="Times New Roman"/>
                <a:ea typeface="Times New Roman"/>
              </a:rPr>
              <a:t>між</a:t>
            </a:r>
            <a:r>
              <a:rPr lang="ru-RU" sz="3100" i="1" dirty="0">
                <a:latin typeface="Times New Roman"/>
                <a:ea typeface="Times New Roman"/>
              </a:rPr>
              <a:t> людьми з приводу </a:t>
            </a:r>
            <a:r>
              <a:rPr lang="ru-RU" sz="3100" i="1" dirty="0" err="1">
                <a:latin typeface="Times New Roman"/>
                <a:ea typeface="Times New Roman"/>
              </a:rPr>
              <a:t>володіння</a:t>
            </a:r>
            <a:r>
              <a:rPr lang="ru-RU" sz="3100" i="1" dirty="0">
                <a:latin typeface="Times New Roman"/>
                <a:ea typeface="Times New Roman"/>
              </a:rPr>
              <a:t>, </a:t>
            </a:r>
            <a:r>
              <a:rPr lang="ru-RU" sz="3100" i="1" dirty="0" err="1">
                <a:latin typeface="Times New Roman"/>
                <a:ea typeface="Times New Roman"/>
              </a:rPr>
              <a:t>розпоряджання</a:t>
            </a:r>
            <a:r>
              <a:rPr lang="ru-RU" sz="3100" i="1" dirty="0">
                <a:latin typeface="Times New Roman"/>
                <a:ea typeface="Times New Roman"/>
              </a:rPr>
              <a:t> та </a:t>
            </a:r>
            <a:r>
              <a:rPr lang="ru-RU" sz="3100" i="1" dirty="0" err="1">
                <a:latin typeface="Times New Roman"/>
                <a:ea typeface="Times New Roman"/>
              </a:rPr>
              <a:t>користування</a:t>
            </a:r>
            <a:r>
              <a:rPr lang="ru-RU" sz="3100" i="1" dirty="0">
                <a:latin typeface="Times New Roman"/>
                <a:ea typeface="Times New Roman"/>
              </a:rPr>
              <a:t> </a:t>
            </a:r>
            <a:r>
              <a:rPr lang="ru-RU" sz="3100" i="1" dirty="0" err="1">
                <a:latin typeface="Times New Roman"/>
                <a:ea typeface="Times New Roman"/>
              </a:rPr>
              <a:t>об’єктивами</a:t>
            </a:r>
            <a:r>
              <a:rPr lang="ru-RU" sz="3100" i="1" dirty="0">
                <a:latin typeface="Times New Roman"/>
                <a:ea typeface="Times New Roman"/>
              </a:rPr>
              <a:t> </a:t>
            </a:r>
            <a:r>
              <a:rPr lang="ru-RU" sz="3100" i="1" dirty="0" err="1">
                <a:latin typeface="Times New Roman"/>
                <a:ea typeface="Times New Roman"/>
              </a:rPr>
              <a:t>власності</a:t>
            </a:r>
            <a:r>
              <a:rPr lang="uk-UA" sz="3100" dirty="0" smtClean="0">
                <a:latin typeface="Times New Roman"/>
                <a:ea typeface="Times New Roman"/>
              </a:rPr>
              <a:t>)</a:t>
            </a:r>
            <a:br>
              <a:rPr lang="uk-UA" sz="3100" dirty="0" smtClean="0">
                <a:latin typeface="Times New Roman"/>
                <a:ea typeface="Times New Roman"/>
              </a:rPr>
            </a:br>
            <a:r>
              <a:rPr lang="ru-RU" sz="3100" b="1" dirty="0">
                <a:latin typeface="Times New Roman"/>
                <a:ea typeface="Times New Roman"/>
              </a:rPr>
              <a:t> </a:t>
            </a:r>
            <a:r>
              <a:rPr lang="ru-RU" sz="3100" b="1" dirty="0" err="1">
                <a:latin typeface="Times New Roman"/>
                <a:ea typeface="Times New Roman"/>
              </a:rPr>
              <a:t>Хто</a:t>
            </a:r>
            <a:r>
              <a:rPr lang="ru-RU" sz="3100" b="1" dirty="0">
                <a:latin typeface="Times New Roman"/>
                <a:ea typeface="Times New Roman"/>
              </a:rPr>
              <a:t> </a:t>
            </a:r>
            <a:r>
              <a:rPr lang="ru-RU" sz="3100" b="1" dirty="0" err="1">
                <a:latin typeface="Times New Roman"/>
                <a:ea typeface="Times New Roman"/>
              </a:rPr>
              <a:t>може</a:t>
            </a:r>
            <a:r>
              <a:rPr lang="ru-RU" sz="3100" b="1" dirty="0">
                <a:latin typeface="Times New Roman"/>
                <a:ea typeface="Times New Roman"/>
              </a:rPr>
              <a:t> бути </a:t>
            </a:r>
            <a:r>
              <a:rPr lang="ru-RU" sz="3100" b="1" dirty="0" err="1">
                <a:latin typeface="Times New Roman"/>
                <a:ea typeface="Times New Roman"/>
              </a:rPr>
              <a:t>суб’єктом</a:t>
            </a:r>
            <a:r>
              <a:rPr lang="ru-RU" sz="3100" b="1" dirty="0">
                <a:latin typeface="Times New Roman"/>
                <a:ea typeface="Times New Roman"/>
              </a:rPr>
              <a:t> </a:t>
            </a:r>
            <a:r>
              <a:rPr lang="ru-RU" sz="3100" b="1" dirty="0" err="1">
                <a:latin typeface="Times New Roman"/>
                <a:ea typeface="Times New Roman"/>
              </a:rPr>
              <a:t>власності</a:t>
            </a:r>
            <a:r>
              <a:rPr lang="ru-RU" sz="3100" b="1" dirty="0">
                <a:latin typeface="Times New Roman"/>
                <a:ea typeface="Times New Roman"/>
              </a:rPr>
              <a:t>?</a:t>
            </a:r>
            <a:br>
              <a:rPr lang="ru-RU" sz="3100" b="1" dirty="0">
                <a:latin typeface="Times New Roman"/>
                <a:ea typeface="Times New Roman"/>
              </a:rPr>
            </a:br>
            <a:r>
              <a:rPr lang="ru-RU" sz="3100" i="1" dirty="0">
                <a:latin typeface="Times New Roman"/>
                <a:ea typeface="Times New Roman"/>
              </a:rPr>
              <a:t>(</a:t>
            </a:r>
            <a:r>
              <a:rPr lang="ru-RU" sz="3100" i="1" dirty="0" err="1">
                <a:latin typeface="Times New Roman"/>
                <a:ea typeface="Times New Roman"/>
              </a:rPr>
              <a:t>людина</a:t>
            </a:r>
            <a:r>
              <a:rPr lang="ru-RU" sz="3100" i="1" dirty="0">
                <a:latin typeface="Times New Roman"/>
                <a:ea typeface="Times New Roman"/>
              </a:rPr>
              <a:t> </a:t>
            </a:r>
            <a:r>
              <a:rPr lang="ru-RU" sz="3100" i="1" dirty="0" smtClean="0">
                <a:latin typeface="Times New Roman"/>
                <a:ea typeface="Times New Roman"/>
              </a:rPr>
              <a:t>–</a:t>
            </a:r>
            <a:r>
              <a:rPr lang="ru-RU" sz="3100" i="1" dirty="0" err="1" smtClean="0">
                <a:latin typeface="Times New Roman"/>
                <a:ea typeface="Times New Roman"/>
              </a:rPr>
              <a:t>фізична</a:t>
            </a:r>
            <a:r>
              <a:rPr lang="ru-RU" sz="3100" i="1" dirty="0" smtClean="0">
                <a:latin typeface="Times New Roman"/>
                <a:ea typeface="Times New Roman"/>
              </a:rPr>
              <a:t> </a:t>
            </a:r>
            <a:r>
              <a:rPr lang="ru-RU" sz="3100" i="1" dirty="0" err="1" smtClean="0">
                <a:latin typeface="Times New Roman"/>
                <a:ea typeface="Times New Roman"/>
              </a:rPr>
              <a:t>особа,юридична</a:t>
            </a:r>
            <a:r>
              <a:rPr lang="ru-RU" sz="3100" i="1" dirty="0" smtClean="0">
                <a:latin typeface="Times New Roman"/>
                <a:ea typeface="Times New Roman"/>
              </a:rPr>
              <a:t> </a:t>
            </a:r>
            <a:r>
              <a:rPr lang="ru-RU" sz="3100" i="1" dirty="0">
                <a:latin typeface="Times New Roman"/>
                <a:ea typeface="Times New Roman"/>
              </a:rPr>
              <a:t>особа та </a:t>
            </a:r>
            <a:r>
              <a:rPr lang="ru-RU" sz="3100" i="1" dirty="0" smtClean="0">
                <a:latin typeface="Times New Roman"/>
                <a:ea typeface="Times New Roman"/>
              </a:rPr>
              <a:t>держава)</a:t>
            </a:r>
            <a:br>
              <a:rPr lang="ru-RU" sz="3100" i="1" dirty="0" smtClean="0">
                <a:latin typeface="Times New Roman"/>
                <a:ea typeface="Times New Roman"/>
              </a:rPr>
            </a:br>
            <a:r>
              <a:rPr lang="uk-UA" sz="3200" b="1" dirty="0">
                <a:latin typeface="Times New Roman"/>
                <a:ea typeface="Times New Roman"/>
              </a:rPr>
              <a:t>А які форми власності вам відомі?</a:t>
            </a:r>
            <a:r>
              <a:rPr lang="uk-UA" sz="3200" i="1" dirty="0">
                <a:latin typeface="Times New Roman"/>
                <a:ea typeface="Times New Roman"/>
              </a:rPr>
              <a:t> </a:t>
            </a:r>
            <a:r>
              <a:rPr lang="uk-UA" sz="3200" i="1" dirty="0" smtClean="0">
                <a:latin typeface="Times New Roman"/>
                <a:ea typeface="Times New Roman"/>
              </a:rPr>
              <a:t/>
            </a:r>
            <a:br>
              <a:rPr lang="uk-UA" sz="3200" i="1" dirty="0" smtClean="0">
                <a:latin typeface="Times New Roman"/>
                <a:ea typeface="Times New Roman"/>
              </a:rPr>
            </a:br>
            <a:r>
              <a:rPr lang="uk-UA" sz="3100" i="1" dirty="0" smtClean="0">
                <a:latin typeface="Times New Roman"/>
                <a:ea typeface="Times New Roman"/>
              </a:rPr>
              <a:t>індивідуальна</a:t>
            </a:r>
            <a:r>
              <a:rPr lang="uk-UA" sz="3100" i="1" dirty="0">
                <a:latin typeface="Times New Roman"/>
                <a:ea typeface="Times New Roman"/>
              </a:rPr>
              <a:t>, колективна та державна).</a:t>
            </a:r>
            <a:r>
              <a:rPr lang="uk-UA" sz="3600" b="1" i="1" dirty="0">
                <a:latin typeface="Times New Roman"/>
                <a:ea typeface="Times New Roman"/>
              </a:rPr>
              <a:t/>
            </a:r>
            <a:br>
              <a:rPr lang="uk-UA" sz="3600" b="1" i="1" dirty="0">
                <a:latin typeface="Times New Roman"/>
                <a:ea typeface="Times New Roman"/>
              </a:rPr>
            </a:br>
            <a:endParaRPr lang="ru-RU" sz="3600" b="1" i="1" dirty="0"/>
          </a:p>
        </p:txBody>
      </p:sp>
    </p:spTree>
    <p:extLst>
      <p:ext uri="{BB962C8B-B14F-4D97-AF65-F5344CB8AC3E}">
        <p14:creationId xmlns:p14="http://schemas.microsoft.com/office/powerpoint/2010/main" val="2891319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305800" cy="5472608"/>
          </a:xfrm>
        </p:spPr>
        <p:txBody>
          <a:bodyPr>
            <a:normAutofit/>
          </a:bodyPr>
          <a:lstStyle/>
          <a:p>
            <a:pPr algn="just">
              <a:lnSpc>
                <a:spcPct val="115000"/>
              </a:lnSpc>
              <a:spcAft>
                <a:spcPts val="1000"/>
              </a:spcAft>
            </a:pPr>
            <a:r>
              <a:rPr lang="uk-UA" sz="3600" b="1" dirty="0">
                <a:latin typeface="Times New Roman"/>
                <a:ea typeface="Times New Roman"/>
                <a:cs typeface="Times New Roman"/>
              </a:rPr>
              <a:t>Нам відомі основні організаційні форми підприємств.</a:t>
            </a:r>
            <a:r>
              <a:rPr lang="ru-RU" sz="3600" b="1" dirty="0">
                <a:ea typeface="Calibri"/>
                <a:cs typeface="Times New Roman"/>
              </a:rPr>
              <a:t/>
            </a:r>
            <a:br>
              <a:rPr lang="ru-RU" sz="3600" b="1" dirty="0">
                <a:ea typeface="Calibri"/>
                <a:cs typeface="Times New Roman"/>
              </a:rPr>
            </a:br>
            <a:r>
              <a:rPr lang="uk-UA" sz="3600" b="1" i="1" dirty="0">
                <a:latin typeface="Times New Roman"/>
                <a:ea typeface="Times New Roman"/>
                <a:cs typeface="Times New Roman"/>
              </a:rPr>
              <a:t>Як поділяються підприємства за організаційно-правовими формами ми ще раз з’ясуємо за допомогою рис.6,стор.21,рис.7,стор.22 (рис.9,с.24,рис.10,с.25).</a:t>
            </a:r>
            <a:r>
              <a:rPr lang="ru-RU" sz="3600" b="1" dirty="0">
                <a:ea typeface="Calibri"/>
                <a:cs typeface="Times New Roman"/>
              </a:rPr>
              <a:t/>
            </a:r>
            <a:br>
              <a:rPr lang="ru-RU" sz="3600" b="1" dirty="0">
                <a:ea typeface="Calibri"/>
                <a:cs typeface="Times New Roman"/>
              </a:rPr>
            </a:br>
            <a:endParaRPr lang="ru-RU" sz="3600" b="1" dirty="0"/>
          </a:p>
        </p:txBody>
      </p:sp>
      <p:pic>
        <p:nvPicPr>
          <p:cNvPr id="273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4465042"/>
            <a:ext cx="1133475"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9278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4000" dirty="0" err="1" smtClean="0">
                <a:latin typeface="Times New Roman" pitchFamily="18" charset="0"/>
                <a:cs typeface="Times New Roman" pitchFamily="18" charset="0"/>
              </a:rPr>
              <a:t>Розподіл</a:t>
            </a:r>
            <a:r>
              <a:rPr lang="ru-RU" sz="4000" dirty="0" smtClean="0">
                <a:latin typeface="Times New Roman" pitchFamily="18" charset="0"/>
                <a:cs typeface="Times New Roman" pitchFamily="18" charset="0"/>
              </a:rPr>
              <a:t> </a:t>
            </a:r>
            <a:r>
              <a:rPr lang="ru-RU" sz="4000" dirty="0" err="1">
                <a:latin typeface="Times New Roman" pitchFamily="18" charset="0"/>
                <a:cs typeface="Times New Roman" pitchFamily="18" charset="0"/>
              </a:rPr>
              <a:t>виробників</a:t>
            </a:r>
            <a:r>
              <a:rPr lang="ru-RU" sz="4000" dirty="0">
                <a:latin typeface="Times New Roman" pitchFamily="18" charset="0"/>
                <a:cs typeface="Times New Roman" pitchFamily="18" charset="0"/>
              </a:rPr>
              <a:t> у США за </a:t>
            </a:r>
            <a:r>
              <a:rPr lang="ru-RU" sz="4000" dirty="0" err="1">
                <a:latin typeface="Times New Roman" pitchFamily="18" charset="0"/>
                <a:cs typeface="Times New Roman" pitchFamily="18" charset="0"/>
              </a:rPr>
              <a:t>організаційно-правовими</a:t>
            </a:r>
            <a:r>
              <a:rPr lang="ru-RU" sz="4000" dirty="0">
                <a:latin typeface="Times New Roman" pitchFamily="18" charset="0"/>
                <a:cs typeface="Times New Roman" pitchFamily="18" charset="0"/>
              </a:rPr>
              <a:t> формами</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032954490"/>
              </p:ext>
            </p:extLst>
          </p:nvPr>
        </p:nvGraphicFramePr>
        <p:xfrm>
          <a:off x="539552" y="2204865"/>
          <a:ext cx="7848872" cy="4104454"/>
        </p:xfrm>
        <a:graphic>
          <a:graphicData uri="http://schemas.openxmlformats.org/drawingml/2006/table">
            <a:tbl>
              <a:tblPr firstRow="1" firstCol="1" bandRow="1">
                <a:tableStyleId>{5C22544A-7EE6-4342-B048-85BDC9FD1C3A}</a:tableStyleId>
              </a:tblPr>
              <a:tblGrid>
                <a:gridCol w="1961603"/>
                <a:gridCol w="1962423"/>
                <a:gridCol w="1962423"/>
                <a:gridCol w="1962423"/>
              </a:tblGrid>
              <a:tr h="1554697">
                <a:tc>
                  <a:txBody>
                    <a:bodyPr/>
                    <a:lstStyle/>
                    <a:p>
                      <a:pPr algn="just">
                        <a:lnSpc>
                          <a:spcPct val="115000"/>
                        </a:lnSpc>
                        <a:spcAft>
                          <a:spcPts val="1000"/>
                        </a:spcAft>
                      </a:pPr>
                      <a:r>
                        <a:rPr lang="uk-UA" sz="1400">
                          <a:effectLst/>
                        </a:rPr>
                        <a:t>Організаційно-правова форма підприємства</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Одноосібне володіння</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Партнерство </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Корпорація </a:t>
                      </a:r>
                      <a:endParaRPr lang="ru-RU" sz="1100">
                        <a:effectLst/>
                        <a:latin typeface="Calibri"/>
                        <a:ea typeface="Calibri"/>
                        <a:cs typeface="Times New Roman"/>
                      </a:endParaRPr>
                    </a:p>
                  </a:txBody>
                  <a:tcPr marL="68580" marR="68580" marT="0" marB="0"/>
                </a:tc>
              </a:tr>
              <a:tr h="1026113">
                <a:tc>
                  <a:txBody>
                    <a:bodyPr/>
                    <a:lstStyle/>
                    <a:p>
                      <a:pPr algn="just">
                        <a:lnSpc>
                          <a:spcPct val="115000"/>
                        </a:lnSpc>
                        <a:spcAft>
                          <a:spcPts val="1000"/>
                        </a:spcAft>
                      </a:pPr>
                      <a:r>
                        <a:rPr lang="uk-UA" sz="1400">
                          <a:effectLst/>
                        </a:rPr>
                        <a:t>Загальна кількість</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75%</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7 %</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19 %</a:t>
                      </a:r>
                      <a:endParaRPr lang="ru-RU" sz="1100">
                        <a:effectLst/>
                        <a:latin typeface="Calibri"/>
                        <a:ea typeface="Calibri"/>
                        <a:cs typeface="Times New Roman"/>
                      </a:endParaRPr>
                    </a:p>
                  </a:txBody>
                  <a:tcPr marL="68580" marR="68580" marT="0" marB="0"/>
                </a:tc>
              </a:tr>
              <a:tr h="497531">
                <a:tc>
                  <a:txBody>
                    <a:bodyPr/>
                    <a:lstStyle/>
                    <a:p>
                      <a:pPr algn="just">
                        <a:lnSpc>
                          <a:spcPct val="115000"/>
                        </a:lnSpc>
                        <a:spcAft>
                          <a:spcPts val="1000"/>
                        </a:spcAft>
                      </a:pPr>
                      <a:r>
                        <a:rPr lang="uk-UA" sz="1400">
                          <a:effectLst/>
                        </a:rPr>
                        <a:t>Обіг</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7%</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4,7%</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90 %</a:t>
                      </a:r>
                      <a:endParaRPr lang="ru-RU" sz="1100">
                        <a:effectLst/>
                        <a:latin typeface="Calibri"/>
                        <a:ea typeface="Calibri"/>
                        <a:cs typeface="Times New Roman"/>
                      </a:endParaRPr>
                    </a:p>
                  </a:txBody>
                  <a:tcPr marL="68580" marR="68580" marT="0" marB="0"/>
                </a:tc>
              </a:tr>
              <a:tr h="1026113">
                <a:tc>
                  <a:txBody>
                    <a:bodyPr/>
                    <a:lstStyle/>
                    <a:p>
                      <a:pPr algn="just">
                        <a:lnSpc>
                          <a:spcPct val="115000"/>
                        </a:lnSpc>
                        <a:spcAft>
                          <a:spcPts val="1000"/>
                        </a:spcAft>
                      </a:pPr>
                      <a:r>
                        <a:rPr lang="uk-UA" sz="1400">
                          <a:effectLst/>
                        </a:rPr>
                        <a:t>Чистий прибуток</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21,6 %</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a:effectLst/>
                        </a:rPr>
                        <a:t>9,3 %</a:t>
                      </a:r>
                      <a:endParaRPr lang="ru-RU" sz="1100">
                        <a:effectLst/>
                        <a:latin typeface="Calibri"/>
                        <a:ea typeface="Calibri"/>
                        <a:cs typeface="Times New Roman"/>
                      </a:endParaRPr>
                    </a:p>
                  </a:txBody>
                  <a:tcPr marL="68580" marR="68580" marT="0" marB="0"/>
                </a:tc>
                <a:tc>
                  <a:txBody>
                    <a:bodyPr/>
                    <a:lstStyle/>
                    <a:p>
                      <a:pPr algn="just">
                        <a:lnSpc>
                          <a:spcPct val="115000"/>
                        </a:lnSpc>
                        <a:spcAft>
                          <a:spcPts val="1000"/>
                        </a:spcAft>
                      </a:pPr>
                      <a:r>
                        <a:rPr lang="uk-UA" sz="1400" dirty="0">
                          <a:effectLst/>
                        </a:rPr>
                        <a:t>69 %</a:t>
                      </a:r>
                      <a:endParaRPr lang="ru-RU"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348047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7" name="Picture 5" descr="PNG изображение,веб-элементы,вопросительные знаки,вопросы,детали изображений,значки,прозрачный фон,символы,фрагменты изображений,фрагменты картино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08720"/>
            <a:ext cx="1440160" cy="1440160"/>
          </a:xfrm>
          <a:prstGeom prst="rect">
            <a:avLst/>
          </a:prstGeom>
          <a:noFill/>
          <a:extLst>
            <a:ext uri="{909E8E84-426E-40DD-AFC4-6F175D3DCCD1}">
              <a14:hiddenFill xmlns:a14="http://schemas.microsoft.com/office/drawing/2010/main">
                <a:solidFill>
                  <a:srgbClr val="FFFFFF"/>
                </a:solidFill>
              </a14:hiddenFill>
            </a:ext>
          </a:extLst>
        </p:spPr>
      </p:pic>
      <p:pic>
        <p:nvPicPr>
          <p:cNvPr id="274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3717032"/>
            <a:ext cx="2192127" cy="2192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60648"/>
            <a:ext cx="8305800" cy="3744416"/>
          </a:xfrm>
        </p:spPr>
        <p:txBody>
          <a:bodyPr>
            <a:normAutofit/>
          </a:bodyPr>
          <a:lstStyle/>
          <a:p>
            <a:pPr algn="ctr"/>
            <a:r>
              <a:rPr lang="ru-RU" sz="3600" b="1" dirty="0" err="1" smtClean="0">
                <a:latin typeface="Times New Roman" pitchFamily="18" charset="0"/>
                <a:cs typeface="Times New Roman" pitchFamily="18" charset="0"/>
              </a:rPr>
              <a:t>Чому</a:t>
            </a:r>
            <a:r>
              <a:rPr lang="ru-RU" sz="3600" b="1" dirty="0" smtClean="0">
                <a:latin typeface="Times New Roman" pitchFamily="18" charset="0"/>
                <a:cs typeface="Times New Roman" pitchFamily="18" charset="0"/>
              </a:rPr>
              <a:t>, на </a:t>
            </a:r>
            <a:r>
              <a:rPr lang="ru-RU" sz="3600" b="1" dirty="0">
                <a:latin typeface="Times New Roman" pitchFamily="18" charset="0"/>
                <a:cs typeface="Times New Roman" pitchFamily="18" charset="0"/>
              </a:rPr>
              <a:t>вашу </a:t>
            </a:r>
            <a:r>
              <a:rPr lang="ru-RU" sz="3600" b="1" dirty="0" smtClean="0">
                <a:latin typeface="Times New Roman" pitchFamily="18" charset="0"/>
                <a:cs typeface="Times New Roman" pitchFamily="18" charset="0"/>
              </a:rPr>
              <a:t>думку, </a:t>
            </a:r>
            <a:r>
              <a:rPr lang="ru-RU" sz="3600" b="1" dirty="0" err="1" smtClean="0">
                <a:latin typeface="Times New Roman" pitchFamily="18" charset="0"/>
                <a:cs typeface="Times New Roman" pitchFamily="18" charset="0"/>
              </a:rPr>
              <a:t>така</a:t>
            </a:r>
            <a:r>
              <a:rPr lang="ru-RU" sz="3600" b="1" dirty="0" smtClean="0">
                <a:latin typeface="Times New Roman" pitchFamily="18" charset="0"/>
                <a:cs typeface="Times New Roman" pitchFamily="18" charset="0"/>
              </a:rPr>
              <a:t> </a:t>
            </a:r>
            <a:r>
              <a:rPr lang="ru-RU" sz="3600" b="1" dirty="0">
                <a:latin typeface="Times New Roman" pitchFamily="18" charset="0"/>
                <a:cs typeface="Times New Roman" pitchFamily="18" charset="0"/>
              </a:rPr>
              <a:t>велика </a:t>
            </a:r>
            <a:r>
              <a:rPr lang="ru-RU" sz="3600" b="1" dirty="0" err="1">
                <a:latin typeface="Times New Roman" pitchFamily="18" charset="0"/>
                <a:cs typeface="Times New Roman" pitchFamily="18" charset="0"/>
              </a:rPr>
              <a:t>кількість</a:t>
            </a:r>
            <a:r>
              <a:rPr lang="ru-RU" sz="3600" b="1" dirty="0">
                <a:latin typeface="Times New Roman" pitchFamily="18" charset="0"/>
                <a:cs typeface="Times New Roman" pitchFamily="18" charset="0"/>
              </a:rPr>
              <a:t> </a:t>
            </a:r>
            <a:r>
              <a:rPr lang="ru-RU" sz="3600" b="1" dirty="0" err="1">
                <a:latin typeface="Times New Roman" pitchFamily="18" charset="0"/>
                <a:cs typeface="Times New Roman" pitchFamily="18" charset="0"/>
              </a:rPr>
              <a:t>одноосібних</a:t>
            </a:r>
            <a:r>
              <a:rPr lang="ru-RU" sz="3600" b="1" dirty="0">
                <a:latin typeface="Times New Roman" pitchFamily="18" charset="0"/>
                <a:cs typeface="Times New Roman" pitchFamily="18" charset="0"/>
              </a:rPr>
              <a:t> </a:t>
            </a:r>
            <a:r>
              <a:rPr lang="ru-RU" sz="3600" b="1" dirty="0" err="1">
                <a:latin typeface="Times New Roman" pitchFamily="18" charset="0"/>
                <a:cs typeface="Times New Roman" pitchFamily="18" charset="0"/>
              </a:rPr>
              <a:t>володінь</a:t>
            </a:r>
            <a:r>
              <a:rPr lang="ru-RU" sz="3600" b="1" dirty="0">
                <a:latin typeface="Times New Roman" pitchFamily="18" charset="0"/>
                <a:cs typeface="Times New Roman" pitchFamily="18" charset="0"/>
              </a:rPr>
              <a:t> </a:t>
            </a:r>
            <a:r>
              <a:rPr lang="ru-RU" sz="3600" b="1" dirty="0" err="1">
                <a:latin typeface="Times New Roman" pitchFamily="18" charset="0"/>
                <a:cs typeface="Times New Roman" pitchFamily="18" charset="0"/>
              </a:rPr>
              <a:t>випускає</a:t>
            </a:r>
            <a:r>
              <a:rPr lang="ru-RU" sz="3600" b="1" dirty="0">
                <a:latin typeface="Times New Roman" pitchFamily="18" charset="0"/>
                <a:cs typeface="Times New Roman" pitchFamily="18" charset="0"/>
              </a:rPr>
              <a:t> так мало </a:t>
            </a:r>
            <a:r>
              <a:rPr lang="ru-RU" sz="3600" b="1" dirty="0" err="1">
                <a:latin typeface="Times New Roman" pitchFamily="18" charset="0"/>
                <a:cs typeface="Times New Roman" pitchFamily="18" charset="0"/>
              </a:rPr>
              <a:t>продукції</a:t>
            </a:r>
            <a:r>
              <a:rPr lang="ru-RU" sz="3600" b="1" dirty="0">
                <a:latin typeface="Times New Roman" pitchFamily="18" charset="0"/>
                <a:cs typeface="Times New Roman" pitchFamily="18" charset="0"/>
              </a:rPr>
              <a:t>?</a:t>
            </a:r>
          </a:p>
        </p:txBody>
      </p:sp>
    </p:spTree>
    <p:extLst>
      <p:ext uri="{BB962C8B-B14F-4D97-AF65-F5344CB8AC3E}">
        <p14:creationId xmlns:p14="http://schemas.microsoft.com/office/powerpoint/2010/main" val="1555267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3456384"/>
          </a:xfrm>
        </p:spPr>
        <p:txBody>
          <a:bodyPr>
            <a:normAutofit/>
          </a:bodyPr>
          <a:lstStyle/>
          <a:p>
            <a:pPr algn="just">
              <a:spcAft>
                <a:spcPts val="1000"/>
              </a:spcAft>
            </a:pPr>
            <a:r>
              <a:rPr lang="uk-UA" sz="3100" dirty="0">
                <a:latin typeface="Times New Roman"/>
                <a:ea typeface="Times New Roman"/>
                <a:cs typeface="Times New Roman"/>
              </a:rPr>
              <a:t>Отже, пропоную Вам зробити короткий аналіз трьох основних видів фірм (</a:t>
            </a:r>
            <a:r>
              <a:rPr lang="uk-UA" sz="3100" i="1" dirty="0">
                <a:latin typeface="Times New Roman"/>
                <a:ea typeface="Times New Roman"/>
                <a:cs typeface="Times New Roman"/>
              </a:rPr>
              <a:t>одноосібне володіння, партнерство, корпорація</a:t>
            </a:r>
            <a:r>
              <a:rPr lang="uk-UA" sz="3100" dirty="0">
                <a:latin typeface="Times New Roman"/>
                <a:ea typeface="Times New Roman"/>
                <a:cs typeface="Times New Roman"/>
              </a:rPr>
              <a:t>), визначивши переваги та недоліки кожної з них за наступними чинниками:</a:t>
            </a:r>
            <a:r>
              <a:rPr lang="ru-RU" sz="4400" dirty="0">
                <a:ea typeface="Calibri"/>
                <a:cs typeface="Times New Roman"/>
              </a:rPr>
              <a:t/>
            </a:r>
            <a:br>
              <a:rPr lang="ru-RU" sz="4400" dirty="0">
                <a:ea typeface="Calibri"/>
                <a:cs typeface="Times New Roman"/>
              </a:rPr>
            </a:br>
            <a:endParaRPr lang="ru-RU" dirty="0"/>
          </a:p>
        </p:txBody>
      </p:sp>
      <p:sp>
        <p:nvSpPr>
          <p:cNvPr id="3" name="Объект 2"/>
          <p:cNvSpPr>
            <a:spLocks noGrp="1"/>
          </p:cNvSpPr>
          <p:nvPr>
            <p:ph idx="1"/>
          </p:nvPr>
        </p:nvSpPr>
        <p:spPr>
          <a:xfrm>
            <a:off x="457200" y="3068960"/>
            <a:ext cx="8229600" cy="3255640"/>
          </a:xfrm>
        </p:spPr>
        <p:txBody>
          <a:bodyPr/>
          <a:lstStyle/>
          <a:p>
            <a:pPr algn="just">
              <a:lnSpc>
                <a:spcPct val="115000"/>
              </a:lnSpc>
              <a:spcAft>
                <a:spcPts val="1000"/>
              </a:spcAft>
            </a:pPr>
            <a:r>
              <a:rPr lang="uk-UA" sz="2800" b="1" i="1" dirty="0">
                <a:latin typeface="Times New Roman"/>
                <a:ea typeface="Times New Roman"/>
                <a:cs typeface="Times New Roman"/>
              </a:rPr>
              <a:t>1) спосіб утворення та управління; </a:t>
            </a:r>
            <a:endParaRPr lang="ru-RU" sz="2000" dirty="0">
              <a:latin typeface="Calibri"/>
              <a:ea typeface="Calibri"/>
              <a:cs typeface="Times New Roman"/>
            </a:endParaRPr>
          </a:p>
          <a:p>
            <a:pPr algn="just">
              <a:lnSpc>
                <a:spcPct val="115000"/>
              </a:lnSpc>
              <a:spcAft>
                <a:spcPts val="1000"/>
              </a:spcAft>
            </a:pPr>
            <a:r>
              <a:rPr lang="uk-UA" sz="2800" b="1" i="1" dirty="0">
                <a:latin typeface="Times New Roman"/>
                <a:ea typeface="Times New Roman"/>
                <a:cs typeface="Times New Roman"/>
              </a:rPr>
              <a:t>2) фінансові та виробничі можливості; </a:t>
            </a:r>
            <a:endParaRPr lang="ru-RU" sz="2000" dirty="0">
              <a:latin typeface="Calibri"/>
              <a:ea typeface="Calibri"/>
              <a:cs typeface="Times New Roman"/>
            </a:endParaRPr>
          </a:p>
          <a:p>
            <a:pPr algn="just">
              <a:lnSpc>
                <a:spcPct val="115000"/>
              </a:lnSpc>
              <a:spcAft>
                <a:spcPts val="1000"/>
              </a:spcAft>
            </a:pPr>
            <a:r>
              <a:rPr lang="uk-UA" sz="2800" b="1" i="1" dirty="0">
                <a:latin typeface="Times New Roman"/>
                <a:ea typeface="Times New Roman"/>
                <a:cs typeface="Times New Roman"/>
              </a:rPr>
              <a:t>3) ступінь стабільності;</a:t>
            </a:r>
            <a:endParaRPr lang="ru-RU" sz="2000" dirty="0">
              <a:latin typeface="Calibri"/>
              <a:ea typeface="Calibri"/>
              <a:cs typeface="Times New Roman"/>
            </a:endParaRPr>
          </a:p>
          <a:p>
            <a:pPr algn="just">
              <a:lnSpc>
                <a:spcPct val="115000"/>
              </a:lnSpc>
              <a:spcAft>
                <a:spcPts val="1000"/>
              </a:spcAft>
            </a:pPr>
            <a:r>
              <a:rPr lang="uk-UA" sz="2800" b="1" i="1" dirty="0">
                <a:latin typeface="Times New Roman"/>
                <a:ea typeface="Times New Roman"/>
                <a:cs typeface="Times New Roman"/>
              </a:rPr>
              <a:t> 4) контрольованість з боку держави.</a:t>
            </a:r>
            <a:endParaRPr lang="ru-RU" sz="2000" dirty="0">
              <a:latin typeface="Calibri"/>
              <a:ea typeface="Calibri"/>
              <a:cs typeface="Times New Roman"/>
            </a:endParaRPr>
          </a:p>
          <a:p>
            <a:pPr marL="0" indent="0">
              <a:buNone/>
            </a:pPr>
            <a:endParaRPr lang="ru-RU" dirty="0"/>
          </a:p>
        </p:txBody>
      </p:sp>
    </p:spTree>
    <p:extLst>
      <p:ext uri="{BB962C8B-B14F-4D97-AF65-F5344CB8AC3E}">
        <p14:creationId xmlns:p14="http://schemas.microsoft.com/office/powerpoint/2010/main" val="3751051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750835400"/>
              </p:ext>
            </p:extLst>
          </p:nvPr>
        </p:nvGraphicFramePr>
        <p:xfrm>
          <a:off x="539552" y="2492896"/>
          <a:ext cx="8064896" cy="3888431"/>
        </p:xfrm>
        <a:graphic>
          <a:graphicData uri="http://schemas.openxmlformats.org/drawingml/2006/table">
            <a:tbl>
              <a:tblPr firstRow="1" firstCol="1" bandRow="1">
                <a:tableStyleId>{5C22544A-7EE6-4342-B048-85BDC9FD1C3A}</a:tableStyleId>
              </a:tblPr>
              <a:tblGrid>
                <a:gridCol w="2880319"/>
                <a:gridCol w="1944216"/>
                <a:gridCol w="1656184"/>
                <a:gridCol w="1584177"/>
              </a:tblGrid>
              <a:tr h="739420">
                <a:tc>
                  <a:txBody>
                    <a:bodyPr/>
                    <a:lstStyle/>
                    <a:p>
                      <a:pPr algn="just">
                        <a:lnSpc>
                          <a:spcPct val="115000"/>
                        </a:lnSpc>
                        <a:spcAft>
                          <a:spcPts val="1000"/>
                        </a:spcAft>
                      </a:pPr>
                      <a:r>
                        <a:rPr lang="uk-UA" sz="2000" dirty="0">
                          <a:effectLst/>
                          <a:latin typeface="Times New Roman" pitchFamily="18" charset="0"/>
                          <a:cs typeface="Times New Roman" pitchFamily="18" charset="0"/>
                        </a:rPr>
                        <a:t>Види фірм</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Одноосібне володіння</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Партнерство</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Корпорація</a:t>
                      </a:r>
                      <a:endParaRPr lang="ru-RU" sz="2000">
                        <a:effectLst/>
                        <a:latin typeface="Times New Roman" pitchFamily="18" charset="0"/>
                        <a:ea typeface="Calibri"/>
                        <a:cs typeface="Times New Roman" pitchFamily="18" charset="0"/>
                      </a:endParaRPr>
                    </a:p>
                  </a:txBody>
                  <a:tcPr marL="68580" marR="68580" marT="0" marB="0"/>
                </a:tc>
              </a:tr>
              <a:tr h="858821">
                <a:tc>
                  <a:txBody>
                    <a:bodyPr/>
                    <a:lstStyle/>
                    <a:p>
                      <a:pPr algn="just">
                        <a:lnSpc>
                          <a:spcPct val="115000"/>
                        </a:lnSpc>
                        <a:spcAft>
                          <a:spcPts val="1000"/>
                        </a:spcAft>
                      </a:pPr>
                      <a:r>
                        <a:rPr lang="uk-UA" sz="2000" dirty="0">
                          <a:effectLst/>
                          <a:latin typeface="Times New Roman" pitchFamily="18" charset="0"/>
                          <a:cs typeface="Times New Roman" pitchFamily="18" charset="0"/>
                        </a:rPr>
                        <a:t>спосіб утворення та управління</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dirty="0">
                          <a:effectLst/>
                          <a:latin typeface="Times New Roman" pitchFamily="18" charset="0"/>
                          <a:cs typeface="Times New Roman" pitchFamily="18" charset="0"/>
                        </a:rPr>
                        <a:t> </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dirty="0">
                          <a:effectLst/>
                          <a:latin typeface="Times New Roman" pitchFamily="18" charset="0"/>
                          <a:cs typeface="Times New Roman" pitchFamily="18" charset="0"/>
                        </a:rPr>
                        <a:t> </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858821">
                <a:tc>
                  <a:txBody>
                    <a:bodyPr/>
                    <a:lstStyle/>
                    <a:p>
                      <a:pPr algn="just">
                        <a:lnSpc>
                          <a:spcPct val="115000"/>
                        </a:lnSpc>
                        <a:spcAft>
                          <a:spcPts val="1000"/>
                        </a:spcAft>
                      </a:pPr>
                      <a:r>
                        <a:rPr lang="uk-UA" sz="2000" dirty="0">
                          <a:effectLst/>
                          <a:latin typeface="Times New Roman" pitchFamily="18" charset="0"/>
                          <a:cs typeface="Times New Roman" pitchFamily="18" charset="0"/>
                        </a:rPr>
                        <a:t>фінансові та виробничі можливості</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dirty="0">
                          <a:effectLst/>
                          <a:latin typeface="Times New Roman" pitchFamily="18" charset="0"/>
                          <a:cs typeface="Times New Roman" pitchFamily="18" charset="0"/>
                        </a:rPr>
                        <a:t> </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858821">
                <a:tc>
                  <a:txBody>
                    <a:bodyPr/>
                    <a:lstStyle/>
                    <a:p>
                      <a:pPr algn="just">
                        <a:lnSpc>
                          <a:spcPct val="115000"/>
                        </a:lnSpc>
                        <a:spcAft>
                          <a:spcPts val="1000"/>
                        </a:spcAft>
                      </a:pPr>
                      <a:r>
                        <a:rPr lang="uk-UA" sz="2000" dirty="0">
                          <a:effectLst/>
                          <a:latin typeface="Times New Roman" pitchFamily="18" charset="0"/>
                          <a:cs typeface="Times New Roman" pitchFamily="18" charset="0"/>
                        </a:rPr>
                        <a:t>контрольованість з боку держави</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a:effectLst/>
                          <a:latin typeface="Times New Roman" pitchFamily="18" charset="0"/>
                          <a:cs typeface="Times New Roman" pitchFamily="18" charset="0"/>
                        </a:rPr>
                        <a:t> </a:t>
                      </a:r>
                      <a:endParaRPr lang="ru-RU" sz="2000">
                        <a:effectLst/>
                        <a:latin typeface="Times New Roman" pitchFamily="18" charset="0"/>
                        <a:ea typeface="Calibri"/>
                        <a:cs typeface="Times New Roman" pitchFamily="18" charset="0"/>
                      </a:endParaRPr>
                    </a:p>
                  </a:txBody>
                  <a:tcPr marL="68580" marR="68580" marT="0" marB="0"/>
                </a:tc>
              </a:tr>
              <a:tr h="572548">
                <a:tc>
                  <a:txBody>
                    <a:bodyPr/>
                    <a:lstStyle/>
                    <a:p>
                      <a:pPr algn="just">
                        <a:lnSpc>
                          <a:spcPct val="115000"/>
                        </a:lnSpc>
                        <a:spcAft>
                          <a:spcPts val="1000"/>
                        </a:spcAft>
                      </a:pPr>
                      <a:r>
                        <a:rPr lang="uk-UA" sz="2000" dirty="0">
                          <a:effectLst/>
                          <a:latin typeface="Times New Roman" pitchFamily="18" charset="0"/>
                          <a:cs typeface="Times New Roman" pitchFamily="18" charset="0"/>
                        </a:rPr>
                        <a:t>ступінь стабільності</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dirty="0">
                          <a:effectLst/>
                          <a:latin typeface="Times New Roman" pitchFamily="18" charset="0"/>
                          <a:cs typeface="Times New Roman" pitchFamily="18" charset="0"/>
                        </a:rPr>
                        <a:t> </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dirty="0">
                          <a:effectLst/>
                          <a:latin typeface="Times New Roman" pitchFamily="18" charset="0"/>
                          <a:cs typeface="Times New Roman" pitchFamily="18" charset="0"/>
                        </a:rPr>
                        <a:t> </a:t>
                      </a:r>
                      <a:endParaRPr lang="ru-RU" sz="2000" dirty="0">
                        <a:effectLst/>
                        <a:latin typeface="Times New Roman" pitchFamily="18" charset="0"/>
                        <a:ea typeface="Calibri"/>
                        <a:cs typeface="Times New Roman" pitchFamily="18" charset="0"/>
                      </a:endParaRPr>
                    </a:p>
                  </a:txBody>
                  <a:tcPr marL="68580" marR="68580" marT="0" marB="0"/>
                </a:tc>
                <a:tc>
                  <a:txBody>
                    <a:bodyPr/>
                    <a:lstStyle/>
                    <a:p>
                      <a:pPr algn="just">
                        <a:lnSpc>
                          <a:spcPct val="115000"/>
                        </a:lnSpc>
                        <a:spcAft>
                          <a:spcPts val="1000"/>
                        </a:spcAft>
                      </a:pPr>
                      <a:r>
                        <a:rPr lang="uk-UA" sz="2000" dirty="0">
                          <a:effectLst/>
                          <a:latin typeface="Times New Roman" pitchFamily="18" charset="0"/>
                          <a:cs typeface="Times New Roman" pitchFamily="18" charset="0"/>
                        </a:rPr>
                        <a:t> </a:t>
                      </a:r>
                      <a:endParaRPr lang="ru-RU" sz="2000" dirty="0">
                        <a:effectLst/>
                        <a:latin typeface="Times New Roman" pitchFamily="18" charset="0"/>
                        <a:ea typeface="Calibri"/>
                        <a:cs typeface="Times New Roman" pitchFamily="18" charset="0"/>
                      </a:endParaRPr>
                    </a:p>
                  </a:txBody>
                  <a:tcPr marL="68580" marR="68580" marT="0" marB="0"/>
                </a:tc>
              </a:tr>
            </a:tbl>
          </a:graphicData>
        </a:graphic>
      </p:graphicFrame>
      <p:sp>
        <p:nvSpPr>
          <p:cNvPr id="5" name="Rectangle 1"/>
          <p:cNvSpPr>
            <a:spLocks noGrp="1" noChangeArrowheads="1"/>
          </p:cNvSpPr>
          <p:nvPr>
            <p:ph type="title"/>
          </p:nvPr>
        </p:nvSpPr>
        <p:spPr bwMode="auto">
          <a:xfrm>
            <a:off x="457200" y="367648"/>
            <a:ext cx="8146204"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Результати аналізу зведіть у таблицю:</a:t>
            </a:r>
            <a:endParaRPr kumimoji="0" lang="ru-RU" sz="2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8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uk-UA" sz="2800"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uk-UA" sz="28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група 1 визначає переваги та недоліки </a:t>
            </a:r>
            <a:br>
              <a:rPr kumimoji="0" lang="uk-UA" sz="28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uk-UA" sz="28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одноосібних володінь, група 2 та 4 – партнерств, </a:t>
            </a:r>
            <a:br>
              <a:rPr kumimoji="0" lang="uk-UA" sz="28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uk-UA" sz="28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група 3 та 5 – корпорацій). </a:t>
            </a:r>
            <a:endParaRPr kumimoji="0" lang="uk-UA" sz="2800" b="1" i="1"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138538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656184"/>
          </a:xfrm>
        </p:spPr>
        <p:txBody>
          <a:bodyPr>
            <a:normAutofit/>
          </a:bodyPr>
          <a:lstStyle/>
          <a:p>
            <a:pPr algn="ctr"/>
            <a:r>
              <a:rPr lang="uk-UA" sz="3600" b="1" dirty="0">
                <a:solidFill>
                  <a:srgbClr val="04617B"/>
                </a:solidFill>
                <a:latin typeface="Times New Roman" pitchFamily="18" charset="0"/>
                <a:ea typeface="Calibri"/>
                <a:cs typeface="Times New Roman" pitchFamily="18" charset="0"/>
              </a:rPr>
              <a:t>ГОСПОДАРСЬКІ ТОВАРИСТВА </a:t>
            </a:r>
            <a:br>
              <a:rPr lang="uk-UA" sz="3600" b="1" dirty="0">
                <a:solidFill>
                  <a:srgbClr val="04617B"/>
                </a:solidFill>
                <a:latin typeface="Times New Roman" pitchFamily="18" charset="0"/>
                <a:ea typeface="Calibri"/>
                <a:cs typeface="Times New Roman" pitchFamily="18" charset="0"/>
              </a:rPr>
            </a:br>
            <a:r>
              <a:rPr lang="uk-UA" sz="3600" b="1" dirty="0">
                <a:solidFill>
                  <a:srgbClr val="04617B"/>
                </a:solidFill>
                <a:latin typeface="Times New Roman" pitchFamily="18" charset="0"/>
                <a:ea typeface="Calibri"/>
                <a:cs typeface="Times New Roman" pitchFamily="18" charset="0"/>
              </a:rPr>
              <a:t>( глава 9 ГКУ)</a:t>
            </a:r>
            <a:r>
              <a:rPr lang="ru-RU" sz="3600" dirty="0">
                <a:solidFill>
                  <a:srgbClr val="04617B"/>
                </a:solidFill>
                <a:latin typeface="Times New Roman" pitchFamily="18" charset="0"/>
                <a:ea typeface="Calibri"/>
                <a:cs typeface="Times New Roman" pitchFamily="18" charset="0"/>
              </a:rPr>
              <a:t/>
            </a:r>
            <a:br>
              <a:rPr lang="ru-RU" sz="3600" dirty="0">
                <a:solidFill>
                  <a:srgbClr val="04617B"/>
                </a:solidFill>
                <a:latin typeface="Times New Roman" pitchFamily="18" charset="0"/>
                <a:ea typeface="Calibri"/>
                <a:cs typeface="Times New Roman" pitchFamily="18" charset="0"/>
              </a:rPr>
            </a:b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a:bodyPr>
          <a:lstStyle/>
          <a:p>
            <a:pPr algn="just"/>
            <a:r>
              <a:rPr lang="ru-RU" dirty="0" err="1"/>
              <a:t>Господарськими</a:t>
            </a:r>
            <a:r>
              <a:rPr lang="ru-RU" dirty="0"/>
              <a:t>  </a:t>
            </a:r>
            <a:r>
              <a:rPr lang="ru-RU" dirty="0" err="1"/>
              <a:t>товариствами</a:t>
            </a:r>
            <a:r>
              <a:rPr lang="ru-RU" dirty="0"/>
              <a:t>  </a:t>
            </a:r>
            <a:r>
              <a:rPr lang="ru-RU" dirty="0" err="1"/>
              <a:t>визнаються</a:t>
            </a:r>
            <a:r>
              <a:rPr lang="ru-RU" dirty="0"/>
              <a:t>  </a:t>
            </a:r>
            <a:r>
              <a:rPr lang="ru-RU" dirty="0" err="1"/>
              <a:t>підприємства</a:t>
            </a:r>
            <a:r>
              <a:rPr lang="ru-RU" dirty="0"/>
              <a:t> </a:t>
            </a:r>
            <a:r>
              <a:rPr lang="ru-RU" dirty="0" err="1"/>
              <a:t>або</a:t>
            </a:r>
            <a:r>
              <a:rPr lang="ru-RU" dirty="0"/>
              <a:t> </a:t>
            </a:r>
            <a:r>
              <a:rPr lang="ru-RU" dirty="0" err="1" smtClean="0"/>
              <a:t>інші</a:t>
            </a:r>
            <a:r>
              <a:rPr lang="ru-RU" dirty="0" smtClean="0"/>
              <a:t> </a:t>
            </a:r>
            <a:r>
              <a:rPr lang="ru-RU" dirty="0" err="1"/>
              <a:t>суб'єкти</a:t>
            </a:r>
            <a:r>
              <a:rPr lang="ru-RU" dirty="0"/>
              <a:t> </a:t>
            </a:r>
            <a:r>
              <a:rPr lang="ru-RU" dirty="0" err="1"/>
              <a:t>господарювання</a:t>
            </a:r>
            <a:r>
              <a:rPr lang="ru-RU" dirty="0"/>
              <a:t>,  </a:t>
            </a:r>
            <a:r>
              <a:rPr lang="ru-RU" dirty="0" err="1"/>
              <a:t>створені</a:t>
            </a:r>
            <a:r>
              <a:rPr lang="ru-RU" dirty="0"/>
              <a:t> </a:t>
            </a:r>
            <a:r>
              <a:rPr lang="ru-RU" dirty="0" err="1"/>
              <a:t>юридичними</a:t>
            </a:r>
            <a:r>
              <a:rPr lang="ru-RU" dirty="0"/>
              <a:t> особами  та/</a:t>
            </a:r>
            <a:r>
              <a:rPr lang="ru-RU" dirty="0" err="1"/>
              <a:t>або</a:t>
            </a:r>
            <a:r>
              <a:rPr lang="ru-RU" dirty="0"/>
              <a:t> </a:t>
            </a:r>
            <a:r>
              <a:rPr lang="ru-RU" dirty="0" err="1" smtClean="0"/>
              <a:t>громадянами</a:t>
            </a:r>
            <a:r>
              <a:rPr lang="ru-RU" dirty="0" smtClean="0"/>
              <a:t>  </a:t>
            </a:r>
            <a:r>
              <a:rPr lang="ru-RU" dirty="0"/>
              <a:t>шляхом </a:t>
            </a:r>
            <a:r>
              <a:rPr lang="ru-RU" dirty="0" err="1"/>
              <a:t>об'єднання</a:t>
            </a:r>
            <a:r>
              <a:rPr lang="ru-RU" dirty="0"/>
              <a:t> </a:t>
            </a:r>
            <a:r>
              <a:rPr lang="ru-RU" dirty="0" err="1"/>
              <a:t>їх</a:t>
            </a:r>
            <a:r>
              <a:rPr lang="ru-RU" dirty="0"/>
              <a:t> майна і </a:t>
            </a:r>
            <a:r>
              <a:rPr lang="ru-RU" dirty="0" err="1"/>
              <a:t>участі</a:t>
            </a:r>
            <a:r>
              <a:rPr lang="ru-RU" dirty="0"/>
              <a:t> в </a:t>
            </a:r>
            <a:r>
              <a:rPr lang="ru-RU" dirty="0" err="1"/>
              <a:t>підприємницькій</a:t>
            </a:r>
            <a:r>
              <a:rPr lang="ru-RU" dirty="0"/>
              <a:t> </a:t>
            </a:r>
            <a:r>
              <a:rPr lang="ru-RU" dirty="0" err="1" smtClean="0"/>
              <a:t>діяльності</a:t>
            </a:r>
            <a:r>
              <a:rPr lang="ru-RU" dirty="0" smtClean="0"/>
              <a:t> </a:t>
            </a:r>
            <a:r>
              <a:rPr lang="ru-RU" dirty="0" err="1"/>
              <a:t>товариства</a:t>
            </a:r>
            <a:r>
              <a:rPr lang="ru-RU" dirty="0"/>
              <a:t> з  метою  </a:t>
            </a:r>
            <a:r>
              <a:rPr lang="ru-RU" dirty="0" err="1"/>
              <a:t>одержання</a:t>
            </a:r>
            <a:r>
              <a:rPr lang="ru-RU" dirty="0"/>
              <a:t>  </a:t>
            </a:r>
            <a:r>
              <a:rPr lang="ru-RU" dirty="0" err="1"/>
              <a:t>прибутку</a:t>
            </a:r>
            <a:r>
              <a:rPr lang="ru-RU" dirty="0"/>
              <a:t> ст.79, п.1, глава 9 ГКУ.</a:t>
            </a:r>
          </a:p>
          <a:p>
            <a:pPr algn="just"/>
            <a:r>
              <a:rPr lang="ru-RU" dirty="0" err="1"/>
              <a:t>Господарські</a:t>
            </a:r>
            <a:r>
              <a:rPr lang="ru-RU" dirty="0"/>
              <a:t> </a:t>
            </a:r>
            <a:r>
              <a:rPr lang="ru-RU" dirty="0" err="1"/>
              <a:t>товариства</a:t>
            </a:r>
            <a:r>
              <a:rPr lang="ru-RU" dirty="0"/>
              <a:t> є </a:t>
            </a:r>
            <a:r>
              <a:rPr lang="ru-RU" dirty="0" err="1"/>
              <a:t>юридичними</a:t>
            </a:r>
            <a:r>
              <a:rPr lang="ru-RU" dirty="0"/>
              <a:t> </a:t>
            </a:r>
            <a:r>
              <a:rPr lang="ru-RU" dirty="0" smtClean="0"/>
              <a:t>особами.</a:t>
            </a:r>
            <a:endParaRPr lang="ru-RU" dirty="0"/>
          </a:p>
          <a:p>
            <a:pPr algn="just"/>
            <a:r>
              <a:rPr lang="ru-RU" dirty="0" err="1"/>
              <a:t>Господарські</a:t>
            </a:r>
            <a:r>
              <a:rPr lang="ru-RU" dirty="0"/>
              <a:t>   </a:t>
            </a:r>
            <a:r>
              <a:rPr lang="ru-RU" dirty="0" err="1"/>
              <a:t>товариства</a:t>
            </a:r>
            <a:r>
              <a:rPr lang="ru-RU" dirty="0"/>
              <a:t>   </a:t>
            </a:r>
            <a:r>
              <a:rPr lang="ru-RU" dirty="0" err="1"/>
              <a:t>можуть</a:t>
            </a:r>
            <a:r>
              <a:rPr lang="ru-RU" dirty="0"/>
              <a:t>   </a:t>
            </a:r>
            <a:r>
              <a:rPr lang="ru-RU" dirty="0" err="1"/>
              <a:t>здійснювати</a:t>
            </a:r>
            <a:r>
              <a:rPr lang="ru-RU" dirty="0"/>
              <a:t>  будь-яку </a:t>
            </a:r>
            <a:r>
              <a:rPr lang="ru-RU" dirty="0" err="1" smtClean="0"/>
              <a:t>підприємницьку</a:t>
            </a:r>
            <a:r>
              <a:rPr lang="ru-RU" dirty="0" smtClean="0"/>
              <a:t> </a:t>
            </a:r>
            <a:r>
              <a:rPr lang="ru-RU" dirty="0" err="1"/>
              <a:t>діяльність</a:t>
            </a:r>
            <a:r>
              <a:rPr lang="ru-RU" dirty="0"/>
              <a:t>, </a:t>
            </a:r>
            <a:r>
              <a:rPr lang="ru-RU" dirty="0" err="1"/>
              <a:t>якщо</a:t>
            </a:r>
            <a:r>
              <a:rPr lang="ru-RU" dirty="0"/>
              <a:t> </a:t>
            </a:r>
            <a:r>
              <a:rPr lang="ru-RU" dirty="0" err="1"/>
              <a:t>інше</a:t>
            </a:r>
            <a:r>
              <a:rPr lang="ru-RU" dirty="0"/>
              <a:t> не </a:t>
            </a:r>
            <a:r>
              <a:rPr lang="ru-RU" dirty="0" err="1"/>
              <a:t>передбачено</a:t>
            </a:r>
            <a:r>
              <a:rPr lang="ru-RU" dirty="0"/>
              <a:t> законом.</a:t>
            </a:r>
          </a:p>
          <a:p>
            <a:endParaRPr lang="ru-RU" dirty="0"/>
          </a:p>
        </p:txBody>
      </p:sp>
    </p:spTree>
    <p:extLst>
      <p:ext uri="{BB962C8B-B14F-4D97-AF65-F5344CB8AC3E}">
        <p14:creationId xmlns:p14="http://schemas.microsoft.com/office/powerpoint/2010/main" val="2709670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
            <a:ext cx="8229600" cy="45719"/>
          </a:xfrm>
        </p:spPr>
        <p:txBody>
          <a:bodyPr>
            <a:normAutofit fontScale="90000"/>
          </a:bodyPr>
          <a:lstStyle/>
          <a:p>
            <a:endParaRPr lang="ru-RU" dirty="0"/>
          </a:p>
        </p:txBody>
      </p:sp>
      <p:sp>
        <p:nvSpPr>
          <p:cNvPr id="3" name="Текст 2"/>
          <p:cNvSpPr>
            <a:spLocks noGrp="1"/>
          </p:cNvSpPr>
          <p:nvPr>
            <p:ph type="body" idx="1"/>
          </p:nvPr>
        </p:nvSpPr>
        <p:spPr>
          <a:xfrm>
            <a:off x="457200" y="-171400"/>
            <a:ext cx="4040188" cy="2376264"/>
          </a:xfrm>
        </p:spPr>
        <p:txBody>
          <a:bodyPr/>
          <a:lstStyle/>
          <a:p>
            <a:pPr algn="ctr"/>
            <a:r>
              <a:rPr lang="ru-RU" sz="3600" dirty="0" err="1">
                <a:solidFill>
                  <a:srgbClr val="04617B"/>
                </a:solidFill>
                <a:latin typeface="Times New Roman" pitchFamily="18" charset="0"/>
                <a:ea typeface="+mj-ea"/>
                <a:cs typeface="Times New Roman" pitchFamily="18" charset="0"/>
              </a:rPr>
              <a:t>Види</a:t>
            </a:r>
            <a:r>
              <a:rPr lang="ru-RU" sz="3600" dirty="0">
                <a:solidFill>
                  <a:srgbClr val="04617B"/>
                </a:solidFill>
                <a:latin typeface="Times New Roman" pitchFamily="18" charset="0"/>
                <a:ea typeface="+mj-ea"/>
                <a:cs typeface="Times New Roman" pitchFamily="18" charset="0"/>
              </a:rPr>
              <a:t> </a:t>
            </a:r>
            <a:r>
              <a:rPr lang="ru-RU" sz="3600" dirty="0" err="1">
                <a:solidFill>
                  <a:srgbClr val="04617B"/>
                </a:solidFill>
                <a:latin typeface="Times New Roman" pitchFamily="18" charset="0"/>
                <a:ea typeface="+mj-ea"/>
                <a:cs typeface="Times New Roman" pitchFamily="18" charset="0"/>
              </a:rPr>
              <a:t>господарських</a:t>
            </a:r>
            <a:r>
              <a:rPr lang="ru-RU" sz="3600" dirty="0">
                <a:solidFill>
                  <a:srgbClr val="04617B"/>
                </a:solidFill>
                <a:latin typeface="Times New Roman" pitchFamily="18" charset="0"/>
                <a:ea typeface="+mj-ea"/>
                <a:cs typeface="Times New Roman" pitchFamily="18" charset="0"/>
              </a:rPr>
              <a:t> </a:t>
            </a:r>
            <a:r>
              <a:rPr lang="ru-RU" sz="3600" dirty="0" err="1" smtClean="0">
                <a:solidFill>
                  <a:srgbClr val="04617B"/>
                </a:solidFill>
                <a:latin typeface="Times New Roman" pitchFamily="18" charset="0"/>
                <a:ea typeface="+mj-ea"/>
                <a:cs typeface="Times New Roman" pitchFamily="18" charset="0"/>
              </a:rPr>
              <a:t>товариств</a:t>
            </a:r>
            <a:r>
              <a:rPr lang="ru-RU" sz="3600" dirty="0" smtClean="0">
                <a:solidFill>
                  <a:srgbClr val="04617B"/>
                </a:solidFill>
                <a:latin typeface="Times New Roman" pitchFamily="18" charset="0"/>
                <a:ea typeface="+mj-ea"/>
                <a:cs typeface="Times New Roman" pitchFamily="18" charset="0"/>
              </a:rPr>
              <a:t>: </a:t>
            </a:r>
            <a:endParaRPr lang="ru-RU" dirty="0"/>
          </a:p>
        </p:txBody>
      </p:sp>
      <p:sp>
        <p:nvSpPr>
          <p:cNvPr id="4" name="Текст 3"/>
          <p:cNvSpPr>
            <a:spLocks noGrp="1"/>
          </p:cNvSpPr>
          <p:nvPr>
            <p:ph type="body" sz="half" idx="3"/>
          </p:nvPr>
        </p:nvSpPr>
        <p:spPr>
          <a:xfrm>
            <a:off x="4645025" y="332656"/>
            <a:ext cx="4319463" cy="2181945"/>
          </a:xfrm>
        </p:spPr>
        <p:txBody>
          <a:bodyPr>
            <a:noAutofit/>
          </a:bodyPr>
          <a:lstStyle/>
          <a:p>
            <a:pPr algn="ctr"/>
            <a:r>
              <a:rPr lang="ru-RU" sz="3600" dirty="0" err="1">
                <a:solidFill>
                  <a:srgbClr val="04617B"/>
                </a:solidFill>
                <a:latin typeface="Times New Roman"/>
                <a:ea typeface="Calibri"/>
                <a:cs typeface="Times New Roman"/>
              </a:rPr>
              <a:t>Установчі</a:t>
            </a:r>
            <a:r>
              <a:rPr lang="ru-RU" sz="3600" dirty="0">
                <a:solidFill>
                  <a:srgbClr val="04617B"/>
                </a:solidFill>
                <a:latin typeface="Times New Roman"/>
                <a:ea typeface="Calibri"/>
                <a:cs typeface="Times New Roman"/>
              </a:rPr>
              <a:t> </a:t>
            </a:r>
            <a:r>
              <a:rPr lang="ru-RU" sz="3600" dirty="0" err="1">
                <a:solidFill>
                  <a:srgbClr val="04617B"/>
                </a:solidFill>
                <a:latin typeface="Times New Roman"/>
                <a:ea typeface="Calibri"/>
                <a:cs typeface="Times New Roman"/>
              </a:rPr>
              <a:t>документи</a:t>
            </a:r>
            <a:r>
              <a:rPr lang="ru-RU" sz="3600" dirty="0">
                <a:solidFill>
                  <a:srgbClr val="04617B"/>
                </a:solidFill>
                <a:latin typeface="Times New Roman"/>
                <a:ea typeface="Calibri"/>
                <a:cs typeface="Times New Roman"/>
              </a:rPr>
              <a:t> </a:t>
            </a:r>
            <a:r>
              <a:rPr lang="ru-RU" sz="3600" dirty="0" err="1">
                <a:solidFill>
                  <a:srgbClr val="04617B"/>
                </a:solidFill>
                <a:latin typeface="Times New Roman"/>
                <a:ea typeface="Calibri"/>
                <a:cs typeface="Times New Roman"/>
              </a:rPr>
              <a:t>господарського</a:t>
            </a:r>
            <a:r>
              <a:rPr lang="ru-RU" sz="3600" dirty="0">
                <a:solidFill>
                  <a:srgbClr val="04617B"/>
                </a:solidFill>
                <a:latin typeface="Times New Roman"/>
                <a:ea typeface="Calibri"/>
                <a:cs typeface="Times New Roman"/>
              </a:rPr>
              <a:t> </a:t>
            </a:r>
            <a:r>
              <a:rPr lang="ru-RU" sz="3600" dirty="0" err="1" smtClean="0">
                <a:solidFill>
                  <a:srgbClr val="04617B"/>
                </a:solidFill>
                <a:latin typeface="Times New Roman"/>
                <a:ea typeface="Calibri"/>
                <a:cs typeface="Times New Roman"/>
              </a:rPr>
              <a:t>товариства</a:t>
            </a:r>
            <a:r>
              <a:rPr lang="ru-RU" sz="3600" dirty="0" smtClean="0">
                <a:solidFill>
                  <a:srgbClr val="04617B"/>
                </a:solidFill>
                <a:latin typeface="Times New Roman"/>
                <a:ea typeface="Calibri"/>
                <a:cs typeface="Times New Roman"/>
              </a:rPr>
              <a:t>:</a:t>
            </a:r>
            <a:r>
              <a:rPr lang="ru-RU" sz="3600" dirty="0">
                <a:solidFill>
                  <a:srgbClr val="04617B"/>
                </a:solidFill>
                <a:latin typeface="Calibri"/>
                <a:ea typeface="Calibri"/>
                <a:cs typeface="Times New Roman"/>
              </a:rPr>
              <a:t/>
            </a:r>
            <a:br>
              <a:rPr lang="ru-RU" sz="3600" dirty="0">
                <a:solidFill>
                  <a:srgbClr val="04617B"/>
                </a:solidFill>
                <a:latin typeface="Calibri"/>
                <a:ea typeface="Calibri"/>
                <a:cs typeface="Times New Roman"/>
              </a:rPr>
            </a:br>
            <a:endParaRPr lang="ru-RU" sz="3600" dirty="0"/>
          </a:p>
        </p:txBody>
      </p:sp>
      <p:sp>
        <p:nvSpPr>
          <p:cNvPr id="5" name="Объект 4"/>
          <p:cNvSpPr>
            <a:spLocks noGrp="1"/>
          </p:cNvSpPr>
          <p:nvPr>
            <p:ph sz="quarter" idx="2"/>
          </p:nvPr>
        </p:nvSpPr>
        <p:spPr/>
        <p:txBody>
          <a:bodyPr>
            <a:normAutofit fontScale="85000" lnSpcReduction="10000"/>
          </a:bodyPr>
          <a:lstStyle/>
          <a:p>
            <a:pPr lvl="0">
              <a:buClr>
                <a:srgbClr val="0BD0D9"/>
              </a:buClr>
            </a:pPr>
            <a:r>
              <a:rPr lang="ru-RU" sz="2800" b="1" i="1" dirty="0" err="1">
                <a:solidFill>
                  <a:prstClr val="black"/>
                </a:solidFill>
                <a:latin typeface="Times New Roman" pitchFamily="18" charset="0"/>
                <a:cs typeface="Times New Roman" pitchFamily="18" charset="0"/>
              </a:rPr>
              <a:t>акціонерні</a:t>
            </a:r>
            <a:r>
              <a:rPr lang="ru-RU" sz="2800" b="1" i="1" dirty="0">
                <a:solidFill>
                  <a:prstClr val="black"/>
                </a:solidFill>
                <a:latin typeface="Times New Roman" pitchFamily="18" charset="0"/>
                <a:cs typeface="Times New Roman" pitchFamily="18" charset="0"/>
              </a:rPr>
              <a:t> </a:t>
            </a:r>
            <a:r>
              <a:rPr lang="ru-RU" sz="2800" b="1" i="1" dirty="0" err="1">
                <a:solidFill>
                  <a:prstClr val="black"/>
                </a:solidFill>
                <a:latin typeface="Times New Roman" pitchFamily="18" charset="0"/>
                <a:cs typeface="Times New Roman" pitchFamily="18" charset="0"/>
              </a:rPr>
              <a:t>товариства</a:t>
            </a:r>
            <a:r>
              <a:rPr lang="uk-UA" sz="2800" b="1" i="1" dirty="0">
                <a:solidFill>
                  <a:prstClr val="black"/>
                </a:solidFill>
                <a:latin typeface="Times New Roman" pitchFamily="18" charset="0"/>
                <a:cs typeface="Times New Roman" pitchFamily="18" charset="0"/>
              </a:rPr>
              <a:t>; </a:t>
            </a:r>
            <a:endParaRPr lang="ru-RU" sz="2800" b="1" i="1" dirty="0">
              <a:solidFill>
                <a:prstClr val="black"/>
              </a:solidFill>
              <a:latin typeface="Times New Roman" pitchFamily="18" charset="0"/>
              <a:cs typeface="Times New Roman" pitchFamily="18" charset="0"/>
            </a:endParaRPr>
          </a:p>
          <a:p>
            <a:pPr lvl="0">
              <a:buClr>
                <a:srgbClr val="0BD0D9"/>
              </a:buClr>
            </a:pPr>
            <a:r>
              <a:rPr lang="ru-RU" sz="2800" b="1" i="1" dirty="0" err="1">
                <a:solidFill>
                  <a:prstClr val="black"/>
                </a:solidFill>
                <a:latin typeface="Times New Roman" pitchFamily="18" charset="0"/>
                <a:cs typeface="Times New Roman" pitchFamily="18" charset="0"/>
              </a:rPr>
              <a:t>товариства</a:t>
            </a:r>
            <a:r>
              <a:rPr lang="ru-RU" sz="2800" b="1" i="1" dirty="0">
                <a:solidFill>
                  <a:prstClr val="black"/>
                </a:solidFill>
                <a:latin typeface="Times New Roman" pitchFamily="18" charset="0"/>
                <a:cs typeface="Times New Roman" pitchFamily="18" charset="0"/>
              </a:rPr>
              <a:t> з </a:t>
            </a:r>
            <a:r>
              <a:rPr lang="ru-RU" sz="2800" b="1" i="1" dirty="0" err="1">
                <a:solidFill>
                  <a:prstClr val="black"/>
                </a:solidFill>
                <a:latin typeface="Times New Roman" pitchFamily="18" charset="0"/>
                <a:cs typeface="Times New Roman" pitchFamily="18" charset="0"/>
              </a:rPr>
              <a:t>обмеженою</a:t>
            </a:r>
            <a:r>
              <a:rPr lang="ru-RU" sz="2800" b="1" i="1" dirty="0">
                <a:solidFill>
                  <a:prstClr val="black"/>
                </a:solidFill>
                <a:latin typeface="Times New Roman" pitchFamily="18" charset="0"/>
                <a:cs typeface="Times New Roman" pitchFamily="18" charset="0"/>
              </a:rPr>
              <a:t> </a:t>
            </a:r>
            <a:r>
              <a:rPr lang="ru-RU" sz="2800" b="1" i="1" dirty="0" err="1">
                <a:solidFill>
                  <a:prstClr val="black"/>
                </a:solidFill>
                <a:latin typeface="Times New Roman" pitchFamily="18" charset="0"/>
                <a:cs typeface="Times New Roman" pitchFamily="18" charset="0"/>
              </a:rPr>
              <a:t>відповідальністю</a:t>
            </a:r>
            <a:r>
              <a:rPr lang="uk-UA" sz="2800" b="1" i="1" dirty="0">
                <a:solidFill>
                  <a:prstClr val="black"/>
                </a:solidFill>
                <a:latin typeface="Times New Roman" pitchFamily="18" charset="0"/>
                <a:cs typeface="Times New Roman" pitchFamily="18" charset="0"/>
              </a:rPr>
              <a:t>;</a:t>
            </a:r>
            <a:endParaRPr lang="ru-RU" sz="2800" b="1" i="1" dirty="0">
              <a:solidFill>
                <a:prstClr val="black"/>
              </a:solidFill>
              <a:latin typeface="Times New Roman" pitchFamily="18" charset="0"/>
              <a:cs typeface="Times New Roman" pitchFamily="18" charset="0"/>
            </a:endParaRPr>
          </a:p>
          <a:p>
            <a:pPr lvl="0">
              <a:buClr>
                <a:srgbClr val="0BD0D9"/>
              </a:buClr>
            </a:pPr>
            <a:r>
              <a:rPr lang="ru-RU" sz="2800" b="1" i="1" dirty="0" err="1">
                <a:solidFill>
                  <a:prstClr val="black"/>
                </a:solidFill>
                <a:latin typeface="Times New Roman" pitchFamily="18" charset="0"/>
                <a:cs typeface="Times New Roman" pitchFamily="18" charset="0"/>
              </a:rPr>
              <a:t>товариства</a:t>
            </a:r>
            <a:r>
              <a:rPr lang="ru-RU" sz="2800" b="1" i="1" dirty="0">
                <a:solidFill>
                  <a:prstClr val="black"/>
                </a:solidFill>
                <a:latin typeface="Times New Roman" pitchFamily="18" charset="0"/>
                <a:cs typeface="Times New Roman" pitchFamily="18" charset="0"/>
              </a:rPr>
              <a:t> з </a:t>
            </a:r>
            <a:r>
              <a:rPr lang="ru-RU" sz="2800" b="1" i="1" dirty="0" err="1">
                <a:solidFill>
                  <a:prstClr val="black"/>
                </a:solidFill>
                <a:latin typeface="Times New Roman" pitchFamily="18" charset="0"/>
                <a:cs typeface="Times New Roman" pitchFamily="18" charset="0"/>
              </a:rPr>
              <a:t>додатковою</a:t>
            </a:r>
            <a:r>
              <a:rPr lang="ru-RU" sz="2800" b="1" i="1" dirty="0">
                <a:solidFill>
                  <a:prstClr val="black"/>
                </a:solidFill>
                <a:latin typeface="Times New Roman" pitchFamily="18" charset="0"/>
                <a:cs typeface="Times New Roman" pitchFamily="18" charset="0"/>
              </a:rPr>
              <a:t>   </a:t>
            </a:r>
            <a:r>
              <a:rPr lang="ru-RU" sz="2800" b="1" i="1" dirty="0" err="1">
                <a:solidFill>
                  <a:prstClr val="black"/>
                </a:solidFill>
                <a:latin typeface="Times New Roman" pitchFamily="18" charset="0"/>
                <a:cs typeface="Times New Roman" pitchFamily="18" charset="0"/>
              </a:rPr>
              <a:t>відповідальністю</a:t>
            </a:r>
            <a:r>
              <a:rPr lang="uk-UA" sz="2800" b="1" i="1" dirty="0">
                <a:solidFill>
                  <a:prstClr val="black"/>
                </a:solidFill>
                <a:latin typeface="Times New Roman" pitchFamily="18" charset="0"/>
                <a:cs typeface="Times New Roman" pitchFamily="18" charset="0"/>
              </a:rPr>
              <a:t>;</a:t>
            </a:r>
            <a:endParaRPr lang="ru-RU" sz="2800" b="1" i="1" dirty="0">
              <a:solidFill>
                <a:prstClr val="black"/>
              </a:solidFill>
              <a:latin typeface="Times New Roman" pitchFamily="18" charset="0"/>
              <a:cs typeface="Times New Roman" pitchFamily="18" charset="0"/>
            </a:endParaRPr>
          </a:p>
          <a:p>
            <a:pPr lvl="0">
              <a:buClr>
                <a:srgbClr val="0BD0D9"/>
              </a:buClr>
            </a:pPr>
            <a:r>
              <a:rPr lang="ru-RU" sz="2800" b="1" i="1" dirty="0" err="1">
                <a:solidFill>
                  <a:prstClr val="black"/>
                </a:solidFill>
                <a:latin typeface="Times New Roman" pitchFamily="18" charset="0"/>
                <a:cs typeface="Times New Roman" pitchFamily="18" charset="0"/>
              </a:rPr>
              <a:t>повні</a:t>
            </a:r>
            <a:r>
              <a:rPr lang="ru-RU" sz="2800" b="1" i="1" dirty="0">
                <a:solidFill>
                  <a:prstClr val="black"/>
                </a:solidFill>
                <a:latin typeface="Times New Roman" pitchFamily="18" charset="0"/>
                <a:cs typeface="Times New Roman" pitchFamily="18" charset="0"/>
              </a:rPr>
              <a:t>   </a:t>
            </a:r>
            <a:r>
              <a:rPr lang="ru-RU" sz="2800" b="1" i="1" dirty="0" err="1">
                <a:solidFill>
                  <a:prstClr val="black"/>
                </a:solidFill>
                <a:latin typeface="Times New Roman" pitchFamily="18" charset="0"/>
                <a:cs typeface="Times New Roman" pitchFamily="18" charset="0"/>
              </a:rPr>
              <a:t>товариства</a:t>
            </a:r>
            <a:r>
              <a:rPr lang="uk-UA" sz="2800" b="1" i="1" dirty="0">
                <a:solidFill>
                  <a:prstClr val="black"/>
                </a:solidFill>
                <a:latin typeface="Times New Roman" pitchFamily="18" charset="0"/>
                <a:cs typeface="Times New Roman" pitchFamily="18" charset="0"/>
              </a:rPr>
              <a:t>;</a:t>
            </a:r>
            <a:r>
              <a:rPr lang="ru-RU" sz="2800" b="1" i="1" dirty="0">
                <a:solidFill>
                  <a:prstClr val="black"/>
                </a:solidFill>
                <a:latin typeface="Times New Roman" pitchFamily="18" charset="0"/>
                <a:cs typeface="Times New Roman" pitchFamily="18" charset="0"/>
              </a:rPr>
              <a:t>   </a:t>
            </a:r>
          </a:p>
          <a:p>
            <a:pPr lvl="0">
              <a:buClr>
                <a:srgbClr val="0BD0D9"/>
              </a:buClr>
            </a:pPr>
            <a:r>
              <a:rPr lang="ru-RU" sz="2800" b="1" i="1" dirty="0" err="1">
                <a:solidFill>
                  <a:prstClr val="black"/>
                </a:solidFill>
                <a:latin typeface="Times New Roman" pitchFamily="18" charset="0"/>
                <a:cs typeface="Times New Roman" pitchFamily="18" charset="0"/>
              </a:rPr>
              <a:t>командитні</a:t>
            </a:r>
            <a:r>
              <a:rPr lang="uk-UA" sz="2800" b="1" i="1" dirty="0">
                <a:solidFill>
                  <a:prstClr val="black"/>
                </a:solidFill>
                <a:latin typeface="Times New Roman" pitchFamily="18" charset="0"/>
                <a:cs typeface="Times New Roman" pitchFamily="18" charset="0"/>
              </a:rPr>
              <a:t>  </a:t>
            </a:r>
            <a:r>
              <a:rPr lang="ru-RU" sz="2800" b="1" i="1" dirty="0" err="1">
                <a:solidFill>
                  <a:prstClr val="black"/>
                </a:solidFill>
                <a:latin typeface="Times New Roman" pitchFamily="18" charset="0"/>
                <a:cs typeface="Times New Roman" pitchFamily="18" charset="0"/>
              </a:rPr>
              <a:t>товариства</a:t>
            </a:r>
            <a:r>
              <a:rPr lang="ru-RU" sz="2800" b="1" i="1" dirty="0">
                <a:solidFill>
                  <a:prstClr val="black"/>
                </a:solidFill>
                <a:latin typeface="Times New Roman" pitchFamily="18" charset="0"/>
                <a:cs typeface="Times New Roman" pitchFamily="18" charset="0"/>
              </a:rPr>
              <a:t>. </a:t>
            </a:r>
            <a:br>
              <a:rPr lang="ru-RU" sz="2800" b="1" i="1" dirty="0">
                <a:solidFill>
                  <a:prstClr val="black"/>
                </a:solidFill>
                <a:latin typeface="Times New Roman" pitchFamily="18" charset="0"/>
                <a:cs typeface="Times New Roman" pitchFamily="18" charset="0"/>
              </a:rPr>
            </a:br>
            <a:r>
              <a:rPr lang="ru-RU" sz="2600" dirty="0">
                <a:solidFill>
                  <a:prstClr val="black"/>
                </a:solidFill>
              </a:rPr>
              <a:t/>
            </a:r>
            <a:br>
              <a:rPr lang="ru-RU" sz="2600" dirty="0">
                <a:solidFill>
                  <a:prstClr val="black"/>
                </a:solidFill>
              </a:rPr>
            </a:br>
            <a:endParaRPr lang="ru-RU" sz="2600" dirty="0">
              <a:solidFill>
                <a:prstClr val="black"/>
              </a:solidFill>
            </a:endParaRPr>
          </a:p>
          <a:p>
            <a:pPr marL="0" indent="0">
              <a:buNone/>
            </a:pPr>
            <a:endParaRPr lang="ru-RU" dirty="0">
              <a:latin typeface="Times New Roman" pitchFamily="18" charset="0"/>
              <a:cs typeface="Times New Roman" pitchFamily="18" charset="0"/>
            </a:endParaRPr>
          </a:p>
        </p:txBody>
      </p:sp>
      <p:sp>
        <p:nvSpPr>
          <p:cNvPr id="6" name="Объект 5"/>
          <p:cNvSpPr>
            <a:spLocks noGrp="1"/>
          </p:cNvSpPr>
          <p:nvPr>
            <p:ph sz="quarter" idx="4"/>
          </p:nvPr>
        </p:nvSpPr>
        <p:spPr/>
        <p:txBody>
          <a:bodyPr>
            <a:normAutofit fontScale="85000" lnSpcReduction="20000"/>
          </a:bodyPr>
          <a:lstStyle/>
          <a:p>
            <a:pPr lvl="0" algn="just">
              <a:buClr>
                <a:srgbClr val="0BD0D9"/>
              </a:buClr>
            </a:pPr>
            <a:r>
              <a:rPr lang="ru-RU" sz="2600" b="1" dirty="0" err="1">
                <a:solidFill>
                  <a:prstClr val="black"/>
                </a:solidFill>
              </a:rPr>
              <a:t>Установчим</a:t>
            </a:r>
            <a:r>
              <a:rPr lang="ru-RU" sz="2600" b="1" dirty="0">
                <a:solidFill>
                  <a:prstClr val="black"/>
                </a:solidFill>
              </a:rPr>
              <a:t>  документом  </a:t>
            </a:r>
            <a:r>
              <a:rPr lang="ru-RU" sz="2600" b="1" dirty="0" err="1">
                <a:solidFill>
                  <a:prstClr val="black"/>
                </a:solidFill>
              </a:rPr>
              <a:t>повного</a:t>
            </a:r>
            <a:r>
              <a:rPr lang="ru-RU" sz="2600" b="1" dirty="0">
                <a:solidFill>
                  <a:prstClr val="black"/>
                </a:solidFill>
              </a:rPr>
              <a:t>  </a:t>
            </a:r>
            <a:r>
              <a:rPr lang="ru-RU" sz="2600" b="1" dirty="0" err="1">
                <a:solidFill>
                  <a:prstClr val="black"/>
                </a:solidFill>
              </a:rPr>
              <a:t>товариства</a:t>
            </a:r>
            <a:r>
              <a:rPr lang="ru-RU" sz="2600" b="1" dirty="0">
                <a:solidFill>
                  <a:prstClr val="black"/>
                </a:solidFill>
              </a:rPr>
              <a:t> і </a:t>
            </a:r>
            <a:r>
              <a:rPr lang="ru-RU" sz="2600" b="1" dirty="0" err="1">
                <a:solidFill>
                  <a:prstClr val="black"/>
                </a:solidFill>
              </a:rPr>
              <a:t>командитного</a:t>
            </a:r>
            <a:r>
              <a:rPr lang="ru-RU" sz="2600" b="1" dirty="0">
                <a:solidFill>
                  <a:prstClr val="black"/>
                </a:solidFill>
              </a:rPr>
              <a:t> </a:t>
            </a:r>
            <a:r>
              <a:rPr lang="ru-RU" sz="2600" b="1" dirty="0" err="1">
                <a:solidFill>
                  <a:prstClr val="black"/>
                </a:solidFill>
              </a:rPr>
              <a:t>товариства</a:t>
            </a:r>
            <a:r>
              <a:rPr lang="ru-RU" sz="2600" b="1" dirty="0">
                <a:solidFill>
                  <a:prstClr val="black"/>
                </a:solidFill>
              </a:rPr>
              <a:t>  є   </a:t>
            </a:r>
            <a:r>
              <a:rPr lang="ru-RU" sz="2600" b="1" dirty="0" err="1">
                <a:solidFill>
                  <a:prstClr val="black"/>
                </a:solidFill>
              </a:rPr>
              <a:t>засновницький</a:t>
            </a:r>
            <a:r>
              <a:rPr lang="ru-RU" sz="2600" b="1" dirty="0">
                <a:solidFill>
                  <a:prstClr val="black"/>
                </a:solidFill>
              </a:rPr>
              <a:t>  </a:t>
            </a:r>
            <a:r>
              <a:rPr lang="ru-RU" sz="2600" b="1" i="1" dirty="0" err="1">
                <a:solidFill>
                  <a:prstClr val="black"/>
                </a:solidFill>
              </a:rPr>
              <a:t>договір</a:t>
            </a:r>
            <a:r>
              <a:rPr lang="ru-RU" sz="2600" b="1" i="1" dirty="0">
                <a:solidFill>
                  <a:prstClr val="black"/>
                </a:solidFill>
              </a:rPr>
              <a:t>. </a:t>
            </a:r>
          </a:p>
          <a:p>
            <a:pPr lvl="0" algn="just">
              <a:buClr>
                <a:srgbClr val="0BD0D9"/>
              </a:buClr>
            </a:pPr>
            <a:r>
              <a:rPr lang="ru-RU" sz="2600" b="1" dirty="0">
                <a:solidFill>
                  <a:prstClr val="black"/>
                </a:solidFill>
              </a:rPr>
              <a:t>  </a:t>
            </a:r>
            <a:r>
              <a:rPr lang="ru-RU" sz="2600" b="1" dirty="0" err="1">
                <a:solidFill>
                  <a:prstClr val="black"/>
                </a:solidFill>
              </a:rPr>
              <a:t>Установчим</a:t>
            </a:r>
            <a:r>
              <a:rPr lang="ru-RU" sz="2600" b="1" dirty="0">
                <a:solidFill>
                  <a:prstClr val="black"/>
                </a:solidFill>
              </a:rPr>
              <a:t>   документом </a:t>
            </a:r>
            <a:r>
              <a:rPr lang="ru-RU" sz="2600" b="1" dirty="0" err="1">
                <a:solidFill>
                  <a:prstClr val="black"/>
                </a:solidFill>
              </a:rPr>
              <a:t>акціонерного</a:t>
            </a:r>
            <a:r>
              <a:rPr lang="ru-RU" sz="2600" b="1" dirty="0">
                <a:solidFill>
                  <a:prstClr val="black"/>
                </a:solidFill>
              </a:rPr>
              <a:t> </a:t>
            </a:r>
            <a:r>
              <a:rPr lang="ru-RU" sz="2600" b="1" dirty="0" err="1">
                <a:solidFill>
                  <a:prstClr val="black"/>
                </a:solidFill>
              </a:rPr>
              <a:t>товариства</a:t>
            </a:r>
            <a:r>
              <a:rPr lang="ru-RU" sz="2600" b="1" dirty="0">
                <a:solidFill>
                  <a:prstClr val="black"/>
                </a:solidFill>
              </a:rPr>
              <a:t>, </a:t>
            </a:r>
            <a:r>
              <a:rPr lang="ru-RU" sz="2600" b="1" dirty="0" err="1">
                <a:solidFill>
                  <a:prstClr val="black"/>
                </a:solidFill>
              </a:rPr>
              <a:t>товариства</a:t>
            </a:r>
            <a:r>
              <a:rPr lang="ru-RU" sz="2600" b="1" dirty="0">
                <a:solidFill>
                  <a:prstClr val="black"/>
                </a:solidFill>
              </a:rPr>
              <a:t> з </a:t>
            </a:r>
            <a:r>
              <a:rPr lang="ru-RU" sz="2600" b="1" dirty="0" err="1">
                <a:solidFill>
                  <a:prstClr val="black"/>
                </a:solidFill>
              </a:rPr>
              <a:t>обмеженою</a:t>
            </a:r>
            <a:r>
              <a:rPr lang="ru-RU" sz="2600" b="1" dirty="0">
                <a:solidFill>
                  <a:prstClr val="black"/>
                </a:solidFill>
              </a:rPr>
              <a:t> </a:t>
            </a:r>
            <a:r>
              <a:rPr lang="ru-RU" sz="2600" b="1" dirty="0" err="1">
                <a:solidFill>
                  <a:prstClr val="black"/>
                </a:solidFill>
              </a:rPr>
              <a:t>відповідальністю</a:t>
            </a:r>
            <a:r>
              <a:rPr lang="ru-RU" sz="2600" b="1" dirty="0">
                <a:solidFill>
                  <a:prstClr val="black"/>
                </a:solidFill>
              </a:rPr>
              <a:t> і </a:t>
            </a:r>
            <a:r>
              <a:rPr lang="ru-RU" sz="2600" b="1" dirty="0" err="1">
                <a:solidFill>
                  <a:prstClr val="black"/>
                </a:solidFill>
              </a:rPr>
              <a:t>товариства</a:t>
            </a:r>
            <a:r>
              <a:rPr lang="ru-RU" sz="2600" b="1" dirty="0">
                <a:solidFill>
                  <a:prstClr val="black"/>
                </a:solidFill>
              </a:rPr>
              <a:t> з </a:t>
            </a:r>
            <a:r>
              <a:rPr lang="ru-RU" sz="2600" b="1" dirty="0" err="1">
                <a:solidFill>
                  <a:prstClr val="black"/>
                </a:solidFill>
              </a:rPr>
              <a:t>додатковою</a:t>
            </a:r>
            <a:r>
              <a:rPr lang="ru-RU" sz="2600" b="1" dirty="0">
                <a:solidFill>
                  <a:prstClr val="black"/>
                </a:solidFill>
              </a:rPr>
              <a:t> </a:t>
            </a:r>
            <a:r>
              <a:rPr lang="ru-RU" sz="2600" b="1" dirty="0" err="1">
                <a:solidFill>
                  <a:prstClr val="black"/>
                </a:solidFill>
              </a:rPr>
              <a:t>відповідальністю</a:t>
            </a:r>
            <a:r>
              <a:rPr lang="ru-RU" sz="2600" b="1" dirty="0">
                <a:solidFill>
                  <a:prstClr val="black"/>
                </a:solidFill>
              </a:rPr>
              <a:t> є </a:t>
            </a:r>
            <a:r>
              <a:rPr lang="ru-RU" sz="2600" b="1" i="1" dirty="0">
                <a:solidFill>
                  <a:prstClr val="black"/>
                </a:solidFill>
              </a:rPr>
              <a:t>статут</a:t>
            </a:r>
            <a:r>
              <a:rPr lang="uk-UA" sz="2600" b="1" i="1" dirty="0">
                <a:solidFill>
                  <a:prstClr val="black"/>
                </a:solidFill>
              </a:rPr>
              <a:t>.</a:t>
            </a:r>
            <a:endParaRPr lang="ru-RU" sz="2600" b="1" i="1" dirty="0">
              <a:solidFill>
                <a:prstClr val="black"/>
              </a:solidFill>
            </a:endParaRPr>
          </a:p>
          <a:p>
            <a:pPr marL="0" lvl="0" indent="0" algn="just">
              <a:buClr>
                <a:srgbClr val="0BD0D9"/>
              </a:buClr>
              <a:buNone/>
            </a:pPr>
            <a:endParaRPr lang="ru-RU" sz="2600" b="1" dirty="0">
              <a:solidFill>
                <a:prstClr val="black"/>
              </a:solidFill>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209383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1944216"/>
          </a:xfrm>
        </p:spPr>
        <p:txBody>
          <a:bodyPr>
            <a:normAutofit fontScale="90000"/>
          </a:bodyPr>
          <a:lstStyle/>
          <a:p>
            <a:pPr indent="449580" algn="just">
              <a:spcAft>
                <a:spcPts val="1000"/>
              </a:spcAft>
            </a:pPr>
            <a:r>
              <a:rPr lang="uk-UA" sz="4000" b="1" dirty="0">
                <a:latin typeface="Times New Roman"/>
                <a:ea typeface="Calibri"/>
                <a:cs typeface="Times New Roman"/>
              </a:rPr>
              <a:t>Скориставшись витягом з ГК України (Глава 9) заповніть таблицю:</a:t>
            </a:r>
            <a:r>
              <a:rPr lang="ru-RU" sz="3200" b="1" dirty="0">
                <a:ea typeface="Calibri"/>
                <a:cs typeface="Times New Roman"/>
              </a:rPr>
              <a:t/>
            </a:r>
            <a:br>
              <a:rPr lang="ru-RU" sz="3200" b="1" dirty="0">
                <a:ea typeface="Calibri"/>
                <a:cs typeface="Times New Roman"/>
              </a:rPr>
            </a:br>
            <a:endParaRPr lang="ru-RU" sz="4000" b="1" dirty="0">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65122825"/>
              </p:ext>
            </p:extLst>
          </p:nvPr>
        </p:nvGraphicFramePr>
        <p:xfrm>
          <a:off x="732996" y="2420888"/>
          <a:ext cx="8159484" cy="3755574"/>
        </p:xfrm>
        <a:graphic>
          <a:graphicData uri="http://schemas.openxmlformats.org/drawingml/2006/table">
            <a:tbl>
              <a:tblPr firstRow="1" firstCol="1" bandRow="1">
                <a:tableStyleId>{5C22544A-7EE6-4342-B048-85BDC9FD1C3A}</a:tableStyleId>
              </a:tblPr>
              <a:tblGrid>
                <a:gridCol w="1606756"/>
                <a:gridCol w="1440160"/>
                <a:gridCol w="1728192"/>
                <a:gridCol w="1728192"/>
                <a:gridCol w="1656184"/>
              </a:tblGrid>
              <a:tr h="704370">
                <a:tc>
                  <a:txBody>
                    <a:bodyPr/>
                    <a:lstStyle/>
                    <a:p>
                      <a:pPr algn="just">
                        <a:lnSpc>
                          <a:spcPct val="150000"/>
                        </a:lnSpc>
                        <a:spcAft>
                          <a:spcPts val="0"/>
                        </a:spcAft>
                      </a:pPr>
                      <a:r>
                        <a:rPr lang="uk-UA" sz="2000" dirty="0">
                          <a:effectLst/>
                        </a:rPr>
                        <a:t>Товариство </a:t>
                      </a:r>
                      <a:endParaRPr lang="ru-RU" sz="20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2000" dirty="0">
                          <a:effectLst/>
                        </a:rPr>
                        <a:t>Хто </a:t>
                      </a:r>
                      <a:r>
                        <a:rPr lang="uk-UA" sz="2000" dirty="0" smtClean="0">
                          <a:effectLst/>
                        </a:rPr>
                        <a:t> власник</a:t>
                      </a:r>
                      <a:endParaRPr lang="ru-RU" sz="20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2000" dirty="0">
                          <a:effectLst/>
                        </a:rPr>
                        <a:t>Орган управління</a:t>
                      </a:r>
                      <a:endParaRPr lang="ru-RU" sz="20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2000" dirty="0">
                          <a:effectLst/>
                        </a:rPr>
                        <a:t>Відповідальність </a:t>
                      </a:r>
                      <a:endParaRPr lang="ru-RU" sz="20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2000" dirty="0">
                          <a:effectLst/>
                        </a:rPr>
                        <a:t>Умови отримання прибутку</a:t>
                      </a:r>
                      <a:endParaRPr lang="ru-RU" sz="2000" dirty="0">
                        <a:effectLst/>
                        <a:latin typeface="Calibri"/>
                        <a:ea typeface="Calibri"/>
                        <a:cs typeface="Times New Roman"/>
                      </a:endParaRPr>
                    </a:p>
                  </a:txBody>
                  <a:tcPr marL="68580" marR="68580" marT="0" marB="0"/>
                </a:tc>
              </a:tr>
              <a:tr h="487982">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r>
              <a:tr h="487982">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r>
              <a:tr h="487982">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r>
              <a:tr h="920028">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a:effectLst/>
                        </a:rPr>
                        <a:t> </a:t>
                      </a:r>
                      <a:endParaRPr lang="ru-RU" sz="1100">
                        <a:effectLst/>
                        <a:latin typeface="Calibri"/>
                        <a:ea typeface="Calibri"/>
                        <a:cs typeface="Times New Roman"/>
                      </a:endParaRPr>
                    </a:p>
                  </a:txBody>
                  <a:tcPr marL="68580" marR="68580" marT="0" marB="0"/>
                </a:tc>
                <a:tc>
                  <a:txBody>
                    <a:bodyPr/>
                    <a:lstStyle/>
                    <a:p>
                      <a:pPr algn="just">
                        <a:lnSpc>
                          <a:spcPct val="150000"/>
                        </a:lnSpc>
                        <a:spcAft>
                          <a:spcPts val="0"/>
                        </a:spcAft>
                      </a:pPr>
                      <a:r>
                        <a:rPr lang="uk-UA" sz="1400" dirty="0">
                          <a:effectLst/>
                        </a:rPr>
                        <a:t> </a:t>
                      </a:r>
                      <a:endParaRPr lang="ru-RU" sz="1100" dirty="0">
                        <a:effectLst/>
                        <a:latin typeface="Calibri"/>
                        <a:ea typeface="Calibri"/>
                        <a:cs typeface="Times New Roman"/>
                      </a:endParaRPr>
                    </a:p>
                  </a:txBody>
                  <a:tcPr marL="68580" marR="68580" marT="0" marB="0"/>
                </a:tc>
              </a:tr>
            </a:tbl>
          </a:graphicData>
        </a:graphic>
      </p:graphicFrame>
      <p:sp>
        <p:nvSpPr>
          <p:cNvPr id="5" name="Rectangle 1"/>
          <p:cNvSpPr>
            <a:spLocks noChangeArrowheads="1"/>
          </p:cNvSpPr>
          <p:nvPr/>
        </p:nvSpPr>
        <p:spPr bwMode="auto">
          <a:xfrm>
            <a:off x="1691680" y="30718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371967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704088"/>
            <a:ext cx="8856984" cy="5245192"/>
          </a:xfrm>
        </p:spPr>
        <p:txBody>
          <a:bodyPr>
            <a:noAutofit/>
          </a:bodyPr>
          <a:lstStyle/>
          <a:p>
            <a:pPr algn="just">
              <a:lnSpc>
                <a:spcPct val="150000"/>
              </a:lnSpc>
              <a:spcAft>
                <a:spcPts val="1000"/>
              </a:spcAft>
            </a:pPr>
            <a:r>
              <a:rPr lang="uk-UA" sz="2800" dirty="0">
                <a:latin typeface="Times New Roman" pitchFamily="18" charset="0"/>
                <a:ea typeface="Calibri"/>
                <a:cs typeface="Times New Roman" pitchFamily="18" charset="0"/>
              </a:rPr>
              <a:t>Команда 1  аналізує особливості  </a:t>
            </a:r>
            <a:r>
              <a:rPr lang="uk-UA" sz="2800" b="1" i="1" dirty="0">
                <a:latin typeface="Times New Roman" pitchFamily="18" charset="0"/>
                <a:ea typeface="Calibri"/>
                <a:cs typeface="Times New Roman" pitchFamily="18" charset="0"/>
              </a:rPr>
              <a:t>Товариства з обмеженою відповідальністю</a:t>
            </a:r>
            <a:r>
              <a:rPr lang="uk-UA" sz="2800" dirty="0">
                <a:latin typeface="Times New Roman" pitchFamily="18" charset="0"/>
                <a:ea typeface="Calibri"/>
                <a:cs typeface="Times New Roman" pitchFamily="18" charset="0"/>
              </a:rPr>
              <a:t>, команда 2 – </a:t>
            </a:r>
            <a:r>
              <a:rPr lang="uk-UA" sz="2800" b="1" i="1" dirty="0">
                <a:latin typeface="Times New Roman" pitchFamily="18" charset="0"/>
                <a:ea typeface="Calibri"/>
                <a:cs typeface="Times New Roman" pitchFamily="18" charset="0"/>
              </a:rPr>
              <a:t>Командитне товариство</a:t>
            </a:r>
            <a:r>
              <a:rPr lang="uk-UA" sz="2800" dirty="0">
                <a:latin typeface="Times New Roman" pitchFamily="18" charset="0"/>
                <a:ea typeface="Calibri"/>
                <a:cs typeface="Times New Roman" pitchFamily="18" charset="0"/>
              </a:rPr>
              <a:t>, команда 3 – </a:t>
            </a:r>
            <a:r>
              <a:rPr lang="uk-UA" sz="2800" b="1" i="1" dirty="0">
                <a:latin typeface="Times New Roman" pitchFamily="18" charset="0"/>
                <a:ea typeface="Calibri"/>
                <a:cs typeface="Times New Roman" pitchFamily="18" charset="0"/>
              </a:rPr>
              <a:t>Повне товариство</a:t>
            </a:r>
            <a:r>
              <a:rPr lang="uk-UA" sz="2800" dirty="0">
                <a:latin typeface="Times New Roman" pitchFamily="18" charset="0"/>
                <a:ea typeface="Calibri"/>
                <a:cs typeface="Times New Roman" pitchFamily="18" charset="0"/>
              </a:rPr>
              <a:t>, команда 4 – </a:t>
            </a:r>
            <a:r>
              <a:rPr lang="uk-UA" sz="2800" b="1" i="1" dirty="0">
                <a:latin typeface="Times New Roman" pitchFamily="18" charset="0"/>
                <a:ea typeface="Calibri"/>
                <a:cs typeface="Times New Roman" pitchFamily="18" charset="0"/>
              </a:rPr>
              <a:t>Акціонерне товариство</a:t>
            </a:r>
            <a:r>
              <a:rPr lang="uk-UA" sz="2800" dirty="0">
                <a:latin typeface="Times New Roman" pitchFamily="18" charset="0"/>
                <a:ea typeface="Calibri"/>
                <a:cs typeface="Times New Roman" pitchFamily="18" charset="0"/>
              </a:rPr>
              <a:t>, команда  5 – визначає </a:t>
            </a:r>
            <a:r>
              <a:rPr lang="uk-UA" sz="2800" b="1" i="1" dirty="0">
                <a:latin typeface="Times New Roman" pitchFamily="18" charset="0"/>
                <a:ea typeface="Calibri"/>
                <a:cs typeface="Times New Roman" pitchFamily="18" charset="0"/>
              </a:rPr>
              <a:t>переваги і недоліки різних товариств та яка головна ознака, що може відрізняти одні від інших</a:t>
            </a:r>
            <a:r>
              <a:rPr lang="uk-UA" sz="2800" dirty="0">
                <a:latin typeface="Times New Roman" pitchFamily="18" charset="0"/>
                <a:ea typeface="Calibri"/>
                <a:cs typeface="Times New Roman" pitchFamily="18" charset="0"/>
              </a:rPr>
              <a:t>.</a:t>
            </a:r>
            <a:r>
              <a:rPr lang="ru-RU" sz="2800" dirty="0">
                <a:latin typeface="Times New Roman" pitchFamily="18" charset="0"/>
                <a:ea typeface="Calibri"/>
                <a:cs typeface="Times New Roman" pitchFamily="18" charset="0"/>
              </a:rPr>
              <a:t/>
            </a:r>
            <a:br>
              <a:rPr lang="ru-RU" sz="2800" dirty="0">
                <a:latin typeface="Times New Roman" pitchFamily="18" charset="0"/>
                <a:ea typeface="Calibri"/>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307411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290280596"/>
              </p:ext>
            </p:extLst>
          </p:nvPr>
        </p:nvGraphicFramePr>
        <p:xfrm>
          <a:off x="1" y="0"/>
          <a:ext cx="9143999" cy="7571232"/>
        </p:xfrm>
        <a:graphic>
          <a:graphicData uri="http://schemas.openxmlformats.org/drawingml/2006/table">
            <a:tbl>
              <a:tblPr firstRow="1" firstCol="1" bandRow="1">
                <a:tableStyleId>{5C22544A-7EE6-4342-B048-85BDC9FD1C3A}</a:tableStyleId>
              </a:tblPr>
              <a:tblGrid>
                <a:gridCol w="1568689"/>
                <a:gridCol w="1734561"/>
                <a:gridCol w="1977132"/>
                <a:gridCol w="1887118"/>
                <a:gridCol w="1976499"/>
              </a:tblGrid>
              <a:tr h="571793">
                <a:tc>
                  <a:txBody>
                    <a:bodyPr/>
                    <a:lstStyle/>
                    <a:p>
                      <a:pPr algn="just">
                        <a:lnSpc>
                          <a:spcPct val="115000"/>
                        </a:lnSpc>
                        <a:spcAft>
                          <a:spcPts val="0"/>
                        </a:spcAft>
                      </a:pPr>
                      <a:r>
                        <a:rPr lang="uk-UA" sz="1800" dirty="0">
                          <a:effectLst/>
                          <a:latin typeface="Times New Roman" pitchFamily="18" charset="0"/>
                          <a:cs typeface="Times New Roman" pitchFamily="18" charset="0"/>
                        </a:rPr>
                        <a:t>Товариство </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gn="just">
                        <a:lnSpc>
                          <a:spcPct val="115000"/>
                        </a:lnSpc>
                        <a:spcAft>
                          <a:spcPts val="0"/>
                        </a:spcAft>
                      </a:pPr>
                      <a:r>
                        <a:rPr lang="uk-UA" sz="1800" dirty="0">
                          <a:effectLst/>
                          <a:latin typeface="Times New Roman" pitchFamily="18" charset="0"/>
                          <a:cs typeface="Times New Roman" pitchFamily="18" charset="0"/>
                        </a:rPr>
                        <a:t>Хто власник</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gn="just">
                        <a:lnSpc>
                          <a:spcPct val="115000"/>
                        </a:lnSpc>
                        <a:spcAft>
                          <a:spcPts val="0"/>
                        </a:spcAft>
                      </a:pPr>
                      <a:r>
                        <a:rPr lang="uk-UA" sz="1800">
                          <a:effectLst/>
                          <a:latin typeface="Times New Roman" pitchFamily="18" charset="0"/>
                          <a:cs typeface="Times New Roman" pitchFamily="18" charset="0"/>
                        </a:rPr>
                        <a:t>Орган управління</a:t>
                      </a:r>
                      <a:endParaRPr lang="ru-RU" sz="1800">
                        <a:effectLst/>
                        <a:latin typeface="Times New Roman" pitchFamily="18" charset="0"/>
                        <a:ea typeface="Calibri"/>
                        <a:cs typeface="Times New Roman" pitchFamily="18" charset="0"/>
                      </a:endParaRPr>
                    </a:p>
                  </a:txBody>
                  <a:tcPr marL="61615" marR="61615" marT="0" marB="0"/>
                </a:tc>
                <a:tc>
                  <a:txBody>
                    <a:bodyPr/>
                    <a:lstStyle/>
                    <a:p>
                      <a:pPr algn="just">
                        <a:lnSpc>
                          <a:spcPct val="115000"/>
                        </a:lnSpc>
                        <a:spcAft>
                          <a:spcPts val="0"/>
                        </a:spcAft>
                      </a:pPr>
                      <a:r>
                        <a:rPr lang="uk-UA" sz="1800">
                          <a:effectLst/>
                          <a:latin typeface="Times New Roman" pitchFamily="18" charset="0"/>
                          <a:cs typeface="Times New Roman" pitchFamily="18" charset="0"/>
                        </a:rPr>
                        <a:t>Відповідальність </a:t>
                      </a:r>
                      <a:endParaRPr lang="ru-RU" sz="1800">
                        <a:effectLst/>
                        <a:latin typeface="Times New Roman" pitchFamily="18" charset="0"/>
                        <a:ea typeface="Calibri"/>
                        <a:cs typeface="Times New Roman" pitchFamily="18" charset="0"/>
                      </a:endParaRPr>
                    </a:p>
                  </a:txBody>
                  <a:tcPr marL="61615" marR="61615" marT="0" marB="0"/>
                </a:tc>
                <a:tc>
                  <a:txBody>
                    <a:bodyPr/>
                    <a:lstStyle/>
                    <a:p>
                      <a:pPr algn="just">
                        <a:lnSpc>
                          <a:spcPct val="115000"/>
                        </a:lnSpc>
                        <a:spcAft>
                          <a:spcPts val="0"/>
                        </a:spcAft>
                      </a:pPr>
                      <a:r>
                        <a:rPr lang="uk-UA" sz="1800">
                          <a:effectLst/>
                          <a:latin typeface="Times New Roman" pitchFamily="18" charset="0"/>
                          <a:cs typeface="Times New Roman" pitchFamily="18" charset="0"/>
                        </a:rPr>
                        <a:t>Умови отримання прибутку</a:t>
                      </a:r>
                      <a:endParaRPr lang="ru-RU" sz="1800">
                        <a:effectLst/>
                        <a:latin typeface="Times New Roman" pitchFamily="18" charset="0"/>
                        <a:ea typeface="Calibri"/>
                        <a:cs typeface="Times New Roman" pitchFamily="18" charset="0"/>
                      </a:endParaRPr>
                    </a:p>
                  </a:txBody>
                  <a:tcPr marL="61615" marR="61615" marT="0" marB="0"/>
                </a:tc>
              </a:tr>
              <a:tr h="1472783">
                <a:tc>
                  <a:txBody>
                    <a:bodyPr/>
                    <a:lstStyle/>
                    <a:p>
                      <a:pPr>
                        <a:lnSpc>
                          <a:spcPct val="115000"/>
                        </a:lnSpc>
                        <a:spcAft>
                          <a:spcPts val="0"/>
                        </a:spcAft>
                      </a:pPr>
                      <a:r>
                        <a:rPr lang="uk-UA" sz="1800" dirty="0">
                          <a:effectLst/>
                          <a:latin typeface="Times New Roman" pitchFamily="18" charset="0"/>
                          <a:cs typeface="Times New Roman" pitchFamily="18" charset="0"/>
                        </a:rPr>
                        <a:t>Повне</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Два  чи кілька підприємців,що об’єдналися для здійснення спільної </a:t>
                      </a:r>
                      <a:r>
                        <a:rPr lang="uk-UA" sz="1800" dirty="0" err="1">
                          <a:effectLst/>
                          <a:latin typeface="Times New Roman" pitchFamily="18" charset="0"/>
                          <a:cs typeface="Times New Roman" pitchFamily="18" charset="0"/>
                        </a:rPr>
                        <a:t>дяльності</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Збори засновників</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a:effectLst/>
                          <a:latin typeface="Times New Roman" pitchFamily="18" charset="0"/>
                          <a:cs typeface="Times New Roman" pitchFamily="18" charset="0"/>
                        </a:rPr>
                        <a:t>Повна майнова</a:t>
                      </a:r>
                      <a:endParaRPr lang="ru-RU" sz="180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a:effectLst/>
                          <a:latin typeface="Times New Roman" pitchFamily="18" charset="0"/>
                          <a:cs typeface="Times New Roman" pitchFamily="18" charset="0"/>
                        </a:rPr>
                        <a:t>Розподіл відповідно до участі кожного з партнерів</a:t>
                      </a:r>
                      <a:endParaRPr lang="ru-RU" sz="1800">
                        <a:effectLst/>
                        <a:latin typeface="Times New Roman" pitchFamily="18" charset="0"/>
                        <a:ea typeface="Calibri"/>
                        <a:cs typeface="Times New Roman" pitchFamily="18" charset="0"/>
                      </a:endParaRPr>
                    </a:p>
                  </a:txBody>
                  <a:tcPr marL="61615" marR="61615" marT="0" marB="0"/>
                </a:tc>
              </a:tr>
              <a:tr h="1160906">
                <a:tc>
                  <a:txBody>
                    <a:bodyPr/>
                    <a:lstStyle/>
                    <a:p>
                      <a:pPr>
                        <a:lnSpc>
                          <a:spcPct val="115000"/>
                        </a:lnSpc>
                        <a:spcAft>
                          <a:spcPts val="0"/>
                        </a:spcAft>
                      </a:pPr>
                      <a:r>
                        <a:rPr lang="uk-UA" sz="1800">
                          <a:effectLst/>
                          <a:latin typeface="Times New Roman" pitchFamily="18" charset="0"/>
                          <a:cs typeface="Times New Roman" pitchFamily="18" charset="0"/>
                        </a:rPr>
                        <a:t>Командитне </a:t>
                      </a:r>
                      <a:endParaRPr lang="ru-RU" sz="180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Партнери команди тори та </a:t>
                      </a:r>
                      <a:r>
                        <a:rPr lang="uk-UA" sz="1800" dirty="0" err="1">
                          <a:effectLst/>
                          <a:latin typeface="Times New Roman" pitchFamily="18" charset="0"/>
                          <a:cs typeface="Times New Roman" pitchFamily="18" charset="0"/>
                        </a:rPr>
                        <a:t>комплементарі</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Збори засновників(партнерів)крім </a:t>
                      </a:r>
                      <a:r>
                        <a:rPr lang="uk-UA" sz="1800" dirty="0" err="1">
                          <a:effectLst/>
                          <a:latin typeface="Times New Roman" pitchFamily="18" charset="0"/>
                          <a:cs typeface="Times New Roman" pitchFamily="18" charset="0"/>
                        </a:rPr>
                        <a:t>командиторів</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err="1">
                          <a:effectLst/>
                          <a:latin typeface="Times New Roman" pitchFamily="18" charset="0"/>
                          <a:cs typeface="Times New Roman" pitchFamily="18" charset="0"/>
                        </a:rPr>
                        <a:t>Командитори</a:t>
                      </a:r>
                      <a:r>
                        <a:rPr lang="uk-UA" sz="1800" dirty="0">
                          <a:effectLst/>
                          <a:latin typeface="Times New Roman" pitchFamily="18" charset="0"/>
                          <a:cs typeface="Times New Roman" pitchFamily="18" charset="0"/>
                        </a:rPr>
                        <a:t> в межах внеску,</a:t>
                      </a:r>
                      <a:r>
                        <a:rPr lang="uk-UA" sz="1800" dirty="0" err="1">
                          <a:effectLst/>
                          <a:latin typeface="Times New Roman" pitchFamily="18" charset="0"/>
                          <a:cs typeface="Times New Roman" pitchFamily="18" charset="0"/>
                        </a:rPr>
                        <a:t>комплементарі</a:t>
                      </a:r>
                      <a:r>
                        <a:rPr lang="uk-UA" sz="1800" dirty="0">
                          <a:effectLst/>
                          <a:latin typeface="Times New Roman" pitchFamily="18" charset="0"/>
                          <a:cs typeface="Times New Roman" pitchFamily="18" charset="0"/>
                        </a:rPr>
                        <a:t> </a:t>
                      </a:r>
                      <a:r>
                        <a:rPr lang="uk-UA" sz="1800" dirty="0" err="1">
                          <a:effectLst/>
                          <a:latin typeface="Times New Roman" pitchFamily="18" charset="0"/>
                          <a:cs typeface="Times New Roman" pitchFamily="18" charset="0"/>
                        </a:rPr>
                        <a:t>–всім</a:t>
                      </a:r>
                      <a:r>
                        <a:rPr lang="uk-UA" sz="1800" dirty="0">
                          <a:effectLst/>
                          <a:latin typeface="Times New Roman" pitchFamily="18" charset="0"/>
                          <a:cs typeface="Times New Roman" pitchFamily="18" charset="0"/>
                        </a:rPr>
                        <a:t> майном</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Відповідно до участі кожного</a:t>
                      </a:r>
                      <a:endParaRPr lang="ru-RU" sz="1800" dirty="0">
                        <a:effectLst/>
                        <a:latin typeface="Times New Roman" pitchFamily="18" charset="0"/>
                        <a:ea typeface="Calibri"/>
                        <a:cs typeface="Times New Roman" pitchFamily="18" charset="0"/>
                      </a:endParaRPr>
                    </a:p>
                  </a:txBody>
                  <a:tcPr marL="61615" marR="61615" marT="0" marB="0"/>
                </a:tc>
              </a:tr>
              <a:tr h="1178228">
                <a:tc>
                  <a:txBody>
                    <a:bodyPr/>
                    <a:lstStyle/>
                    <a:p>
                      <a:pPr>
                        <a:lnSpc>
                          <a:spcPct val="115000"/>
                        </a:lnSpc>
                        <a:spcAft>
                          <a:spcPts val="0"/>
                        </a:spcAft>
                      </a:pPr>
                      <a:r>
                        <a:rPr lang="uk-UA" sz="1800">
                          <a:effectLst/>
                          <a:latin typeface="Times New Roman" pitchFamily="18" charset="0"/>
                          <a:cs typeface="Times New Roman" pitchFamily="18" charset="0"/>
                        </a:rPr>
                        <a:t>Товариство з обмеженою відповідальністю</a:t>
                      </a:r>
                      <a:endParaRPr lang="ru-RU" sz="180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a:effectLst/>
                          <a:latin typeface="Times New Roman" pitchFamily="18" charset="0"/>
                          <a:cs typeface="Times New Roman" pitchFamily="18" charset="0"/>
                        </a:rPr>
                        <a:t>Засновники фізичні особи</a:t>
                      </a:r>
                      <a:endParaRPr lang="ru-RU" sz="180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Збори засновника 1-2 рази на рік,а між ними – найманий працівник</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a:effectLst/>
                          <a:latin typeface="Times New Roman" pitchFamily="18" charset="0"/>
                          <a:cs typeface="Times New Roman" pitchFamily="18" charset="0"/>
                        </a:rPr>
                        <a:t>В межах пайового внеску у статутний фонд</a:t>
                      </a:r>
                      <a:endParaRPr lang="ru-RU" sz="180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Засновники – пропорційно з розміром паю</a:t>
                      </a:r>
                      <a:endParaRPr lang="ru-RU" sz="1800" dirty="0">
                        <a:effectLst/>
                        <a:latin typeface="Times New Roman" pitchFamily="18" charset="0"/>
                        <a:ea typeface="Calibri"/>
                        <a:cs typeface="Times New Roman" pitchFamily="18" charset="0"/>
                      </a:endParaRPr>
                    </a:p>
                  </a:txBody>
                  <a:tcPr marL="61615" marR="61615" marT="0" marB="0"/>
                </a:tc>
              </a:tr>
              <a:tr h="1160906">
                <a:tc>
                  <a:txBody>
                    <a:bodyPr/>
                    <a:lstStyle/>
                    <a:p>
                      <a:pPr>
                        <a:lnSpc>
                          <a:spcPct val="115000"/>
                        </a:lnSpc>
                        <a:spcAft>
                          <a:spcPts val="0"/>
                        </a:spcAft>
                      </a:pPr>
                      <a:r>
                        <a:rPr lang="uk-UA" sz="1800">
                          <a:effectLst/>
                          <a:latin typeface="Times New Roman" pitchFamily="18" charset="0"/>
                          <a:cs typeface="Times New Roman" pitchFamily="18" charset="0"/>
                        </a:rPr>
                        <a:t>Акціонерне</a:t>
                      </a:r>
                      <a:endParaRPr lang="ru-RU" sz="180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a:effectLst/>
                          <a:latin typeface="Times New Roman" pitchFamily="18" charset="0"/>
                          <a:cs typeface="Times New Roman" pitchFamily="18" charset="0"/>
                        </a:rPr>
                        <a:t>Акціонери </a:t>
                      </a:r>
                      <a:endParaRPr lang="ru-RU" sz="180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Збори акціонерів,а між ними Рада директорів чи правління</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В межах вартості акцій</a:t>
                      </a:r>
                      <a:endParaRPr lang="ru-RU" sz="1800" dirty="0">
                        <a:effectLst/>
                        <a:latin typeface="Times New Roman" pitchFamily="18" charset="0"/>
                        <a:ea typeface="Calibri"/>
                        <a:cs typeface="Times New Roman" pitchFamily="18" charset="0"/>
                      </a:endParaRPr>
                    </a:p>
                  </a:txBody>
                  <a:tcPr marL="61615" marR="61615" marT="0" marB="0"/>
                </a:tc>
                <a:tc>
                  <a:txBody>
                    <a:bodyPr/>
                    <a:lstStyle/>
                    <a:p>
                      <a:pPr>
                        <a:lnSpc>
                          <a:spcPct val="115000"/>
                        </a:lnSpc>
                        <a:spcAft>
                          <a:spcPts val="0"/>
                        </a:spcAft>
                      </a:pPr>
                      <a:r>
                        <a:rPr lang="uk-UA" sz="1800" dirty="0">
                          <a:effectLst/>
                          <a:latin typeface="Times New Roman" pitchFamily="18" charset="0"/>
                          <a:cs typeface="Times New Roman" pitchFamily="18" charset="0"/>
                        </a:rPr>
                        <a:t>Товариство – як юридична особа,акціонери – у вигляді дивідендів</a:t>
                      </a:r>
                      <a:endParaRPr lang="ru-RU" sz="1800" dirty="0">
                        <a:effectLst/>
                        <a:latin typeface="Times New Roman" pitchFamily="18" charset="0"/>
                        <a:ea typeface="Calibri"/>
                        <a:cs typeface="Times New Roman" pitchFamily="18" charset="0"/>
                      </a:endParaRPr>
                    </a:p>
                  </a:txBody>
                  <a:tcPr marL="61615" marR="61615" marT="0" marB="0"/>
                </a:tc>
              </a:tr>
            </a:tbl>
          </a:graphicData>
        </a:graphic>
      </p:graphicFrame>
      <p:sp>
        <p:nvSpPr>
          <p:cNvPr id="5" name="Rectangle 5"/>
          <p:cNvSpPr>
            <a:spLocks noChangeArrowheads="1"/>
          </p:cNvSpPr>
          <p:nvPr/>
        </p:nvSpPr>
        <p:spPr bwMode="auto">
          <a:xfrm>
            <a:off x="457200" y="2015838"/>
            <a:ext cx="23436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900" b="0" i="0" u="none" strike="noStrike" cap="none" normalizeH="0" baseline="0" dirty="0" smtClean="0">
              <a:ln>
                <a:noFill/>
              </a:ln>
              <a:solidFill>
                <a:schemeClr val="tx1"/>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688781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2360" y="5157192"/>
            <a:ext cx="1133475"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899592" y="332656"/>
            <a:ext cx="7416824" cy="2088232"/>
          </a:xfrm>
        </p:spPr>
        <p:txBody>
          <a:bodyPr>
            <a:normAutofit fontScale="90000"/>
          </a:bodyPr>
          <a:lstStyle/>
          <a:p>
            <a:pPr algn="ctr">
              <a:lnSpc>
                <a:spcPct val="115000"/>
              </a:lnSpc>
              <a:spcAft>
                <a:spcPts val="1000"/>
              </a:spcAft>
            </a:pPr>
            <a:r>
              <a:rPr lang="uk-UA" sz="2800" b="1" i="1" dirty="0">
                <a:latin typeface="Times New Roman" pitchFamily="18" charset="0"/>
                <a:ea typeface="Times New Roman"/>
                <a:cs typeface="Times New Roman" pitchFamily="18" charset="0"/>
              </a:rPr>
              <a:t>Слід зазначити, що усі діючі в Україні підприємства вносяться державним комітетом статистики у Єдиний реєстр. </a:t>
            </a:r>
            <a:r>
              <a:rPr lang="ru-RU" sz="2000" b="1" dirty="0">
                <a:latin typeface="Times New Roman" pitchFamily="18" charset="0"/>
                <a:ea typeface="Calibri"/>
                <a:cs typeface="Times New Roman" pitchFamily="18" charset="0"/>
              </a:rPr>
              <a:t/>
            </a:r>
            <a:br>
              <a:rPr lang="ru-RU" sz="2000" b="1" dirty="0">
                <a:latin typeface="Times New Roman" pitchFamily="18" charset="0"/>
                <a:ea typeface="Calibri"/>
                <a:cs typeface="Times New Roman" pitchFamily="18" charset="0"/>
              </a:rPr>
            </a:br>
            <a:r>
              <a:rPr lang="uk-UA" sz="2800" b="1" i="1" dirty="0">
                <a:latin typeface="Times New Roman" pitchFamily="18" charset="0"/>
                <a:ea typeface="Times New Roman"/>
                <a:cs typeface="Times New Roman" pitchFamily="18" charset="0"/>
              </a:rPr>
              <a:t>Отже, підсумуємо:</a:t>
            </a:r>
            <a:r>
              <a:rPr lang="ru-RU" sz="2000" b="1" dirty="0">
                <a:latin typeface="Times New Roman" pitchFamily="18" charset="0"/>
                <a:ea typeface="Calibri"/>
                <a:cs typeface="Times New Roman" pitchFamily="18" charset="0"/>
              </a:rPr>
              <a:t/>
            </a:r>
            <a:br>
              <a:rPr lang="ru-RU" sz="2000" b="1" dirty="0">
                <a:latin typeface="Times New Roman" pitchFamily="18" charset="0"/>
                <a:ea typeface="Calibri"/>
                <a:cs typeface="Times New Roman" pitchFamily="18" charset="0"/>
              </a:rPr>
            </a:br>
            <a:endParaRPr lang="ru-RU" sz="2800" b="1" dirty="0">
              <a:latin typeface="Times New Roman" pitchFamily="18" charset="0"/>
              <a:cs typeface="Times New Roman" pitchFamily="18" charset="0"/>
            </a:endParaRPr>
          </a:p>
        </p:txBody>
      </p:sp>
      <p:sp>
        <p:nvSpPr>
          <p:cNvPr id="3" name="Объект 2"/>
          <p:cNvSpPr>
            <a:spLocks noGrp="1"/>
          </p:cNvSpPr>
          <p:nvPr>
            <p:ph idx="1"/>
          </p:nvPr>
        </p:nvSpPr>
        <p:spPr>
          <a:xfrm>
            <a:off x="323528" y="2276872"/>
            <a:ext cx="8820472" cy="4464496"/>
          </a:xfrm>
        </p:spPr>
        <p:txBody>
          <a:bodyPr>
            <a:normAutofit fontScale="55000" lnSpcReduction="20000"/>
          </a:bodyPr>
          <a:lstStyle/>
          <a:p>
            <a:pPr marL="0" indent="0" algn="just">
              <a:lnSpc>
                <a:spcPct val="115000"/>
              </a:lnSpc>
              <a:spcAft>
                <a:spcPts val="1000"/>
              </a:spcAft>
              <a:buNone/>
            </a:pPr>
            <a:r>
              <a:rPr lang="uk-UA" sz="3800" b="1" i="1" dirty="0">
                <a:latin typeface="Times New Roman" pitchFamily="18" charset="0"/>
                <a:ea typeface="Times New Roman"/>
                <a:cs typeface="Times New Roman" pitchFamily="18" charset="0"/>
              </a:rPr>
              <a:t>Яку організаційну форму бізнесу це характеризує?</a:t>
            </a:r>
            <a:endParaRPr lang="ru-RU" sz="3800" dirty="0">
              <a:latin typeface="Times New Roman" pitchFamily="18" charset="0"/>
              <a:ea typeface="Calibri"/>
              <a:cs typeface="Times New Roman" pitchFamily="18" charset="0"/>
            </a:endParaRPr>
          </a:p>
          <a:p>
            <a:pPr marL="342900" lvl="0" indent="-342900" algn="just">
              <a:lnSpc>
                <a:spcPct val="115000"/>
              </a:lnSpc>
              <a:spcAft>
                <a:spcPts val="1000"/>
              </a:spcAft>
              <a:buFont typeface="Times New Roman"/>
              <a:buChar char="-"/>
              <a:tabLst>
                <a:tab pos="207645" algn="l"/>
                <a:tab pos="937895" algn="l"/>
              </a:tabLst>
            </a:pPr>
            <a:r>
              <a:rPr lang="uk-UA" sz="3200" i="1" dirty="0">
                <a:latin typeface="Times New Roman" pitchFamily="18" charset="0"/>
                <a:ea typeface="Times New Roman"/>
                <a:cs typeface="Times New Roman" pitchFamily="18" charset="0"/>
              </a:rPr>
              <a:t>Людина є власником акцій підприємства (корпорація)</a:t>
            </a:r>
            <a:endParaRPr lang="ru-RU" sz="3200" dirty="0">
              <a:latin typeface="Times New Roman" pitchFamily="18" charset="0"/>
              <a:ea typeface="Times New Roman"/>
              <a:cs typeface="Times New Roman" pitchFamily="18" charset="0"/>
            </a:endParaRPr>
          </a:p>
          <a:p>
            <a:pPr marL="342900" lvl="0" indent="-342900" algn="just">
              <a:lnSpc>
                <a:spcPct val="115000"/>
              </a:lnSpc>
              <a:spcAft>
                <a:spcPts val="1000"/>
              </a:spcAft>
              <a:buFont typeface="Times New Roman"/>
              <a:buChar char="-"/>
              <a:tabLst>
                <a:tab pos="207645" algn="l"/>
                <a:tab pos="937895" algn="l"/>
              </a:tabLst>
            </a:pPr>
            <a:r>
              <a:rPr lang="uk-UA" sz="3200" i="1" dirty="0">
                <a:latin typeface="Times New Roman" pitchFamily="18" charset="0"/>
                <a:ea typeface="Times New Roman"/>
                <a:cs typeface="Times New Roman" pitchFamily="18" charset="0"/>
              </a:rPr>
              <a:t>Власник підприємства має найбільшу ступінь свободи дій (одноосібне володіння)</a:t>
            </a:r>
            <a:endParaRPr lang="ru-RU" sz="3200" dirty="0">
              <a:latin typeface="Times New Roman" pitchFamily="18" charset="0"/>
              <a:ea typeface="Times New Roman"/>
              <a:cs typeface="Times New Roman" pitchFamily="18" charset="0"/>
            </a:endParaRPr>
          </a:p>
          <a:p>
            <a:pPr marL="342900" lvl="0" indent="-342900" algn="just">
              <a:lnSpc>
                <a:spcPct val="115000"/>
              </a:lnSpc>
              <a:spcAft>
                <a:spcPts val="1000"/>
              </a:spcAft>
              <a:buFont typeface="Times New Roman"/>
              <a:buChar char="-"/>
              <a:tabLst>
                <a:tab pos="207645" algn="l"/>
                <a:tab pos="937895" algn="l"/>
              </a:tabLst>
            </a:pPr>
            <a:r>
              <a:rPr lang="uk-UA" sz="3200" i="1" dirty="0">
                <a:latin typeface="Times New Roman" pitchFamily="18" charset="0"/>
                <a:ea typeface="Times New Roman"/>
                <a:cs typeface="Times New Roman" pitchFamily="18" charset="0"/>
              </a:rPr>
              <a:t>Юрист склав угоду між 3 особами на спільне відкриття підприємства (партнерство</a:t>
            </a:r>
            <a:r>
              <a:rPr lang="uk-UA" sz="3200" i="1" dirty="0" smtClean="0">
                <a:latin typeface="Times New Roman" pitchFamily="18" charset="0"/>
                <a:ea typeface="Times New Roman"/>
                <a:cs typeface="Times New Roman" pitchFamily="18" charset="0"/>
              </a:rPr>
              <a:t>)</a:t>
            </a:r>
            <a:endParaRPr lang="ru-RU" sz="3200" dirty="0">
              <a:latin typeface="Times New Roman" pitchFamily="18" charset="0"/>
              <a:ea typeface="Times New Roman"/>
              <a:cs typeface="Times New Roman" pitchFamily="18" charset="0"/>
            </a:endParaRPr>
          </a:p>
          <a:p>
            <a:pPr marL="342900" lvl="0" indent="-342900" algn="just">
              <a:lnSpc>
                <a:spcPct val="115000"/>
              </a:lnSpc>
              <a:spcAft>
                <a:spcPts val="1000"/>
              </a:spcAft>
              <a:buFont typeface="Times New Roman"/>
              <a:buChar char="-"/>
              <a:tabLst>
                <a:tab pos="207645" algn="l"/>
                <a:tab pos="937895" algn="l"/>
              </a:tabLst>
            </a:pPr>
            <a:r>
              <a:rPr lang="uk-UA" sz="3200" i="1" dirty="0">
                <a:latin typeface="Times New Roman" pitchFamily="18" charset="0"/>
                <a:ea typeface="Times New Roman"/>
                <a:cs typeface="Times New Roman" pitchFamily="18" charset="0"/>
              </a:rPr>
              <a:t>Власник підприємства сам отримує весь прибуток (одноосібне володіння)</a:t>
            </a:r>
            <a:endParaRPr lang="ru-RU" sz="3200" dirty="0">
              <a:latin typeface="Times New Roman" pitchFamily="18" charset="0"/>
              <a:ea typeface="Times New Roman"/>
              <a:cs typeface="Times New Roman" pitchFamily="18" charset="0"/>
            </a:endParaRPr>
          </a:p>
          <a:p>
            <a:pPr marL="342900" lvl="0" indent="-342900" algn="just">
              <a:lnSpc>
                <a:spcPct val="115000"/>
              </a:lnSpc>
              <a:spcAft>
                <a:spcPts val="1000"/>
              </a:spcAft>
              <a:buFont typeface="Times New Roman"/>
              <a:buChar char="-"/>
              <a:tabLst>
                <a:tab pos="207645" algn="l"/>
                <a:tab pos="937895" algn="l"/>
              </a:tabLst>
            </a:pPr>
            <a:r>
              <a:rPr lang="uk-UA" sz="3200" i="1" dirty="0">
                <a:latin typeface="Times New Roman" pitchFamily="18" charset="0"/>
                <a:ea typeface="Times New Roman"/>
                <a:cs typeface="Times New Roman" pitchFamily="18" charset="0"/>
              </a:rPr>
              <a:t>Невелике за розміром підприємство розподіляє між трьома його власниками відповідальність за прийняті управлінські та збитки (партнерство)</a:t>
            </a:r>
            <a:endParaRPr lang="ru-RU" sz="3200" dirty="0">
              <a:latin typeface="Times New Roman" pitchFamily="18" charset="0"/>
              <a:ea typeface="Times New Roman"/>
              <a:cs typeface="Times New Roman" pitchFamily="18" charset="0"/>
            </a:endParaRPr>
          </a:p>
          <a:p>
            <a:pPr marL="342900" lvl="0" indent="-342900" algn="just">
              <a:lnSpc>
                <a:spcPct val="115000"/>
              </a:lnSpc>
              <a:spcAft>
                <a:spcPts val="1000"/>
              </a:spcAft>
              <a:buFont typeface="Times New Roman"/>
              <a:buChar char="-"/>
              <a:tabLst>
                <a:tab pos="207645" algn="l"/>
                <a:tab pos="937895" algn="l"/>
              </a:tabLst>
            </a:pPr>
            <a:r>
              <a:rPr lang="uk-UA" sz="3200" i="1" dirty="0">
                <a:latin typeface="Times New Roman" pitchFamily="18" charset="0"/>
                <a:ea typeface="Times New Roman"/>
                <a:cs typeface="Times New Roman" pitchFamily="18" charset="0"/>
              </a:rPr>
              <a:t>Я хочу відкрити лоток по продажу хліба. Яку організаційну форму підприємства доцільно обрати? (одноосібне володіння)</a:t>
            </a:r>
            <a:endParaRPr lang="ru-RU" sz="3200" dirty="0">
              <a:latin typeface="Times New Roman" pitchFamily="18" charset="0"/>
              <a:ea typeface="Times New Roman"/>
              <a:cs typeface="Times New Roman" pitchFamily="18" charset="0"/>
            </a:endParaRPr>
          </a:p>
          <a:p>
            <a:pPr marL="0" indent="0">
              <a:buNone/>
            </a:pP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553036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4000" b="1" dirty="0" smtClean="0">
                <a:latin typeface="Times New Roman" pitchFamily="18" charset="0"/>
                <a:cs typeface="Times New Roman" pitchFamily="18" charset="0"/>
              </a:rPr>
              <a:t>Підсумок:</a:t>
            </a:r>
            <a:endParaRPr lang="ru-RU" sz="4000" b="1"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a:bodyPr>
          <a:lstStyle/>
          <a:p>
            <a:pPr marL="0" indent="0" algn="just">
              <a:buNone/>
            </a:pPr>
            <a:r>
              <a:rPr lang="uk-UA" dirty="0" smtClean="0">
                <a:latin typeface="Times New Roman" pitchFamily="18" charset="0"/>
                <a:cs typeface="Times New Roman" pitchFamily="18" charset="0"/>
              </a:rPr>
              <a:t>	</a:t>
            </a:r>
            <a:r>
              <a:rPr lang="uk-UA" sz="2800" dirty="0" smtClean="0">
                <a:latin typeface="Times New Roman"/>
                <a:ea typeface="Times New Roman"/>
                <a:cs typeface="Times New Roman"/>
              </a:rPr>
              <a:t>Відомо</a:t>
            </a:r>
            <a:r>
              <a:rPr lang="uk-UA" sz="2800" dirty="0">
                <a:latin typeface="Times New Roman"/>
                <a:ea typeface="Times New Roman"/>
                <a:cs typeface="Times New Roman"/>
              </a:rPr>
              <a:t>, що в розвинених країнах наприкінці ХХ століття економіку називають підприємницькою. Підприємницька діяльність забезпечує створення нових робочих місць та засвоєння нових видів діяльності, дозволяє споживачеві отримати більш досконалі за якістю та функціональними властивостями блага. Які, на Вашу думку, шляхи розвитку підприємництва в </a:t>
            </a:r>
            <a:r>
              <a:rPr lang="uk-UA" sz="2800" dirty="0" smtClean="0">
                <a:latin typeface="Times New Roman"/>
                <a:ea typeface="Times New Roman"/>
                <a:cs typeface="Times New Roman"/>
              </a:rPr>
              <a:t>Україні?</a:t>
            </a:r>
          </a:p>
          <a:p>
            <a:pPr marL="0" lvl="0" indent="0" algn="just">
              <a:buClr>
                <a:srgbClr val="0BD0D9"/>
              </a:buClr>
              <a:buNone/>
            </a:pPr>
            <a:r>
              <a:rPr lang="uk-UA" sz="2800" dirty="0">
                <a:latin typeface="Times New Roman"/>
                <a:ea typeface="Calibri"/>
                <a:cs typeface="Times New Roman"/>
              </a:rPr>
              <a:t>	</a:t>
            </a:r>
            <a:endParaRPr lang="ru-RU" sz="2000" dirty="0">
              <a:latin typeface="Calibri"/>
              <a:ea typeface="Calibri"/>
              <a:cs typeface="Times New Roman"/>
            </a:endParaRPr>
          </a:p>
          <a:p>
            <a:pPr marL="0" indent="0" algn="just">
              <a:buNone/>
            </a:pP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98339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3168352"/>
          </a:xfrm>
        </p:spPr>
        <p:txBody>
          <a:bodyPr>
            <a:normAutofit fontScale="90000"/>
          </a:bodyPr>
          <a:lstStyle/>
          <a:p>
            <a:pPr algn="ctr"/>
            <a:r>
              <a:rPr lang="uk-UA" sz="1800" dirty="0" smtClean="0">
                <a:latin typeface="Times New Roman" pitchFamily="18" charset="0"/>
                <a:cs typeface="Times New Roman" pitchFamily="18" charset="0"/>
              </a:rPr>
              <a:t>	</a:t>
            </a:r>
            <a:r>
              <a:rPr lang="uk-UA" sz="2400" b="1" dirty="0" smtClean="0">
                <a:latin typeface="Times New Roman" pitchFamily="18" charset="0"/>
                <a:cs typeface="Times New Roman" pitchFamily="18" charset="0"/>
              </a:rPr>
              <a:t>А зараз ми з Вами разом спробуємо зробити підсумок уроку. Наразі – «Снігова куля» .</a:t>
            </a:r>
            <a:r>
              <a:rPr lang="uk-UA" sz="2400" dirty="0" smtClean="0">
                <a:latin typeface="Times New Roman" pitchFamily="18" charset="0"/>
                <a:cs typeface="Times New Roman" pitchFamily="18" charset="0"/>
              </a:rPr>
              <a:t/>
            </a:r>
            <a:br>
              <a:rPr lang="uk-UA" sz="2400" dirty="0" smtClean="0">
                <a:latin typeface="Times New Roman" pitchFamily="18" charset="0"/>
                <a:cs typeface="Times New Roman" pitchFamily="18" charset="0"/>
              </a:rPr>
            </a:br>
            <a:r>
              <a:rPr lang="uk-UA" sz="2400" dirty="0" smtClean="0">
                <a:latin typeface="Times New Roman" pitchFamily="18" charset="0"/>
                <a:cs typeface="Times New Roman" pitchFamily="18" charset="0"/>
              </a:rPr>
              <a:t>Отже, ми розглядали …; підприємства </a:t>
            </a:r>
            <a:r>
              <a:rPr lang="uk-UA" sz="2400" dirty="0" err="1" smtClean="0">
                <a:latin typeface="Times New Roman" pitchFamily="18" charset="0"/>
                <a:cs typeface="Times New Roman" pitchFamily="18" charset="0"/>
              </a:rPr>
              <a:t>подідляються</a:t>
            </a:r>
            <a:r>
              <a:rPr lang="uk-UA" sz="2400" dirty="0" smtClean="0">
                <a:latin typeface="Times New Roman" pitchFamily="18" charset="0"/>
                <a:cs typeface="Times New Roman" pitchFamily="18" charset="0"/>
              </a:rPr>
              <a:t> за </a:t>
            </a:r>
            <a:r>
              <a:rPr lang="uk-UA" sz="2400" dirty="0" err="1" smtClean="0">
                <a:latin typeface="Times New Roman" pitchFamily="18" charset="0"/>
                <a:cs typeface="Times New Roman" pitchFamily="18" charset="0"/>
              </a:rPr>
              <a:t>чиельністю</a:t>
            </a:r>
            <a:r>
              <a:rPr lang="uk-UA" sz="2400" dirty="0" smtClean="0">
                <a:latin typeface="Times New Roman" pitchFamily="18" charset="0"/>
                <a:cs typeface="Times New Roman" pitchFamily="18" charset="0"/>
              </a:rPr>
              <a:t> на …; малі – це, середні - …, великі – це…; за формою власності вони бувають -…; за організаційно-правовою формою поділяються на - …</a:t>
            </a:r>
            <a:br>
              <a:rPr lang="uk-UA" sz="2400" dirty="0" smtClean="0">
                <a:latin typeface="Times New Roman" pitchFamily="18" charset="0"/>
                <a:cs typeface="Times New Roman" pitchFamily="18" charset="0"/>
              </a:rPr>
            </a:br>
            <a:r>
              <a:rPr lang="ru-RU" sz="2400" b="1" i="1" dirty="0">
                <a:latin typeface="Times New Roman" pitchFamily="18" charset="0"/>
                <a:cs typeface="Times New Roman" pitchFamily="18" charset="0"/>
              </a:rPr>
              <a:t>А </a:t>
            </a:r>
            <a:r>
              <a:rPr lang="ru-RU" sz="2400" b="1" i="1" dirty="0" err="1">
                <a:latin typeface="Times New Roman" pitchFamily="18" charset="0"/>
                <a:cs typeface="Times New Roman" pitchFamily="18" charset="0"/>
              </a:rPr>
              <a:t>тепер</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маєте</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нагоду</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скористатися</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висловами</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які</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ви</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склали</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зі</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свої</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геометричних</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фігурок</a:t>
            </a:r>
            <a:r>
              <a:rPr lang="ru-RU" sz="2400" b="1" i="1" dirty="0">
                <a:latin typeface="Times New Roman" pitchFamily="18" charset="0"/>
                <a:cs typeface="Times New Roman" pitchFamily="18" charset="0"/>
              </a:rPr>
              <a:t> для </a:t>
            </a:r>
            <a:r>
              <a:rPr lang="ru-RU" sz="2400" b="1" i="1" dirty="0" err="1">
                <a:latin typeface="Times New Roman" pitchFamily="18" charset="0"/>
                <a:cs typeface="Times New Roman" pitchFamily="18" charset="0"/>
              </a:rPr>
              <a:t>підведення</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підсумків</a:t>
            </a:r>
            <a:r>
              <a:rPr lang="ru-RU" sz="2400" b="1" i="1" dirty="0">
                <a:latin typeface="Times New Roman" pitchFamily="18" charset="0"/>
                <a:cs typeface="Times New Roman" pitchFamily="18" charset="0"/>
              </a:rPr>
              <a:t> уроку.</a:t>
            </a:r>
            <a:br>
              <a:rPr lang="ru-RU" sz="2400" b="1" i="1" dirty="0">
                <a:latin typeface="Times New Roman" pitchFamily="18" charset="0"/>
                <a:cs typeface="Times New Roman" pitchFamily="18" charset="0"/>
              </a:rPr>
            </a:br>
            <a:endParaRPr lang="ru-RU" sz="2400" b="1" i="1" dirty="0">
              <a:latin typeface="Times New Roman" pitchFamily="18" charset="0"/>
              <a:cs typeface="Times New Roman" pitchFamily="18" charset="0"/>
            </a:endParaRPr>
          </a:p>
        </p:txBody>
      </p:sp>
      <p:sp>
        <p:nvSpPr>
          <p:cNvPr id="3" name="Объект 2"/>
          <p:cNvSpPr>
            <a:spLocks noGrp="1"/>
          </p:cNvSpPr>
          <p:nvPr>
            <p:ph idx="1"/>
          </p:nvPr>
        </p:nvSpPr>
        <p:spPr>
          <a:xfrm>
            <a:off x="0" y="3212976"/>
            <a:ext cx="9144000" cy="3645024"/>
          </a:xfrm>
        </p:spPr>
        <p:txBody>
          <a:bodyPr>
            <a:normAutofit/>
          </a:bodyPr>
          <a:lstStyle/>
          <a:p>
            <a:pPr marL="0" indent="0" algn="just">
              <a:buNone/>
            </a:pPr>
            <a:r>
              <a:rPr lang="ru-RU" sz="1800" dirty="0" smtClean="0"/>
              <a:t>	</a:t>
            </a:r>
          </a:p>
          <a:p>
            <a:pPr marL="0" indent="0" algn="just">
              <a:buNone/>
            </a:pP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Дякую</a:t>
            </a:r>
            <a:r>
              <a:rPr lang="ru-RU" sz="2000" dirty="0">
                <a:latin typeface="Times New Roman" pitchFamily="18" charset="0"/>
                <a:cs typeface="Times New Roman" pitchFamily="18" charset="0"/>
              </a:rPr>
              <a:t>, а </a:t>
            </a:r>
            <a:r>
              <a:rPr lang="ru-RU" sz="2000" dirty="0" err="1">
                <a:latin typeface="Times New Roman" pitchFamily="18" charset="0"/>
                <a:cs typeface="Times New Roman" pitchFamily="18" charset="0"/>
              </a:rPr>
              <a:t>тепер</a:t>
            </a:r>
            <a:r>
              <a:rPr lang="ru-RU" sz="2000" dirty="0">
                <a:latin typeface="Times New Roman" pitchFamily="18" charset="0"/>
                <a:cs typeface="Times New Roman" pitchFamily="18" charset="0"/>
              </a:rPr>
              <a:t> я </a:t>
            </a:r>
            <a:r>
              <a:rPr lang="ru-RU" sz="2000" dirty="0" err="1">
                <a:latin typeface="Times New Roman" pitchFamily="18" charset="0"/>
                <a:cs typeface="Times New Roman" pitchFamily="18" charset="0"/>
              </a:rPr>
              <a:t>пропоную</a:t>
            </a:r>
            <a:r>
              <a:rPr lang="ru-RU" sz="2000" dirty="0">
                <a:latin typeface="Times New Roman" pitchFamily="18" charset="0"/>
                <a:cs typeface="Times New Roman" pitchFamily="18" charset="0"/>
              </a:rPr>
              <a:t> кожному з Вас </a:t>
            </a:r>
            <a:r>
              <a:rPr lang="ru-RU" sz="2000" dirty="0" err="1">
                <a:latin typeface="Times New Roman" pitchFamily="18" charset="0"/>
                <a:cs typeface="Times New Roman" pitchFamily="18" charset="0"/>
              </a:rPr>
              <a:t>перевірити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свої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знання</a:t>
            </a:r>
            <a:r>
              <a:rPr lang="ru-RU" sz="2000" dirty="0">
                <a:latin typeface="Times New Roman" pitchFamily="18" charset="0"/>
                <a:cs typeface="Times New Roman" pitchFamily="18" charset="0"/>
              </a:rPr>
              <a:t> за </a:t>
            </a:r>
            <a:r>
              <a:rPr lang="ru-RU" sz="2000" dirty="0" err="1">
                <a:latin typeface="Times New Roman" pitchFamily="18" charset="0"/>
                <a:cs typeface="Times New Roman" pitchFamily="18" charset="0"/>
              </a:rPr>
              <a:t>допомогою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тестів</a:t>
            </a:r>
            <a:r>
              <a:rPr lang="ru-RU" sz="2000" dirty="0">
                <a:latin typeface="Times New Roman" pitchFamily="18" charset="0"/>
                <a:cs typeface="Times New Roman" pitchFamily="18" charset="0"/>
              </a:rPr>
              <a:t> </a:t>
            </a:r>
            <a:r>
              <a:rPr lang="ru-RU" sz="2000" b="1" i="1" dirty="0">
                <a:latin typeface="Times New Roman" pitchFamily="18" charset="0"/>
                <a:cs typeface="Times New Roman" pitchFamily="18" charset="0"/>
              </a:rPr>
              <a:t>(</a:t>
            </a:r>
            <a:r>
              <a:rPr lang="ru-RU" sz="2000" b="1" i="1" dirty="0" err="1">
                <a:latin typeface="Times New Roman" pitchFamily="18" charset="0"/>
                <a:cs typeface="Times New Roman" pitchFamily="18" charset="0"/>
              </a:rPr>
              <a:t>стор</a:t>
            </a:r>
            <a:r>
              <a:rPr lang="ru-RU" sz="2000" b="1" i="1" dirty="0">
                <a:latin typeface="Times New Roman" pitchFamily="18" charset="0"/>
                <a:cs typeface="Times New Roman" pitchFamily="18" charset="0"/>
              </a:rPr>
              <a:t> 31 </a:t>
            </a:r>
            <a:r>
              <a:rPr lang="ru-RU" sz="2000" b="1" i="1" dirty="0" err="1">
                <a:latin typeface="Times New Roman" pitchFamily="18" charset="0"/>
                <a:cs typeface="Times New Roman" pitchFamily="18" charset="0"/>
              </a:rPr>
              <a:t>посібника</a:t>
            </a:r>
            <a:r>
              <a:rPr lang="ru-RU" sz="2000" b="1" i="1" dirty="0">
                <a:latin typeface="Times New Roman" pitchFamily="18" charset="0"/>
                <a:cs typeface="Times New Roman" pitchFamily="18" charset="0"/>
              </a:rPr>
              <a:t>(</a:t>
            </a:r>
            <a:r>
              <a:rPr lang="ru-RU" sz="2000" b="1" i="1" dirty="0" err="1">
                <a:latin typeface="Times New Roman" pitchFamily="18" charset="0"/>
                <a:cs typeface="Times New Roman" pitchFamily="18" charset="0"/>
              </a:rPr>
              <a:t>нові</a:t>
            </a:r>
            <a:r>
              <a:rPr lang="ru-RU" sz="2000" b="1" i="1" dirty="0">
                <a:latin typeface="Times New Roman" pitchFamily="18" charset="0"/>
                <a:cs typeface="Times New Roman" pitchFamily="18" charset="0"/>
              </a:rPr>
              <a:t> </a:t>
            </a:r>
            <a:r>
              <a:rPr lang="ru-RU" sz="2000" b="1" i="1" dirty="0" err="1">
                <a:latin typeface="Times New Roman" pitchFamily="18" charset="0"/>
                <a:cs typeface="Times New Roman" pitchFamily="18" charset="0"/>
              </a:rPr>
              <a:t>примірники</a:t>
            </a:r>
            <a:r>
              <a:rPr lang="ru-RU" sz="2000" b="1" i="1" dirty="0">
                <a:latin typeface="Times New Roman" pitchFamily="18" charset="0"/>
                <a:cs typeface="Times New Roman" pitchFamily="18" charset="0"/>
              </a:rPr>
              <a:t>), стор.36(</a:t>
            </a:r>
            <a:r>
              <a:rPr lang="ru-RU" sz="2000" b="1" i="1" dirty="0" err="1">
                <a:latin typeface="Times New Roman" pitchFamily="18" charset="0"/>
                <a:cs typeface="Times New Roman" pitchFamily="18" charset="0"/>
              </a:rPr>
              <a:t>старий</a:t>
            </a:r>
            <a:r>
              <a:rPr lang="ru-RU" sz="2000" b="1" i="1" dirty="0">
                <a:latin typeface="Times New Roman" pitchFamily="18" charset="0"/>
                <a:cs typeface="Times New Roman" pitchFamily="18" charset="0"/>
              </a:rPr>
              <a:t> </a:t>
            </a:r>
            <a:r>
              <a:rPr lang="ru-RU" sz="2000" b="1" i="1" dirty="0" err="1">
                <a:latin typeface="Times New Roman" pitchFamily="18" charset="0"/>
                <a:cs typeface="Times New Roman" pitchFamily="18" charset="0"/>
              </a:rPr>
              <a:t>примірник</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Також</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пропоную</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лідерам</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завершити</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оцінювання</a:t>
            </a:r>
            <a:r>
              <a:rPr lang="ru-RU" sz="2000" b="1" i="1" dirty="0" smtClean="0">
                <a:latin typeface="Times New Roman" pitchFamily="18" charset="0"/>
                <a:cs typeface="Times New Roman" pitchFamily="18" charset="0"/>
              </a:rPr>
              <a:t> Ваших </a:t>
            </a:r>
            <a:r>
              <a:rPr lang="ru-RU" sz="2000" b="1" i="1" dirty="0" err="1" smtClean="0">
                <a:latin typeface="Times New Roman" pitchFamily="18" charset="0"/>
                <a:cs typeface="Times New Roman" pitchFamily="18" charset="0"/>
              </a:rPr>
              <a:t>товаришів</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щодо</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роботи</a:t>
            </a:r>
            <a:r>
              <a:rPr lang="ru-RU" sz="2000" b="1" i="1" dirty="0" smtClean="0">
                <a:latin typeface="Times New Roman" pitchFamily="18" charset="0"/>
                <a:cs typeface="Times New Roman" pitchFamily="18" charset="0"/>
              </a:rPr>
              <a:t> в </a:t>
            </a:r>
            <a:r>
              <a:rPr lang="ru-RU" sz="2000" b="1" i="1" dirty="0" err="1" smtClean="0">
                <a:latin typeface="Times New Roman" pitchFamily="18" charset="0"/>
                <a:cs typeface="Times New Roman" pitchFamily="18" charset="0"/>
              </a:rPr>
              <a:t>групі</a:t>
            </a:r>
            <a:r>
              <a:rPr lang="ru-RU" sz="2000" b="1" i="1" dirty="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відповідно</a:t>
            </a:r>
            <a:r>
              <a:rPr lang="ru-RU" sz="2000" b="1" i="1" dirty="0" smtClean="0">
                <a:latin typeface="Times New Roman" pitchFamily="18" charset="0"/>
                <a:cs typeface="Times New Roman" pitchFamily="18" charset="0"/>
              </a:rPr>
              <a:t> до </a:t>
            </a:r>
            <a:r>
              <a:rPr lang="ru-RU" sz="2000" b="1" i="1" dirty="0" err="1" smtClean="0">
                <a:latin typeface="Times New Roman" pitchFamily="18" charset="0"/>
                <a:cs typeface="Times New Roman" pitchFamily="18" charset="0"/>
              </a:rPr>
              <a:t>бланків</a:t>
            </a:r>
            <a:r>
              <a:rPr lang="ru-RU" sz="2000" b="1" i="1" dirty="0" smtClean="0">
                <a:latin typeface="Times New Roman" pitchFamily="18" charset="0"/>
                <a:cs typeface="Times New Roman" pitchFamily="18" charset="0"/>
              </a:rPr>
              <a:t> у </a:t>
            </a:r>
            <a:r>
              <a:rPr lang="ru-RU" sz="2000" b="1" i="1" dirty="0" err="1" smtClean="0">
                <a:latin typeface="Times New Roman" pitchFamily="18" charset="0"/>
                <a:cs typeface="Times New Roman" pitchFamily="18" charset="0"/>
              </a:rPr>
              <a:t>роздадткових</a:t>
            </a:r>
            <a:r>
              <a:rPr lang="ru-RU" sz="2000" b="1" i="1" dirty="0" smtClean="0">
                <a:latin typeface="Times New Roman" pitchFamily="18" charset="0"/>
                <a:cs typeface="Times New Roman" pitchFamily="18" charset="0"/>
              </a:rPr>
              <a:t> файлах.</a:t>
            </a:r>
          </a:p>
          <a:p>
            <a:pPr marL="0" indent="0" algn="just">
              <a:buNone/>
            </a:pPr>
            <a:endParaRPr lang="ru-RU" sz="1800" b="1" i="1" dirty="0">
              <a:latin typeface="Times New Roman" pitchFamily="18" charset="0"/>
              <a:cs typeface="Times New Roman" pitchFamily="18" charset="0"/>
            </a:endParaRPr>
          </a:p>
        </p:txBody>
      </p:sp>
    </p:spTree>
    <p:extLst>
      <p:ext uri="{BB962C8B-B14F-4D97-AF65-F5344CB8AC3E}">
        <p14:creationId xmlns:p14="http://schemas.microsoft.com/office/powerpoint/2010/main" val="3089224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173416"/>
          </a:xfrm>
        </p:spPr>
        <p:txBody>
          <a:bodyPr>
            <a:noAutofit/>
          </a:bodyPr>
          <a:lstStyle/>
          <a:p>
            <a:pPr lvl="0">
              <a:lnSpc>
                <a:spcPct val="115000"/>
              </a:lnSpc>
              <a:spcBef>
                <a:spcPct val="20000"/>
              </a:spcBef>
              <a:spcAft>
                <a:spcPts val="1000"/>
              </a:spcAft>
            </a:pPr>
            <a:r>
              <a:rPr lang="uk-UA" sz="2400" b="1" i="1" dirty="0">
                <a:solidFill>
                  <a:prstClr val="black"/>
                </a:solidFill>
                <a:latin typeface="Times New Roman" pitchFamily="18" charset="0"/>
                <a:ea typeface="Times New Roman"/>
                <a:cs typeface="Times New Roman" pitchFamily="18" charset="0"/>
              </a:rPr>
              <a:t>Завдання додому:</a:t>
            </a:r>
            <a:r>
              <a:rPr lang="uk-UA" sz="2400" i="1" dirty="0">
                <a:solidFill>
                  <a:prstClr val="black"/>
                </a:solidFill>
                <a:latin typeface="Times New Roman" pitchFamily="18" charset="0"/>
                <a:ea typeface="Times New Roman"/>
                <a:cs typeface="Times New Roman" pitchFamily="18" charset="0"/>
              </a:rPr>
              <a:t> </a:t>
            </a:r>
            <a:r>
              <a:rPr lang="ru-RU" sz="2400" dirty="0">
                <a:solidFill>
                  <a:prstClr val="black"/>
                </a:solidFill>
                <a:latin typeface="Times New Roman" pitchFamily="18" charset="0"/>
                <a:ea typeface="Calibri"/>
                <a:cs typeface="Times New Roman" pitchFamily="18" charset="0"/>
              </a:rPr>
              <a:t/>
            </a:r>
            <a:br>
              <a:rPr lang="ru-RU" sz="2400" dirty="0">
                <a:solidFill>
                  <a:prstClr val="black"/>
                </a:solidFill>
                <a:latin typeface="Times New Roman" pitchFamily="18" charset="0"/>
                <a:ea typeface="Calibri"/>
                <a:cs typeface="Times New Roman" pitchFamily="18" charset="0"/>
              </a:rPr>
            </a:br>
            <a:r>
              <a:rPr lang="uk-UA" sz="2400" i="1" dirty="0">
                <a:solidFill>
                  <a:prstClr val="black"/>
                </a:solidFill>
                <a:latin typeface="Times New Roman" pitchFamily="18" charset="0"/>
                <a:ea typeface="Times New Roman"/>
                <a:cs typeface="Times New Roman" pitchFamily="18" charset="0"/>
              </a:rPr>
              <a:t>1) Повторити визначення основних економічних категорій та понять з теми;</a:t>
            </a:r>
            <a:r>
              <a:rPr lang="ru-RU" sz="2400" dirty="0">
                <a:solidFill>
                  <a:prstClr val="black"/>
                </a:solidFill>
                <a:latin typeface="Times New Roman" pitchFamily="18" charset="0"/>
                <a:ea typeface="Calibri"/>
                <a:cs typeface="Times New Roman" pitchFamily="18" charset="0"/>
              </a:rPr>
              <a:t/>
            </a:r>
            <a:br>
              <a:rPr lang="ru-RU" sz="2400" dirty="0">
                <a:solidFill>
                  <a:prstClr val="black"/>
                </a:solidFill>
                <a:latin typeface="Times New Roman" pitchFamily="18" charset="0"/>
                <a:ea typeface="Calibri"/>
                <a:cs typeface="Times New Roman" pitchFamily="18" charset="0"/>
              </a:rPr>
            </a:br>
            <a:r>
              <a:rPr lang="uk-UA" sz="2400" i="1" dirty="0">
                <a:solidFill>
                  <a:prstClr val="black"/>
                </a:solidFill>
                <a:latin typeface="Times New Roman" pitchFamily="18" charset="0"/>
                <a:ea typeface="Times New Roman"/>
                <a:cs typeface="Times New Roman" pitchFamily="18" charset="0"/>
              </a:rPr>
              <a:t>2) завд.3,стор.26, завд.2,стор.30,</a:t>
            </a:r>
            <a:r>
              <a:rPr lang="uk-UA" sz="2400" i="1" dirty="0" err="1">
                <a:solidFill>
                  <a:prstClr val="black"/>
                </a:solidFill>
                <a:latin typeface="Times New Roman" pitchFamily="18" charset="0"/>
                <a:ea typeface="Times New Roman"/>
                <a:cs typeface="Times New Roman" pitchFamily="18" charset="0"/>
              </a:rPr>
              <a:t>завд</a:t>
            </a:r>
            <a:r>
              <a:rPr lang="uk-UA" sz="2400" i="1" dirty="0">
                <a:solidFill>
                  <a:prstClr val="black"/>
                </a:solidFill>
                <a:latin typeface="Times New Roman" pitchFamily="18" charset="0"/>
                <a:ea typeface="Times New Roman"/>
                <a:cs typeface="Times New Roman" pitchFamily="18" charset="0"/>
              </a:rPr>
              <a:t>.(за новими посібниками); завд.2,3 стор.33-34(посібник «Власна справа»,ч.1).</a:t>
            </a:r>
            <a:r>
              <a:rPr lang="ru-RU" sz="2400" dirty="0">
                <a:solidFill>
                  <a:prstClr val="black"/>
                </a:solidFill>
                <a:latin typeface="Times New Roman" pitchFamily="18" charset="0"/>
                <a:ea typeface="Calibri"/>
                <a:cs typeface="Times New Roman" pitchFamily="18" charset="0"/>
              </a:rPr>
              <a:t/>
            </a:r>
            <a:br>
              <a:rPr lang="ru-RU" sz="2400" dirty="0">
                <a:solidFill>
                  <a:prstClr val="black"/>
                </a:solidFill>
                <a:latin typeface="Times New Roman" pitchFamily="18" charset="0"/>
                <a:ea typeface="Calibri"/>
                <a:cs typeface="Times New Roman" pitchFamily="18" charset="0"/>
              </a:rPr>
            </a:br>
            <a:r>
              <a:rPr lang="uk-UA" sz="2400" i="1" dirty="0">
                <a:solidFill>
                  <a:prstClr val="black"/>
                </a:solidFill>
                <a:latin typeface="Times New Roman" pitchFamily="18" charset="0"/>
                <a:ea typeface="Times New Roman"/>
                <a:cs typeface="Times New Roman" pitchFamily="18" charset="0"/>
              </a:rPr>
              <a:t>3) Для бажаючих підготувати повідомлення про відоме підприємство та його діяльність, вказати належність </a:t>
            </a:r>
            <a:r>
              <a:rPr lang="uk-UA" sz="2400" i="1" dirty="0" err="1">
                <a:solidFill>
                  <a:prstClr val="black"/>
                </a:solidFill>
                <a:latin typeface="Times New Roman" pitchFamily="18" charset="0"/>
                <a:ea typeface="Times New Roman"/>
                <a:cs typeface="Times New Roman" pitchFamily="18" charset="0"/>
              </a:rPr>
              <a:t>підприєм</a:t>
            </a:r>
            <a:r>
              <a:rPr lang="en-US" sz="2400" i="1" dirty="0">
                <a:solidFill>
                  <a:prstClr val="black"/>
                </a:solidFill>
                <a:latin typeface="Times New Roman" pitchFamily="18" charset="0"/>
                <a:ea typeface="Times New Roman"/>
                <a:cs typeface="Times New Roman" pitchFamily="18" charset="0"/>
              </a:rPr>
              <a:t>c</a:t>
            </a:r>
            <a:r>
              <a:rPr lang="uk-UA" sz="2400" i="1" dirty="0" err="1">
                <a:solidFill>
                  <a:prstClr val="black"/>
                </a:solidFill>
                <a:latin typeface="Times New Roman" pitchFamily="18" charset="0"/>
                <a:ea typeface="Times New Roman"/>
                <a:cs typeface="Times New Roman" pitchFamily="18" charset="0"/>
              </a:rPr>
              <a:t>тва</a:t>
            </a:r>
            <a:r>
              <a:rPr lang="uk-UA" sz="2400" i="1" dirty="0">
                <a:solidFill>
                  <a:prstClr val="black"/>
                </a:solidFill>
                <a:latin typeface="Times New Roman" pitchFamily="18" charset="0"/>
                <a:ea typeface="Times New Roman"/>
                <a:cs typeface="Times New Roman" pitchFamily="18" charset="0"/>
              </a:rPr>
              <a:t> за усіма відомими нам класифікаціями.</a:t>
            </a:r>
            <a:r>
              <a:rPr lang="uk-UA" sz="2400" dirty="0">
                <a:solidFill>
                  <a:prstClr val="black"/>
                </a:solidFill>
                <a:latin typeface="Times New Roman" pitchFamily="18" charset="0"/>
                <a:ea typeface="Times New Roman"/>
                <a:cs typeface="Times New Roman" pitchFamily="18" charset="0"/>
              </a:rPr>
              <a:t> </a:t>
            </a:r>
            <a:r>
              <a:rPr lang="ru-RU" sz="2400" dirty="0">
                <a:solidFill>
                  <a:prstClr val="black"/>
                </a:solidFill>
                <a:latin typeface="Times New Roman" pitchFamily="18" charset="0"/>
                <a:ea typeface="Calibri"/>
                <a:cs typeface="Times New Roman" pitchFamily="18" charset="0"/>
              </a:rPr>
              <a:t/>
            </a:r>
            <a:br>
              <a:rPr lang="ru-RU" sz="2400" dirty="0">
                <a:solidFill>
                  <a:prstClr val="black"/>
                </a:solidFill>
                <a:latin typeface="Times New Roman" pitchFamily="18" charset="0"/>
                <a:ea typeface="Calibri"/>
                <a:cs typeface="Times New Roman" pitchFamily="18" charset="0"/>
              </a:rPr>
            </a:br>
            <a:r>
              <a:rPr lang="uk-UA" sz="2400" dirty="0">
                <a:solidFill>
                  <a:prstClr val="black"/>
                </a:solidFill>
                <a:latin typeface="Times New Roman" pitchFamily="18" charset="0"/>
                <a:ea typeface="Times New Roman"/>
                <a:cs typeface="Times New Roman" pitchFamily="18" charset="0"/>
              </a:rPr>
              <a:t>4) Написати </a:t>
            </a:r>
            <a:r>
              <a:rPr lang="uk-UA" sz="2400" dirty="0" err="1">
                <a:solidFill>
                  <a:prstClr val="black"/>
                </a:solidFill>
                <a:latin typeface="Times New Roman" pitchFamily="18" charset="0"/>
                <a:ea typeface="Times New Roman"/>
                <a:cs typeface="Times New Roman" pitchFamily="18" charset="0"/>
              </a:rPr>
              <a:t>ессе</a:t>
            </a:r>
            <a:r>
              <a:rPr lang="uk-UA" sz="2400">
                <a:solidFill>
                  <a:prstClr val="black"/>
                </a:solidFill>
                <a:latin typeface="Times New Roman" pitchFamily="18" charset="0"/>
                <a:ea typeface="Times New Roman"/>
                <a:cs typeface="Times New Roman" pitchFamily="18" charset="0"/>
              </a:rPr>
              <a:t> </a:t>
            </a:r>
            <a:r>
              <a:rPr lang="uk-UA" sz="2400" smtClean="0">
                <a:solidFill>
                  <a:prstClr val="black"/>
                </a:solidFill>
                <a:latin typeface="Times New Roman" pitchFamily="18" charset="0"/>
                <a:ea typeface="Times New Roman"/>
                <a:cs typeface="Times New Roman" pitchFamily="18" charset="0"/>
              </a:rPr>
              <a:t>за </a:t>
            </a:r>
            <a:r>
              <a:rPr lang="uk-UA" sz="2400" dirty="0">
                <a:solidFill>
                  <a:prstClr val="black"/>
                </a:solidFill>
                <a:latin typeface="Times New Roman" pitchFamily="18" charset="0"/>
                <a:ea typeface="Times New Roman"/>
                <a:cs typeface="Times New Roman" pitchFamily="18" charset="0"/>
              </a:rPr>
              <a:t>обраною темою: «Підприємство,на якому працюють мої батьки», «Як кризові явища впливають на розвиток підприємств в Україні», «Доля великого, малого та середнього бізнесу на сучасному етапі реформування економіки України».</a:t>
            </a:r>
            <a:r>
              <a:rPr lang="ru-RU" sz="2400" dirty="0">
                <a:solidFill>
                  <a:prstClr val="black"/>
                </a:solidFill>
                <a:latin typeface="Times New Roman" pitchFamily="18" charset="0"/>
                <a:ea typeface="Calibri"/>
                <a:cs typeface="Times New Roman" pitchFamily="18" charset="0"/>
              </a:rPr>
              <a:t/>
            </a:r>
            <a:br>
              <a:rPr lang="ru-RU" sz="2400" dirty="0">
                <a:solidFill>
                  <a:prstClr val="black"/>
                </a:solidFill>
                <a:latin typeface="Times New Roman" pitchFamily="18" charset="0"/>
                <a:ea typeface="Calibri"/>
                <a:cs typeface="Times New Roman" pitchFamily="18" charset="0"/>
              </a:rPr>
            </a:br>
            <a:r>
              <a:rPr lang="uk-UA" sz="2400" i="1" dirty="0">
                <a:solidFill>
                  <a:prstClr val="black"/>
                </a:solidFill>
                <a:latin typeface="Times New Roman" pitchFamily="18" charset="0"/>
                <a:ea typeface="Times New Roman"/>
                <a:cs typeface="Times New Roman" pitchFamily="18" charset="0"/>
              </a:rPr>
              <a:t>Запитання для дискусії: « Державні підприємства: гальма   чи  рушій економічного прогресу?»</a:t>
            </a:r>
            <a:r>
              <a:rPr lang="ru-RU" sz="2400" dirty="0">
                <a:solidFill>
                  <a:prstClr val="black"/>
                </a:solidFill>
                <a:latin typeface="Times New Roman" pitchFamily="18" charset="0"/>
                <a:ea typeface="Calibri"/>
                <a:cs typeface="Times New Roman" pitchFamily="18" charset="0"/>
              </a:rPr>
              <a:t/>
            </a:r>
            <a:br>
              <a:rPr lang="ru-RU" sz="2400" dirty="0">
                <a:solidFill>
                  <a:prstClr val="black"/>
                </a:solidFill>
                <a:latin typeface="Times New Roman" pitchFamily="18" charset="0"/>
                <a:ea typeface="Calibri"/>
                <a:cs typeface="Times New Roman" pitchFamily="18" charset="0"/>
              </a:rPr>
            </a:br>
            <a:r>
              <a:rPr lang="ru-RU" sz="2400" dirty="0">
                <a:solidFill>
                  <a:prstClr val="black"/>
                </a:solidFill>
                <a:latin typeface="Times New Roman" pitchFamily="18" charset="0"/>
                <a:ea typeface="Calibri"/>
                <a:cs typeface="Times New Roman" pitchFamily="18" charset="0"/>
              </a:rPr>
              <a:t/>
            </a:r>
            <a:br>
              <a:rPr lang="ru-RU" sz="2400" dirty="0">
                <a:solidFill>
                  <a:prstClr val="black"/>
                </a:solidFill>
                <a:latin typeface="Times New Roman" pitchFamily="18" charset="0"/>
                <a:ea typeface="Calibri"/>
                <a:cs typeface="Times New Roman" pitchFamily="18" charset="0"/>
              </a:rPr>
            </a:br>
            <a:r>
              <a:rPr lang="uk-UA" sz="2400" dirty="0">
                <a:solidFill>
                  <a:prstClr val="black"/>
                </a:solidFill>
                <a:latin typeface="Times New Roman" pitchFamily="18" charset="0"/>
                <a:ea typeface="Calibri"/>
                <a:cs typeface="Times New Roman" pitchFamily="18" charset="0"/>
              </a:rPr>
              <a:t> </a:t>
            </a:r>
            <a:r>
              <a:rPr lang="ru-RU" sz="2400" dirty="0">
                <a:solidFill>
                  <a:prstClr val="black"/>
                </a:solidFill>
                <a:latin typeface="Times New Roman" pitchFamily="18" charset="0"/>
                <a:ea typeface="Calibri"/>
                <a:cs typeface="Times New Roman" pitchFamily="18" charset="0"/>
              </a:rPr>
              <a:t/>
            </a:r>
            <a:br>
              <a:rPr lang="ru-RU" sz="2400" dirty="0">
                <a:solidFill>
                  <a:prstClr val="black"/>
                </a:solidFill>
                <a:latin typeface="Times New Roman" pitchFamily="18" charset="0"/>
                <a:ea typeface="Calibri"/>
                <a:cs typeface="Times New Roman" pitchFamily="18" charset="0"/>
              </a:rPr>
            </a:b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0044116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555</TotalTime>
  <Words>946</Words>
  <Application>Microsoft Office PowerPoint</Application>
  <PresentationFormat>Экран (4:3)</PresentationFormat>
  <Paragraphs>181</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Поток</vt:lpstr>
      <vt:lpstr> Тема:</vt:lpstr>
      <vt:lpstr> Мета:</vt:lpstr>
      <vt:lpstr>Основні поняття:    Ключові питання:</vt:lpstr>
      <vt:lpstr>Презентация PowerPoint</vt:lpstr>
      <vt:lpstr>                 Завдання 1. Підприємництво - самостійна, ініціативна господарська діяльність, спрямована на отримання прибутку, що здійснюється на власний ризик суб’єктами підприємницької діяльності.</vt:lpstr>
      <vt:lpstr>Отже, тема сьогоднішнього уроку – «Організаційно-правові форми підприємств та особливості  їх функціонування в Україні».  </vt:lpstr>
      <vt:lpstr>Класифікація підприємств за  сферами діяльності: </vt:lpstr>
      <vt:lpstr>Пригадаємо ознаки підприємства як юридичної особи: </vt:lpstr>
      <vt:lpstr>Скориставшись витягом з Господарського кодексу України, глава 4 підприємництво), ст.63 п.7,за якою ознакою визначають підприємства за розміром:</vt:lpstr>
      <vt:lpstr>Давайте виконаємо завдання по визначенню розмірів підприємства:</vt:lpstr>
      <vt:lpstr>   А ще підприємства поділяються за формами власності. Давайте пригадаємо, що таке власність, та які три елементи в себе включає? (відносини між людьми з приводу володіння, розпоряджання та користування об’єктивами власності)  Хто може бути суб’єктом власності? (людина –фізична особа,юридична особа та держава) А які форми власності вам відомі?  індивідуальна, колективна та державна). </vt:lpstr>
      <vt:lpstr>Нам відомі основні організаційні форми підприємств. Як поділяються підприємства за організаційно-правовими формами ми ще раз з’ясуємо за допомогою рис.6,стор.21,рис.7,стор.22 (рис.9,с.24,рис.10,с.25). </vt:lpstr>
      <vt:lpstr>Розподіл виробників у США за організаційно-правовими формами</vt:lpstr>
      <vt:lpstr>Чому, на вашу думку, така велика кількість одноосібних володінь випускає так мало продукції?</vt:lpstr>
      <vt:lpstr>Отже, пропоную Вам зробити короткий аналіз трьох основних видів фірм (одноосібне володіння, партнерство, корпорація), визначивши переваги та недоліки кожної з них за наступними чинниками: </vt:lpstr>
      <vt:lpstr>Результати аналізу зведіть у таблицю:  (група 1 визначає переваги та недоліки  одноосібних володінь, група 2 та 4 – партнерств,  група 3 та 5 – корпорацій). </vt:lpstr>
      <vt:lpstr>ГОСПОДАРСЬКІ ТОВАРИСТВА  ( глава 9 ГКУ) </vt:lpstr>
      <vt:lpstr>Презентация PowerPoint</vt:lpstr>
      <vt:lpstr>Скориставшись витягом з ГК України (Глава 9) заповніть таблицю: </vt:lpstr>
      <vt:lpstr>Команда 1  аналізує особливості  Товариства з обмеженою відповідальністю, команда 2 – Командитне товариство, команда 3 – Повне товариство, команда 4 – Акціонерне товариство, команда  5 – визначає переваги і недоліки різних товариств та яка головна ознака, що може відрізняти одні від інших. </vt:lpstr>
      <vt:lpstr>Презентация PowerPoint</vt:lpstr>
      <vt:lpstr>Слід зазначити, що усі діючі в Україні підприємства вносяться державним комітетом статистики у Єдиний реєстр.  Отже, підсумуємо: </vt:lpstr>
      <vt:lpstr>Підсумок:</vt:lpstr>
      <vt:lpstr> А зараз ми з Вами разом спробуємо зробити підсумок уроку. Наразі – «Снігова куля» . Отже, ми розглядали …; підприємства подідляються за чиельністю на …; малі – це, середні - …, великі – це…; за формою власності вони бувають -…; за організаційно-правовою формою поділяються на - … А тепер маєте нагоду скористатися висловами, які ви склали зі свої геометричних фігурок для підведення підсумків уроку. </vt:lpstr>
      <vt:lpstr>Завдання додому:  1) Повторити визначення основних економічних категорій та понять з теми; 2) завд.3,стор.26, завд.2,стор.30,завд.(за новими посібниками); завд.2,3 стор.33-34(посібник «Власна справа»,ч.1). 3) Для бажаючих підготувати повідомлення про відоме підприємство та його діяльність, вказати належність підприємcтва за усіма відомими нам класифікаціями.  4) Написати ессе за обраною темою: «Підприємство,на якому працюють мої батьки», «Як кризові явища впливають на розвиток підприємств в Україні», «Доля великого, малого та середнього бізнесу на сучасному етапі реформування економіки України». Запитання для дискусії: « Державні підприємства: гальма   чи  рушій економічного прогресу?»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Вова</cp:lastModifiedBy>
  <cp:revision>36</cp:revision>
  <dcterms:created xsi:type="dcterms:W3CDTF">2010-04-10T10:04:36Z</dcterms:created>
  <dcterms:modified xsi:type="dcterms:W3CDTF">2011-11-01T07:42:21Z</dcterms:modified>
</cp:coreProperties>
</file>