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56" r:id="rId3"/>
    <p:sldId id="258" r:id="rId4"/>
    <p:sldId id="273" r:id="rId5"/>
    <p:sldId id="275" r:id="rId6"/>
    <p:sldId id="257" r:id="rId7"/>
    <p:sldId id="278" r:id="rId8"/>
    <p:sldId id="259" r:id="rId9"/>
    <p:sldId id="260" r:id="rId10"/>
    <p:sldId id="261" r:id="rId11"/>
    <p:sldId id="262" r:id="rId12"/>
    <p:sldId id="263" r:id="rId13"/>
    <p:sldId id="264" r:id="rId14"/>
    <p:sldId id="276" r:id="rId15"/>
    <p:sldId id="277" r:id="rId16"/>
    <p:sldId id="266" r:id="rId17"/>
    <p:sldId id="267" r:id="rId18"/>
    <p:sldId id="270" r:id="rId19"/>
    <p:sldId id="268" r:id="rId20"/>
    <p:sldId id="269" r:id="rId21"/>
    <p:sldId id="265" r:id="rId2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  <a:srgbClr val="FFCC66"/>
    <a:srgbClr val="CC3300"/>
    <a:srgbClr val="008000"/>
    <a:srgbClr val="000099"/>
    <a:srgbClr val="FF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236" y="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image" Target="../media/image16.emf"/><Relationship Id="rId6" Type="http://schemas.openxmlformats.org/officeDocument/2006/relationships/image" Target="../media/image21.emf"/><Relationship Id="rId5" Type="http://schemas.openxmlformats.org/officeDocument/2006/relationships/image" Target="../media/image20.emf"/><Relationship Id="rId4" Type="http://schemas.openxmlformats.org/officeDocument/2006/relationships/image" Target="../media/image19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60ADFF-8B03-4DC6-A2D6-EE5724CF834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2CE8DC-F68C-484D-A68D-73BE9EC85AC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E170C1-CCAD-4487-ABC9-9DF28262922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C8773D-0A44-464C-B069-11299F88789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CAEEC8-990D-49EA-8636-C8A9AB4403C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0E1830-2A41-4E7D-9A65-01937FBF446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692454-71C7-4F08-96E3-05CEEE27CE5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E169DD-4093-4F6F-BF08-6F14577A61E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25C61D-38E3-4C26-98CE-E231CC0826D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42AA25-7027-4B85-8432-1AEA2A8B1E8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B6FE03-DC97-4479-90D6-681DAF61842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F06A504E-490A-45FC-8108-8BE3F4A0BDC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7FC0A47A-7354-4998-8F94-BBD0BB39634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A9C5BC4-AA3E-465B-9305-7A6A9B956DB8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http://www.fagot.com.ua/production/img/bav1.jpg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&#1050;&#1072;&#1088;&#1090;&#1082;&#1072;%20&#1073;&#1083;&#1110;&#1094;(&#1074;&#1110;&#1076;&#1087;&#1086;&#1074;&#1110;&#1076;&#1110;).docx" TargetMode="Externa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slide" Target="slide15.xml"/><Relationship Id="rId1" Type="http://schemas.openxmlformats.org/officeDocument/2006/relationships/slideLayout" Target="../slideLayouts/slideLayout2.xml"/><Relationship Id="rId4" Type="http://schemas.openxmlformats.org/officeDocument/2006/relationships/slide" Target="slide1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1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&#1052;&#1091;&#1088;&#1091;&#1074;&#1072;&#1085;&#1085;&#1103;%20&#1084;&#1072;&#1103;&#1095;&#1085;&#1086;&#1111;%20&#1096;&#1090;&#1088;&#1072;&#1073;&#1080;%20&#1085;&#1072;%20&#1089;&#1077;&#1088;&#1077;&#1076;&#1085;&#1110;%20&#1089;&#1090;&#1110;&#1085;&#1080;.pptx" TargetMode="Externa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ltagrup.ru/s/34.htm" TargetMode="External"/><Relationship Id="rId2" Type="http://schemas.openxmlformats.org/officeDocument/2006/relationships/hyperlink" Target="http://library.stroit.ru/articles/kladka/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9750" y="1268413"/>
            <a:ext cx="4032250" cy="1470025"/>
          </a:xfrm>
          <a:solidFill>
            <a:srgbClr val="FFFF99">
              <a:alpha val="44000"/>
            </a:srgbClr>
          </a:solidFill>
        </p:spPr>
        <p:txBody>
          <a:bodyPr/>
          <a:lstStyle/>
          <a:p>
            <a:r>
              <a:rPr lang="uk-UA" sz="4000" b="1">
                <a:solidFill>
                  <a:srgbClr val="FF3300"/>
                </a:solidFill>
              </a:rPr>
              <a:t>Технологія </a:t>
            </a:r>
            <a:br>
              <a:rPr lang="uk-UA" sz="4000" b="1">
                <a:solidFill>
                  <a:srgbClr val="FF3300"/>
                </a:solidFill>
              </a:rPr>
            </a:br>
            <a:r>
              <a:rPr lang="uk-UA" sz="4000" b="1">
                <a:solidFill>
                  <a:srgbClr val="FF3300"/>
                </a:solidFill>
              </a:rPr>
              <a:t>кам'яних робіт</a:t>
            </a:r>
            <a:endParaRPr lang="ru-RU" sz="4000" b="1">
              <a:solidFill>
                <a:srgbClr val="FF3300"/>
              </a:solidFill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5650" y="3284538"/>
            <a:ext cx="7777163" cy="3024187"/>
          </a:xfrm>
          <a:solidFill>
            <a:srgbClr val="FF99CC">
              <a:alpha val="48000"/>
            </a:srgbClr>
          </a:solidFill>
        </p:spPr>
        <p:txBody>
          <a:bodyPr/>
          <a:lstStyle/>
          <a:p>
            <a:pPr>
              <a:lnSpc>
                <a:spcPct val="90000"/>
              </a:lnSpc>
            </a:pPr>
            <a:r>
              <a:rPr lang="uk-UA" sz="3600" b="1">
                <a:solidFill>
                  <a:srgbClr val="000099"/>
                </a:solidFill>
              </a:rPr>
              <a:t>Група 2-Т-1</a:t>
            </a:r>
          </a:p>
          <a:p>
            <a:pPr>
              <a:lnSpc>
                <a:spcPct val="90000"/>
              </a:lnSpc>
            </a:pPr>
            <a:endParaRPr lang="uk-UA" sz="3600" b="1">
              <a:solidFill>
                <a:srgbClr val="000099"/>
              </a:solidFill>
            </a:endParaRPr>
          </a:p>
          <a:p>
            <a:pPr>
              <a:lnSpc>
                <a:spcPct val="90000"/>
              </a:lnSpc>
            </a:pPr>
            <a:r>
              <a:rPr lang="uk-UA" sz="3600" b="1">
                <a:solidFill>
                  <a:srgbClr val="008000"/>
                </a:solidFill>
              </a:rPr>
              <a:t>Муляр. Монтажник з монтажу сталевих та залізобетонних конструкцій</a:t>
            </a:r>
            <a:endParaRPr lang="ru-RU" sz="3600" b="1">
              <a:solidFill>
                <a:srgbClr val="008000"/>
              </a:solidFill>
            </a:endParaRPr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395288" y="333375"/>
            <a:ext cx="28082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 b="1" u="sng">
                <a:solidFill>
                  <a:srgbClr val="CC3300"/>
                </a:solidFill>
              </a:rPr>
              <a:t>08.11.2011р.</a:t>
            </a:r>
            <a:endParaRPr lang="ru-RU" sz="2400" b="1" u="sng">
              <a:solidFill>
                <a:srgbClr val="CC3300"/>
              </a:solidFill>
            </a:endParaRPr>
          </a:p>
        </p:txBody>
      </p:sp>
      <p:pic>
        <p:nvPicPr>
          <p:cNvPr id="23557" name="Picture 5" descr="stroitelnye_roboty_27100"/>
          <p:cNvPicPr>
            <a:picLocks noChangeAspect="1" noChangeArrowheads="1"/>
          </p:cNvPicPr>
          <p:nvPr/>
        </p:nvPicPr>
        <p:blipFill>
          <a:blip r:embed="rId2" cstate="print">
            <a:lum bright="30000" contrast="48000"/>
          </a:blip>
          <a:srcRect/>
          <a:stretch>
            <a:fillRect/>
          </a:stretch>
        </p:blipFill>
        <p:spPr bwMode="auto">
          <a:xfrm>
            <a:off x="5292725" y="260350"/>
            <a:ext cx="3621088" cy="271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50825" y="188913"/>
            <a:ext cx="8713788" cy="2808287"/>
          </a:xfrm>
          <a:solidFill>
            <a:srgbClr val="CCFFFF"/>
          </a:solidFill>
        </p:spPr>
        <p:txBody>
          <a:bodyPr/>
          <a:lstStyle/>
          <a:p>
            <a:r>
              <a:rPr lang="uk-UA" sz="3200" b="1" u="sng" dirty="0" smtClean="0"/>
              <a:t>Актуалізація опорних знань учнів</a:t>
            </a:r>
            <a:r>
              <a:rPr lang="uk-UA" sz="3200" b="1" u="sng" dirty="0" smtClean="0"/>
              <a:t>:</a:t>
            </a:r>
            <a:r>
              <a:rPr lang="en-US" sz="3200" b="1" u="sng" dirty="0" smtClean="0"/>
              <a:t/>
            </a:r>
            <a:br>
              <a:rPr lang="en-US" sz="3200" b="1" u="sng" dirty="0" smtClean="0"/>
            </a:br>
            <a:r>
              <a:rPr lang="uk-UA" sz="3200" b="1" dirty="0" smtClean="0">
                <a:solidFill>
                  <a:srgbClr val="FF3300"/>
                </a:solidFill>
              </a:rPr>
              <a:t>Тема </a:t>
            </a:r>
            <a:r>
              <a:rPr lang="uk-UA" sz="3200" b="1" dirty="0">
                <a:solidFill>
                  <a:srgbClr val="FF3300"/>
                </a:solidFill>
              </a:rPr>
              <a:t>№2. Загальні відомості про </a:t>
            </a:r>
            <a:br>
              <a:rPr lang="uk-UA" sz="3200" b="1" dirty="0">
                <a:solidFill>
                  <a:srgbClr val="FF3300"/>
                </a:solidFill>
              </a:rPr>
            </a:br>
            <a:r>
              <a:rPr lang="uk-UA" sz="3200" b="1" dirty="0">
                <a:solidFill>
                  <a:srgbClr val="FF3300"/>
                </a:solidFill>
              </a:rPr>
              <a:t>кам’яне мурування, виконання будівельних робіт.</a:t>
            </a:r>
            <a:r>
              <a:rPr lang="uk-UA" sz="3200" dirty="0"/>
              <a:t> </a:t>
            </a:r>
            <a:endParaRPr lang="ru-RU" sz="3200" dirty="0"/>
          </a:p>
        </p:txBody>
      </p:sp>
      <p:pic>
        <p:nvPicPr>
          <p:cNvPr id="2053" name="Picture 5" descr="NVE00008"/>
          <p:cNvPicPr>
            <a:picLocks noChangeAspect="1" noChangeArrowheads="1"/>
          </p:cNvPicPr>
          <p:nvPr/>
        </p:nvPicPr>
        <p:blipFill>
          <a:blip r:embed="rId2" cstate="print"/>
          <a:srcRect l="620" r="1532"/>
          <a:stretch>
            <a:fillRect/>
          </a:stretch>
        </p:blipFill>
        <p:spPr bwMode="auto">
          <a:xfrm>
            <a:off x="539750" y="3357563"/>
            <a:ext cx="3743325" cy="286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 descr="Копия Отсканировано 31"/>
          <p:cNvPicPr>
            <a:picLocks noChangeAspect="1" noChangeArrowheads="1"/>
          </p:cNvPicPr>
          <p:nvPr/>
        </p:nvPicPr>
        <p:blipFill>
          <a:blip r:embed="rId3" cstate="print"/>
          <a:srcRect l="18990"/>
          <a:stretch>
            <a:fillRect/>
          </a:stretch>
        </p:blipFill>
        <p:spPr bwMode="auto">
          <a:xfrm>
            <a:off x="4716463" y="3357563"/>
            <a:ext cx="3995737" cy="291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260350"/>
            <a:ext cx="8220075" cy="576263"/>
          </a:xfrm>
          <a:solidFill>
            <a:srgbClr val="FFFF99">
              <a:alpha val="46001"/>
            </a:srgbClr>
          </a:solidFill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4000" b="1">
                <a:solidFill>
                  <a:srgbClr val="FF3300"/>
                </a:solidFill>
              </a:rPr>
              <a:t>Первинні базов</a:t>
            </a:r>
            <a:r>
              <a:rPr lang="uk-UA" sz="4000" b="1">
                <a:solidFill>
                  <a:srgbClr val="FF3300"/>
                </a:solidFill>
              </a:rPr>
              <a:t>і знання:</a:t>
            </a:r>
            <a:endParaRPr lang="ru-RU" sz="4000" b="1">
              <a:solidFill>
                <a:srgbClr val="FF3300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76375" y="765175"/>
            <a:ext cx="5940425" cy="936625"/>
          </a:xfrm>
          <a:noFill/>
        </p:spPr>
        <p:txBody>
          <a:bodyPr/>
          <a:lstStyle/>
          <a:p>
            <a:pPr>
              <a:lnSpc>
                <a:spcPct val="150000"/>
              </a:lnSpc>
              <a:buFontTx/>
              <a:buNone/>
            </a:pPr>
            <a:r>
              <a:rPr lang="uk-UA" b="1">
                <a:solidFill>
                  <a:srgbClr val="000099"/>
                </a:solidFill>
              </a:rPr>
              <a:t>Види цегляного мурування </a:t>
            </a:r>
            <a:endParaRPr lang="ru-RU">
              <a:solidFill>
                <a:srgbClr val="000099"/>
              </a:solidFill>
            </a:endParaRP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0" y="1773238"/>
            <a:ext cx="3059113" cy="671512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/>
              <a:t>З керамічної цегли </a:t>
            </a:r>
            <a:r>
              <a:rPr lang="uk-UA" b="1"/>
              <a:t>пластичного пресування</a:t>
            </a:r>
            <a:endParaRPr lang="ru-RU" b="1"/>
          </a:p>
        </p:txBody>
      </p:sp>
      <p:sp>
        <p:nvSpPr>
          <p:cNvPr id="4103" name="Text Box 7"/>
          <p:cNvSpPr txBox="1">
            <a:spLocks noChangeArrowheads="1"/>
          </p:cNvSpPr>
          <p:nvPr/>
        </p:nvSpPr>
        <p:spPr bwMode="auto">
          <a:xfrm>
            <a:off x="3276600" y="4437063"/>
            <a:ext cx="2808288" cy="396875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/>
              <a:t>З легкого бетону</a:t>
            </a:r>
            <a:endParaRPr lang="ru-RU" sz="2000" b="1"/>
          </a:p>
        </p:txBody>
      </p:sp>
      <p:sp>
        <p:nvSpPr>
          <p:cNvPr id="4104" name="Text Box 8"/>
          <p:cNvSpPr txBox="1">
            <a:spLocks noChangeArrowheads="1"/>
          </p:cNvSpPr>
          <p:nvPr/>
        </p:nvSpPr>
        <p:spPr bwMode="auto">
          <a:xfrm>
            <a:off x="5867400" y="1773238"/>
            <a:ext cx="3276600" cy="701675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/>
              <a:t>З керамічної цегли напівсухого пресування</a:t>
            </a:r>
            <a:endParaRPr lang="ru-RU" sz="2000" b="1"/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3203575" y="1773238"/>
            <a:ext cx="2592388" cy="701675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/>
              <a:t>З керамічної порожнистої цегли</a:t>
            </a:r>
            <a:endParaRPr lang="ru-RU" sz="2000" b="1"/>
          </a:p>
        </p:txBody>
      </p:sp>
      <p:sp>
        <p:nvSpPr>
          <p:cNvPr id="4106" name="Text Box 10"/>
          <p:cNvSpPr txBox="1">
            <a:spLocks noChangeArrowheads="1"/>
          </p:cNvSpPr>
          <p:nvPr/>
        </p:nvSpPr>
        <p:spPr bwMode="auto">
          <a:xfrm>
            <a:off x="250825" y="4437063"/>
            <a:ext cx="2808288" cy="396875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/>
              <a:t>З силікатної цегли</a:t>
            </a:r>
            <a:endParaRPr lang="ru-RU" sz="2000" b="1"/>
          </a:p>
        </p:txBody>
      </p:sp>
      <p:pic>
        <p:nvPicPr>
          <p:cNvPr id="4107" name="Picture 11" descr="aa297d305226f381fd033294ada3fa1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375" y="2636838"/>
            <a:ext cx="1511300" cy="1250950"/>
          </a:xfrm>
          <a:prstGeom prst="rect">
            <a:avLst/>
          </a:prstGeom>
          <a:noFill/>
        </p:spPr>
      </p:pic>
      <p:pic>
        <p:nvPicPr>
          <p:cNvPr id="4108" name="Picture 12" descr="brick_tw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4941888"/>
            <a:ext cx="1871662" cy="1730375"/>
          </a:xfrm>
          <a:prstGeom prst="rect">
            <a:avLst/>
          </a:prstGeom>
          <a:noFill/>
        </p:spPr>
      </p:pic>
      <p:pic>
        <p:nvPicPr>
          <p:cNvPr id="4110" name="Picture 14" descr="83ab4ea1ed996b69038639a04a3d740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16688" y="5157788"/>
            <a:ext cx="2078037" cy="130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11" name="Text Box 15"/>
          <p:cNvSpPr txBox="1">
            <a:spLocks noChangeArrowheads="1"/>
          </p:cNvSpPr>
          <p:nvPr/>
        </p:nvSpPr>
        <p:spPr bwMode="auto">
          <a:xfrm>
            <a:off x="6156325" y="4437063"/>
            <a:ext cx="2808288" cy="396875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/>
              <a:t>З бетонних каменів</a:t>
            </a:r>
            <a:endParaRPr lang="ru-RU" sz="2000" b="1"/>
          </a:p>
        </p:txBody>
      </p:sp>
      <p:pic>
        <p:nvPicPr>
          <p:cNvPr id="4112" name="Picture 16" descr="2cc710011b642065b211b5bc53ad2ad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48488" y="2565400"/>
            <a:ext cx="1471612" cy="144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13" name="Picture 17" descr="6dc11dd2004d7051f27f1bd9472e399c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35375" y="5229225"/>
            <a:ext cx="19050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14" name="Picture 18" descr="Кирпич строительный полнотелый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4213" y="2492375"/>
            <a:ext cx="1382712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4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1" grpId="0" animBg="1"/>
      <p:bldP spid="4103" grpId="0" animBg="1"/>
      <p:bldP spid="4104" grpId="0" animBg="1"/>
      <p:bldP spid="4105" grpId="0" animBg="1"/>
      <p:bldP spid="4106" grpId="0" animBg="1"/>
      <p:bldP spid="41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260350"/>
            <a:ext cx="8220075" cy="576263"/>
          </a:xfrm>
          <a:solidFill>
            <a:srgbClr val="FFFF99">
              <a:alpha val="46001"/>
            </a:srgbClr>
          </a:solidFill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4000" b="1">
                <a:solidFill>
                  <a:srgbClr val="FF3300"/>
                </a:solidFill>
              </a:rPr>
              <a:t>Первинні базов</a:t>
            </a:r>
            <a:r>
              <a:rPr lang="uk-UA" sz="4000" b="1">
                <a:solidFill>
                  <a:srgbClr val="FF3300"/>
                </a:solidFill>
              </a:rPr>
              <a:t>і знання:</a:t>
            </a:r>
            <a:endParaRPr lang="ru-RU" sz="4000" b="1">
              <a:solidFill>
                <a:srgbClr val="FF3300"/>
              </a:solidFill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08050"/>
            <a:ext cx="8208962" cy="649288"/>
          </a:xfrm>
          <a:noFill/>
        </p:spPr>
        <p:txBody>
          <a:bodyPr/>
          <a:lstStyle/>
          <a:p>
            <a:pPr>
              <a:lnSpc>
                <a:spcPct val="150000"/>
              </a:lnSpc>
              <a:buFontTx/>
              <a:buNone/>
            </a:pPr>
            <a:r>
              <a:rPr lang="uk-UA" altLang="ko-KR" b="1">
                <a:solidFill>
                  <a:srgbClr val="000099"/>
                </a:solidFill>
              </a:rPr>
              <a:t>Правила розрізки кам’яного мурування</a:t>
            </a:r>
            <a:endParaRPr lang="ru-RU" b="1">
              <a:solidFill>
                <a:srgbClr val="000099"/>
              </a:solidFill>
            </a:endParaRPr>
          </a:p>
        </p:txBody>
      </p:sp>
      <p:sp>
        <p:nvSpPr>
          <p:cNvPr id="22543" name="Text Box 15"/>
          <p:cNvSpPr txBox="1">
            <a:spLocks noChangeArrowheads="1"/>
          </p:cNvSpPr>
          <p:nvPr/>
        </p:nvSpPr>
        <p:spPr bwMode="auto">
          <a:xfrm>
            <a:off x="250825" y="1844675"/>
            <a:ext cx="4033838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>
                <a:solidFill>
                  <a:srgbClr val="800000"/>
                </a:solidFill>
              </a:rPr>
              <a:t>Постілі каменів мають бути перпендикулярними силам, що діють на мурування</a:t>
            </a:r>
            <a:endParaRPr lang="ru-RU" sz="2400">
              <a:solidFill>
                <a:srgbClr val="800000"/>
              </a:solidFill>
            </a:endParaRPr>
          </a:p>
        </p:txBody>
      </p:sp>
      <p:sp>
        <p:nvSpPr>
          <p:cNvPr id="22544" name="Text Box 16"/>
          <p:cNvSpPr txBox="1">
            <a:spLocks noChangeArrowheads="1"/>
          </p:cNvSpPr>
          <p:nvPr/>
        </p:nvSpPr>
        <p:spPr bwMode="auto">
          <a:xfrm>
            <a:off x="179388" y="3644900"/>
            <a:ext cx="3313112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>
                <a:solidFill>
                  <a:srgbClr val="800000"/>
                </a:solidFill>
              </a:rPr>
              <a:t>Масив мурування повинен ділитися поздовжніми і поперечними швами</a:t>
            </a:r>
            <a:endParaRPr lang="ru-RU" sz="2400">
              <a:solidFill>
                <a:srgbClr val="800000"/>
              </a:solidFill>
            </a:endParaRPr>
          </a:p>
        </p:txBody>
      </p:sp>
      <p:sp>
        <p:nvSpPr>
          <p:cNvPr id="22546" name="Text Box 18"/>
          <p:cNvSpPr txBox="1">
            <a:spLocks noChangeArrowheads="1"/>
          </p:cNvSpPr>
          <p:nvPr/>
        </p:nvSpPr>
        <p:spPr bwMode="auto">
          <a:xfrm>
            <a:off x="179388" y="5300663"/>
            <a:ext cx="38163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400">
                <a:solidFill>
                  <a:srgbClr val="800000"/>
                </a:solidFill>
              </a:rPr>
              <a:t>Мурування виконується з перев'язкою швів</a:t>
            </a:r>
            <a:endParaRPr lang="ru-RU" sz="2400">
              <a:solidFill>
                <a:srgbClr val="800000"/>
              </a:solidFill>
            </a:endParaRPr>
          </a:p>
        </p:txBody>
      </p:sp>
      <p:pic>
        <p:nvPicPr>
          <p:cNvPr id="22547" name="Picture 19" descr="http://www.fagot.com.ua/production/img/bav1.jpg"/>
          <p:cNvPicPr>
            <a:picLocks noChangeAspect="1" noChangeArrowheads="1"/>
          </p:cNvPicPr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4140200" y="5084763"/>
            <a:ext cx="2808288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2548" name="Group 20"/>
          <p:cNvGrpSpPr>
            <a:grpSpLocks/>
          </p:cNvGrpSpPr>
          <p:nvPr/>
        </p:nvGrpSpPr>
        <p:grpSpPr bwMode="auto">
          <a:xfrm>
            <a:off x="4572000" y="2133600"/>
            <a:ext cx="3851275" cy="935038"/>
            <a:chOff x="682" y="2631"/>
            <a:chExt cx="3919" cy="909"/>
          </a:xfrm>
        </p:grpSpPr>
        <p:sp>
          <p:nvSpPr>
            <p:cNvPr id="22549" name="AutoShape 21"/>
            <p:cNvSpPr>
              <a:spLocks noChangeArrowheads="1"/>
            </p:cNvSpPr>
            <p:nvPr/>
          </p:nvSpPr>
          <p:spPr bwMode="auto">
            <a:xfrm rot="-5400000">
              <a:off x="4175" y="3114"/>
              <a:ext cx="341" cy="511"/>
            </a:xfrm>
            <a:prstGeom prst="cube">
              <a:avLst>
                <a:gd name="adj" fmla="val 73005"/>
              </a:avLst>
            </a:prstGeom>
            <a:solidFill>
              <a:srgbClr val="993300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50" name="AutoShape 22"/>
            <p:cNvSpPr>
              <a:spLocks noChangeArrowheads="1"/>
            </p:cNvSpPr>
            <p:nvPr/>
          </p:nvSpPr>
          <p:spPr bwMode="auto">
            <a:xfrm rot="-5400000">
              <a:off x="3892" y="3114"/>
              <a:ext cx="341" cy="511"/>
            </a:xfrm>
            <a:prstGeom prst="cube">
              <a:avLst>
                <a:gd name="adj" fmla="val 73005"/>
              </a:avLst>
            </a:prstGeom>
            <a:solidFill>
              <a:srgbClr val="993300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51" name="AutoShape 23"/>
            <p:cNvSpPr>
              <a:spLocks noChangeArrowheads="1"/>
            </p:cNvSpPr>
            <p:nvPr/>
          </p:nvSpPr>
          <p:spPr bwMode="auto">
            <a:xfrm rot="-5400000">
              <a:off x="3607" y="3114"/>
              <a:ext cx="341" cy="511"/>
            </a:xfrm>
            <a:prstGeom prst="cube">
              <a:avLst>
                <a:gd name="adj" fmla="val 73005"/>
              </a:avLst>
            </a:prstGeom>
            <a:solidFill>
              <a:srgbClr val="993300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52" name="AutoShape 24"/>
            <p:cNvSpPr>
              <a:spLocks noChangeArrowheads="1"/>
            </p:cNvSpPr>
            <p:nvPr/>
          </p:nvSpPr>
          <p:spPr bwMode="auto">
            <a:xfrm rot="-5400000">
              <a:off x="3323" y="3114"/>
              <a:ext cx="341" cy="511"/>
            </a:xfrm>
            <a:prstGeom prst="cube">
              <a:avLst>
                <a:gd name="adj" fmla="val 73005"/>
              </a:avLst>
            </a:prstGeom>
            <a:solidFill>
              <a:srgbClr val="993300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53" name="AutoShape 25"/>
            <p:cNvSpPr>
              <a:spLocks noChangeArrowheads="1"/>
            </p:cNvSpPr>
            <p:nvPr/>
          </p:nvSpPr>
          <p:spPr bwMode="auto">
            <a:xfrm rot="-5400000">
              <a:off x="3039" y="3114"/>
              <a:ext cx="341" cy="511"/>
            </a:xfrm>
            <a:prstGeom prst="cube">
              <a:avLst>
                <a:gd name="adj" fmla="val 73005"/>
              </a:avLst>
            </a:prstGeom>
            <a:solidFill>
              <a:srgbClr val="993300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54" name="AutoShape 26"/>
            <p:cNvSpPr>
              <a:spLocks noChangeArrowheads="1"/>
            </p:cNvSpPr>
            <p:nvPr/>
          </p:nvSpPr>
          <p:spPr bwMode="auto">
            <a:xfrm rot="-5400000">
              <a:off x="2755" y="3114"/>
              <a:ext cx="341" cy="511"/>
            </a:xfrm>
            <a:prstGeom prst="cube">
              <a:avLst>
                <a:gd name="adj" fmla="val 73005"/>
              </a:avLst>
            </a:prstGeom>
            <a:solidFill>
              <a:srgbClr val="993300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55" name="AutoShape 27"/>
            <p:cNvSpPr>
              <a:spLocks noChangeArrowheads="1"/>
            </p:cNvSpPr>
            <p:nvPr/>
          </p:nvSpPr>
          <p:spPr bwMode="auto">
            <a:xfrm rot="-5400000">
              <a:off x="2471" y="3114"/>
              <a:ext cx="341" cy="511"/>
            </a:xfrm>
            <a:prstGeom prst="cube">
              <a:avLst>
                <a:gd name="adj" fmla="val 73005"/>
              </a:avLst>
            </a:prstGeom>
            <a:solidFill>
              <a:srgbClr val="993300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56" name="AutoShape 28"/>
            <p:cNvSpPr>
              <a:spLocks noChangeArrowheads="1"/>
            </p:cNvSpPr>
            <p:nvPr/>
          </p:nvSpPr>
          <p:spPr bwMode="auto">
            <a:xfrm rot="-5400000">
              <a:off x="2187" y="3114"/>
              <a:ext cx="341" cy="511"/>
            </a:xfrm>
            <a:prstGeom prst="cube">
              <a:avLst>
                <a:gd name="adj" fmla="val 73005"/>
              </a:avLst>
            </a:prstGeom>
            <a:solidFill>
              <a:srgbClr val="993300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57" name="AutoShape 29"/>
            <p:cNvSpPr>
              <a:spLocks noChangeArrowheads="1"/>
            </p:cNvSpPr>
            <p:nvPr/>
          </p:nvSpPr>
          <p:spPr bwMode="auto">
            <a:xfrm rot="-5400000">
              <a:off x="1903" y="3114"/>
              <a:ext cx="341" cy="511"/>
            </a:xfrm>
            <a:prstGeom prst="cube">
              <a:avLst>
                <a:gd name="adj" fmla="val 73005"/>
              </a:avLst>
            </a:prstGeom>
            <a:solidFill>
              <a:srgbClr val="993300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58" name="AutoShape 30"/>
            <p:cNvSpPr>
              <a:spLocks noChangeArrowheads="1"/>
            </p:cNvSpPr>
            <p:nvPr/>
          </p:nvSpPr>
          <p:spPr bwMode="auto">
            <a:xfrm rot="-5400000">
              <a:off x="1619" y="3114"/>
              <a:ext cx="341" cy="511"/>
            </a:xfrm>
            <a:prstGeom prst="cube">
              <a:avLst>
                <a:gd name="adj" fmla="val 73005"/>
              </a:avLst>
            </a:prstGeom>
            <a:solidFill>
              <a:srgbClr val="993300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59" name="AutoShape 31"/>
            <p:cNvSpPr>
              <a:spLocks noChangeArrowheads="1"/>
            </p:cNvSpPr>
            <p:nvPr/>
          </p:nvSpPr>
          <p:spPr bwMode="auto">
            <a:xfrm rot="-5400000">
              <a:off x="1336" y="3114"/>
              <a:ext cx="341" cy="511"/>
            </a:xfrm>
            <a:prstGeom prst="cube">
              <a:avLst>
                <a:gd name="adj" fmla="val 73005"/>
              </a:avLst>
            </a:prstGeom>
            <a:solidFill>
              <a:srgbClr val="993300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60" name="AutoShape 32"/>
            <p:cNvSpPr>
              <a:spLocks noChangeArrowheads="1"/>
            </p:cNvSpPr>
            <p:nvPr/>
          </p:nvSpPr>
          <p:spPr bwMode="auto">
            <a:xfrm rot="-5400000">
              <a:off x="1051" y="3114"/>
              <a:ext cx="341" cy="511"/>
            </a:xfrm>
            <a:prstGeom prst="cube">
              <a:avLst>
                <a:gd name="adj" fmla="val 73005"/>
              </a:avLst>
            </a:prstGeom>
            <a:solidFill>
              <a:srgbClr val="993300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61" name="AutoShape 33"/>
            <p:cNvSpPr>
              <a:spLocks noChangeArrowheads="1"/>
            </p:cNvSpPr>
            <p:nvPr/>
          </p:nvSpPr>
          <p:spPr bwMode="auto">
            <a:xfrm rot="-5400000">
              <a:off x="767" y="3114"/>
              <a:ext cx="341" cy="511"/>
            </a:xfrm>
            <a:prstGeom prst="cube">
              <a:avLst>
                <a:gd name="adj" fmla="val 73005"/>
              </a:avLst>
            </a:prstGeom>
            <a:solidFill>
              <a:srgbClr val="993300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62" name="AutoShape 34"/>
            <p:cNvSpPr>
              <a:spLocks noChangeArrowheads="1"/>
            </p:cNvSpPr>
            <p:nvPr/>
          </p:nvSpPr>
          <p:spPr bwMode="auto">
            <a:xfrm rot="-5400000">
              <a:off x="3848" y="2872"/>
              <a:ext cx="199" cy="625"/>
            </a:xfrm>
            <a:prstGeom prst="cube">
              <a:avLst>
                <a:gd name="adj" fmla="val 47671"/>
              </a:avLst>
            </a:prstGeom>
            <a:solidFill>
              <a:srgbClr val="993300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63" name="AutoShape 35"/>
            <p:cNvSpPr>
              <a:spLocks noChangeArrowheads="1"/>
            </p:cNvSpPr>
            <p:nvPr/>
          </p:nvSpPr>
          <p:spPr bwMode="auto">
            <a:xfrm rot="-5400000">
              <a:off x="3280" y="2872"/>
              <a:ext cx="199" cy="625"/>
            </a:xfrm>
            <a:prstGeom prst="cube">
              <a:avLst>
                <a:gd name="adj" fmla="val 47671"/>
              </a:avLst>
            </a:prstGeom>
            <a:solidFill>
              <a:srgbClr val="993300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64" name="AutoShape 36"/>
            <p:cNvSpPr>
              <a:spLocks noChangeArrowheads="1"/>
            </p:cNvSpPr>
            <p:nvPr/>
          </p:nvSpPr>
          <p:spPr bwMode="auto">
            <a:xfrm rot="-5400000">
              <a:off x="2712" y="2872"/>
              <a:ext cx="199" cy="625"/>
            </a:xfrm>
            <a:prstGeom prst="cube">
              <a:avLst>
                <a:gd name="adj" fmla="val 47671"/>
              </a:avLst>
            </a:prstGeom>
            <a:solidFill>
              <a:srgbClr val="993300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65" name="AutoShape 37"/>
            <p:cNvSpPr>
              <a:spLocks noChangeArrowheads="1"/>
            </p:cNvSpPr>
            <p:nvPr/>
          </p:nvSpPr>
          <p:spPr bwMode="auto">
            <a:xfrm rot="-5400000">
              <a:off x="2144" y="2872"/>
              <a:ext cx="199" cy="625"/>
            </a:xfrm>
            <a:prstGeom prst="cube">
              <a:avLst>
                <a:gd name="adj" fmla="val 47671"/>
              </a:avLst>
            </a:prstGeom>
            <a:solidFill>
              <a:srgbClr val="993300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66" name="AutoShape 38"/>
            <p:cNvSpPr>
              <a:spLocks noChangeArrowheads="1"/>
            </p:cNvSpPr>
            <p:nvPr/>
          </p:nvSpPr>
          <p:spPr bwMode="auto">
            <a:xfrm rot="-5400000">
              <a:off x="1576" y="2872"/>
              <a:ext cx="199" cy="625"/>
            </a:xfrm>
            <a:prstGeom prst="cube">
              <a:avLst>
                <a:gd name="adj" fmla="val 47671"/>
              </a:avLst>
            </a:prstGeom>
            <a:solidFill>
              <a:srgbClr val="993300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67" name="AutoShape 39"/>
            <p:cNvSpPr>
              <a:spLocks noChangeArrowheads="1"/>
            </p:cNvSpPr>
            <p:nvPr/>
          </p:nvSpPr>
          <p:spPr bwMode="auto">
            <a:xfrm rot="-5400000">
              <a:off x="1007" y="2872"/>
              <a:ext cx="199" cy="625"/>
            </a:xfrm>
            <a:prstGeom prst="cube">
              <a:avLst>
                <a:gd name="adj" fmla="val 47671"/>
              </a:avLst>
            </a:prstGeom>
            <a:solidFill>
              <a:srgbClr val="993300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68" name="AutoShape 40"/>
            <p:cNvSpPr>
              <a:spLocks noChangeArrowheads="1"/>
            </p:cNvSpPr>
            <p:nvPr/>
          </p:nvSpPr>
          <p:spPr bwMode="auto">
            <a:xfrm rot="-5400000">
              <a:off x="3565" y="2758"/>
              <a:ext cx="198" cy="625"/>
            </a:xfrm>
            <a:prstGeom prst="cube">
              <a:avLst>
                <a:gd name="adj" fmla="val 47671"/>
              </a:avLst>
            </a:prstGeom>
            <a:solidFill>
              <a:srgbClr val="993300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69" name="AutoShape 41"/>
            <p:cNvSpPr>
              <a:spLocks noChangeArrowheads="1"/>
            </p:cNvSpPr>
            <p:nvPr/>
          </p:nvSpPr>
          <p:spPr bwMode="auto">
            <a:xfrm rot="-5400000">
              <a:off x="2997" y="2758"/>
              <a:ext cx="198" cy="625"/>
            </a:xfrm>
            <a:prstGeom prst="cube">
              <a:avLst>
                <a:gd name="adj" fmla="val 47671"/>
              </a:avLst>
            </a:prstGeom>
            <a:solidFill>
              <a:srgbClr val="993300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70" name="AutoShape 42"/>
            <p:cNvSpPr>
              <a:spLocks noChangeArrowheads="1"/>
            </p:cNvSpPr>
            <p:nvPr/>
          </p:nvSpPr>
          <p:spPr bwMode="auto">
            <a:xfrm rot="-5400000">
              <a:off x="2430" y="2758"/>
              <a:ext cx="198" cy="625"/>
            </a:xfrm>
            <a:prstGeom prst="cube">
              <a:avLst>
                <a:gd name="adj" fmla="val 47671"/>
              </a:avLst>
            </a:prstGeom>
            <a:solidFill>
              <a:srgbClr val="993300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71" name="AutoShape 43"/>
            <p:cNvSpPr>
              <a:spLocks noChangeArrowheads="1"/>
            </p:cNvSpPr>
            <p:nvPr/>
          </p:nvSpPr>
          <p:spPr bwMode="auto">
            <a:xfrm rot="-5400000">
              <a:off x="1861" y="2758"/>
              <a:ext cx="198" cy="625"/>
            </a:xfrm>
            <a:prstGeom prst="cube">
              <a:avLst>
                <a:gd name="adj" fmla="val 47671"/>
              </a:avLst>
            </a:prstGeom>
            <a:solidFill>
              <a:srgbClr val="993300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72" name="AutoShape 44"/>
            <p:cNvSpPr>
              <a:spLocks noChangeArrowheads="1"/>
            </p:cNvSpPr>
            <p:nvPr/>
          </p:nvSpPr>
          <p:spPr bwMode="auto">
            <a:xfrm rot="-5400000">
              <a:off x="1293" y="2758"/>
              <a:ext cx="198" cy="625"/>
            </a:xfrm>
            <a:prstGeom prst="cube">
              <a:avLst>
                <a:gd name="adj" fmla="val 47671"/>
              </a:avLst>
            </a:prstGeom>
            <a:solidFill>
              <a:srgbClr val="993300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73" name="AutoShape 45"/>
            <p:cNvSpPr>
              <a:spLocks noChangeArrowheads="1"/>
            </p:cNvSpPr>
            <p:nvPr/>
          </p:nvSpPr>
          <p:spPr bwMode="auto">
            <a:xfrm rot="-5400000">
              <a:off x="3280" y="2645"/>
              <a:ext cx="199" cy="625"/>
            </a:xfrm>
            <a:prstGeom prst="cube">
              <a:avLst>
                <a:gd name="adj" fmla="val 47671"/>
              </a:avLst>
            </a:prstGeom>
            <a:solidFill>
              <a:srgbClr val="993300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74" name="AutoShape 46"/>
            <p:cNvSpPr>
              <a:spLocks noChangeArrowheads="1"/>
            </p:cNvSpPr>
            <p:nvPr/>
          </p:nvSpPr>
          <p:spPr bwMode="auto">
            <a:xfrm rot="-5400000">
              <a:off x="2712" y="2645"/>
              <a:ext cx="199" cy="625"/>
            </a:xfrm>
            <a:prstGeom prst="cube">
              <a:avLst>
                <a:gd name="adj" fmla="val 47671"/>
              </a:avLst>
            </a:prstGeom>
            <a:solidFill>
              <a:srgbClr val="993300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75" name="AutoShape 47"/>
            <p:cNvSpPr>
              <a:spLocks noChangeArrowheads="1"/>
            </p:cNvSpPr>
            <p:nvPr/>
          </p:nvSpPr>
          <p:spPr bwMode="auto">
            <a:xfrm rot="-5400000">
              <a:off x="2144" y="2645"/>
              <a:ext cx="199" cy="625"/>
            </a:xfrm>
            <a:prstGeom prst="cube">
              <a:avLst>
                <a:gd name="adj" fmla="val 47671"/>
              </a:avLst>
            </a:prstGeom>
            <a:solidFill>
              <a:srgbClr val="993300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76" name="AutoShape 48"/>
            <p:cNvSpPr>
              <a:spLocks noChangeArrowheads="1"/>
            </p:cNvSpPr>
            <p:nvPr/>
          </p:nvSpPr>
          <p:spPr bwMode="auto">
            <a:xfrm rot="-5400000">
              <a:off x="1576" y="2645"/>
              <a:ext cx="199" cy="625"/>
            </a:xfrm>
            <a:prstGeom prst="cube">
              <a:avLst>
                <a:gd name="adj" fmla="val 47671"/>
              </a:avLst>
            </a:prstGeom>
            <a:solidFill>
              <a:srgbClr val="993300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77" name="AutoShape 49"/>
            <p:cNvSpPr>
              <a:spLocks noChangeArrowheads="1"/>
            </p:cNvSpPr>
            <p:nvPr/>
          </p:nvSpPr>
          <p:spPr bwMode="auto">
            <a:xfrm rot="-5400000">
              <a:off x="2996" y="2532"/>
              <a:ext cx="199" cy="625"/>
            </a:xfrm>
            <a:prstGeom prst="cube">
              <a:avLst>
                <a:gd name="adj" fmla="val 47671"/>
              </a:avLst>
            </a:prstGeom>
            <a:solidFill>
              <a:srgbClr val="993300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78" name="AutoShape 50"/>
            <p:cNvSpPr>
              <a:spLocks noChangeArrowheads="1"/>
            </p:cNvSpPr>
            <p:nvPr/>
          </p:nvSpPr>
          <p:spPr bwMode="auto">
            <a:xfrm rot="-5400000">
              <a:off x="2429" y="2532"/>
              <a:ext cx="199" cy="625"/>
            </a:xfrm>
            <a:prstGeom prst="cube">
              <a:avLst>
                <a:gd name="adj" fmla="val 47671"/>
              </a:avLst>
            </a:prstGeom>
            <a:solidFill>
              <a:srgbClr val="993300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79" name="AutoShape 51"/>
            <p:cNvSpPr>
              <a:spLocks noChangeArrowheads="1"/>
            </p:cNvSpPr>
            <p:nvPr/>
          </p:nvSpPr>
          <p:spPr bwMode="auto">
            <a:xfrm rot="-5400000">
              <a:off x="1860" y="2532"/>
              <a:ext cx="199" cy="625"/>
            </a:xfrm>
            <a:prstGeom prst="cube">
              <a:avLst>
                <a:gd name="adj" fmla="val 47671"/>
              </a:avLst>
            </a:prstGeom>
            <a:solidFill>
              <a:srgbClr val="993300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80" name="AutoShape 52"/>
            <p:cNvSpPr>
              <a:spLocks noChangeArrowheads="1"/>
            </p:cNvSpPr>
            <p:nvPr/>
          </p:nvSpPr>
          <p:spPr bwMode="auto">
            <a:xfrm rot="-5400000">
              <a:off x="2712" y="2418"/>
              <a:ext cx="199" cy="625"/>
            </a:xfrm>
            <a:prstGeom prst="cube">
              <a:avLst>
                <a:gd name="adj" fmla="val 47671"/>
              </a:avLst>
            </a:prstGeom>
            <a:solidFill>
              <a:srgbClr val="993300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81" name="AutoShape 53"/>
            <p:cNvSpPr>
              <a:spLocks noChangeArrowheads="1"/>
            </p:cNvSpPr>
            <p:nvPr/>
          </p:nvSpPr>
          <p:spPr bwMode="auto">
            <a:xfrm rot="-5400000">
              <a:off x="2144" y="2418"/>
              <a:ext cx="199" cy="625"/>
            </a:xfrm>
            <a:prstGeom prst="cube">
              <a:avLst>
                <a:gd name="adj" fmla="val 47671"/>
              </a:avLst>
            </a:prstGeom>
            <a:solidFill>
              <a:srgbClr val="993300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2582" name="AutoShape 54"/>
          <p:cNvSpPr>
            <a:spLocks noChangeArrowheads="1"/>
          </p:cNvSpPr>
          <p:nvPr/>
        </p:nvSpPr>
        <p:spPr bwMode="auto">
          <a:xfrm>
            <a:off x="6156325" y="1628775"/>
            <a:ext cx="358775" cy="504825"/>
          </a:xfrm>
          <a:prstGeom prst="downArrow">
            <a:avLst>
              <a:gd name="adj1" fmla="val 50000"/>
              <a:gd name="adj2" fmla="val 35177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22587" name="Picture 5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63938" y="3357563"/>
            <a:ext cx="3529012" cy="1649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89" name="Text Box 61"/>
          <p:cNvSpPr txBox="1">
            <a:spLocks noChangeArrowheads="1"/>
          </p:cNvSpPr>
          <p:nvPr/>
        </p:nvSpPr>
        <p:spPr bwMode="auto">
          <a:xfrm>
            <a:off x="7524750" y="1628775"/>
            <a:ext cx="13684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>
                <a:solidFill>
                  <a:srgbClr val="008000"/>
                </a:solidFill>
              </a:rPr>
              <a:t>Перше правило</a:t>
            </a:r>
            <a:endParaRPr lang="ru-RU" sz="2000" b="1">
              <a:solidFill>
                <a:srgbClr val="008000"/>
              </a:solidFill>
            </a:endParaRPr>
          </a:p>
        </p:txBody>
      </p:sp>
      <p:sp>
        <p:nvSpPr>
          <p:cNvPr id="22590" name="Text Box 62"/>
          <p:cNvSpPr txBox="1">
            <a:spLocks noChangeArrowheads="1"/>
          </p:cNvSpPr>
          <p:nvPr/>
        </p:nvSpPr>
        <p:spPr bwMode="auto">
          <a:xfrm>
            <a:off x="7524750" y="3789363"/>
            <a:ext cx="14398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>
                <a:solidFill>
                  <a:srgbClr val="008000"/>
                </a:solidFill>
              </a:rPr>
              <a:t>Друге правило</a:t>
            </a:r>
            <a:endParaRPr lang="ru-RU" sz="2000" b="1">
              <a:solidFill>
                <a:srgbClr val="008000"/>
              </a:solidFill>
            </a:endParaRPr>
          </a:p>
        </p:txBody>
      </p:sp>
      <p:sp>
        <p:nvSpPr>
          <p:cNvPr id="22591" name="Text Box 63"/>
          <p:cNvSpPr txBox="1">
            <a:spLocks noChangeArrowheads="1"/>
          </p:cNvSpPr>
          <p:nvPr/>
        </p:nvSpPr>
        <p:spPr bwMode="auto">
          <a:xfrm>
            <a:off x="7380288" y="5300663"/>
            <a:ext cx="151288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2000" b="1">
                <a:solidFill>
                  <a:srgbClr val="008000"/>
                </a:solidFill>
              </a:rPr>
              <a:t>Третє правило</a:t>
            </a:r>
            <a:endParaRPr lang="ru-RU" sz="2000" b="1">
              <a:solidFill>
                <a:srgbClr val="008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25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2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2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2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2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44" grpId="0"/>
      <p:bldP spid="2254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260350"/>
            <a:ext cx="8220075" cy="576263"/>
          </a:xfrm>
          <a:solidFill>
            <a:srgbClr val="FFFF99">
              <a:alpha val="46001"/>
            </a:srgbClr>
          </a:solidFill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4000" b="1">
                <a:solidFill>
                  <a:srgbClr val="FF3300"/>
                </a:solidFill>
              </a:rPr>
              <a:t>Первинні базов</a:t>
            </a:r>
            <a:r>
              <a:rPr lang="uk-UA" sz="4000" b="1">
                <a:solidFill>
                  <a:srgbClr val="FF3300"/>
                </a:solidFill>
              </a:rPr>
              <a:t>і знання:</a:t>
            </a:r>
            <a:endParaRPr lang="ru-RU" sz="4000" b="1">
              <a:solidFill>
                <a:srgbClr val="FF3300"/>
              </a:solidFill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836613"/>
            <a:ext cx="8208962" cy="719137"/>
          </a:xfrm>
          <a:noFill/>
        </p:spPr>
        <p:txBody>
          <a:bodyPr/>
          <a:lstStyle/>
          <a:p>
            <a:pPr>
              <a:lnSpc>
                <a:spcPct val="150000"/>
              </a:lnSpc>
              <a:buFontTx/>
              <a:buNone/>
            </a:pPr>
            <a:r>
              <a:rPr lang="uk-UA" altLang="ko-KR" b="1">
                <a:solidFill>
                  <a:srgbClr val="000099"/>
                </a:solidFill>
              </a:rPr>
              <a:t>Елементи цегляного мурування</a:t>
            </a:r>
            <a:endParaRPr lang="ru-RU" b="1">
              <a:solidFill>
                <a:srgbClr val="000099"/>
              </a:solidFill>
            </a:endParaRPr>
          </a:p>
        </p:txBody>
      </p:sp>
      <p:pic>
        <p:nvPicPr>
          <p:cNvPr id="24620" name="Picture 44"/>
          <p:cNvPicPr>
            <a:picLocks noChangeAspect="1" noChangeArrowheads="1"/>
          </p:cNvPicPr>
          <p:nvPr/>
        </p:nvPicPr>
        <p:blipFill>
          <a:blip r:embed="rId2" cstate="print">
            <a:lum bright="12000" contrast="54000"/>
          </a:blip>
          <a:srcRect/>
          <a:stretch>
            <a:fillRect/>
          </a:stretch>
        </p:blipFill>
        <p:spPr bwMode="auto">
          <a:xfrm>
            <a:off x="395288" y="1844675"/>
            <a:ext cx="8496300" cy="461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180000"/>
              </a:lnSpc>
            </a:pPr>
            <a:r>
              <a:rPr lang="ru-RU" sz="4000" b="1">
                <a:solidFill>
                  <a:srgbClr val="FF3300"/>
                </a:solidFill>
              </a:rPr>
              <a:t>Бліцопитування</a:t>
            </a:r>
          </a:p>
        </p:txBody>
      </p:sp>
      <p:graphicFrame>
        <p:nvGraphicFramePr>
          <p:cNvPr id="3612" name="Group 540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907280"/>
        </p:xfrm>
        <a:graphic>
          <a:graphicData uri="http://schemas.openxmlformats.org/drawingml/2006/table">
            <a:tbl>
              <a:tblPr/>
              <a:tblGrid>
                <a:gridCol w="506413"/>
                <a:gridCol w="6402387"/>
                <a:gridCol w="754063"/>
                <a:gridCol w="566737"/>
              </a:tblGrid>
              <a:tr h="2222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Питання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Так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r>
                        <a:rPr kumimoji="0" lang="uk-UA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</a:tr>
              <a:tr h="2206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 правильний цей вислів: "Кладкою називають конструкцію із природного каменю покладену на розчині"   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Цегла покладена горизонтальними рядами перпендикулярно до діючих сил - це друге правило розрізки?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Ряди кладки які утворюють фасадну поверхню -- зовнішня верста?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Яким завтовшки повинні бути горизонтальні шви мурування: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59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8-15 мм (середній  10),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59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10-12 мм(середній  11),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59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10-15 мм (середній  12)?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Цегла покладена на широку грань утворить вертикальний  шов кладки?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Цегла покладена горизонтальними рядами перпендикулярно до діючих сил -- це третє правило розрізки?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3300"/>
                </a:solidFill>
                <a:hlinkClick r:id="rId2" action="ppaction://hlinkfile"/>
              </a:rPr>
              <a:t>C</a:t>
            </a:r>
            <a:r>
              <a:rPr lang="ru-RU" b="1" dirty="0" err="1">
                <a:solidFill>
                  <a:srgbClr val="FF3300"/>
                </a:solidFill>
                <a:hlinkClick r:id="rId2" action="ppaction://hlinkfile"/>
              </a:rPr>
              <a:t>амоперевірка</a:t>
            </a:r>
            <a:r>
              <a:rPr lang="ru-RU" b="1" dirty="0">
                <a:solidFill>
                  <a:srgbClr val="FF3300"/>
                </a:solidFill>
                <a:hlinkClick r:id="rId2" action="ppaction://hlinkfile"/>
              </a:rPr>
              <a:t> </a:t>
            </a:r>
            <a:r>
              <a:rPr lang="ru-RU" b="1" dirty="0" err="1">
                <a:solidFill>
                  <a:srgbClr val="FF3300"/>
                </a:solidFill>
                <a:hlinkClick r:id="rId2" action="ppaction://hlinkfile"/>
              </a:rPr>
              <a:t>відповідей</a:t>
            </a:r>
            <a:endParaRPr lang="ru-RU" b="1" dirty="0">
              <a:solidFill>
                <a:srgbClr val="FF3300"/>
              </a:solidFill>
            </a:endParaRPr>
          </a:p>
        </p:txBody>
      </p:sp>
      <p:graphicFrame>
        <p:nvGraphicFramePr>
          <p:cNvPr id="31257" name="Group 537"/>
          <p:cNvGraphicFramePr>
            <a:graphicFrameLocks noGrp="1"/>
          </p:cNvGraphicFramePr>
          <p:nvPr>
            <p:ph idx="1"/>
          </p:nvPr>
        </p:nvGraphicFramePr>
        <p:xfrm>
          <a:off x="468313" y="1341438"/>
          <a:ext cx="8229600" cy="5242560"/>
        </p:xfrm>
        <a:graphic>
          <a:graphicData uri="http://schemas.openxmlformats.org/drawingml/2006/table">
            <a:tbl>
              <a:tblPr/>
              <a:tblGrid>
                <a:gridCol w="368300"/>
                <a:gridCol w="6869112"/>
                <a:gridCol w="592138"/>
                <a:gridCol w="400050"/>
              </a:tblGrid>
              <a:tr h="19208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Питання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Так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r>
                        <a:rPr kumimoji="0" lang="uk-UA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 правильний цей вислів: "Кладкою називають конструкцію із природного каменю покладену на розчині"   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٧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06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Цегла покладена горизонтальними рядами перпендикулярно до діючих сил - це друге правило розрізки?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٧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FF"/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Ряди кладки які утворюють фасадну поверхню -- зовнішня верста?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٧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8588"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Яким завтовшки повинні бути горизонтальні шви мурування: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90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8-15 мм (середній  10),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٧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FF"/>
                    </a:solidFill>
                  </a:tcPr>
                </a:tc>
              </a:tr>
              <a:tr h="2190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10-12 мм(середній  11),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٧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FF"/>
                    </a:solidFill>
                  </a:tcPr>
                </a:tc>
              </a:tr>
              <a:tr h="2190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10-15 мм (середній  12)?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٧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Цегла покладена на широку грань утворить вертикальний  шов кладки?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٧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FF"/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Цегла покладена горизонтальними рядами перпендикулярно до діючих сил -- це третє правило розрізки?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  у повному  об'ємі цей вислів: "Кладкою називають конструкцію із цегли покладену на розчині"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٧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sz="3200" b="1">
                <a:solidFill>
                  <a:srgbClr val="FF3300"/>
                </a:solidFill>
              </a:rPr>
              <a:t>Тема №3  Мурування зі штучних та природних каменів правильної форми</a:t>
            </a:r>
            <a:r>
              <a:rPr lang="ru-RU" sz="4000"/>
              <a:t> 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3357563"/>
            <a:ext cx="8229600" cy="3041650"/>
          </a:xfrm>
          <a:solidFill>
            <a:srgbClr val="FFFF99"/>
          </a:solidFill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uk-UA" b="1">
                <a:solidFill>
                  <a:srgbClr val="800000"/>
                </a:solidFill>
              </a:rPr>
              <a:t>1.  Однорядна (ланцюгова) і багаторядна (п’ятирядна або шестирядна і трирядна) система перев'язки.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uk-UA" b="1">
                <a:solidFill>
                  <a:srgbClr val="800000"/>
                </a:solidFill>
              </a:rPr>
              <a:t>2.  Переваги і недоліки цих систем.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uk-UA" b="1">
                <a:solidFill>
                  <a:srgbClr val="800000"/>
                </a:solidFill>
              </a:rPr>
              <a:t>3.  Міцність систем перев'язки.</a:t>
            </a:r>
            <a:endParaRPr lang="ru-RU" b="1">
              <a:solidFill>
                <a:srgbClr val="800000"/>
              </a:solidFill>
            </a:endParaRP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395288" y="1628775"/>
            <a:ext cx="8280400" cy="155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/>
              <a:t> </a:t>
            </a:r>
            <a:r>
              <a:rPr lang="uk-UA" sz="3200" b="1">
                <a:solidFill>
                  <a:srgbClr val="000099"/>
                </a:solidFill>
              </a:rPr>
              <a:t>Урок №21 Кладка за ланцюговою і багаторядною системою перев'язки швів</a:t>
            </a:r>
            <a:endParaRPr lang="ru-RU" sz="3200" b="1">
              <a:solidFill>
                <a:srgbClr val="0000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b="1">
                <a:solidFill>
                  <a:srgbClr val="FF3300"/>
                </a:solidFill>
              </a:rPr>
              <a:t>Задачі уроку</a:t>
            </a:r>
            <a:endParaRPr lang="ru-RU" b="1">
              <a:solidFill>
                <a:srgbClr val="FF3300"/>
              </a:solidFill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99"/>
          </a:solidFill>
        </p:spPr>
        <p:txBody>
          <a:bodyPr/>
          <a:lstStyle/>
          <a:p>
            <a:r>
              <a:rPr lang="uk-UA" b="1">
                <a:solidFill>
                  <a:srgbClr val="000099"/>
                </a:solidFill>
                <a:hlinkClick r:id="rId2" action="ppaction://hlinksldjump"/>
              </a:rPr>
              <a:t>скласти презентацію по виданому завданню (роботу виконати в програмі </a:t>
            </a:r>
            <a:r>
              <a:rPr lang="en-US" b="1">
                <a:solidFill>
                  <a:srgbClr val="000099"/>
                </a:solidFill>
                <a:hlinkClick r:id="rId2" action="ppaction://hlinksldjump"/>
              </a:rPr>
              <a:t>Microsoft Office PowerPoint</a:t>
            </a:r>
            <a:r>
              <a:rPr lang="uk-UA" b="1">
                <a:solidFill>
                  <a:srgbClr val="000099"/>
                </a:solidFill>
                <a:hlinkClick r:id="rId2" action="ppaction://hlinksldjump"/>
              </a:rPr>
              <a:t>);</a:t>
            </a:r>
            <a:endParaRPr lang="uk-UA" b="1">
              <a:solidFill>
                <a:srgbClr val="000099"/>
              </a:solidFill>
            </a:endParaRPr>
          </a:p>
          <a:p>
            <a:r>
              <a:rPr lang="uk-UA" b="1">
                <a:solidFill>
                  <a:srgbClr val="000099"/>
                </a:solidFill>
                <a:hlinkClick r:id="rId3" action="ppaction://hlinksldjump"/>
              </a:rPr>
              <a:t>порядно перенести схеми мурування до технологічної карти;</a:t>
            </a:r>
          </a:p>
          <a:p>
            <a:r>
              <a:rPr lang="uk-UA" b="1">
                <a:solidFill>
                  <a:srgbClr val="000099"/>
                </a:solidFill>
                <a:hlinkClick r:id="rId3" action="ppaction://hlinksldjump"/>
              </a:rPr>
              <a:t>роздрукувати карту</a:t>
            </a:r>
            <a:r>
              <a:rPr lang="ru-RU" b="1">
                <a:solidFill>
                  <a:srgbClr val="000099"/>
                </a:solidFill>
                <a:hlinkClick r:id="rId3" action="ppaction://hlinksldjump"/>
              </a:rPr>
              <a:t>;</a:t>
            </a:r>
            <a:endParaRPr lang="ru-RU" b="1">
              <a:solidFill>
                <a:srgbClr val="000099"/>
              </a:solidFill>
            </a:endParaRPr>
          </a:p>
          <a:p>
            <a:r>
              <a:rPr lang="uk-UA" b="1">
                <a:solidFill>
                  <a:srgbClr val="000099"/>
                </a:solidFill>
                <a:hlinkClick r:id="rId4" action="ppaction://hlinksldjump"/>
              </a:rPr>
              <a:t>виконати практичну роботу використовуючи муляжі цегли</a:t>
            </a:r>
            <a:r>
              <a:rPr lang="ru-RU" b="1">
                <a:solidFill>
                  <a:srgbClr val="000099"/>
                </a:solidFill>
                <a:hlinkClick r:id="rId4" action="ppaction://hlinksldjump"/>
              </a:rPr>
              <a:t> </a:t>
            </a:r>
            <a:endParaRPr lang="ru-RU" b="1">
              <a:solidFill>
                <a:srgbClr val="0000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sz="3200" b="1">
                <a:solidFill>
                  <a:srgbClr val="FF3300"/>
                </a:solidFill>
              </a:rPr>
              <a:t>Охорона праці   при  роботі  з  комп'ютером,  мультимедійним  проектором</a:t>
            </a:r>
            <a:endParaRPr lang="ru-RU" sz="3200" b="1">
              <a:solidFill>
                <a:srgbClr val="FF3300"/>
              </a:solidFill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628775"/>
            <a:ext cx="8229600" cy="5040313"/>
          </a:xfrm>
          <a:solidFill>
            <a:srgbClr val="FFFF99"/>
          </a:solidFill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uk-UA" sz="2000" b="1">
                <a:solidFill>
                  <a:srgbClr val="FF3300"/>
                </a:solidFill>
              </a:rPr>
              <a:t>СТРОГО ЗАБОРОНЯЄТЬСЯ:</a:t>
            </a:r>
            <a:endParaRPr lang="uk-UA" sz="2000">
              <a:solidFill>
                <a:srgbClr val="FF3300"/>
              </a:solidFill>
            </a:endParaRPr>
          </a:p>
          <a:p>
            <a:pPr>
              <a:lnSpc>
                <a:spcPct val="90000"/>
              </a:lnSpc>
            </a:pPr>
            <a:r>
              <a:rPr lang="uk-UA" sz="2000" b="1">
                <a:solidFill>
                  <a:schemeClr val="hlink"/>
                </a:solidFill>
              </a:rPr>
              <a:t>торкатися екрана й тильної сторони дисплея, проводів живлення й пристроїв заземлення, а також сполучних кабелів;</a:t>
            </a:r>
          </a:p>
          <a:p>
            <a:pPr>
              <a:lnSpc>
                <a:spcPct val="90000"/>
              </a:lnSpc>
            </a:pPr>
            <a:r>
              <a:rPr lang="uk-UA" sz="2000" b="1">
                <a:solidFill>
                  <a:schemeClr val="hlink"/>
                </a:solidFill>
              </a:rPr>
              <a:t>порушувати порядок включення й вимикання пристроїв комп'ютера,  намагатися самостійно усувати замічену несправність або поломку;</a:t>
            </a:r>
          </a:p>
          <a:p>
            <a:pPr>
              <a:lnSpc>
                <a:spcPct val="90000"/>
              </a:lnSpc>
            </a:pPr>
            <a:r>
              <a:rPr lang="uk-UA" sz="2000" b="1">
                <a:solidFill>
                  <a:schemeClr val="hlink"/>
                </a:solidFill>
              </a:rPr>
              <a:t>класти на апаратури сторонні предмети;</a:t>
            </a:r>
          </a:p>
          <a:p>
            <a:pPr>
              <a:lnSpc>
                <a:spcPct val="90000"/>
              </a:lnSpc>
            </a:pPr>
            <a:r>
              <a:rPr lang="uk-UA" sz="2000" b="1">
                <a:solidFill>
                  <a:schemeClr val="hlink"/>
                </a:solidFill>
              </a:rPr>
              <a:t>працювати на комп'ютері з вологими руками або у вологому одязі. У випадку появи запаху горілого, незвичайних звуків або довільного вимикання апаратури необхідно відключити комп'ютер від мережі й звернутися до досвідчених фахівців.</a:t>
            </a:r>
          </a:p>
          <a:p>
            <a:pPr>
              <a:lnSpc>
                <a:spcPct val="90000"/>
              </a:lnSpc>
            </a:pPr>
            <a:r>
              <a:rPr lang="uk-UA" sz="2000" b="1">
                <a:solidFill>
                  <a:schemeClr val="hlink"/>
                </a:solidFill>
              </a:rPr>
              <a:t>Робота на комп'ютері вимагає постійної уваги й самоконтролю своїх дій. Тому не рекомендується працювати на комп'ютері при поганому висвітленні й великому шумі в приміщенні.</a:t>
            </a:r>
            <a:endParaRPr lang="ru-RU" sz="2000" b="1">
              <a:solidFill>
                <a:schemeClr val="hlin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22337"/>
          </a:xfrm>
        </p:spPr>
        <p:txBody>
          <a:bodyPr/>
          <a:lstStyle/>
          <a:p>
            <a:pPr algn="l">
              <a:lnSpc>
                <a:spcPct val="60000"/>
              </a:lnSpc>
            </a:pPr>
            <a:r>
              <a:rPr lang="uk-UA" sz="3600" b="1">
                <a:solidFill>
                  <a:srgbClr val="FF3300"/>
                </a:solidFill>
              </a:rPr>
              <a:t>Вивчення цього матеріалу дозволить Вам знати:</a:t>
            </a:r>
            <a:r>
              <a:rPr lang="uk-UA"/>
              <a:t> </a:t>
            </a:r>
            <a:endParaRPr lang="ru-RU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196975"/>
            <a:ext cx="8229600" cy="2016125"/>
          </a:xfrm>
          <a:solidFill>
            <a:srgbClr val="FFFF99"/>
          </a:solidFill>
        </p:spPr>
        <p:txBody>
          <a:bodyPr/>
          <a:lstStyle/>
          <a:p>
            <a:r>
              <a:rPr lang="uk-UA" sz="2800" b="1">
                <a:solidFill>
                  <a:srgbClr val="800000"/>
                </a:solidFill>
              </a:rPr>
              <a:t>системи перев’язування швів;</a:t>
            </a:r>
          </a:p>
          <a:p>
            <a:r>
              <a:rPr lang="uk-UA" sz="2800" b="1">
                <a:solidFill>
                  <a:srgbClr val="800000"/>
                </a:solidFill>
              </a:rPr>
              <a:t>як виконувати однорядну і багаторядну перев’язку швів;</a:t>
            </a:r>
          </a:p>
          <a:p>
            <a:r>
              <a:rPr lang="uk-UA" sz="2800" b="1">
                <a:solidFill>
                  <a:srgbClr val="800000"/>
                </a:solidFill>
              </a:rPr>
              <a:t>переваги і недоліки цих систем.</a:t>
            </a:r>
            <a:endParaRPr lang="ru-RU" sz="2800" b="1">
              <a:solidFill>
                <a:srgbClr val="800000"/>
              </a:solidFill>
            </a:endParaRP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735013" y="3665538"/>
            <a:ext cx="78692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539750" y="3357563"/>
            <a:ext cx="77771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sz="3600" b="1">
                <a:solidFill>
                  <a:srgbClr val="FF3300"/>
                </a:solidFill>
              </a:rPr>
              <a:t>А також дозволить Вам вміти: </a:t>
            </a:r>
            <a:endParaRPr lang="ru-RU" sz="3600" b="1">
              <a:solidFill>
                <a:srgbClr val="FF3300"/>
              </a:solidFill>
            </a:endParaRPr>
          </a:p>
        </p:txBody>
      </p:sp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611188" y="4221163"/>
            <a:ext cx="7921625" cy="1800225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800">
                <a:solidFill>
                  <a:srgbClr val="800000"/>
                </a:solidFill>
              </a:rPr>
              <a:t> </a:t>
            </a:r>
            <a:r>
              <a:rPr lang="uk-UA" sz="2800" b="1">
                <a:solidFill>
                  <a:srgbClr val="800000"/>
                </a:solidFill>
                <a:hlinkClick r:id="rId2" action="ppaction://hlinksldjump"/>
              </a:rPr>
              <a:t>складати технологічні картки мурування конструкцій  і у подальшому використовувати ці знання на виробництві та при проходженні виробничої практики. </a:t>
            </a:r>
            <a:endParaRPr lang="ru-RU" sz="2800" b="1">
              <a:solidFill>
                <a:srgbClr val="8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563938" y="274638"/>
            <a:ext cx="5122862" cy="1143000"/>
          </a:xfrm>
        </p:spPr>
        <p:txBody>
          <a:bodyPr/>
          <a:lstStyle/>
          <a:p>
            <a:r>
              <a:rPr lang="uk-UA" sz="3200" b="1">
                <a:solidFill>
                  <a:srgbClr val="FF3300"/>
                </a:solidFill>
              </a:rPr>
              <a:t>Однорядна ланцюгова </a:t>
            </a:r>
            <a:r>
              <a:rPr lang="en-US" sz="3200" b="1">
                <a:solidFill>
                  <a:srgbClr val="FF3300"/>
                </a:solidFill>
              </a:rPr>
              <a:t/>
            </a:r>
            <a:br>
              <a:rPr lang="en-US" sz="3200" b="1">
                <a:solidFill>
                  <a:srgbClr val="FF3300"/>
                </a:solidFill>
              </a:rPr>
            </a:br>
            <a:r>
              <a:rPr lang="uk-UA" sz="3200" b="1">
                <a:solidFill>
                  <a:srgbClr val="FF3300"/>
                </a:solidFill>
              </a:rPr>
              <a:t>система перев'язки</a:t>
            </a:r>
            <a:r>
              <a:rPr lang="uk-UA" sz="4000"/>
              <a:t> </a:t>
            </a:r>
            <a:endParaRPr lang="ru-RU" sz="400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2420938"/>
            <a:ext cx="8374062" cy="3960812"/>
          </a:xfrm>
          <a:solidFill>
            <a:srgbClr val="FFFF99"/>
          </a:solidFill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800"/>
              <a:t>     </a:t>
            </a:r>
            <a:r>
              <a:rPr lang="uk-UA" sz="2400" b="1">
                <a:solidFill>
                  <a:srgbClr val="800000"/>
                </a:solidFill>
              </a:rPr>
              <a:t>Кам’яне мурування</a:t>
            </a:r>
            <a:r>
              <a:rPr lang="uk-UA" sz="2400" b="1"/>
              <a:t> –</a:t>
            </a:r>
            <a:r>
              <a:rPr lang="uk-UA" sz="2400"/>
              <a:t> </a:t>
            </a:r>
            <a:r>
              <a:rPr lang="uk-UA" sz="2400">
                <a:solidFill>
                  <a:srgbClr val="000099"/>
                </a:solidFill>
              </a:rPr>
              <a:t>конструкція складена із каменів на розчині в певному порядку. Цей порядок укладання цеглин називають   </a:t>
            </a:r>
            <a:r>
              <a:rPr lang="uk-UA" sz="2400" b="1" u="sng">
                <a:solidFill>
                  <a:srgbClr val="000099"/>
                </a:solidFill>
              </a:rPr>
              <a:t>системою перев'язки</a:t>
            </a:r>
            <a:r>
              <a:rPr lang="uk-UA" sz="2400">
                <a:solidFill>
                  <a:srgbClr val="000099"/>
                </a:solidFill>
              </a:rPr>
              <a:t>. </a:t>
            </a:r>
            <a:endParaRPr lang="en-US" sz="2400">
              <a:solidFill>
                <a:srgbClr val="000099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b="1">
                <a:solidFill>
                  <a:schemeClr val="hlink"/>
                </a:solidFill>
              </a:rPr>
              <a:t>     </a:t>
            </a:r>
            <a:r>
              <a:rPr lang="uk-UA" sz="2400" b="1">
                <a:solidFill>
                  <a:srgbClr val="800000"/>
                </a:solidFill>
              </a:rPr>
              <a:t>Однорядна</a:t>
            </a:r>
            <a:r>
              <a:rPr lang="uk-UA" sz="2400" b="1">
                <a:solidFill>
                  <a:schemeClr val="hlink"/>
                </a:solidFill>
              </a:rPr>
              <a:t> </a:t>
            </a:r>
            <a:r>
              <a:rPr lang="uk-UA" sz="2400">
                <a:solidFill>
                  <a:srgbClr val="000099"/>
                </a:solidFill>
              </a:rPr>
              <a:t>ланцюгова система перев'язки  утвориться чергуванням тичкових і ложкових рядів. При цьому поперечні вертикальні шви зміщені на чверть цегли, а поздовжні вертикальні шви перев'язані на півциглини. Така система перев'язки відрізняється простотою виконання й високою міцністю кладки, однак у порівнянні з іншими системами вимагає більших витрат праці.</a:t>
            </a:r>
            <a:endParaRPr lang="ru-RU" sz="2400">
              <a:solidFill>
                <a:srgbClr val="000099"/>
              </a:solidFill>
            </a:endParaRPr>
          </a:p>
        </p:txBody>
      </p:sp>
      <p:pic>
        <p:nvPicPr>
          <p:cNvPr id="9220" name="Picture 4" descr="Разновидности материала для кладки"/>
          <p:cNvPicPr>
            <a:picLocks noChangeAspect="1" noChangeArrowheads="1"/>
          </p:cNvPicPr>
          <p:nvPr/>
        </p:nvPicPr>
        <p:blipFill>
          <a:blip r:embed="rId2" cstate="print">
            <a:lum bright="-18000" contrast="72000"/>
          </a:blip>
          <a:srcRect/>
          <a:stretch>
            <a:fillRect/>
          </a:stretch>
        </p:blipFill>
        <p:spPr bwMode="auto">
          <a:xfrm>
            <a:off x="179388" y="188913"/>
            <a:ext cx="3384550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3563938" y="274638"/>
            <a:ext cx="5122862" cy="1143000"/>
          </a:xfrm>
        </p:spPr>
        <p:txBody>
          <a:bodyPr/>
          <a:lstStyle/>
          <a:p>
            <a:r>
              <a:rPr lang="uk-UA" sz="3200" b="1">
                <a:solidFill>
                  <a:srgbClr val="FF3300"/>
                </a:solidFill>
              </a:rPr>
              <a:t>Багаторядна </a:t>
            </a:r>
            <a:r>
              <a:rPr lang="en-US" sz="3200" b="1">
                <a:solidFill>
                  <a:srgbClr val="FF3300"/>
                </a:solidFill>
              </a:rPr>
              <a:t/>
            </a:r>
            <a:br>
              <a:rPr lang="en-US" sz="3200" b="1">
                <a:solidFill>
                  <a:srgbClr val="FF3300"/>
                </a:solidFill>
              </a:rPr>
            </a:br>
            <a:r>
              <a:rPr lang="uk-UA" sz="3200" b="1">
                <a:solidFill>
                  <a:srgbClr val="FF3300"/>
                </a:solidFill>
              </a:rPr>
              <a:t>система перев'язки</a:t>
            </a:r>
            <a:r>
              <a:rPr lang="uk-UA" sz="4000"/>
              <a:t> </a:t>
            </a:r>
            <a:endParaRPr lang="ru-RU" sz="400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2420938"/>
            <a:ext cx="8374062" cy="3960812"/>
          </a:xfrm>
          <a:solidFill>
            <a:srgbClr val="FFFF99"/>
          </a:solidFill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400"/>
              <a:t>     </a:t>
            </a:r>
            <a:r>
              <a:rPr lang="uk-UA" sz="2400" b="1">
                <a:solidFill>
                  <a:srgbClr val="000099"/>
                </a:solidFill>
              </a:rPr>
              <a:t>Багаторядна система перев'язки  має тичкові ряди через п'ять або три ложкові ряди. При цьому поперечні вертикальні шви тичкових рядів зміщені на чверть цегли, а в ложкових рядах - на півцеглини.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uk-UA" sz="2400" b="1">
                <a:solidFill>
                  <a:srgbClr val="000099"/>
                </a:solidFill>
              </a:rPr>
              <a:t>	Поздовжні вертикальні шви (із другого по шостий включно) не перев'язуються. Така система перев'язки більше продуктивна, чим однорядна, вона не вимагає великого числа неповномірної цегли й дозволяє використати для внутрішньої частини кладки (забутки) половинки цегли. </a:t>
            </a:r>
            <a:endParaRPr lang="ru-RU" sz="2400" b="1">
              <a:solidFill>
                <a:srgbClr val="000099"/>
              </a:solidFill>
            </a:endParaRPr>
          </a:p>
        </p:txBody>
      </p:sp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2" cstate="print">
            <a:lum bright="-6000" contrast="36000"/>
          </a:blip>
          <a:srcRect l="51215"/>
          <a:stretch>
            <a:fillRect/>
          </a:stretch>
        </p:blipFill>
        <p:spPr bwMode="auto">
          <a:xfrm>
            <a:off x="0" y="0"/>
            <a:ext cx="2400300" cy="21717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sp>
        <p:nvSpPr>
          <p:cNvPr id="10247" name="AutoShape 7">
            <a:hlinkClick r:id="rId3" action="ppaction://hlinkpres?slideindex=1&amp;slidetitle="/>
          </p:cNvPr>
          <p:cNvSpPr>
            <a:spLocks noChangeArrowheads="1"/>
          </p:cNvSpPr>
          <p:nvPr/>
        </p:nvSpPr>
        <p:spPr bwMode="auto">
          <a:xfrm>
            <a:off x="8101013" y="6381750"/>
            <a:ext cx="827087" cy="333375"/>
          </a:xfrm>
          <a:prstGeom prst="rightArrow">
            <a:avLst>
              <a:gd name="adj1" fmla="val 50000"/>
              <a:gd name="adj2" fmla="val 6202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260350"/>
            <a:ext cx="8507412" cy="1143000"/>
          </a:xfrm>
        </p:spPr>
        <p:txBody>
          <a:bodyPr/>
          <a:lstStyle/>
          <a:p>
            <a:r>
              <a:rPr lang="uk-UA" sz="4000" b="1">
                <a:solidFill>
                  <a:srgbClr val="FF3300"/>
                </a:solidFill>
              </a:rPr>
              <a:t>Міцність систем</a:t>
            </a:r>
            <a:r>
              <a:rPr lang="en-US" sz="4000" b="1">
                <a:solidFill>
                  <a:srgbClr val="FF3300"/>
                </a:solidFill>
              </a:rPr>
              <a:t> </a:t>
            </a:r>
            <a:r>
              <a:rPr lang="uk-UA" sz="4000" b="1">
                <a:solidFill>
                  <a:srgbClr val="FF3300"/>
                </a:solidFill>
              </a:rPr>
              <a:t>перев’язування</a:t>
            </a:r>
            <a:endParaRPr lang="ru-RU" sz="4000" b="1">
              <a:solidFill>
                <a:srgbClr val="FF3300"/>
              </a:solidFill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4365625"/>
            <a:ext cx="8507412" cy="23034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uk-UA" sz="2400">
                <a:solidFill>
                  <a:srgbClr val="000099"/>
                </a:solidFill>
              </a:rPr>
              <a:t>Міцність - це здатність мурування сприймати навантаження від конструктивних елементів, що розташовані вище. Від дії навантажень завжди виникають внутрішні напруження і деформації.</a:t>
            </a:r>
          </a:p>
          <a:p>
            <a:pPr>
              <a:lnSpc>
                <a:spcPct val="90000"/>
              </a:lnSpc>
            </a:pPr>
            <a:r>
              <a:rPr lang="uk-UA" sz="2400">
                <a:solidFill>
                  <a:srgbClr val="000099"/>
                </a:solidFill>
              </a:rPr>
              <a:t>Міцність  багаторядної кладки в порівнянні з однорядною системою перев'язки трохи менше.</a:t>
            </a:r>
            <a:endParaRPr lang="ru-RU" sz="2400">
              <a:solidFill>
                <a:srgbClr val="000099"/>
              </a:solidFill>
            </a:endParaRPr>
          </a:p>
        </p:txBody>
      </p:sp>
      <p:pic>
        <p:nvPicPr>
          <p:cNvPr id="28676" name="Picture 4" descr="Системы привязки"/>
          <p:cNvPicPr>
            <a:picLocks noChangeAspect="1" noChangeArrowheads="1"/>
          </p:cNvPicPr>
          <p:nvPr/>
        </p:nvPicPr>
        <p:blipFill>
          <a:blip r:embed="rId2" cstate="print">
            <a:lum bright="-18000" contrast="66000"/>
          </a:blip>
          <a:srcRect/>
          <a:stretch>
            <a:fillRect/>
          </a:stretch>
        </p:blipFill>
        <p:spPr bwMode="auto">
          <a:xfrm>
            <a:off x="1187450" y="1196975"/>
            <a:ext cx="6121400" cy="306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274638"/>
            <a:ext cx="8362950" cy="1858962"/>
          </a:xfrm>
          <a:solidFill>
            <a:srgbClr val="CCFFFF"/>
          </a:solidFill>
        </p:spPr>
        <p:txBody>
          <a:bodyPr/>
          <a:lstStyle/>
          <a:p>
            <a:r>
              <a:rPr lang="uk-UA" sz="3600" b="1">
                <a:solidFill>
                  <a:srgbClr val="FF3300"/>
                </a:solidFill>
              </a:rPr>
              <a:t>Робота з програмою </a:t>
            </a:r>
            <a:r>
              <a:rPr lang="en-US" sz="3600" b="1">
                <a:solidFill>
                  <a:srgbClr val="FF3300"/>
                </a:solidFill>
              </a:rPr>
              <a:t>Microsoft Office PowerPoint</a:t>
            </a:r>
            <a:r>
              <a:rPr lang="uk-UA" sz="3600" b="1">
                <a:solidFill>
                  <a:srgbClr val="FF3300"/>
                </a:solidFill>
              </a:rPr>
              <a:t> по складанню технологічних карток</a:t>
            </a:r>
            <a:endParaRPr lang="ru-RU" sz="3600" b="1">
              <a:solidFill>
                <a:srgbClr val="FF3300"/>
              </a:solidFill>
            </a:endParaRPr>
          </a:p>
        </p:txBody>
      </p:sp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0" y="26574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9700" name="Object 4"/>
          <p:cNvGraphicFramePr>
            <a:graphicFrameLocks noChangeAspect="1"/>
          </p:cNvGraphicFramePr>
          <p:nvPr/>
        </p:nvGraphicFramePr>
        <p:xfrm>
          <a:off x="179388" y="2060575"/>
          <a:ext cx="3168650" cy="2365375"/>
        </p:xfrm>
        <a:graphic>
          <a:graphicData uri="http://schemas.openxmlformats.org/presentationml/2006/ole">
            <p:oleObj spid="_x0000_s29700" name="Слайд" r:id="rId3" imgW="4571967" imgH="3429053" progId="PowerPoint.Slide.8">
              <p:embed/>
            </p:oleObj>
          </a:graphicData>
        </a:graphic>
      </p:graphicFrame>
      <p:sp>
        <p:nvSpPr>
          <p:cNvPr id="29703" name="Rectangle 7"/>
          <p:cNvSpPr>
            <a:spLocks noChangeArrowheads="1"/>
          </p:cNvSpPr>
          <p:nvPr/>
        </p:nvSpPr>
        <p:spPr bwMode="auto">
          <a:xfrm>
            <a:off x="0" y="26574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9702" name="Object 6"/>
          <p:cNvGraphicFramePr>
            <a:graphicFrameLocks noChangeAspect="1"/>
          </p:cNvGraphicFramePr>
          <p:nvPr/>
        </p:nvGraphicFramePr>
        <p:xfrm>
          <a:off x="3419475" y="2133600"/>
          <a:ext cx="2736850" cy="2043113"/>
        </p:xfrm>
        <a:graphic>
          <a:graphicData uri="http://schemas.openxmlformats.org/presentationml/2006/ole">
            <p:oleObj spid="_x0000_s29702" name="Слайд" r:id="rId4" imgW="4571967" imgH="3429053" progId="PowerPoint.Slide.8">
              <p:embed/>
            </p:oleObj>
          </a:graphicData>
        </a:graphic>
      </p:graphicFrame>
      <p:sp>
        <p:nvSpPr>
          <p:cNvPr id="29705" name="Rectangle 9"/>
          <p:cNvSpPr>
            <a:spLocks noChangeArrowheads="1"/>
          </p:cNvSpPr>
          <p:nvPr/>
        </p:nvSpPr>
        <p:spPr bwMode="auto">
          <a:xfrm>
            <a:off x="0" y="26574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9704" name="Object 8"/>
          <p:cNvGraphicFramePr>
            <a:graphicFrameLocks noChangeAspect="1"/>
          </p:cNvGraphicFramePr>
          <p:nvPr/>
        </p:nvGraphicFramePr>
        <p:xfrm>
          <a:off x="6084888" y="2133600"/>
          <a:ext cx="2808287" cy="2097088"/>
        </p:xfrm>
        <a:graphic>
          <a:graphicData uri="http://schemas.openxmlformats.org/presentationml/2006/ole">
            <p:oleObj spid="_x0000_s29704" name="Слайд" r:id="rId5" imgW="4571967" imgH="3429053" progId="PowerPoint.Slide.8">
              <p:embed/>
            </p:oleObj>
          </a:graphicData>
        </a:graphic>
      </p:graphicFrame>
      <p:sp>
        <p:nvSpPr>
          <p:cNvPr id="29707" name="Rectangle 11"/>
          <p:cNvSpPr>
            <a:spLocks noChangeArrowheads="1"/>
          </p:cNvSpPr>
          <p:nvPr/>
        </p:nvSpPr>
        <p:spPr bwMode="auto">
          <a:xfrm>
            <a:off x="0" y="26574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9706" name="Object 10"/>
          <p:cNvGraphicFramePr>
            <a:graphicFrameLocks noChangeAspect="1"/>
          </p:cNvGraphicFramePr>
          <p:nvPr/>
        </p:nvGraphicFramePr>
        <p:xfrm>
          <a:off x="250825" y="4221163"/>
          <a:ext cx="2952750" cy="2205037"/>
        </p:xfrm>
        <a:graphic>
          <a:graphicData uri="http://schemas.openxmlformats.org/presentationml/2006/ole">
            <p:oleObj spid="_x0000_s29706" name="Слайд" r:id="rId6" imgW="4571967" imgH="3429053" progId="PowerPoint.Slide.8">
              <p:embed/>
            </p:oleObj>
          </a:graphicData>
        </a:graphic>
      </p:graphicFrame>
      <p:sp>
        <p:nvSpPr>
          <p:cNvPr id="29709" name="Rectangle 13"/>
          <p:cNvSpPr>
            <a:spLocks noChangeArrowheads="1"/>
          </p:cNvSpPr>
          <p:nvPr/>
        </p:nvSpPr>
        <p:spPr bwMode="auto">
          <a:xfrm>
            <a:off x="0" y="26574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9708" name="Object 12"/>
          <p:cNvGraphicFramePr>
            <a:graphicFrameLocks noChangeAspect="1"/>
          </p:cNvGraphicFramePr>
          <p:nvPr/>
        </p:nvGraphicFramePr>
        <p:xfrm>
          <a:off x="3348038" y="4221163"/>
          <a:ext cx="2808287" cy="2097087"/>
        </p:xfrm>
        <a:graphic>
          <a:graphicData uri="http://schemas.openxmlformats.org/presentationml/2006/ole">
            <p:oleObj spid="_x0000_s29708" name="Слайд" r:id="rId7" imgW="4571967" imgH="3429053" progId="PowerPoint.Slide.8">
              <p:embed/>
            </p:oleObj>
          </a:graphicData>
        </a:graphic>
      </p:graphicFrame>
      <p:sp>
        <p:nvSpPr>
          <p:cNvPr id="29711" name="Rectangle 15"/>
          <p:cNvSpPr>
            <a:spLocks noChangeArrowheads="1"/>
          </p:cNvSpPr>
          <p:nvPr/>
        </p:nvSpPr>
        <p:spPr bwMode="auto">
          <a:xfrm>
            <a:off x="0" y="26574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9710" name="Object 14"/>
          <p:cNvGraphicFramePr>
            <a:graphicFrameLocks noChangeAspect="1"/>
          </p:cNvGraphicFramePr>
          <p:nvPr/>
        </p:nvGraphicFramePr>
        <p:xfrm>
          <a:off x="6300788" y="4292600"/>
          <a:ext cx="2663825" cy="1989138"/>
        </p:xfrm>
        <a:graphic>
          <a:graphicData uri="http://schemas.openxmlformats.org/presentationml/2006/ole">
            <p:oleObj spid="_x0000_s29710" name="Слайд" r:id="rId8" imgW="4571967" imgH="3429053" progId="PowerPoint.Slide.8">
              <p:embed/>
            </p:oleObj>
          </a:graphicData>
        </a:graphic>
      </p:graphicFrame>
      <p:sp>
        <p:nvSpPr>
          <p:cNvPr id="29712" name="AutoShape 16">
            <a:hlinkClick r:id="" action="ppaction://hlinkshowjump?jump=lastslideviewed" highlightClick="1"/>
          </p:cNvPr>
          <p:cNvSpPr>
            <a:spLocks noChangeArrowheads="1"/>
          </p:cNvSpPr>
          <p:nvPr/>
        </p:nvSpPr>
        <p:spPr bwMode="auto">
          <a:xfrm>
            <a:off x="8316913" y="5949950"/>
            <a:ext cx="647700" cy="719138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sz="4000" b="1">
                <a:solidFill>
                  <a:srgbClr val="FF3300"/>
                </a:solidFill>
              </a:rPr>
              <a:t>Практична робота</a:t>
            </a:r>
            <a:r>
              <a:rPr lang="ru-RU" sz="2800"/>
              <a:t> </a:t>
            </a:r>
            <a:endParaRPr lang="ru-RU" sz="400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600200"/>
            <a:ext cx="7848600" cy="1973263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uk-UA" sz="2000" b="1">
                <a:solidFill>
                  <a:srgbClr val="000099"/>
                </a:solidFill>
              </a:rPr>
              <a:t>Технологічна карта до уроку № </a:t>
            </a:r>
            <a:r>
              <a:rPr lang="en-US" sz="2000" b="1">
                <a:solidFill>
                  <a:srgbClr val="000099"/>
                </a:solidFill>
              </a:rPr>
              <a:t>21</a:t>
            </a:r>
            <a:endParaRPr lang="uk-UA" sz="2000" b="1">
              <a:solidFill>
                <a:srgbClr val="000099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uk-UA" sz="2000" b="1">
                <a:solidFill>
                  <a:srgbClr val="008000"/>
                </a:solidFill>
              </a:rPr>
              <a:t>Тема: Технологія цегляного мурування за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uk-UA" sz="2000" b="1">
                <a:solidFill>
                  <a:srgbClr val="008000"/>
                </a:solidFill>
              </a:rPr>
              <a:t> багаторядною системою перев’язування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uk-UA" sz="2000" b="1">
                <a:solidFill>
                  <a:srgbClr val="008000"/>
                </a:solidFill>
              </a:rPr>
              <a:t>швів стіни в ___ цеглину з вертикальним обмеженням стіни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uk-UA" sz="2000" b="1">
                <a:solidFill>
                  <a:srgbClr val="CC3300"/>
                </a:solidFill>
              </a:rPr>
              <a:t>Види цегли</a:t>
            </a:r>
            <a:endParaRPr lang="en-US" sz="2000"/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468313" y="3933825"/>
            <a:ext cx="228600" cy="4572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12293" name="Group 5"/>
          <p:cNvGrpSpPr>
            <a:grpSpLocks/>
          </p:cNvGrpSpPr>
          <p:nvPr/>
        </p:nvGrpSpPr>
        <p:grpSpPr bwMode="auto">
          <a:xfrm rot="16200000">
            <a:off x="878681" y="3882232"/>
            <a:ext cx="257175" cy="360362"/>
            <a:chOff x="4041" y="2884"/>
            <a:chExt cx="720" cy="1080"/>
          </a:xfrm>
        </p:grpSpPr>
        <p:grpSp>
          <p:nvGrpSpPr>
            <p:cNvPr id="12294" name="Group 6"/>
            <p:cNvGrpSpPr>
              <a:grpSpLocks/>
            </p:cNvGrpSpPr>
            <p:nvPr/>
          </p:nvGrpSpPr>
          <p:grpSpPr bwMode="auto">
            <a:xfrm>
              <a:off x="4041" y="2884"/>
              <a:ext cx="720" cy="1080"/>
              <a:chOff x="4041" y="2884"/>
              <a:chExt cx="720" cy="1080"/>
            </a:xfrm>
          </p:grpSpPr>
          <p:sp>
            <p:nvSpPr>
              <p:cNvPr id="12295" name="Rectangle 7"/>
              <p:cNvSpPr>
                <a:spLocks noChangeArrowheads="1"/>
              </p:cNvSpPr>
              <p:nvPr/>
            </p:nvSpPr>
            <p:spPr bwMode="auto">
              <a:xfrm>
                <a:off x="4041" y="2884"/>
                <a:ext cx="680" cy="1049"/>
              </a:xfrm>
              <a:prstGeom prst="rect">
                <a:avLst/>
              </a:prstGeom>
              <a:solidFill>
                <a:srgbClr val="FF9900"/>
              </a:solidFill>
              <a:ln w="381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296" name="Line 8"/>
              <p:cNvSpPr>
                <a:spLocks noChangeShapeType="1"/>
              </p:cNvSpPr>
              <p:nvPr/>
            </p:nvSpPr>
            <p:spPr bwMode="auto">
              <a:xfrm flipV="1">
                <a:off x="4041" y="2884"/>
                <a:ext cx="720" cy="108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2297" name="Line 9"/>
            <p:cNvSpPr>
              <a:spLocks noChangeShapeType="1"/>
            </p:cNvSpPr>
            <p:nvPr/>
          </p:nvSpPr>
          <p:spPr bwMode="auto">
            <a:xfrm flipH="1" flipV="1">
              <a:off x="4041" y="2884"/>
              <a:ext cx="720" cy="10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2298" name="Group 10"/>
          <p:cNvGrpSpPr>
            <a:grpSpLocks/>
          </p:cNvGrpSpPr>
          <p:nvPr/>
        </p:nvGrpSpPr>
        <p:grpSpPr bwMode="auto">
          <a:xfrm>
            <a:off x="1258888" y="3933825"/>
            <a:ext cx="277812" cy="242888"/>
            <a:chOff x="6381" y="2884"/>
            <a:chExt cx="720" cy="720"/>
          </a:xfrm>
        </p:grpSpPr>
        <p:sp>
          <p:nvSpPr>
            <p:cNvPr id="12299" name="Rectangle 11"/>
            <p:cNvSpPr>
              <a:spLocks noChangeArrowheads="1"/>
            </p:cNvSpPr>
            <p:nvPr/>
          </p:nvSpPr>
          <p:spPr bwMode="auto">
            <a:xfrm>
              <a:off x="6381" y="2884"/>
              <a:ext cx="680" cy="680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300" name="Line 12"/>
            <p:cNvSpPr>
              <a:spLocks noChangeShapeType="1"/>
            </p:cNvSpPr>
            <p:nvPr/>
          </p:nvSpPr>
          <p:spPr bwMode="auto">
            <a:xfrm flipH="1">
              <a:off x="6381" y="2884"/>
              <a:ext cx="720" cy="72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2301" name="Text Box 13"/>
          <p:cNvSpPr txBox="1">
            <a:spLocks noChangeArrowheads="1"/>
          </p:cNvSpPr>
          <p:nvPr/>
        </p:nvSpPr>
        <p:spPr bwMode="auto">
          <a:xfrm>
            <a:off x="395288" y="4868863"/>
            <a:ext cx="4535487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b="1"/>
              <a:t>1-й ряд</a:t>
            </a:r>
            <a:endParaRPr lang="ru-RU"/>
          </a:p>
          <a:p>
            <a:r>
              <a:rPr lang="uk-UA"/>
              <a:t>???????</a:t>
            </a:r>
            <a:endParaRPr lang="ru-RU" b="1"/>
          </a:p>
          <a:p>
            <a:r>
              <a:rPr lang="ru-RU" b="1"/>
              <a:t>2-й ряд</a:t>
            </a:r>
            <a:endParaRPr lang="uk-UA"/>
          </a:p>
          <a:p>
            <a:r>
              <a:rPr lang="uk-UA"/>
              <a:t>????????</a:t>
            </a:r>
            <a:endParaRPr lang="ru-RU"/>
          </a:p>
          <a:p>
            <a:pPr>
              <a:spcBef>
                <a:spcPct val="50000"/>
              </a:spcBef>
            </a:pPr>
            <a:r>
              <a:rPr lang="ru-RU"/>
              <a:t>Склав  учень групи №       П.І.Б.</a:t>
            </a:r>
          </a:p>
        </p:txBody>
      </p:sp>
      <p:grpSp>
        <p:nvGrpSpPr>
          <p:cNvPr id="12302" name="Group 14"/>
          <p:cNvGrpSpPr>
            <a:grpSpLocks/>
          </p:cNvGrpSpPr>
          <p:nvPr/>
        </p:nvGrpSpPr>
        <p:grpSpPr bwMode="auto">
          <a:xfrm>
            <a:off x="1619250" y="3933825"/>
            <a:ext cx="163513" cy="242888"/>
            <a:chOff x="8001" y="2884"/>
            <a:chExt cx="360" cy="720"/>
          </a:xfrm>
        </p:grpSpPr>
        <p:sp>
          <p:nvSpPr>
            <p:cNvPr id="12303" name="Rectangle 15"/>
            <p:cNvSpPr>
              <a:spLocks noChangeArrowheads="1"/>
            </p:cNvSpPr>
            <p:nvPr/>
          </p:nvSpPr>
          <p:spPr bwMode="auto">
            <a:xfrm>
              <a:off x="8001" y="2884"/>
              <a:ext cx="340" cy="680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304" name="Line 16"/>
            <p:cNvSpPr>
              <a:spLocks noChangeShapeType="1"/>
            </p:cNvSpPr>
            <p:nvPr/>
          </p:nvSpPr>
          <p:spPr bwMode="auto">
            <a:xfrm flipV="1">
              <a:off x="8001" y="2884"/>
              <a:ext cx="360" cy="72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2305" name="AutoShape 17">
            <a:hlinkClick r:id="" action="ppaction://hlinkshowjump?jump=lastslideviewed" highlightClick="1"/>
          </p:cNvPr>
          <p:cNvSpPr>
            <a:spLocks noChangeArrowheads="1"/>
          </p:cNvSpPr>
          <p:nvPr/>
        </p:nvSpPr>
        <p:spPr bwMode="auto">
          <a:xfrm>
            <a:off x="8101013" y="5876925"/>
            <a:ext cx="863600" cy="792163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88913"/>
            <a:ext cx="8229600" cy="719137"/>
          </a:xfrm>
          <a:solidFill>
            <a:srgbClr val="CCFFCC">
              <a:alpha val="49001"/>
            </a:srgbClr>
          </a:solidFill>
        </p:spPr>
        <p:txBody>
          <a:bodyPr/>
          <a:lstStyle/>
          <a:p>
            <a:r>
              <a:rPr lang="uk-UA" sz="3200" b="1">
                <a:solidFill>
                  <a:srgbClr val="FF3300"/>
                </a:solidFill>
              </a:rPr>
              <a:t>Закріплення знань</a:t>
            </a:r>
            <a:r>
              <a:rPr lang="ru-RU"/>
              <a:t> </a:t>
            </a:r>
            <a:r>
              <a:rPr lang="ru-RU" sz="3200" b="1">
                <a:solidFill>
                  <a:srgbClr val="FF3300"/>
                </a:solidFill>
              </a:rPr>
              <a:t>на муляжах</a:t>
            </a:r>
          </a:p>
        </p:txBody>
      </p:sp>
      <p:pic>
        <p:nvPicPr>
          <p:cNvPr id="13316" name="Picture 4" descr="SANY1882_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550" y="1196975"/>
            <a:ext cx="7129463" cy="534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7" name="AutoShape 5">
            <a:hlinkClick r:id="" action="ppaction://hlinkshowjump?jump=lastslideviewed" highlightClick="1"/>
          </p:cNvPr>
          <p:cNvSpPr>
            <a:spLocks noChangeArrowheads="1"/>
          </p:cNvSpPr>
          <p:nvPr/>
        </p:nvSpPr>
        <p:spPr bwMode="auto">
          <a:xfrm>
            <a:off x="8316913" y="6021388"/>
            <a:ext cx="647700" cy="576262"/>
          </a:xfrm>
          <a:prstGeom prst="actionButtonReturn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sz="3200" b="1">
                <a:solidFill>
                  <a:srgbClr val="FF3300"/>
                </a:solidFill>
              </a:rPr>
              <a:t>Закріплення знань</a:t>
            </a:r>
            <a:r>
              <a:rPr lang="ru-RU"/>
              <a:t> </a:t>
            </a:r>
            <a:r>
              <a:rPr lang="ru-RU" sz="3200" b="1">
                <a:solidFill>
                  <a:srgbClr val="FF3300"/>
                </a:solidFill>
              </a:rPr>
              <a:t>на виробничому навчанні в майстерні мулярів</a:t>
            </a:r>
          </a:p>
        </p:txBody>
      </p:sp>
      <p:pic>
        <p:nvPicPr>
          <p:cNvPr id="19460" name="Picture 4" descr="NVE00018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 l="4787" r="4256"/>
          <a:stretch>
            <a:fillRect/>
          </a:stretch>
        </p:blipFill>
        <p:spPr>
          <a:xfrm>
            <a:off x="1554163" y="1600200"/>
            <a:ext cx="6034087" cy="4525963"/>
          </a:xfrm>
          <a:noFill/>
          <a:ln/>
        </p:spPr>
      </p:pic>
      <p:sp>
        <p:nvSpPr>
          <p:cNvPr id="19461" name="AutoShape 5">
            <a:hlinkClick r:id="" action="ppaction://hlinkshowjump?jump=lastslideviewed" highlightClick="1"/>
          </p:cNvPr>
          <p:cNvSpPr>
            <a:spLocks noChangeArrowheads="1"/>
          </p:cNvSpPr>
          <p:nvPr/>
        </p:nvSpPr>
        <p:spPr bwMode="auto">
          <a:xfrm>
            <a:off x="8243888" y="6021388"/>
            <a:ext cx="720725" cy="647700"/>
          </a:xfrm>
          <a:prstGeom prst="actionButtonBackPrevious">
            <a:avLst/>
          </a:prstGeom>
          <a:solidFill>
            <a:srgbClr val="CC33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sz="3200" b="1">
                <a:solidFill>
                  <a:srgbClr val="FF3300"/>
                </a:solidFill>
              </a:rPr>
              <a:t>Підведення підсумків уроку</a:t>
            </a:r>
            <a:r>
              <a:rPr lang="uk-UA"/>
              <a:t> </a:t>
            </a:r>
            <a:endParaRPr lang="ru-RU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291513" cy="1684338"/>
          </a:xfrm>
        </p:spPr>
        <p:txBody>
          <a:bodyPr/>
          <a:lstStyle/>
          <a:p>
            <a:pPr algn="ctr">
              <a:buFontTx/>
              <a:buNone/>
            </a:pPr>
            <a:r>
              <a:rPr lang="uk-UA" sz="2800"/>
              <a:t> </a:t>
            </a:r>
            <a:r>
              <a:rPr lang="uk-UA" sz="1800" b="1"/>
              <a:t>Лист оцінювання</a:t>
            </a:r>
            <a:endParaRPr lang="ru-RU" sz="1800" b="1"/>
          </a:p>
          <a:p>
            <a:pPr>
              <a:buFontTx/>
              <a:buNone/>
            </a:pPr>
            <a:r>
              <a:rPr lang="ru-RU" sz="1800" b="1"/>
              <a:t>                                       </a:t>
            </a:r>
            <a:r>
              <a:rPr lang="uk-UA" sz="1800" b="1"/>
              <a:t> виконання завдань учнями </a:t>
            </a:r>
            <a:endParaRPr lang="uk-UA" sz="1800"/>
          </a:p>
          <a:p>
            <a:pPr>
              <a:buFontTx/>
              <a:buNone/>
            </a:pPr>
            <a:r>
              <a:rPr lang="uk-UA" sz="1400"/>
              <a:t>Група №</a:t>
            </a:r>
            <a:r>
              <a:rPr lang="ru-RU" sz="1400"/>
              <a:t>2-Т-1       </a:t>
            </a:r>
            <a:r>
              <a:rPr lang="uk-UA" sz="1400"/>
              <a:t> Професія:  7122.2    «Муляр»            Дата </a:t>
            </a:r>
            <a:r>
              <a:rPr lang="ru-RU" sz="1400"/>
              <a:t>0</a:t>
            </a:r>
            <a:r>
              <a:rPr lang="en-US" sz="1400"/>
              <a:t>8</a:t>
            </a:r>
            <a:r>
              <a:rPr lang="uk-UA" sz="1400"/>
              <a:t>.</a:t>
            </a:r>
            <a:r>
              <a:rPr lang="ru-RU" sz="1400"/>
              <a:t>11</a:t>
            </a:r>
            <a:r>
              <a:rPr lang="uk-UA" sz="1400"/>
              <a:t>.20</a:t>
            </a:r>
            <a:r>
              <a:rPr lang="ru-RU" sz="1400"/>
              <a:t>11</a:t>
            </a:r>
            <a:r>
              <a:rPr lang="uk-UA" sz="1400"/>
              <a:t>р.</a:t>
            </a:r>
            <a:endParaRPr lang="ru-RU" sz="1400"/>
          </a:p>
        </p:txBody>
      </p:sp>
      <p:graphicFrame>
        <p:nvGraphicFramePr>
          <p:cNvPr id="14943" name="Group 607"/>
          <p:cNvGraphicFramePr>
            <a:graphicFrameLocks noGrp="1"/>
          </p:cNvGraphicFramePr>
          <p:nvPr>
            <p:ph sz="half" idx="2"/>
          </p:nvPr>
        </p:nvGraphicFramePr>
        <p:xfrm>
          <a:off x="468313" y="3500438"/>
          <a:ext cx="8218487" cy="1411288"/>
        </p:xfrm>
        <a:graphic>
          <a:graphicData uri="http://schemas.openxmlformats.org/drawingml/2006/table">
            <a:tbl>
              <a:tblPr/>
              <a:tblGrid>
                <a:gridCol w="481012"/>
                <a:gridCol w="3043238"/>
                <a:gridCol w="854075"/>
                <a:gridCol w="850900"/>
                <a:gridCol w="1096962"/>
                <a:gridCol w="965200"/>
                <a:gridCol w="927100"/>
              </a:tblGrid>
              <a:tr h="298450">
                <a:tc rowSpan="2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з/п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Прізвище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ім’я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 батькові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Найменування перевірки (бали)</a:t>
                      </a:r>
                      <a:endParaRPr kumimoji="0" lang="uk-UA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Підсум-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кова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оцінка</a:t>
                      </a:r>
                      <a:endParaRPr kumimoji="0" lang="uk-UA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86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Бліцопи-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тування</a:t>
                      </a:r>
                      <a:endParaRPr kumimoji="0" lang="uk-UA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Презен-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тація</a:t>
                      </a:r>
                      <a:endParaRPr kumimoji="0" lang="uk-UA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Технологіч-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карта</a:t>
                      </a:r>
                      <a:endParaRPr kumimoji="0" lang="uk-UA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Практич-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робота</a:t>
                      </a:r>
                      <a:endParaRPr kumimoji="0" lang="uk-UA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55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Авдіенко Іван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sz="3200" b="1">
                <a:solidFill>
                  <a:srgbClr val="FF3300"/>
                </a:solidFill>
              </a:rPr>
              <a:t>Домашнє завдання</a:t>
            </a:r>
            <a:r>
              <a:rPr lang="uk-UA"/>
              <a:t> </a:t>
            </a:r>
            <a:endParaRPr lang="ru-RU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uk-UA"/>
              <a:t>А.С.Нікуліна, С.І.Заславська, Г.П. Матвєєв та ін. Кам'яні роботи. Вчити: Частина 1,  ст.251-256   </a:t>
            </a:r>
            <a:endParaRPr lang="ru-RU">
              <a:hlinkClick r:id="rId2"/>
            </a:endParaRPr>
          </a:p>
          <a:p>
            <a:r>
              <a:rPr lang="ru-RU">
                <a:hlinkClick r:id="rId2"/>
              </a:rPr>
              <a:t>http</a:t>
            </a:r>
            <a:r>
              <a:rPr lang="uk-UA">
                <a:hlinkClick r:id="rId2"/>
              </a:rPr>
              <a:t>://</a:t>
            </a:r>
            <a:r>
              <a:rPr lang="ru-RU">
                <a:hlinkClick r:id="rId2"/>
              </a:rPr>
              <a:t>library</a:t>
            </a:r>
            <a:r>
              <a:rPr lang="uk-UA">
                <a:hlinkClick r:id="rId2"/>
              </a:rPr>
              <a:t>.</a:t>
            </a:r>
            <a:r>
              <a:rPr lang="ru-RU">
                <a:hlinkClick r:id="rId2"/>
              </a:rPr>
              <a:t>stroit</a:t>
            </a:r>
            <a:r>
              <a:rPr lang="uk-UA">
                <a:hlinkClick r:id="rId2"/>
              </a:rPr>
              <a:t>.</a:t>
            </a:r>
            <a:r>
              <a:rPr lang="ru-RU">
                <a:hlinkClick r:id="rId2"/>
              </a:rPr>
              <a:t>ru</a:t>
            </a:r>
            <a:r>
              <a:rPr lang="uk-UA">
                <a:hlinkClick r:id="rId2"/>
              </a:rPr>
              <a:t>/</a:t>
            </a:r>
            <a:r>
              <a:rPr lang="ru-RU">
                <a:hlinkClick r:id="rId2"/>
              </a:rPr>
              <a:t>articles</a:t>
            </a:r>
            <a:r>
              <a:rPr lang="uk-UA">
                <a:hlinkClick r:id="rId2"/>
              </a:rPr>
              <a:t>/</a:t>
            </a:r>
            <a:r>
              <a:rPr lang="ru-RU">
                <a:hlinkClick r:id="rId2"/>
              </a:rPr>
              <a:t>kladka</a:t>
            </a:r>
            <a:r>
              <a:rPr lang="uk-UA">
                <a:hlinkClick r:id="rId2"/>
              </a:rPr>
              <a:t>/</a:t>
            </a:r>
            <a:r>
              <a:rPr lang="uk-UA"/>
              <a:t>    </a:t>
            </a:r>
            <a:r>
              <a:rPr lang="uk-UA">
                <a:hlinkClick r:id="rId3"/>
              </a:rPr>
              <a:t>http://www.oltagrup.ru/s/34.htm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>
                <a:solidFill>
                  <a:srgbClr val="FF3300"/>
                </a:solidFill>
              </a:rPr>
              <a:t>Щиро дякую за працю!</a:t>
            </a:r>
            <a:endParaRPr lang="ru-RU">
              <a:solidFill>
                <a:srgbClr val="FF3300"/>
              </a:solidFill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uk-UA" b="1">
                <a:solidFill>
                  <a:srgbClr val="000099"/>
                </a:solidFill>
              </a:rPr>
              <a:t>Успіхів!</a:t>
            </a:r>
            <a:endParaRPr lang="ru-RU" b="1">
              <a:solidFill>
                <a:srgbClr val="000099"/>
              </a:solidFill>
            </a:endParaRPr>
          </a:p>
        </p:txBody>
      </p:sp>
      <p:pic>
        <p:nvPicPr>
          <p:cNvPr id="11268" name="Picture 4" descr="230689_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1275" y="1989138"/>
            <a:ext cx="3384550" cy="27384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620</TotalTime>
  <Words>882</Words>
  <Application>Microsoft Office PowerPoint</Application>
  <PresentationFormat>Экран (4:3)</PresentationFormat>
  <Paragraphs>139</Paragraphs>
  <Slides>21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3" baseType="lpstr">
      <vt:lpstr>Оформление по умолчанию</vt:lpstr>
      <vt:lpstr>Слайд</vt:lpstr>
      <vt:lpstr>Технологія  кам'яних робіт</vt:lpstr>
      <vt:lpstr>Актуалізація опорних знань учнів: Тема №2. Загальні відомості про  кам’яне мурування, виконання будівельних робіт. </vt:lpstr>
      <vt:lpstr>Первинні базові знання:</vt:lpstr>
      <vt:lpstr>Первинні базові знання:</vt:lpstr>
      <vt:lpstr>Первинні базові знання:</vt:lpstr>
      <vt:lpstr>Бліцопитування</vt:lpstr>
      <vt:lpstr>Cамоперевірка відповідей</vt:lpstr>
      <vt:lpstr>Тема №3  Мурування зі штучних та природних каменів правильної форми </vt:lpstr>
      <vt:lpstr>Задачі уроку</vt:lpstr>
      <vt:lpstr>Охорона праці   при  роботі  з  комп'ютером,  мультимедійним  проектором</vt:lpstr>
      <vt:lpstr>Вивчення цього матеріалу дозволить Вам знати: </vt:lpstr>
      <vt:lpstr>Однорядна ланцюгова  система перев'язки </vt:lpstr>
      <vt:lpstr>Багаторядна  система перев'язки </vt:lpstr>
      <vt:lpstr>Міцність систем перев’язування</vt:lpstr>
      <vt:lpstr>Робота з програмою Microsoft Office PowerPoint по складанню технологічних карток</vt:lpstr>
      <vt:lpstr>Практична робота </vt:lpstr>
      <vt:lpstr>Закріплення знань на муляжах</vt:lpstr>
      <vt:lpstr>Закріплення знань на виробничому навчанні в майстерні мулярів</vt:lpstr>
      <vt:lpstr>Підведення підсумків уроку </vt:lpstr>
      <vt:lpstr>Домашнє завдання </vt:lpstr>
      <vt:lpstr>Щиро дякую за працю!</vt:lpstr>
    </vt:vector>
  </TitlesOfParts>
  <Company>MoBIL GROUP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2. Загальні відомості про  кам’яне мурування, виконання будівельних робіт.</dc:title>
  <dc:creator>Admin</dc:creator>
  <cp:lastModifiedBy>LeO</cp:lastModifiedBy>
  <cp:revision>19</cp:revision>
  <dcterms:created xsi:type="dcterms:W3CDTF">2011-10-24T07:46:35Z</dcterms:created>
  <dcterms:modified xsi:type="dcterms:W3CDTF">2011-11-17T18:58:37Z</dcterms:modified>
</cp:coreProperties>
</file>