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0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6" r:id="rId33"/>
    <p:sldId id="287" r:id="rId34"/>
    <p:sldId id="285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E852F17-0D6B-48CD-AC32-3B0B4BCE468B}" type="datetimeFigureOut">
              <a:rPr lang="ru-RU" smtClean="0"/>
              <a:pPr/>
              <a:t>16.11.2010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776705A-24F9-4156-A801-97628D3F1C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643050"/>
            <a:ext cx="7406640" cy="100013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Kozuka Gothic Pro B" pitchFamily="34" charset="-128"/>
                <a:ea typeface="Kozuka Gothic Pro B" pitchFamily="34" charset="-128"/>
              </a:rPr>
              <a:t>РЕЧЕВОЙ ЭТИКЕТ</a:t>
            </a:r>
            <a:endParaRPr lang="ru-RU" sz="3600" b="1" dirty="0">
              <a:solidFill>
                <a:srgbClr val="C00000"/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3143248"/>
            <a:ext cx="6286544" cy="2571768"/>
          </a:xfrm>
        </p:spPr>
        <p:txBody>
          <a:bodyPr>
            <a:normAutofit/>
          </a:bodyPr>
          <a:lstStyle/>
          <a:p>
            <a:pPr algn="ctr"/>
            <a:endParaRPr lang="ru-RU" sz="1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Материалы к урокам этики и факультативным занятиям подготовила учитель  </a:t>
            </a:r>
            <a:r>
              <a:rPr lang="ru-RU" sz="1800" b="1" dirty="0" err="1" smtClean="0">
                <a:solidFill>
                  <a:schemeClr val="tx1"/>
                </a:solidFill>
              </a:rPr>
              <a:t>Торезского</a:t>
            </a:r>
            <a:r>
              <a:rPr lang="ru-RU" sz="1800" b="1" dirty="0" smtClean="0">
                <a:solidFill>
                  <a:schemeClr val="tx1"/>
                </a:solidFill>
              </a:rPr>
              <a:t> УВК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 «ОШ </a:t>
            </a:r>
            <a:r>
              <a:rPr lang="uk-UA" sz="1800" b="1" dirty="0" smtClean="0">
                <a:solidFill>
                  <a:schemeClr val="tx1"/>
                </a:solidFill>
              </a:rPr>
              <a:t>І-ІІ </a:t>
            </a:r>
            <a:r>
              <a:rPr lang="ru-RU" sz="1800" b="1" dirty="0" smtClean="0">
                <a:solidFill>
                  <a:schemeClr val="tx1"/>
                </a:solidFill>
              </a:rPr>
              <a:t>ступеней №13 – детский сад»</a:t>
            </a:r>
          </a:p>
          <a:p>
            <a:pPr algn="ctr"/>
            <a:r>
              <a:rPr lang="ru-RU" sz="3600" b="1" i="1" dirty="0" err="1" smtClean="0">
                <a:solidFill>
                  <a:srgbClr val="000099"/>
                </a:solidFill>
                <a:latin typeface="Monotype Corsiva" pitchFamily="66" charset="0"/>
              </a:rPr>
              <a:t>Штепа</a:t>
            </a:r>
            <a:r>
              <a:rPr lang="ru-RU" sz="3600" b="1" i="1" dirty="0" smtClean="0">
                <a:solidFill>
                  <a:srgbClr val="000099"/>
                </a:solidFill>
                <a:latin typeface="Monotype Corsiva" pitchFamily="66" charset="0"/>
              </a:rPr>
              <a:t> Татьяна Станиславовна</a:t>
            </a:r>
          </a:p>
          <a:p>
            <a:pPr algn="ctr"/>
            <a:endParaRPr lang="ru-RU" sz="3200" b="1" i="1" dirty="0" smtClean="0">
              <a:solidFill>
                <a:srgbClr val="000099"/>
              </a:solidFill>
              <a:latin typeface="Monotype Corsiva" pitchFamily="66" charset="0"/>
            </a:endParaRPr>
          </a:p>
          <a:p>
            <a:pPr algn="ctr"/>
            <a:endParaRPr lang="ru-RU" sz="20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+mn-lt"/>
              </a:rPr>
              <a:t/>
            </a:r>
            <a:br>
              <a:rPr lang="ru-RU" sz="2200" b="1" dirty="0" smtClean="0">
                <a:latin typeface="+mn-lt"/>
              </a:rPr>
            </a:br>
            <a:r>
              <a:rPr lang="ru-RU" sz="2200" b="1" dirty="0" smtClean="0">
                <a:latin typeface="+mn-lt"/>
              </a:rPr>
              <a:t/>
            </a:r>
            <a:br>
              <a:rPr lang="ru-RU" sz="2200" b="1" dirty="0" smtClean="0">
                <a:latin typeface="+mn-lt"/>
              </a:rPr>
            </a:br>
            <a:r>
              <a:rPr lang="ru-RU" sz="3100" b="1" dirty="0" smtClean="0">
                <a:solidFill>
                  <a:srgbClr val="000099"/>
                </a:solidFill>
                <a:latin typeface="+mn-lt"/>
              </a:rPr>
              <a:t>Презентация проекта «Речевой этикет»</a:t>
            </a:r>
            <a:r>
              <a:rPr lang="ru-RU" sz="2200" dirty="0" smtClean="0">
                <a:latin typeface="+mn-lt"/>
              </a:rPr>
              <a:t/>
            </a:r>
            <a:br>
              <a:rPr lang="ru-RU" sz="2200" dirty="0" smtClean="0">
                <a:latin typeface="+mn-lt"/>
              </a:rPr>
            </a:br>
            <a:r>
              <a:rPr lang="ru-RU" sz="2700" b="1" dirty="0" smtClean="0">
                <a:solidFill>
                  <a:srgbClr val="C00000"/>
                </a:solidFill>
                <a:latin typeface="Monotype Corsiva" pitchFamily="66" charset="0"/>
              </a:rPr>
              <a:t>Проект подготовлен учащимися 6-А класса</a:t>
            </a:r>
            <a:r>
              <a:rPr lang="ru-RU" sz="27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700" b="1" dirty="0" smtClean="0">
                <a:solidFill>
                  <a:srgbClr val="C00000"/>
                </a:solidFill>
                <a:latin typeface="Monotype Corsiva" pitchFamily="66" charset="0"/>
              </a:rPr>
              <a:t>Руководитель </a:t>
            </a:r>
            <a:r>
              <a:rPr lang="ru-RU" sz="2700" b="1" dirty="0" err="1" smtClean="0">
                <a:solidFill>
                  <a:srgbClr val="C00000"/>
                </a:solidFill>
                <a:latin typeface="Monotype Corsiva" pitchFamily="66" charset="0"/>
              </a:rPr>
              <a:t>Штепа</a:t>
            </a:r>
            <a:r>
              <a:rPr lang="ru-RU" sz="2700" b="1" dirty="0" smtClean="0">
                <a:solidFill>
                  <a:srgbClr val="C00000"/>
                </a:solidFill>
                <a:latin typeface="Monotype Corsiva" pitchFamily="66" charset="0"/>
              </a:rPr>
              <a:t> Т.С.</a:t>
            </a:r>
            <a:r>
              <a:rPr lang="ru-RU" sz="27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Monotype Corsiva" pitchFamily="66" charset="0"/>
              </a:rPr>
              <a:t> 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571612"/>
            <a:ext cx="7498080" cy="46767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rgbClr val="000099"/>
                </a:solidFill>
              </a:rPr>
              <a:t>Цели творческой группы:</a:t>
            </a:r>
            <a:endParaRPr lang="ru-RU" sz="22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200" b="1" dirty="0" smtClean="0"/>
              <a:t>познакомить </a:t>
            </a:r>
            <a:r>
              <a:rPr lang="ru-RU" sz="2200" b="1" dirty="0" smtClean="0"/>
              <a:t>со структурой работы в целом;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 smtClean="0"/>
              <a:t>доказать актуальность проблемы речевого этикета, ознакомить с результатами школьного анкетирования;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 smtClean="0"/>
              <a:t>рассказать о некоторых теоретических вопросах речевого этикета (термины, правила ведения беседы и правила поведения во время беседы,  речевые клише приветствия, извинения,  отказа, как говорить комплименты, основы телефонного этикета);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 smtClean="0"/>
              <a:t>прокомментировать с точки зрения речевого этикета некоторые речевые ситуации.</a:t>
            </a:r>
          </a:p>
          <a:p>
            <a:pPr algn="just">
              <a:buNone/>
            </a:pPr>
            <a:r>
              <a:rPr lang="ru-RU" sz="2200" b="1" dirty="0" smtClean="0"/>
              <a:t> 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Проект «Речевой этикет» носит информационно — исследовательский, практико - ориентированный характер.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 smtClean="0"/>
              <a:t>Цели и задачи: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рассмотреть историю вопроса;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доказать актуальность темы;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изучить, обобщить и систематизировать научный материал по теме;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найти материал для практической работы по усовершенствованию навыков речевого общения и обогащению словаря школьников и оформить папку «В помощь учителю и ученику»;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провести для учащихся шестых - седьмых классов урок-игру «В мире Фразеологии»;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подготовить и провести практическое занятие для учащихся 8-9 классов «Речевой этикет в споре»;</a:t>
            </a:r>
          </a:p>
          <a:p>
            <a:pPr algn="just">
              <a:buFont typeface="Wingdings" pitchFamily="2" charset="2"/>
              <a:buChar char="Ø"/>
            </a:pPr>
            <a:r>
              <a:rPr lang="ru-RU" b="1" dirty="0" smtClean="0"/>
              <a:t>подготовить круглый стол «Сленг: за и против».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Проблема речевого этикета так же актуальна сейчас, как и много лет назад, и требует пристального внимания. Проблема интересует как учеников, так и их родителей.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4" descr="IMG_00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857364"/>
            <a:ext cx="6286543" cy="4143404"/>
          </a:xfrm>
          <a:prstGeom prst="rect">
            <a:avLst/>
          </a:prstGeom>
          <a:solidFill>
            <a:srgbClr val="CCFFCC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0099"/>
                </a:solidFill>
              </a:rPr>
              <a:t>Что такое «речевой этикет»?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ru-RU" sz="16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/>
              <a:t>Речевой этикет — это система специфических языковых знаков (слов, устойчивых словесных формул) и правил их употребления, принятых в данном обществе в данное время с целью установления речевого контакта между собеседниками и поддержания дружеских, вежливых, доброжелательных или официальных отношений в соответствии с речевой ситуации.</a:t>
            </a:r>
          </a:p>
          <a:p>
            <a:pPr>
              <a:buNone/>
            </a:pPr>
            <a:r>
              <a:rPr lang="ru-RU" sz="1600" i="1" dirty="0" smtClean="0"/>
              <a:t>                                                                        « Толковый словарь русского речевого этикета»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/>
              <a:t>Речевой этикет — условный язык вежливости, субординации, имеющий свой словарь (систему знаков) и грамматику (правила пристойного речевого поведения в обществе)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                      </a:t>
            </a:r>
            <a:r>
              <a:rPr lang="ru-RU" sz="1600" i="1" dirty="0" smtClean="0"/>
              <a:t>«Толковый словарь русского речевого этикета»</a:t>
            </a:r>
          </a:p>
          <a:p>
            <a:pPr>
              <a:buNone/>
            </a:pPr>
            <a:endParaRPr lang="ru-RU" sz="16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/>
              <a:t>Речевой этикет — это совокупность всех этикетных речевых средств и правила их использования в тех или иных ситуациях.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                                             «Русский язык. Энциклопедия»</a:t>
            </a:r>
          </a:p>
          <a:p>
            <a:pPr>
              <a:buNone/>
            </a:pPr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А вот какое определение речевого этикета дали учащиеся 6 класса: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628" y="1928802"/>
            <a:ext cx="3933060" cy="378621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b="1" dirty="0" smtClean="0"/>
              <a:t>	</a:t>
            </a:r>
            <a:r>
              <a:rPr lang="ru-RU" sz="3600" b="1" dirty="0" smtClean="0">
                <a:latin typeface="Monotype Corsiva" pitchFamily="66" charset="0"/>
              </a:rPr>
              <a:t>Речевой этикет — это правила о том, как говорить, о чем говорить, где говорить и с кем говорить.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357430"/>
            <a:ext cx="235745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7264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75000"/>
                  </a:schemeClr>
                </a:solidFill>
              </a:rPr>
              <a:t>Из истории</a:t>
            </a:r>
            <a:br>
              <a:rPr lang="ru-RU" sz="60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6000" b="1" dirty="0" smtClean="0">
                <a:solidFill>
                  <a:schemeClr val="accent3">
                    <a:lumMod val="75000"/>
                  </a:schemeClr>
                </a:solidFill>
              </a:rPr>
              <a:t> речевого этикета</a:t>
            </a:r>
            <a:endParaRPr lang="ru-RU"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Как было</a:t>
            </a:r>
            <a:br>
              <a:rPr lang="ru-RU" sz="4900" b="1" dirty="0" smtClean="0"/>
            </a:br>
            <a:endParaRPr lang="ru-RU" sz="49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 smtClean="0"/>
              <a:t>Как бы мы ни определили это понятие, бесспорно одно: речевой этикет сопровождает человека всю его земную жизнь, от ласкового маминого «Агу» до последнего «Прости».</a:t>
            </a:r>
          </a:p>
          <a:p>
            <a:pPr algn="just">
              <a:buNone/>
            </a:pPr>
            <a:endParaRPr lang="ru-RU" b="1" dirty="0" smtClean="0"/>
          </a:p>
          <a:p>
            <a:pPr algn="just"/>
            <a:r>
              <a:rPr lang="ru-RU" b="1" dirty="0" smtClean="0"/>
              <a:t>Первые уроки культуры общения мы получаем от самых близких и дорогих нам людей: мамы, отца, бабушки, няни, учительницы... </a:t>
            </a:r>
            <a:endParaRPr lang="ru-RU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643050"/>
            <a:ext cx="177800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214818"/>
            <a:ext cx="235745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«Что надо сказать?» -  с этого вопроса — напоминания каждый из нас осваивал жизненно — необходимые правила поведения, общественные обычаи.</a:t>
            </a:r>
          </a:p>
          <a:p>
            <a:pPr algn="just"/>
            <a:r>
              <a:rPr lang="ru-RU" b="1" dirty="0" smtClean="0"/>
              <a:t>«Безобычному человеку с людьми не жить», - гласит русская пословица.</a:t>
            </a:r>
          </a:p>
          <a:p>
            <a:pPr algn="just"/>
            <a:r>
              <a:rPr lang="ru-RU" b="1" dirty="0" smtClean="0"/>
              <a:t>Тот, кто пренебрегает общественно принятыми нормами поведения, в том числе и нормами речевого поведения, не может рассчитывать на уважение окружающих, а, следовательно, и на личный успех в жизни.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7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143248"/>
            <a:ext cx="7279796" cy="307183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b="1" dirty="0" smtClean="0"/>
              <a:t>		</a:t>
            </a:r>
            <a:r>
              <a:rPr lang="ru-RU" sz="2000" b="1" dirty="0" smtClean="0"/>
              <a:t>Доброжелательность, доброта и приветливость, радушие, гостеприимство по отношению к знакомым и в особенности к незнакомым, вежливость, скромность, учтивость наряду с другими христианскими добродетелями почитались в народе как ценные моральные качества, обладать которыми должен стараться каждый человек. Об этом постоянно и настойчиво напоминала церковь, этому старшие  разными способами учили младших.</a:t>
            </a:r>
          </a:p>
          <a:p>
            <a:pPr algn="just">
              <a:buNone/>
            </a:pPr>
            <a:endParaRPr lang="ru-RU" sz="1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928670"/>
            <a:ext cx="2357454" cy="186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/>
              <a:t>Великий князь Киевский Владимир Мономах (1053-1125), мудрый правитель и доблестный военачальник, оставляя на княжение сыновьям русскую землю, завещал им:</a:t>
            </a:r>
            <a:endParaRPr lang="ru-RU" sz="2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00174"/>
            <a:ext cx="3657600" cy="468726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800" b="1" dirty="0" smtClean="0"/>
              <a:t>«Иметь душу чистую и непорочную, тело худое, беседу кроткую и соблюдать слово Господне.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/>
              <a:t>... При старых молчать, премудрых слушать, старшим покоряться...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/>
              <a:t>... Не свирепствовать словом, не хулить в беседе...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/>
              <a:t>...Не много смеяться, стыдиться старших...</a:t>
            </a:r>
          </a:p>
          <a:p>
            <a:pPr algn="just">
              <a:buFont typeface="Wingdings" pitchFamily="2" charset="2"/>
              <a:buChar char="v"/>
            </a:pPr>
            <a:r>
              <a:rPr lang="ru-RU" sz="1800" b="1" dirty="0" smtClean="0"/>
              <a:t>...Не пропустите человека, не поприветствовав его, и доброе слово ему молвите...»</a:t>
            </a:r>
          </a:p>
          <a:p>
            <a:pPr algn="just">
              <a:buNone/>
            </a:pPr>
            <a:r>
              <a:rPr lang="ru-RU" sz="1800" b="1" dirty="0" smtClean="0"/>
              <a:t> </a:t>
            </a:r>
            <a:endParaRPr lang="ru-RU" sz="1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30718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0"/>
                            </p:stCondLst>
                            <p:childTnLst>
                              <p:par>
                                <p:cTn id="5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Подобные наставления находим и в известном памятнике средневековой культуры «Домострой» (16век), ставшем многозначным символом патриархальной Руси. 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85852" y="1524000"/>
            <a:ext cx="3714776" cy="511971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/>
              <a:t>		</a:t>
            </a:r>
            <a:r>
              <a:rPr lang="ru-RU" sz="1600" b="1" dirty="0" smtClean="0"/>
              <a:t>В течение почти четырёхсот лет в домашнем обиходе многих русских дворян, купцов, горожан среднего достатка и служилых людей «Домострой» оставался традиционным путеводителем по домоводству, «обрядником всего, что делать и как жить».</a:t>
            </a:r>
            <a:endParaRPr lang="ru-RU" sz="1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14942" y="1524000"/>
            <a:ext cx="3718746" cy="46634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1600" b="1" dirty="0" smtClean="0"/>
              <a:t>		</a:t>
            </a:r>
            <a:r>
              <a:rPr lang="uk-UA" sz="1600" b="1" i="1" dirty="0" err="1" smtClean="0"/>
              <a:t>Домостро́й</a:t>
            </a:r>
            <a:r>
              <a:rPr lang="uk-UA" sz="1600" b="1" i="1" dirty="0" smtClean="0"/>
              <a:t> (</a:t>
            </a:r>
            <a:r>
              <a:rPr lang="uk-UA" sz="1600" b="1" i="1" dirty="0" err="1" smtClean="0"/>
              <a:t>полное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наз-вание</a:t>
            </a:r>
            <a:r>
              <a:rPr lang="uk-UA" sz="1600" b="1" i="1" dirty="0" smtClean="0"/>
              <a:t> - Книга, </a:t>
            </a:r>
            <a:r>
              <a:rPr lang="uk-UA" sz="1600" b="1" i="1" dirty="0" err="1" smtClean="0"/>
              <a:t>называемая</a:t>
            </a:r>
            <a:r>
              <a:rPr lang="uk-UA" sz="1600" b="1" i="1" dirty="0" smtClean="0"/>
              <a:t> </a:t>
            </a:r>
            <a:r>
              <a:rPr lang="ru-RU" sz="1600" b="1" i="1" dirty="0" smtClean="0"/>
              <a:t>«</a:t>
            </a:r>
            <a:r>
              <a:rPr lang="uk-UA" sz="1600" b="1" i="1" dirty="0" smtClean="0"/>
              <a:t>Домострой</a:t>
            </a:r>
            <a:r>
              <a:rPr lang="ru-RU" sz="1600" b="1" i="1" dirty="0" smtClean="0"/>
              <a:t>») — </a:t>
            </a:r>
            <a:r>
              <a:rPr lang="uk-UA" sz="1600" b="1" i="1" dirty="0" err="1" smtClean="0"/>
              <a:t>анонимный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па-мятник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русской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литературы</a:t>
            </a:r>
            <a:r>
              <a:rPr lang="uk-UA" sz="1600" b="1" i="1" dirty="0" smtClean="0"/>
              <a:t> XV </a:t>
            </a:r>
            <a:r>
              <a:rPr lang="uk-UA" sz="1600" b="1" i="1" dirty="0" err="1" smtClean="0"/>
              <a:t>века</a:t>
            </a:r>
            <a:r>
              <a:rPr lang="uk-UA" sz="1600" b="1" i="1" dirty="0" smtClean="0"/>
              <a:t>, </a:t>
            </a:r>
            <a:r>
              <a:rPr lang="uk-UA" sz="1600" b="1" i="1" dirty="0" err="1" smtClean="0"/>
              <a:t>являющийся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сборником</a:t>
            </a:r>
            <a:r>
              <a:rPr lang="uk-UA" sz="1600" b="1" i="1" dirty="0" smtClean="0"/>
              <a:t> правил, </a:t>
            </a:r>
            <a:r>
              <a:rPr lang="uk-UA" sz="1600" b="1" i="1" dirty="0" err="1" smtClean="0"/>
              <a:t>советов</a:t>
            </a:r>
            <a:r>
              <a:rPr lang="uk-UA" sz="1600" b="1" i="1" dirty="0" smtClean="0"/>
              <a:t> и наставлений по </a:t>
            </a:r>
            <a:r>
              <a:rPr lang="uk-UA" sz="1600" b="1" i="1" dirty="0" err="1" smtClean="0"/>
              <a:t>всем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направлениям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жизни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человека</a:t>
            </a:r>
            <a:r>
              <a:rPr lang="uk-UA" sz="1600" b="1" i="1" dirty="0" smtClean="0"/>
              <a:t> и </a:t>
            </a:r>
            <a:r>
              <a:rPr lang="uk-UA" sz="1600" b="1" i="1" dirty="0" err="1" smtClean="0"/>
              <a:t>семьи</a:t>
            </a:r>
            <a:r>
              <a:rPr lang="uk-UA" sz="1600" b="1" i="1" dirty="0" smtClean="0"/>
              <a:t>, </a:t>
            </a:r>
            <a:r>
              <a:rPr lang="uk-UA" sz="1600" b="1" i="1" dirty="0" err="1" smtClean="0"/>
              <a:t>включая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общественные</a:t>
            </a:r>
            <a:r>
              <a:rPr lang="uk-UA" sz="1600" b="1" i="1" dirty="0" smtClean="0"/>
              <a:t>, </a:t>
            </a:r>
            <a:r>
              <a:rPr lang="uk-UA" sz="1600" b="1" i="1" dirty="0" err="1" smtClean="0"/>
              <a:t>семейные</a:t>
            </a:r>
            <a:r>
              <a:rPr lang="uk-UA" sz="1600" b="1" i="1" dirty="0" smtClean="0"/>
              <a:t>, </a:t>
            </a:r>
            <a:r>
              <a:rPr lang="uk-UA" sz="1600" b="1" i="1" dirty="0" err="1" smtClean="0"/>
              <a:t>хозяй-ственные</a:t>
            </a:r>
            <a:r>
              <a:rPr lang="uk-UA" sz="1600" b="1" i="1" dirty="0" smtClean="0"/>
              <a:t> и </a:t>
            </a:r>
            <a:r>
              <a:rPr lang="uk-UA" sz="1600" b="1" i="1" dirty="0" err="1" smtClean="0"/>
              <a:t>религиозные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вопросы</a:t>
            </a:r>
            <a:r>
              <a:rPr lang="uk-UA" sz="1600" b="1" i="1" dirty="0" smtClean="0"/>
              <a:t>. </a:t>
            </a:r>
            <a:r>
              <a:rPr lang="uk-UA" sz="1600" b="1" i="1" dirty="0" err="1" smtClean="0"/>
              <a:t>Наиболее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известен</a:t>
            </a:r>
            <a:r>
              <a:rPr lang="uk-UA" sz="1600" b="1" i="1" dirty="0" smtClean="0"/>
              <a:t> в </a:t>
            </a:r>
            <a:r>
              <a:rPr lang="uk-UA" sz="1600" b="1" i="1" dirty="0" err="1" smtClean="0"/>
              <a:t>редакции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середины</a:t>
            </a:r>
            <a:r>
              <a:rPr lang="uk-UA" sz="1600" b="1" i="1" dirty="0" smtClean="0"/>
              <a:t> XVI </a:t>
            </a:r>
            <a:r>
              <a:rPr lang="uk-UA" sz="1600" b="1" i="1" dirty="0" err="1" smtClean="0"/>
              <a:t>века</a:t>
            </a:r>
            <a:r>
              <a:rPr lang="uk-UA" sz="1600" b="1" i="1" dirty="0" smtClean="0"/>
              <a:t> на </a:t>
            </a:r>
            <a:r>
              <a:rPr lang="uk-UA" sz="1600" b="1" i="1" dirty="0" err="1" smtClean="0"/>
              <a:t>старо-славянском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языке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приписываемой</a:t>
            </a:r>
            <a:r>
              <a:rPr lang="uk-UA" sz="1600" b="1" i="1" dirty="0" smtClean="0"/>
              <a:t> протопопу Сильвестру. </a:t>
            </a:r>
            <a:r>
              <a:rPr lang="uk-UA" sz="1600" b="1" i="1" dirty="0" err="1" smtClean="0"/>
              <a:t>Написан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живым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языком</a:t>
            </a:r>
            <a:r>
              <a:rPr lang="uk-UA" sz="1600" b="1" i="1" dirty="0" smtClean="0"/>
              <a:t>, с </a:t>
            </a:r>
            <a:r>
              <a:rPr lang="uk-UA" sz="1600" b="1" i="1" dirty="0" err="1" smtClean="0"/>
              <a:t>частым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использованием</a:t>
            </a:r>
            <a:r>
              <a:rPr lang="uk-UA" sz="1600" b="1" i="1" dirty="0" smtClean="0"/>
              <a:t> </a:t>
            </a:r>
            <a:r>
              <a:rPr lang="uk-UA" sz="1600" b="1" i="1" dirty="0" err="1" smtClean="0"/>
              <a:t>пословиц</a:t>
            </a:r>
            <a:r>
              <a:rPr lang="uk-UA" sz="1600" b="1" i="1" dirty="0" smtClean="0"/>
              <a:t> и </a:t>
            </a:r>
            <a:r>
              <a:rPr lang="uk-UA" sz="1600" b="1" i="1" dirty="0" err="1" smtClean="0"/>
              <a:t>поговорок</a:t>
            </a:r>
            <a:r>
              <a:rPr lang="uk-UA" sz="1600" b="1" i="1" dirty="0" smtClean="0"/>
              <a:t>.</a:t>
            </a:r>
            <a:endParaRPr lang="ru-RU" sz="1600" b="1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786190"/>
            <a:ext cx="214314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136920" cy="3011486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/>
              <a:t>	«...Если случиться приветить приезжих людей, торговых ли, иноземцев, иных гостей, званых ли, Богом ли данных :богатых или бедных, монахов или священников,- то хозяину и хозяйке следует быть приветливыми и должную честь воздавать по чину и по достоинству каждого человека. Вежливо и благодарно, ласковым словом каждого из них почитать, со всяким поговорить и добрым словом приветить, да есть и пить или на стол выставить, или подать из рук своих с особым приветом, но каждого чем-то выделить и всякого порадовать».</a:t>
            </a:r>
            <a:endParaRPr lang="ru-RU" sz="1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500438"/>
            <a:ext cx="3857652" cy="2540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Внимание народа к речевому этикету широко отразилось в произведениях фольклора и литературы.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208358" cy="29813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b="1" dirty="0" smtClean="0"/>
              <a:t>		</a:t>
            </a:r>
            <a:r>
              <a:rPr lang="ru-RU" sz="1800" b="1" dirty="0" smtClean="0"/>
              <a:t>Учащиеся нашли более 300 пословиц, поговорок, афоризмов, так или иначе связанных с этой темой.</a:t>
            </a:r>
          </a:p>
          <a:p>
            <a:pPr lvl="0" algn="just"/>
            <a:r>
              <a:rPr lang="ru-RU" sz="2000" b="1" dirty="0" smtClean="0">
                <a:solidFill>
                  <a:srgbClr val="000099"/>
                </a:solidFill>
              </a:rPr>
              <a:t>Без языка и колокол нем.</a:t>
            </a:r>
          </a:p>
          <a:p>
            <a:pPr lvl="0" algn="just"/>
            <a:r>
              <a:rPr lang="ru-RU" sz="2000" b="1" dirty="0" smtClean="0">
                <a:solidFill>
                  <a:srgbClr val="000099"/>
                </a:solidFill>
              </a:rPr>
              <a:t>В добрый час молвить, в худой промолчать.</a:t>
            </a:r>
          </a:p>
          <a:p>
            <a:pPr lvl="0" algn="just"/>
            <a:r>
              <a:rPr lang="ru-RU" sz="2000" b="1" dirty="0" smtClean="0">
                <a:solidFill>
                  <a:srgbClr val="000099"/>
                </a:solidFill>
              </a:rPr>
              <a:t>Говорить не устать, было бы что сказать.</a:t>
            </a:r>
          </a:p>
          <a:p>
            <a:pPr lvl="0" algn="just"/>
            <a:r>
              <a:rPr lang="ru-RU" sz="2000" b="1" dirty="0" smtClean="0">
                <a:solidFill>
                  <a:srgbClr val="000099"/>
                </a:solidFill>
              </a:rPr>
              <a:t>Кто говорит, тот сеет, кто слушает — собирает.</a:t>
            </a:r>
          </a:p>
          <a:p>
            <a:pPr lvl="0" algn="just"/>
            <a:r>
              <a:rPr lang="ru-RU" sz="2000" b="1" dirty="0" smtClean="0">
                <a:solidFill>
                  <a:srgbClr val="000099"/>
                </a:solidFill>
              </a:rPr>
              <a:t>На грубое слово не сердись, на ласковое не сдавайся. </a:t>
            </a:r>
          </a:p>
          <a:p>
            <a:pPr lvl="0" algn="just">
              <a:buNone/>
            </a:pPr>
            <a:endParaRPr lang="ru-RU" sz="1900" b="1" dirty="0">
              <a:solidFill>
                <a:srgbClr val="000099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429132"/>
            <a:ext cx="271464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85728"/>
            <a:ext cx="7498080" cy="113191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Знание правил обхождения всегда считалось непременным качеством, которым должен обладать всякий, кто занимает или намерен занять высокое положение в обществе.</a:t>
            </a:r>
            <a:br>
              <a:rPr lang="ru-RU" sz="2000" b="1" dirty="0" smtClean="0">
                <a:solidFill>
                  <a:srgbClr val="000099"/>
                </a:solidFill>
              </a:rPr>
            </a:b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4110" cy="219551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1800" b="1" dirty="0" smtClean="0"/>
              <a:t>		</a:t>
            </a:r>
            <a:r>
              <a:rPr lang="ru-RU" sz="1900" b="1" dirty="0" smtClean="0"/>
              <a:t>В пушкинской «Сказке о рыбаке и рыбке» старик, хотя и с неохотой, со стыдом покорно ходит к рыбке, чтобы исполнить очередную прихоть старухи. И только однажды не старик, взмолился:</a:t>
            </a:r>
          </a:p>
          <a:p>
            <a:pPr algn="just">
              <a:buNone/>
            </a:pPr>
            <a:r>
              <a:rPr lang="ru-RU" sz="1900" b="1" dirty="0" smtClean="0"/>
              <a:t>			</a:t>
            </a:r>
            <a:r>
              <a:rPr lang="ru-RU" sz="1900" b="1" i="1" dirty="0" smtClean="0"/>
              <a:t>«Что ты, баба, белены объелась?</a:t>
            </a:r>
          </a:p>
          <a:p>
            <a:pPr algn="just">
              <a:buNone/>
            </a:pPr>
            <a:r>
              <a:rPr lang="ru-RU" sz="1900" b="1" i="1" dirty="0" smtClean="0"/>
              <a:t>			Ни ступить, </a:t>
            </a:r>
            <a:r>
              <a:rPr lang="ru-RU" sz="1900" b="1" i="1" u="sng" dirty="0" smtClean="0"/>
              <a:t>ни молвить не умеешь </a:t>
            </a:r>
            <a:r>
              <a:rPr lang="ru-RU" sz="1900" b="1" i="1" dirty="0" smtClean="0"/>
              <a:t>,</a:t>
            </a:r>
          </a:p>
          <a:p>
            <a:pPr algn="just">
              <a:buNone/>
            </a:pPr>
            <a:r>
              <a:rPr lang="ru-RU" sz="1900" b="1" i="1" dirty="0" smtClean="0"/>
              <a:t>			Насмешишь ты целое царство».								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214818"/>
            <a:ext cx="150019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714752"/>
            <a:ext cx="150019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4500570"/>
            <a:ext cx="1406528" cy="193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88716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А вот героиню другой пушкинской сказки братья — богатыри узнают сразу, без расспросов, кто такая и откуда: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/>
              <a:t>И царевна к ним сошла,</a:t>
            </a:r>
          </a:p>
          <a:p>
            <a:pPr algn="ctr">
              <a:buNone/>
            </a:pPr>
            <a:r>
              <a:rPr lang="ru-RU" b="1" dirty="0" smtClean="0"/>
              <a:t>Честь </a:t>
            </a:r>
            <a:r>
              <a:rPr lang="ru-RU" b="1" dirty="0" err="1" smtClean="0"/>
              <a:t>хозяям</a:t>
            </a:r>
            <a:r>
              <a:rPr lang="ru-RU" b="1" dirty="0" smtClean="0"/>
              <a:t> отдала,</a:t>
            </a:r>
          </a:p>
          <a:p>
            <a:pPr algn="ctr">
              <a:buNone/>
            </a:pPr>
            <a:r>
              <a:rPr lang="ru-RU" b="1" dirty="0" smtClean="0"/>
              <a:t>В пояс низко поклонилась;</a:t>
            </a:r>
          </a:p>
          <a:p>
            <a:pPr algn="ctr">
              <a:buNone/>
            </a:pPr>
            <a:r>
              <a:rPr lang="ru-RU" b="1" dirty="0" smtClean="0"/>
              <a:t>Закрасневшись, извинилась,</a:t>
            </a:r>
          </a:p>
          <a:p>
            <a:pPr algn="ctr">
              <a:buNone/>
            </a:pPr>
            <a:r>
              <a:rPr lang="ru-RU" b="1" dirty="0" smtClean="0"/>
              <a:t>Что-де в гости к ним зашла, </a:t>
            </a:r>
          </a:p>
          <a:p>
            <a:pPr algn="ctr">
              <a:buNone/>
            </a:pPr>
            <a:r>
              <a:rPr lang="ru-RU" b="1" dirty="0" smtClean="0"/>
              <a:t>Хоть звана и не была.</a:t>
            </a:r>
          </a:p>
          <a:p>
            <a:pPr algn="ctr">
              <a:buNone/>
            </a:pPr>
            <a:r>
              <a:rPr lang="ru-RU" b="1" dirty="0" smtClean="0"/>
              <a:t>Вмиг </a:t>
            </a:r>
            <a:r>
              <a:rPr lang="ru-RU" b="1" u="sng" dirty="0" smtClean="0"/>
              <a:t>по речи </a:t>
            </a:r>
            <a:r>
              <a:rPr lang="ru-RU" b="1" dirty="0" smtClean="0"/>
              <a:t>те </a:t>
            </a:r>
            <a:r>
              <a:rPr lang="ru-RU" b="1" dirty="0" err="1" smtClean="0"/>
              <a:t>спознали</a:t>
            </a:r>
            <a:r>
              <a:rPr lang="ru-RU" b="1" dirty="0" smtClean="0"/>
              <a:t>,</a:t>
            </a:r>
          </a:p>
          <a:p>
            <a:pPr algn="ctr">
              <a:buNone/>
            </a:pPr>
            <a:r>
              <a:rPr lang="ru-RU" b="1" dirty="0" smtClean="0"/>
              <a:t>Что царевну принимали.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143116"/>
            <a:ext cx="250033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486253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/>
              <a:t>	Аналогичные примеры не только из литературы, но  из жизни каждый вспомнит  великое множество. Но дело не в количестве примеров, а в том, что за ними стоит. Меняются времена и нравы, но люди разных поколений, принадлежащие к разным социальным слоям общества, с неизменным вниманием относятся к речевому этикету, уважительному обхождению, доброму слову. </a:t>
            </a:r>
          </a:p>
          <a:p>
            <a:pPr algn="just"/>
            <a:r>
              <a:rPr lang="ru-RU" sz="2400" b="1" dirty="0" smtClean="0"/>
              <a:t>	Доказательством тому служит огромное количество литературы, посвященное данной теме: мы нашли более 120 справочников, статей, книг, написанных в разное время, но выражающих одну суть.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000240"/>
            <a:ext cx="6400800" cy="28860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Считаете ли Вы проблему речевого этикета  актуальной сегодня?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Результаты анкетирования показали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 	</a:t>
            </a:r>
            <a:r>
              <a:rPr lang="ru-RU" b="1" dirty="0" smtClean="0"/>
              <a:t>По мнению родителей, ученики в недостаточной степени владеют приёмами и навыками речевого этикета.  И 68 из 76 учащихся не считают, что овладели этими навыками в достаточной степени. Приятно, но странно, что оказались 8 человек, которые утверждают, что познали науку речевого этикета в полной мере.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0826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</a:rPr>
              <a:t>Вопросы для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571612"/>
            <a:ext cx="7498080" cy="4676788"/>
          </a:xfrm>
        </p:spPr>
        <p:txBody>
          <a:bodyPr>
            <a:normAutofit fontScale="92500"/>
          </a:bodyPr>
          <a:lstStyle/>
          <a:p>
            <a:pPr marL="596646" lvl="0" indent="-514350" algn="just">
              <a:buFont typeface="+mj-lt"/>
              <a:buAutoNum type="arabicPeriod"/>
            </a:pPr>
            <a:r>
              <a:rPr lang="ru-RU" b="1" dirty="0" smtClean="0"/>
              <a:t>Что такое, на ваш взгляд, речевой этикет?</a:t>
            </a:r>
          </a:p>
          <a:p>
            <a:pPr marL="596646" lvl="0" indent="-514350" algn="just">
              <a:buFont typeface="+mj-lt"/>
              <a:buAutoNum type="arabicPeriod"/>
            </a:pPr>
            <a:r>
              <a:rPr lang="ru-RU" b="1" dirty="0" smtClean="0"/>
              <a:t>Овладели ли вы в полной мере навыками речевого этикета?</a:t>
            </a:r>
          </a:p>
          <a:p>
            <a:pPr marL="596646" lvl="0" indent="-514350" algn="just">
              <a:buFont typeface="+mj-lt"/>
              <a:buAutoNum type="arabicPeriod"/>
            </a:pPr>
            <a:r>
              <a:rPr lang="ru-RU" b="1" dirty="0" smtClean="0"/>
              <a:t>Хотели бы вы знать больше о речевом этикете? </a:t>
            </a:r>
          </a:p>
          <a:p>
            <a:pPr marL="596646" lvl="0" indent="-514350" algn="just">
              <a:buFont typeface="+mj-lt"/>
              <a:buAutoNum type="arabicPeriod"/>
            </a:pPr>
            <a:r>
              <a:rPr lang="ru-RU" b="1" dirty="0" smtClean="0"/>
              <a:t>Считаете ли вы эту тему актуальной?</a:t>
            </a:r>
          </a:p>
          <a:p>
            <a:pPr marL="596646" indent="-514350" algn="just">
              <a:buFont typeface="+mj-lt"/>
              <a:buAutoNum type="arabicPeriod"/>
            </a:pPr>
            <a:r>
              <a:rPr lang="ru-RU" b="1" dirty="0" smtClean="0"/>
              <a:t> Употребляете ли вы сленговые слова? Какие? Как часто?</a:t>
            </a:r>
          </a:p>
          <a:p>
            <a:pPr marL="596646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0099"/>
                </a:solidFill>
              </a:rPr>
              <a:t>Вопросы для родителей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60535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b="1" dirty="0" smtClean="0"/>
              <a:t>1.Считаете ли вы, что проблема речевого этикета актуальна в наши дни? В чём её актуальность?</a:t>
            </a:r>
          </a:p>
          <a:p>
            <a:pPr algn="just">
              <a:buNone/>
            </a:pPr>
            <a:r>
              <a:rPr lang="ru-RU" b="1" dirty="0" smtClean="0"/>
              <a:t>2.Какие решения этой проблемы видите вы?</a:t>
            </a:r>
          </a:p>
          <a:p>
            <a:pPr algn="just">
              <a:buNone/>
            </a:pPr>
            <a:r>
              <a:rPr lang="ru-RU" b="1" dirty="0" smtClean="0"/>
              <a:t>3.Считаете ли вы, что ваш ребёнок овладел навыками речевого этикета в достаточной степени?</a:t>
            </a:r>
          </a:p>
          <a:p>
            <a:pPr algn="just">
              <a:buNone/>
            </a:pPr>
            <a:r>
              <a:rPr lang="ru-RU" b="1" dirty="0" smtClean="0"/>
              <a:t>4. Употребляет ли ваш ребенок сленговые слова? Как вы к этому относитесь?</a:t>
            </a:r>
          </a:p>
          <a:p>
            <a:pPr algn="just">
              <a:buNone/>
            </a:pPr>
            <a:r>
              <a:rPr lang="ru-RU" b="1" dirty="0" smtClean="0"/>
              <a:t>5.Понимаете ли вы его? Употребляете ли вы сленговые выражения в общении с ребёнком? Назовите наиболее употребляемые.</a:t>
            </a:r>
          </a:p>
          <a:p>
            <a:pPr algn="just">
              <a:buNone/>
            </a:pPr>
            <a:r>
              <a:rPr lang="ru-RU" b="1" dirty="0" smtClean="0"/>
              <a:t>6.С какой целью вы это делаете?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65429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	</a:t>
            </a:r>
            <a:r>
              <a:rPr lang="ru-RU" sz="2000" b="1" dirty="0" smtClean="0"/>
              <a:t>Все родители считают проблему речевого этикета актуальной. По их мнению, дети овладели речевым этикетом в некоторой степени, но им необходимо совершенствовать свои навыки и умения.  </a:t>
            </a:r>
            <a:br>
              <a:rPr lang="ru-RU" sz="2000" b="1" dirty="0" smtClean="0"/>
            </a:br>
            <a:r>
              <a:rPr lang="ru-RU" sz="2000" b="1" dirty="0" smtClean="0"/>
              <a:t>      Проблема РЭ широкомасштабна. Это не только «засорение языка иностранными словами, сленгом и жаргоном, это потеря самобытности родного  языка и самобытности нации».</a:t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4" name="Picture 5" descr="PICT024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357563"/>
            <a:ext cx="300039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3985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Современные школьники, не задумываясь, употребляют сленговые выражения (т.е. молодежный жаргон) в тех ситуациях, когда этого делать не стоит.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785926"/>
            <a:ext cx="7498080" cy="4462474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b="1" dirty="0" smtClean="0"/>
              <a:t>	Сленг, конечно, засоряет язык, но избавиться от него невозможно. Из него можно только вырасти. Что подтверждают данные опроса. К 11 классу частота употребления сленга снижается. Ребята взрослеют, узнают больше, общаются с большим кругом людей, читают больше и для них на первый план выходит задача: достичь в жизни определенных высот, прежде всего, в профессиональном плане. Значит говорить надо по — </a:t>
            </a:r>
            <a:r>
              <a:rPr lang="ru-RU" b="1" dirty="0" err="1" smtClean="0"/>
              <a:t>русски</a:t>
            </a:r>
            <a:r>
              <a:rPr lang="ru-RU" b="1" dirty="0" smtClean="0"/>
              <a:t>! Чаще употребляют сленг учащиеся 8 классов,  показывая, таким образом, свою взрослость и принадлежность к </a:t>
            </a:r>
            <a:r>
              <a:rPr lang="ru-RU" b="1" dirty="0" err="1" smtClean="0"/>
              <a:t>опреденному</a:t>
            </a:r>
            <a:r>
              <a:rPr lang="ru-RU" b="1" dirty="0" smtClean="0"/>
              <a:t> кругу избранных.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785794"/>
            <a:ext cx="7354282" cy="22145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Кроме того, в связи с развитием компьютерных технологий и «</a:t>
            </a:r>
            <a:r>
              <a:rPr lang="ru-RU" sz="2400" b="1" dirty="0" err="1" smtClean="0">
                <a:solidFill>
                  <a:srgbClr val="000099"/>
                </a:solidFill>
              </a:rPr>
              <a:t>продвинутостью</a:t>
            </a:r>
            <a:r>
              <a:rPr lang="ru-RU" sz="2400" b="1" dirty="0" smtClean="0">
                <a:solidFill>
                  <a:srgbClr val="000099"/>
                </a:solidFill>
              </a:rPr>
              <a:t>» юных пользователей, в школьный неформальный язык входит огромное количество компьютерных слов — терминов, спрятанных в сленговых словах.</a:t>
            </a:r>
            <a:endParaRPr lang="ru-RU" sz="2400" b="1" dirty="0">
              <a:solidFill>
                <a:srgbClr val="000099"/>
              </a:solidFill>
            </a:endParaRPr>
          </a:p>
        </p:txBody>
      </p:sp>
      <p:pic>
        <p:nvPicPr>
          <p:cNvPr id="4" name="Рисунок 3" descr="BD19582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3286124"/>
            <a:ext cx="2643206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Разве можно сравнить сленг и красивый русский язык?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238634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«Классный Днепр при </a:t>
            </a:r>
            <a:r>
              <a:rPr lang="ru-RU" b="1" dirty="0" err="1" smtClean="0"/>
              <a:t>клёвой</a:t>
            </a:r>
            <a:r>
              <a:rPr lang="ru-RU" b="1" dirty="0" smtClean="0"/>
              <a:t> погоде, когда, кочевряжась и выпендриваясь, пилит он сквозь леса и горы. Не </a:t>
            </a:r>
            <a:r>
              <a:rPr lang="ru-RU" b="1" dirty="0" err="1" smtClean="0"/>
              <a:t>гикнется</a:t>
            </a:r>
            <a:r>
              <a:rPr lang="ru-RU" b="1" dirty="0" smtClean="0"/>
              <a:t>, </a:t>
            </a:r>
            <a:r>
              <a:rPr lang="ru-RU" b="1" dirty="0" err="1" smtClean="0"/>
              <a:t>не</a:t>
            </a:r>
            <a:r>
              <a:rPr lang="ru-RU" b="1" dirty="0" smtClean="0"/>
              <a:t> навернётся. Вылупишь зенки свои, откроешь варежку и не сечешь, пилит он или не пилит. Редкая птица со </a:t>
            </a:r>
            <a:r>
              <a:rPr lang="ru-RU" b="1" dirty="0" err="1" smtClean="0"/>
              <a:t>шнобелем</a:t>
            </a:r>
            <a:r>
              <a:rPr lang="ru-RU" b="1" dirty="0" smtClean="0"/>
              <a:t> дочешет до середины, а если доскачет — так </a:t>
            </a:r>
            <a:r>
              <a:rPr lang="ru-RU" b="1" dirty="0" err="1" smtClean="0"/>
              <a:t>гикнется</a:t>
            </a:r>
            <a:r>
              <a:rPr lang="ru-RU" b="1" dirty="0" smtClean="0"/>
              <a:t>, что копыта отбросит.»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238634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«Чуден Днепр при тихой погоде, когда вольно и плавно мчит сквозь леса и горы полные воды свои. Не </a:t>
            </a:r>
            <a:r>
              <a:rPr lang="ru-RU" b="1" dirty="0" err="1" smtClean="0"/>
              <a:t>замелькнёт</a:t>
            </a:r>
            <a:r>
              <a:rPr lang="ru-RU" b="1" dirty="0" smtClean="0"/>
              <a:t>, </a:t>
            </a:r>
            <a:r>
              <a:rPr lang="ru-RU" b="1" dirty="0" err="1" smtClean="0"/>
              <a:t>не</a:t>
            </a:r>
            <a:r>
              <a:rPr lang="ru-RU" b="1" dirty="0" smtClean="0"/>
              <a:t> прогремит. Глядишь и не знаешь, идёт или не идёт вдаль его величественная красота... Редкая птица долетит до середины Днепра...» 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928934"/>
            <a:ext cx="2643206" cy="207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928934"/>
            <a:ext cx="285752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214554"/>
            <a:ext cx="6400800" cy="2671771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0099"/>
                </a:solidFill>
              </a:rPr>
              <a:t>  Меньше говори, больше слушай</a:t>
            </a:r>
            <a:br>
              <a:rPr lang="ru-RU" sz="5400" dirty="0" smtClean="0">
                <a:solidFill>
                  <a:srgbClr val="000099"/>
                </a:solidFill>
              </a:rPr>
            </a:br>
            <a:r>
              <a:rPr lang="ru-RU" sz="5400" dirty="0" smtClean="0">
                <a:solidFill>
                  <a:srgbClr val="000099"/>
                </a:solidFill>
              </a:rPr>
              <a:t> </a:t>
            </a:r>
            <a:endParaRPr lang="ru-RU" sz="5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786058"/>
            <a:ext cx="7498080" cy="346234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/>
              <a:t>Правильность речи, её точность, логичность, чистота, богатство и выразительность — критерии хорошей речи. Ещё одним немаловажным критерием хорошей речи является уместность.</a:t>
            </a:r>
          </a:p>
          <a:p>
            <a:pPr algn="just">
              <a:buNone/>
            </a:pPr>
            <a:r>
              <a:rPr lang="ru-RU" b="1" dirty="0" smtClean="0"/>
              <a:t>Бывает, что и образованные люди, прекрасно владеющие языком, речью, не понимают друг друга, не могут договориться, слушают, но не слышат или недостаточно тактичны или деликатны.</a:t>
            </a:r>
            <a:endParaRPr lang="ru-RU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571480"/>
            <a:ext cx="221457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890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/>
                </a:solidFill>
              </a:rPr>
              <a:t>Соблюдайте правила, ведущие к успеху общения.</a:t>
            </a:r>
            <a:endParaRPr lang="ru-RU" b="1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60535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/>
              <a:t>1.Внимание и приветливость по отношению к собеседнику.</a:t>
            </a:r>
          </a:p>
          <a:p>
            <a:pPr algn="just">
              <a:buNone/>
            </a:pPr>
            <a:r>
              <a:rPr lang="ru-RU" sz="2400" b="1" dirty="0" smtClean="0"/>
              <a:t>2.Соблюдение субординации по возрасту.</a:t>
            </a:r>
          </a:p>
          <a:p>
            <a:pPr algn="just">
              <a:buNone/>
            </a:pPr>
            <a:r>
              <a:rPr lang="ru-RU" sz="2400" b="1" dirty="0" smtClean="0"/>
              <a:t>3.Учёт ответной реакции собеседника.</a:t>
            </a:r>
          </a:p>
          <a:p>
            <a:pPr algn="just">
              <a:buNone/>
            </a:pPr>
            <a:r>
              <a:rPr lang="ru-RU" sz="2400" b="1" dirty="0" smtClean="0"/>
              <a:t>4.Разговор на тему, предложенную собеседником, преимущественное выслушивание собеседника, а не говорение.</a:t>
            </a:r>
          </a:p>
          <a:p>
            <a:pPr algn="just">
              <a:buNone/>
            </a:pPr>
            <a:r>
              <a:rPr lang="ru-RU" sz="2400" b="1" dirty="0" smtClean="0"/>
              <a:t>5.Для создания более доверительной обстановки разговора употребление имени — отчества собеседника.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0099"/>
                </a:solidFill>
              </a:rPr>
              <a:t>Но даже знание этих правил может не привести к успешному  общению. 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dirty="0" smtClean="0"/>
              <a:t>		</a:t>
            </a:r>
            <a:r>
              <a:rPr lang="ru-RU" sz="2800" b="1" dirty="0" smtClean="0"/>
              <a:t>Одной из причин называют злоупотребление категоричным словом «нет», которое, по мнению психологов, почти всегда вызывает негативные эмоции. </a:t>
            </a:r>
            <a:endParaRPr lang="ru-RU" sz="2800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571876"/>
            <a:ext cx="20002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Существуют способы, которые помогают избежать этого негативного слова.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357298"/>
            <a:ext cx="3657600" cy="483014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u="sng" dirty="0" smtClean="0"/>
              <a:t>Чего не следует говорить</a:t>
            </a:r>
          </a:p>
          <a:p>
            <a:pPr algn="ctr">
              <a:buNone/>
            </a:pPr>
            <a:endParaRPr lang="ru-RU" sz="8000" b="1" u="sng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Меня не интересует ваше предложение</a:t>
            </a:r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Я ничего об этом не знаю.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Я с вами не согласен, это совсем не так.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Сколько можно звонить! Я ещё не получил такой информации.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Сейчас я не хочу об этом говорить.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8000" b="1" dirty="0" smtClean="0"/>
              <a:t>Вы неправильно сделали этот отчет.</a:t>
            </a:r>
            <a:endParaRPr lang="ru-RU" sz="8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357298"/>
            <a:ext cx="3657600" cy="5214974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u="sng" dirty="0" smtClean="0"/>
              <a:t>Что следует говорить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В данный момент мы не рассматриваем подобные предложения, но мы обязательно свяжемся с вами позднее.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К сожалению, в данный момент я пока не располагаю этой информацией.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А как вы смотрите на другую точку зрения?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Возможно, имеет смысл немного подождать: информация будет получена позже.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Я предпочел бы обсудить этот вопрос в другое время.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7200" b="1" dirty="0" smtClean="0"/>
              <a:t>Будет лучше, если вы посмотрите этот отчет ещё раз.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3685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Слово «нет» вызывает негативные эмоции, но существуют слова, вызывающие приятные эмоции, улыбку практически у любого человека... 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286124"/>
            <a:ext cx="28575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Тест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«Умеете ли вы слушать?»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b="1" dirty="0" smtClean="0"/>
              <a:t>1. Стараетесь ли вы быстрее прекратить беседу, когда тема или собеседник вас не интересует? Раздражают ли вас манеры собеседника?</a:t>
            </a:r>
          </a:p>
          <a:p>
            <a:pPr algn="just">
              <a:buNone/>
            </a:pPr>
            <a:r>
              <a:rPr lang="ru-RU" b="1" dirty="0" smtClean="0"/>
              <a:t> 2. Может ли неправильное высказывание вызвать у вас раздражение или грубость?</a:t>
            </a:r>
          </a:p>
          <a:p>
            <a:pPr algn="just">
              <a:buNone/>
            </a:pPr>
            <a:r>
              <a:rPr lang="ru-RU" b="1" dirty="0" smtClean="0"/>
              <a:t> 3. Избегаете ли вы вступать в беседу с малознакомыми или незнакомыми людьми?</a:t>
            </a:r>
          </a:p>
          <a:p>
            <a:pPr algn="just">
              <a:buNone/>
            </a:pPr>
            <a:r>
              <a:rPr lang="ru-RU" b="1" dirty="0" smtClean="0"/>
              <a:t> 4. Перебиваете ли вы в разговоре собеседника?</a:t>
            </a:r>
          </a:p>
          <a:p>
            <a:pPr algn="just">
              <a:buNone/>
            </a:pPr>
            <a:r>
              <a:rPr lang="ru-RU" b="1" dirty="0" smtClean="0"/>
              <a:t> 5. Делаете ли вы вид, что слушаете собеседника, а сами в это время думаете о чем- либо другом?</a:t>
            </a:r>
          </a:p>
          <a:p>
            <a:pPr algn="just">
              <a:buNone/>
            </a:pPr>
            <a:r>
              <a:rPr lang="ru-RU" b="1" dirty="0" smtClean="0"/>
              <a:t> 6. Меняете ли вы тон своего голоса, выражение лица в зависимости от того, кто является вашим собеседником?                                                                         </a:t>
            </a:r>
          </a:p>
          <a:p>
            <a:pPr algn="just">
              <a:buNone/>
            </a:pPr>
            <a:r>
              <a:rPr lang="ru-RU" b="1" dirty="0" smtClean="0"/>
              <a:t> 7.Изменяете ли вы ход разговора, если собеседник коснулся неприятной для вас темы?</a:t>
            </a:r>
          </a:p>
          <a:p>
            <a:pPr algn="just">
              <a:buNone/>
            </a:pPr>
            <a:r>
              <a:rPr lang="ru-RU" b="1" dirty="0" smtClean="0"/>
              <a:t> 8. Поправляете ли вы собеседника, если в его речи встречается неправильное произношение отдельных слов?</a:t>
            </a:r>
          </a:p>
          <a:p>
            <a:pPr algn="just">
              <a:buNone/>
            </a:pPr>
            <a:r>
              <a:rPr lang="ru-RU" b="1" dirty="0" smtClean="0"/>
              <a:t>  9. Бывает ли у вас высокомерный тон по отношению к собеседнику?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400052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«почти всегда»-2  балла</a:t>
            </a:r>
            <a:br>
              <a:rPr lang="ru-RU" sz="2400" b="1" dirty="0" smtClean="0"/>
            </a:br>
            <a:r>
              <a:rPr lang="ru-RU" sz="2400" b="1" dirty="0" smtClean="0"/>
              <a:t>«в большинстве случаев» -4  балла</a:t>
            </a:r>
            <a:br>
              <a:rPr lang="ru-RU" sz="2400" b="1" dirty="0" smtClean="0"/>
            </a:br>
            <a:r>
              <a:rPr lang="ru-RU" sz="2400" b="1" dirty="0" smtClean="0"/>
              <a:t>«иногда» -6  баллов</a:t>
            </a:r>
            <a:br>
              <a:rPr lang="ru-RU" sz="2400" b="1" dirty="0" smtClean="0"/>
            </a:br>
            <a:r>
              <a:rPr lang="ru-RU" sz="2400" b="1" dirty="0" smtClean="0"/>
              <a:t>«редко»-8  баллов</a:t>
            </a:r>
            <a:br>
              <a:rPr lang="ru-RU" sz="2400" b="1" dirty="0" smtClean="0"/>
            </a:br>
            <a:r>
              <a:rPr lang="ru-RU" sz="2400" b="1" dirty="0" smtClean="0"/>
              <a:t>«никогда»-10  баллов</a:t>
            </a:r>
            <a:br>
              <a:rPr lang="ru-RU" sz="2400" b="1" dirty="0" smtClean="0"/>
            </a:br>
            <a:r>
              <a:rPr lang="ru-RU" sz="2400" b="1" dirty="0" smtClean="0"/>
              <a:t> </a:t>
            </a:r>
            <a:br>
              <a:rPr lang="ru-RU" sz="2400" b="1" dirty="0" smtClean="0"/>
            </a:br>
            <a:r>
              <a:rPr lang="ru-RU" sz="2400" b="1" dirty="0" smtClean="0"/>
              <a:t>55  баллов — вы слушатель «среднего уровня»</a:t>
            </a:r>
            <a:br>
              <a:rPr lang="ru-RU" sz="2400" b="1" dirty="0" smtClean="0"/>
            </a:br>
            <a:r>
              <a:rPr lang="ru-RU" sz="2400" b="1" dirty="0" smtClean="0"/>
              <a:t>62   балла - «выше среднего уровня»</a:t>
            </a:r>
            <a:br>
              <a:rPr lang="ru-RU" sz="2400" b="1" dirty="0" smtClean="0"/>
            </a:br>
            <a:r>
              <a:rPr lang="ru-RU" sz="2400" b="1" dirty="0" smtClean="0"/>
              <a:t>более 62   баллов - «вы отлично умеете слушать  людей»</a:t>
            </a:r>
            <a:br>
              <a:rPr lang="ru-RU" sz="2400" b="1" dirty="0" smtClean="0"/>
            </a:br>
            <a:r>
              <a:rPr lang="ru-RU" sz="2400" b="1" dirty="0" smtClean="0"/>
              <a:t> 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572008"/>
            <a:ext cx="7498080" cy="12858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Поздравляем! Вы отлично умеете слушать людей, потому что вы  - настоящие профессионалы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!</a:t>
            </a:r>
            <a:endParaRPr lang="ru-RU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214554"/>
            <a:ext cx="7406640" cy="292895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0099"/>
                </a:solidFill>
              </a:rPr>
              <a:t>Давайте говорить друг другу комплименты!</a:t>
            </a:r>
            <a:endParaRPr lang="ru-RU" sz="54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6541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Комплимент - любезное, приятное слово, лестный отзыв. Комплимент — одобрение нашей внешности, ума, поступка, работы. Комплимент одобряет и ободряет!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428868"/>
            <a:ext cx="7498080" cy="3819532"/>
          </a:xfrm>
        </p:spPr>
        <p:txBody>
          <a:bodyPr/>
          <a:lstStyle/>
          <a:p>
            <a:pPr lvl="0"/>
            <a:r>
              <a:rPr lang="ru-RU" b="1" dirty="0" smtClean="0"/>
              <a:t>Как вы хорошо выглядите!</a:t>
            </a:r>
          </a:p>
          <a:p>
            <a:pPr lvl="0"/>
            <a:r>
              <a:rPr lang="ru-RU" b="1" dirty="0" smtClean="0"/>
              <a:t>Вы так прекрасны!</a:t>
            </a:r>
          </a:p>
          <a:p>
            <a:pPr lvl="0"/>
            <a:r>
              <a:rPr lang="ru-RU" b="1" dirty="0" smtClean="0"/>
              <a:t>У вас замечательные глаза!</a:t>
            </a:r>
          </a:p>
          <a:p>
            <a:pPr lvl="0"/>
            <a:r>
              <a:rPr lang="ru-RU" b="1" dirty="0" smtClean="0"/>
              <a:t>А вы такой интересный собеседник!</a:t>
            </a:r>
          </a:p>
          <a:p>
            <a:pPr lvl="0"/>
            <a:r>
              <a:rPr lang="ru-RU" b="1" dirty="0" smtClean="0"/>
              <a:t>Вы так увлекательно рассказываете!</a:t>
            </a:r>
          </a:p>
          <a:p>
            <a:pPr lvl="0"/>
            <a:r>
              <a:rPr lang="ru-RU" b="1" dirty="0" smtClean="0"/>
              <a:t>Вы прекрасный педагог!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100" b="1" dirty="0" smtClean="0">
                <a:solidFill>
                  <a:srgbClr val="000099"/>
                </a:solidFill>
              </a:rPr>
              <a:t>Комплименты воодушевляют, но только правильно выраженные.</a:t>
            </a:r>
            <a:br>
              <a:rPr lang="ru-RU" sz="3100" b="1" dirty="0" smtClean="0">
                <a:solidFill>
                  <a:srgbClr val="000099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571612"/>
            <a:ext cx="7498080" cy="478634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3800" b="1" i="1" dirty="0" smtClean="0"/>
          </a:p>
          <a:p>
            <a:pPr algn="ctr">
              <a:buNone/>
            </a:pPr>
            <a:r>
              <a:rPr lang="ru-RU" sz="9600" b="1" i="1" dirty="0" smtClean="0"/>
              <a:t>Комплимент:</a:t>
            </a:r>
          </a:p>
          <a:p>
            <a:pPr algn="ctr">
              <a:buNone/>
            </a:pPr>
            <a:endParaRPr lang="ru-RU" sz="9600" b="1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9600" b="1" dirty="0" smtClean="0"/>
              <a:t>  не должен быть двусмысленным;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9600" b="1" dirty="0" smtClean="0"/>
              <a:t>  должен быть «без гипербол», содержать лишь небольшое преувеличение качеств человека;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9600" b="1" dirty="0" smtClean="0"/>
              <a:t>   должен учитывать собственное мнение человека о себе, касаться тех качеств, которыми человек гордиться. Если же человек не стремиться совершенствовать какое-то качество, не надо касаться его в комплименте;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9600" b="1" dirty="0" smtClean="0"/>
              <a:t>   должен быть без дидактики, не надо учить в комплименте;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9600" b="1" dirty="0" smtClean="0"/>
              <a:t>    должен быть «без приправ» - «без ложки дёгтя».</a:t>
            </a:r>
          </a:p>
          <a:p>
            <a:pPr>
              <a:buNone/>
            </a:pPr>
            <a:r>
              <a:rPr lang="ru-RU" sz="9600" b="1" dirty="0" smtClean="0"/>
              <a:t> </a:t>
            </a:r>
          </a:p>
          <a:p>
            <a:pPr>
              <a:buFont typeface="Wingdings" pitchFamily="2" charset="2"/>
              <a:buChar char="Ø"/>
            </a:pPr>
            <a:endParaRPr lang="ru-RU" sz="9600" dirty="0" smtClean="0"/>
          </a:p>
          <a:p>
            <a:pPr algn="just">
              <a:buNone/>
            </a:pPr>
            <a:r>
              <a:rPr lang="ru-RU" sz="9600" b="1" dirty="0" smtClean="0"/>
              <a:t> 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357430"/>
            <a:ext cx="7406640" cy="157163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Позвони мне, позвони...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b="1" dirty="0" smtClean="0">
                <a:solidFill>
                  <a:srgbClr val="000099"/>
                </a:solidFill>
              </a:rPr>
              <a:t>Все чаще в  повседневной современной жизни многие беседы проходят  через интернет или по телефону.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b="1" dirty="0" smtClean="0"/>
              <a:t>Частью общего речевого этикета является этикет телефонного разговора. Социологические опросы и личные наблюдения показывают, что этим видом этикета учащиеся овладели не в полной мере.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dirty="0" smtClean="0"/>
              <a:t>Мы не представляем себе жизни без телефона, в особенности, мобильного. Но это замечательное средство подчас используется не по назначению.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dirty="0" smtClean="0"/>
              <a:t>Многие учащиеся зачастую не продумывают, что и как сказать, а попусту тратят время на разговоры, которые можно обсудить при встрече.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dirty="0" smtClean="0"/>
              <a:t>Специалисты — психологи утверждают, что появилась современная болезнь - «</a:t>
            </a:r>
            <a:r>
              <a:rPr lang="ru-RU" b="1" dirty="0" err="1" smtClean="0"/>
              <a:t>телефономания</a:t>
            </a:r>
            <a:r>
              <a:rPr lang="ru-RU" b="1" dirty="0" smtClean="0"/>
              <a:t>», которая даже сокращает  жизнь человека на 3-4 года.</a:t>
            </a:r>
          </a:p>
          <a:p>
            <a:pPr algn="just">
              <a:buFont typeface="Wingdings" pitchFamily="2" charset="2"/>
              <a:buChar char="§"/>
            </a:pPr>
            <a:r>
              <a:rPr lang="ru-RU" b="1" dirty="0" smtClean="0"/>
              <a:t>А злые шутки, мерзкие розыгрыши или хихиканье, молчание, шипение в трубку  - просто хулиганство и безобразие.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Особенно популярны  мобильные телефоны.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/>
              <a:t>Ими пользуются практически все.</a:t>
            </a:r>
          </a:p>
          <a:p>
            <a:pPr algn="just"/>
            <a:r>
              <a:rPr lang="ru-RU" b="1" dirty="0" smtClean="0"/>
              <a:t>Но использование сотовых телефонов во время управления автомобилем нередко приводит к дорожно-транспортным происшествиям, поэтому водителям необходимо самим соблюдать этические нормы поведения и не ждать, пока их заметит инспектор ГИБДД и оштрафует.</a:t>
            </a:r>
          </a:p>
          <a:p>
            <a:pPr algn="just"/>
            <a:r>
              <a:rPr lang="ru-RU" b="1" dirty="0" smtClean="0"/>
              <a:t>Звонок мобильного телефона можно услышать сегодня где угодно: на улице, в автобусе, на выставке... Очень часто телефоны звонят на спектаклях, ещё чаще — в кинотеатрах, а иногда и в школе на уроке, что является недостатком воспитания их владельцев.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000099"/>
                </a:solidFill>
              </a:rPr>
              <a:t/>
            </a:r>
            <a:br>
              <a:rPr lang="ru-RU" sz="3100" b="1" dirty="0" smtClean="0">
                <a:solidFill>
                  <a:srgbClr val="000099"/>
                </a:solidFill>
              </a:rPr>
            </a:br>
            <a:r>
              <a:rPr lang="ru-RU" sz="3100" b="1" dirty="0" smtClean="0">
                <a:solidFill>
                  <a:srgbClr val="000099"/>
                </a:solidFill>
              </a:rPr>
              <a:t>Телефонный разговор тоже имеет свою специфику и особые речевые формулы.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i="1" u="sng" dirty="0" smtClean="0"/>
              <a:t>Почему обиделась мама?</a:t>
            </a:r>
          </a:p>
          <a:p>
            <a:pPr algn="just">
              <a:buNone/>
            </a:pPr>
            <a:r>
              <a:rPr lang="ru-RU" b="1" dirty="0" smtClean="0"/>
              <a:t>Маша: « Алло, Катя, это ты?»</a:t>
            </a:r>
          </a:p>
          <a:p>
            <a:pPr algn="just">
              <a:buNone/>
            </a:pPr>
            <a:r>
              <a:rPr lang="ru-RU" b="1" dirty="0" smtClean="0"/>
              <a:t>Мама: « Нет, это не Катя. А кто её спрашивает?»</a:t>
            </a:r>
          </a:p>
          <a:p>
            <a:pPr algn="just">
              <a:buNone/>
            </a:pPr>
            <a:r>
              <a:rPr lang="ru-RU" b="1" dirty="0" smtClean="0"/>
              <a:t>Маша: « Да так, знакомая. А где Катя?»</a:t>
            </a:r>
          </a:p>
          <a:p>
            <a:pPr algn="just">
              <a:buNone/>
            </a:pPr>
            <a:r>
              <a:rPr lang="ru-RU" b="1" dirty="0" smtClean="0"/>
              <a:t>Мама: « Её нет дома. Что ей передать?»</a:t>
            </a:r>
          </a:p>
          <a:p>
            <a:pPr algn="just">
              <a:buNone/>
            </a:pPr>
            <a:r>
              <a:rPr lang="ru-RU" b="1" dirty="0" smtClean="0"/>
              <a:t>Маша: « Вот коза, обещала меня подождать, а сама куда-то слиняла.»</a:t>
            </a:r>
          </a:p>
          <a:p>
            <a:pPr algn="just">
              <a:buNone/>
            </a:pPr>
            <a:r>
              <a:rPr lang="ru-RU" b="1" dirty="0" smtClean="0"/>
              <a:t>Мама: « Простите, я с вами в таком духе не могу дальше разговаривать.»</a:t>
            </a:r>
          </a:p>
          <a:p>
            <a:pPr algn="just">
              <a:buNone/>
            </a:pPr>
            <a:r>
              <a:rPr lang="ru-RU" b="1" dirty="0" smtClean="0"/>
              <a:t> 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Обсуждение ошибок</a:t>
            </a:r>
            <a:b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dirty="0" smtClean="0"/>
              <a:t>  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605350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ru-RU" b="1" dirty="0" smtClean="0"/>
              <a:t>Маша начала разговор с вопроса, не зная, кто взял трубку, стала общаться на «ты», а к телефону подошёл взрослый человек, к которому следует обращаться на «вы».</a:t>
            </a:r>
          </a:p>
          <a:p>
            <a:pPr lvl="0" algn="just"/>
            <a:r>
              <a:rPr lang="ru-RU" b="1" dirty="0" smtClean="0"/>
              <a:t>После того, как Машу попросили представиться, она не назвала своего имени.</a:t>
            </a:r>
          </a:p>
          <a:p>
            <a:pPr lvl="0" algn="just"/>
            <a:r>
              <a:rPr lang="ru-RU" b="1" dirty="0" smtClean="0"/>
              <a:t>Маша эмоционально и бесцеремонно начала высказываться по поводу отсутствия Кати.</a:t>
            </a:r>
          </a:p>
          <a:p>
            <a:pPr lvl="0" algn="just"/>
            <a:r>
              <a:rPr lang="ru-RU" b="1" dirty="0" smtClean="0"/>
              <a:t>Если у Маши было срочное дело, то ей нужно было коротко передать просьбу через маму.</a:t>
            </a:r>
          </a:p>
          <a:p>
            <a:pPr lvl="0" algn="just"/>
            <a:r>
              <a:rPr lang="ru-RU" b="1" dirty="0" smtClean="0"/>
              <a:t>Если у Маши дело было не срочное, она должна была сказать, что она обязательно перезвонит.</a:t>
            </a:r>
          </a:p>
          <a:p>
            <a:pPr algn="just">
              <a:buNone/>
            </a:pPr>
            <a:r>
              <a:rPr lang="ru-RU" b="1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0099"/>
                </a:solidFill>
              </a:rPr>
              <a:t>Работа над ошибками</a:t>
            </a:r>
            <a:endParaRPr lang="ru-RU" sz="36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/>
              <a:t>Мама: «Алло. Слушаю вас.»</a:t>
            </a:r>
          </a:p>
          <a:p>
            <a:pPr algn="just"/>
            <a:r>
              <a:rPr lang="ru-RU" b="1" dirty="0" smtClean="0"/>
              <a:t>Маша: «Здравствуйте, вас беспокоит Катина одноклассница, Маша.»</a:t>
            </a:r>
          </a:p>
          <a:p>
            <a:pPr algn="just"/>
            <a:r>
              <a:rPr lang="ru-RU" b="1" dirty="0" smtClean="0"/>
              <a:t>Мама: «Здравствуйте, я вас слушаю.»</a:t>
            </a:r>
          </a:p>
          <a:p>
            <a:pPr algn="just"/>
            <a:r>
              <a:rPr lang="ru-RU" b="1" dirty="0" smtClean="0"/>
              <a:t>Маша: «Можно пригласить вашу дочь к телефону?»</a:t>
            </a:r>
          </a:p>
          <a:p>
            <a:pPr algn="just"/>
            <a:r>
              <a:rPr lang="ru-RU" b="1" dirty="0" smtClean="0"/>
              <a:t>Мама: «К сожалению, её сейчас нет дома. Что ей передать?»</a:t>
            </a:r>
          </a:p>
          <a:p>
            <a:pPr algn="just"/>
            <a:r>
              <a:rPr lang="ru-RU" b="1" dirty="0" smtClean="0"/>
              <a:t>Маша: «Не беспокойтесь, срочного ничего нет, просто мы с ней должны договориться о встрече. Скажите, в какое время мне удобнее позвонить, чтобы застать её дома?»</a:t>
            </a:r>
          </a:p>
          <a:p>
            <a:pPr algn="just"/>
            <a:r>
              <a:rPr lang="ru-RU" b="1" dirty="0" smtClean="0"/>
              <a:t>Мама: «Позвоните часа через два. Я передам ей, что вы звонили.»</a:t>
            </a:r>
          </a:p>
          <a:p>
            <a:pPr algn="just"/>
            <a:r>
              <a:rPr lang="ru-RU" b="1" dirty="0" smtClean="0"/>
              <a:t>Маша: «Спасибо. Я обязательно перезвоню.»</a:t>
            </a:r>
          </a:p>
          <a:p>
            <a:pPr algn="just">
              <a:buNone/>
            </a:pPr>
            <a:r>
              <a:rPr lang="ru-RU" b="1" dirty="0" smtClean="0"/>
              <a:t> 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9808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700" b="1" dirty="0" smtClean="0">
                <a:solidFill>
                  <a:srgbClr val="C00000"/>
                </a:solidFill>
              </a:rPr>
              <a:t>Несколько важных правил разговора по телефону.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42984"/>
            <a:ext cx="7498080" cy="5214974"/>
          </a:xfrm>
        </p:spPr>
        <p:txBody>
          <a:bodyPr>
            <a:noAutofit/>
          </a:bodyPr>
          <a:lstStyle/>
          <a:p>
            <a:pPr lvl="0" algn="just"/>
            <a:r>
              <a:rPr lang="ru-RU" sz="1600" b="1" dirty="0" smtClean="0"/>
              <a:t>Сначала поздоровайтесь, назовите себя и только потом обращайтесь с просьбой.</a:t>
            </a:r>
          </a:p>
          <a:p>
            <a:pPr lvl="0" algn="just"/>
            <a:r>
              <a:rPr lang="ru-RU" sz="1600" b="1" dirty="0" smtClean="0"/>
              <a:t>Не набирайте номер по памяти, если не уверены в его правильности. Не звоните до 9 утра и после 22 часов ( кроме случаев срочного сообщения или если вы точно знаете, что вашего звонка будут ждать и не легли спать).</a:t>
            </a:r>
          </a:p>
          <a:p>
            <a:pPr lvl="0" algn="just"/>
            <a:r>
              <a:rPr lang="ru-RU" sz="1600" b="1" dirty="0" smtClean="0"/>
              <a:t>Если во время разговора телефон случайно отключился, перезванивает тот, кто звонил.</a:t>
            </a:r>
          </a:p>
          <a:p>
            <a:pPr lvl="0" algn="just"/>
            <a:r>
              <a:rPr lang="ru-RU" sz="1600" b="1" dirty="0" smtClean="0"/>
              <a:t>Частные разговоры неудобно вести в присутствии других лиц. Поэтому, позвонив по личному делу, вначале поинтересуйтесь, есть ли возможность говорить.</a:t>
            </a:r>
          </a:p>
          <a:p>
            <a:pPr lvl="0" algn="just"/>
            <a:r>
              <a:rPr lang="ru-RU" sz="1600" b="1" dirty="0" smtClean="0"/>
              <a:t>Не звоните без крайней надобности на работу по личному делу.</a:t>
            </a:r>
          </a:p>
          <a:p>
            <a:pPr lvl="0" algn="just"/>
            <a:r>
              <a:rPr lang="ru-RU" sz="1600" b="1" dirty="0" smtClean="0"/>
              <a:t>На работе говорите по телефону коротко.</a:t>
            </a:r>
          </a:p>
          <a:p>
            <a:pPr lvl="0" algn="just"/>
            <a:r>
              <a:rPr lang="ru-RU" sz="1600" b="1" dirty="0" smtClean="0"/>
              <a:t>Разговор по телефону не должен быть более 3-5 минут.</a:t>
            </a:r>
          </a:p>
          <a:p>
            <a:pPr lvl="0" algn="just"/>
            <a:r>
              <a:rPr lang="ru-RU" sz="1600" b="1" dirty="0" smtClean="0"/>
              <a:t>Окончить разговор должен тот человек, который  позвонил.</a:t>
            </a:r>
          </a:p>
          <a:p>
            <a:pPr lvl="0" algn="just"/>
            <a:r>
              <a:rPr lang="ru-RU" sz="1600" b="1" dirty="0" smtClean="0"/>
              <a:t>Если звонивший ошибся номером, отвечайте вежливо. Часто бывает, что виноват не человек, а автоматика. </a:t>
            </a:r>
          </a:p>
          <a:p>
            <a:pPr lvl="0" algn="just"/>
            <a:r>
              <a:rPr lang="ru-RU" sz="1600" b="1" dirty="0" smtClean="0"/>
              <a:t>По правилам русского речевого этикета абонент, </a:t>
            </a:r>
            <a:r>
              <a:rPr lang="ru-RU" sz="1600" b="1" u="sng" dirty="0" smtClean="0"/>
              <a:t>которому з</a:t>
            </a:r>
            <a:r>
              <a:rPr lang="ru-RU" sz="1600" b="1" dirty="0" smtClean="0"/>
              <a:t>вонят, может себя не называть. </a:t>
            </a:r>
          </a:p>
          <a:p>
            <a:pPr algn="just"/>
            <a:r>
              <a:rPr lang="ru-RU" sz="1600" b="1" dirty="0" smtClean="0"/>
              <a:t/>
            </a:r>
            <a:br>
              <a:rPr lang="ru-RU" sz="1600" b="1" dirty="0" smtClean="0"/>
            </a:b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57562"/>
            <a:ext cx="7498080" cy="2890838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b="1" dirty="0" smtClean="0"/>
              <a:t>Не забывайте, что особенно полезны при телефонных разговорах три </a:t>
            </a:r>
            <a:r>
              <a:rPr lang="ru-RU" b="1" dirty="0" err="1" smtClean="0"/>
              <a:t>чудо-действенных</a:t>
            </a:r>
            <a:r>
              <a:rPr lang="ru-RU" b="1" dirty="0" smtClean="0"/>
              <a:t> слова, которых часто не хватает в нашей речи: «извините», «пожалуйста», «спасибо».</a:t>
            </a:r>
          </a:p>
          <a:p>
            <a:pPr lvl="0" algn="just"/>
            <a:r>
              <a:rPr lang="ru-RU" b="1" dirty="0" smtClean="0"/>
              <a:t>И последнее. Даже если вы обижены или разгневаны, воздержитесь от криков и угроз по телефону. Ведите себя корректно!!!</a:t>
            </a:r>
            <a:endParaRPr lang="ru-RU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28604"/>
            <a:ext cx="214314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571480"/>
            <a:ext cx="6400800" cy="5857916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  <a:t>Уважаемые коллеги!</a:t>
            </a:r>
            <a:r>
              <a:rPr lang="ru-RU" sz="2200" dirty="0" smtClean="0">
                <a:solidFill>
                  <a:srgbClr val="000099"/>
                </a:solidFill>
              </a:rPr>
              <a:t/>
            </a:r>
            <a:br>
              <a:rPr lang="ru-RU" sz="2200" dirty="0" smtClean="0">
                <a:solidFill>
                  <a:srgbClr val="000099"/>
                </a:solidFill>
              </a:rPr>
            </a:br>
            <a: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  <a:t>Надеюсь, что эти  материалы могут пригодиться  вам  в  вашей дальнейшей работе (для  бесед, внеклассных материалов, классных часов).</a:t>
            </a:r>
            <a:b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  <a:t>Тысячу раз  прав  был Сервантес, утверждая, что самая большая роскошь — это роскошь человеческого общения. </a:t>
            </a:r>
            <a:r>
              <a:rPr lang="ru-RU" sz="2200" smtClean="0">
                <a:solidFill>
                  <a:srgbClr val="000099"/>
                </a:solidFill>
                <a:latin typeface="Monotype Corsiva" pitchFamily="66" charset="0"/>
              </a:rPr>
              <a:t>Не  будем </a:t>
            </a:r>
            <a: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  <a:t>забывать об этом. </a:t>
            </a:r>
            <a:b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rgbClr val="000099"/>
                </a:solidFill>
                <a:latin typeface="Monotype Corsiva" pitchFamily="66" charset="0"/>
              </a:rPr>
              <a:t>Приятных  и  правильных  бесед!</a:t>
            </a:r>
            <a:endParaRPr lang="ru-RU" sz="2200" dirty="0">
              <a:solidFill>
                <a:srgbClr val="00009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279</TotalTime>
  <Words>2290</Words>
  <Application>Microsoft Office PowerPoint</Application>
  <PresentationFormat>Экран (4:3)</PresentationFormat>
  <Paragraphs>214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Солнцестояние</vt:lpstr>
      <vt:lpstr>РЕЧЕВОЙ ЭТИКЕТ</vt:lpstr>
      <vt:lpstr>  Презентация проекта «Речевой этикет» Проект подготовлен учащимися 6-А класса Руководитель Штепа Т.С.   </vt:lpstr>
      <vt:lpstr> Проект «Речевой этикет» носит информационно — исследовательский, практико - ориентированный характер.</vt:lpstr>
      <vt:lpstr>Проблема речевого этикета так же актуальна сейчас, как и много лет назад, и требует пристального внимания. Проблема интересует как учеников, так и их родителей.</vt:lpstr>
      <vt:lpstr>Что такое «речевой этикет»?</vt:lpstr>
      <vt:lpstr>А вот какое определение речевого этикета дали учащиеся 6 класса:</vt:lpstr>
      <vt:lpstr>Из истории  речевого этикета</vt:lpstr>
      <vt:lpstr> Как было </vt:lpstr>
      <vt:lpstr>Слайд 9</vt:lpstr>
      <vt:lpstr>Слайд 10</vt:lpstr>
      <vt:lpstr>Великий князь Киевский Владимир Мономах (1053-1125), мудрый правитель и доблестный военачальник, оставляя на княжение сыновьям русскую землю, завещал им:</vt:lpstr>
      <vt:lpstr>Подобные наставления находим и в известном памятнике средневековой культуры «Домострой» (16век), ставшем многозначным символом патриархальной Руси. </vt:lpstr>
      <vt:lpstr> «...Если случиться приветить приезжих людей, торговых ли, иноземцев, иных гостей, званых ли, Богом ли данных :богатых или бедных, монахов или священников,- то хозяину и хозяйке следует быть приветливыми и должную честь воздавать по чину и по достоинству каждого человека. Вежливо и благодарно, ласковым словом каждого из них почитать, со всяким поговорить и добрым словом приветить, да есть и пить или на стол выставить, или подать из рук своих с особым приветом, но каждого чем-то выделить и всякого порадовать».</vt:lpstr>
      <vt:lpstr>Внимание народа к речевому этикету широко отразилось в произведениях фольклора и литературы. </vt:lpstr>
      <vt:lpstr>Знание правил обхождения всегда считалось непременным качеством, которым должен обладать всякий, кто занимает или намерен занять высокое положение в обществе. </vt:lpstr>
      <vt:lpstr> А вот героиню другой пушкинской сказки братья — богатыри узнают сразу, без расспросов, кто такая и откуда: </vt:lpstr>
      <vt:lpstr>Слайд 17</vt:lpstr>
      <vt:lpstr>Считаете ли Вы проблему речевого этикета  актуальной сегодня?</vt:lpstr>
      <vt:lpstr>Результаты анкетирования показали</vt:lpstr>
      <vt:lpstr> Вопросы для учащихся</vt:lpstr>
      <vt:lpstr>Вопросы для родителей</vt:lpstr>
      <vt:lpstr> Все родители считают проблему речевого этикета актуальной. По их мнению, дети овладели речевым этикетом в некоторой степени, но им необходимо совершенствовать свои навыки и умения.         Проблема РЭ широкомасштабна. Это не только «засорение языка иностранными словами, сленгом и жаргоном, это потеря самобытности родного  языка и самобытности нации». </vt:lpstr>
      <vt:lpstr>Современные школьники, не задумываясь, употребляют сленговые выражения (т.е. молодежный жаргон) в тех ситуациях, когда этого делать не стоит.</vt:lpstr>
      <vt:lpstr>Кроме того, в связи с развитием компьютерных технологий и «продвинутостью» юных пользователей, в школьный неформальный язык входит огромное количество компьютерных слов — терминов, спрятанных в сленговых словах.</vt:lpstr>
      <vt:lpstr>Разве можно сравнить сленг и красивый русский язык?</vt:lpstr>
      <vt:lpstr>  Меньше говори, больше слушай  </vt:lpstr>
      <vt:lpstr>Слайд 27</vt:lpstr>
      <vt:lpstr>Соблюдайте правила, ведущие к успеху общения.</vt:lpstr>
      <vt:lpstr>Но даже знание этих правил может не привести к успешному  общению. </vt:lpstr>
      <vt:lpstr>Существуют способы, которые помогают избежать этого негативного слова.</vt:lpstr>
      <vt:lpstr>Слово «нет» вызывает негативные эмоции, но существуют слова, вызывающие приятные эмоции, улыбку практически у любого человека... </vt:lpstr>
      <vt:lpstr>Тест  «Умеете ли вы слушать?»</vt:lpstr>
      <vt:lpstr> «почти всегда»-2  балла «в большинстве случаев» -4  балла «иногда» -6  баллов «редко»-8  баллов «никогда»-10  баллов   55  баллов — вы слушатель «среднего уровня» 62   балла - «выше среднего уровня» более 62   баллов - «вы отлично умеете слушать  людей»   </vt:lpstr>
      <vt:lpstr>Слайд 34</vt:lpstr>
      <vt:lpstr>  Комплимент - любезное, приятное слово, лестный отзыв. Комплимент — одобрение нашей внешности, ума, поступка, работы. Комплимент одобряет и ободряет! </vt:lpstr>
      <vt:lpstr>    Комплименты воодушевляют, но только правильно выраженные.  </vt:lpstr>
      <vt:lpstr>Слайд 37</vt:lpstr>
      <vt:lpstr> Все чаще в  повседневной современной жизни многие беседы проходят  через интернет или по телефону. </vt:lpstr>
      <vt:lpstr>Особенно популярны  мобильные телефоны.</vt:lpstr>
      <vt:lpstr> Телефонный разговор тоже имеет свою специфику и особые речевые формулы. </vt:lpstr>
      <vt:lpstr>  Обсуждение ошибок      </vt:lpstr>
      <vt:lpstr>Работа над ошибками</vt:lpstr>
      <vt:lpstr> Несколько важных правил разговора по телефону. </vt:lpstr>
      <vt:lpstr>Слайд 44</vt:lpstr>
      <vt:lpstr>Уважаемые коллеги! Надеюсь, что эти  материалы могут пригодиться  вам  в  вашей дальнейшей работе (для  бесед, внеклассных материалов, классных часов). Тысячу раз  прав  был Сервантес, утверждая, что самая большая роскошь — это роскошь человеческого общения. Не  будем забывать об этом.  Приятных  и  правильных  бесед!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РЕЧЕВОЙ ЭТИКЕТ</dc:title>
  <dc:creator>Admin</dc:creator>
  <cp:lastModifiedBy>COMP</cp:lastModifiedBy>
  <cp:revision>33</cp:revision>
  <dcterms:created xsi:type="dcterms:W3CDTF">2010-04-09T19:19:05Z</dcterms:created>
  <dcterms:modified xsi:type="dcterms:W3CDTF">2010-11-16T17:19:30Z</dcterms:modified>
</cp:coreProperties>
</file>