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76" r:id="rId5"/>
    <p:sldId id="260" r:id="rId6"/>
    <p:sldId id="277" r:id="rId7"/>
    <p:sldId id="258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8F2AD4-FAEE-4A50-8008-6A4C6E6CD52F}" type="datetimeFigureOut">
              <a:rPr lang="ru-RU" smtClean="0"/>
              <a:pPr/>
              <a:t>09.11.2010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DC12DF-8A67-487A-B235-3E7EC75139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med">
    <p:dissolve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8F2AD4-FAEE-4A50-8008-6A4C6E6CD52F}" type="datetimeFigureOut">
              <a:rPr lang="ru-RU" smtClean="0"/>
              <a:pPr/>
              <a:t>09.11.2010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DC12DF-8A67-487A-B235-3E7EC75139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8F2AD4-FAEE-4A50-8008-6A4C6E6CD52F}" type="datetimeFigureOut">
              <a:rPr lang="ru-RU" smtClean="0"/>
              <a:pPr/>
              <a:t>09.11.2010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DC12DF-8A67-487A-B235-3E7EC75139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med">
    <p:dissolve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8F2AD4-FAEE-4A50-8008-6A4C6E6CD52F}" type="datetimeFigureOut">
              <a:rPr lang="ru-RU" smtClean="0"/>
              <a:pPr/>
              <a:t>09.11.2010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DC12DF-8A67-487A-B235-3E7EC75139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8F2AD4-FAEE-4A50-8008-6A4C6E6CD52F}" type="datetimeFigureOut">
              <a:rPr lang="ru-RU" smtClean="0"/>
              <a:pPr/>
              <a:t>09.11.2010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DC12DF-8A67-487A-B235-3E7EC75139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8F2AD4-FAEE-4A50-8008-6A4C6E6CD52F}" type="datetimeFigureOut">
              <a:rPr lang="ru-RU" smtClean="0"/>
              <a:pPr/>
              <a:t>09.11.2010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DC12DF-8A67-487A-B235-3E7EC75139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8F2AD4-FAEE-4A50-8008-6A4C6E6CD52F}" type="datetimeFigureOut">
              <a:rPr lang="ru-RU" smtClean="0"/>
              <a:pPr/>
              <a:t>09.11.2010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DC12DF-8A67-487A-B235-3E7EC75139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med">
    <p:dissolve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8F2AD4-FAEE-4A50-8008-6A4C6E6CD52F}" type="datetimeFigureOut">
              <a:rPr lang="ru-RU" smtClean="0"/>
              <a:pPr/>
              <a:t>09.11.2010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DC12DF-8A67-487A-B235-3E7EC75139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8F2AD4-FAEE-4A50-8008-6A4C6E6CD52F}" type="datetimeFigureOut">
              <a:rPr lang="ru-RU" smtClean="0"/>
              <a:pPr/>
              <a:t>09.11.2010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DC12DF-8A67-487A-B235-3E7EC75139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med">
    <p:dissolve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8F2AD4-FAEE-4A50-8008-6A4C6E6CD52F}" type="datetimeFigureOut">
              <a:rPr lang="ru-RU" smtClean="0"/>
              <a:pPr/>
              <a:t>09.11.2010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DC12DF-8A67-487A-B235-3E7EC75139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8F2AD4-FAEE-4A50-8008-6A4C6E6CD52F}" type="datetimeFigureOut">
              <a:rPr lang="ru-RU" smtClean="0"/>
              <a:pPr/>
              <a:t>09.11.2010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DC12DF-8A67-487A-B235-3E7EC75139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D8F2AD4-FAEE-4A50-8008-6A4C6E6CD52F}" type="datetimeFigureOut">
              <a:rPr lang="ru-RU" smtClean="0"/>
              <a:pPr/>
              <a:t>09.11.2010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90DC12DF-8A67-487A-B235-3E7EC75139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dissolve/>
    <p:sndAc>
      <p:stSnd>
        <p:snd r:embed="rId13" name="chimes.wav"/>
      </p:stSnd>
    </p:sndAc>
  </p:transition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3497730"/>
          </a:xfrm>
        </p:spPr>
        <p:txBody>
          <a:bodyPr/>
          <a:lstStyle/>
          <a:p>
            <a:r>
              <a:rPr lang="uk-UA" dirty="0" smtClean="0"/>
              <a:t>      Повторення таблиць множення і </a:t>
            </a:r>
            <a:r>
              <a:rPr lang="uk-UA" dirty="0" err="1" smtClean="0"/>
              <a:t>ділення.Перевірка</a:t>
            </a:r>
            <a:r>
              <a:rPr lang="uk-UA" dirty="0" smtClean="0"/>
              <a:t> множення </a:t>
            </a:r>
            <a:r>
              <a:rPr lang="uk-UA" dirty="0" err="1" smtClean="0"/>
              <a:t>діленням.Задачі</a:t>
            </a:r>
            <a:r>
              <a:rPr lang="uk-UA" dirty="0" smtClean="0"/>
              <a:t> на ділення.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3857628"/>
            <a:ext cx="7406640" cy="2357454"/>
          </a:xfrm>
        </p:spPr>
        <p:txBody>
          <a:bodyPr/>
          <a:lstStyle/>
          <a:p>
            <a:endParaRPr lang="uk-UA" dirty="0" smtClean="0"/>
          </a:p>
          <a:p>
            <a:endParaRPr lang="uk-UA" dirty="0" smtClean="0"/>
          </a:p>
          <a:p>
            <a:r>
              <a:rPr lang="uk-UA" dirty="0" smtClean="0"/>
              <a:t>                             Мультимедійний урок з математики</a:t>
            </a:r>
          </a:p>
          <a:p>
            <a:r>
              <a:rPr lang="uk-UA" dirty="0" smtClean="0"/>
              <a:t>                                                                                      2 клас</a:t>
            </a:r>
            <a:endParaRPr lang="ru-RU" dirty="0"/>
          </a:p>
        </p:txBody>
      </p:sp>
      <p:pic>
        <p:nvPicPr>
          <p:cNvPr id="4" name="Рисунок 3" descr="J0292136.WM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85918" y="4286256"/>
            <a:ext cx="1182319" cy="1809598"/>
          </a:xfrm>
          <a:prstGeom prst="rect">
            <a:avLst/>
          </a:prstGeom>
        </p:spPr>
      </p:pic>
    </p:spTree>
  </p:cSld>
  <p:clrMapOvr>
    <a:masterClrMapping/>
  </p:clrMapOvr>
  <p:transition spd="med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35608" y="1643050"/>
            <a:ext cx="7498080" cy="50006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dirty="0" smtClean="0"/>
              <a:t>  </a:t>
            </a:r>
            <a:r>
              <a:rPr lang="uk-UA" dirty="0" smtClean="0">
                <a:solidFill>
                  <a:srgbClr val="0070C0"/>
                </a:solidFill>
              </a:rPr>
              <a:t>Під час уроку будемо:</a:t>
            </a:r>
          </a:p>
          <a:p>
            <a:r>
              <a:rPr lang="uk-UA" sz="3600" dirty="0" smtClean="0">
                <a:solidFill>
                  <a:srgbClr val="0070C0"/>
                </a:solidFill>
              </a:rPr>
              <a:t>А  -     …</a:t>
            </a:r>
          </a:p>
          <a:p>
            <a:r>
              <a:rPr lang="uk-UA" sz="3600" dirty="0" smtClean="0">
                <a:solidFill>
                  <a:srgbClr val="0070C0"/>
                </a:solidFill>
              </a:rPr>
              <a:t>Б  -     …</a:t>
            </a:r>
          </a:p>
          <a:p>
            <a:r>
              <a:rPr lang="uk-UA" sz="3600" dirty="0" smtClean="0">
                <a:solidFill>
                  <a:srgbClr val="0070C0"/>
                </a:solidFill>
              </a:rPr>
              <a:t>В  -     …</a:t>
            </a:r>
          </a:p>
          <a:p>
            <a:r>
              <a:rPr lang="uk-UA" sz="3600" dirty="0" smtClean="0">
                <a:solidFill>
                  <a:srgbClr val="0070C0"/>
                </a:solidFill>
              </a:rPr>
              <a:t>Г  -     …</a:t>
            </a:r>
          </a:p>
          <a:p>
            <a:r>
              <a:rPr lang="uk-UA" sz="3600" dirty="0" smtClean="0">
                <a:solidFill>
                  <a:srgbClr val="0070C0"/>
                </a:solidFill>
              </a:rPr>
              <a:t>Д -     …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85918" y="214290"/>
            <a:ext cx="6357982" cy="141577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</a:rPr>
              <a:t>Організація     класу </a:t>
            </a:r>
            <a:r>
              <a:rPr lang="uk-UA" sz="5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“Криголами”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7" name="Рисунок 6" descr="J030347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4876" y="3286124"/>
            <a:ext cx="3929090" cy="2857520"/>
          </a:xfrm>
          <a:prstGeom prst="rect">
            <a:avLst/>
          </a:prstGeom>
        </p:spPr>
      </p:pic>
    </p:spTree>
  </p:cSld>
  <p:clrMapOvr>
    <a:masterClrMapping/>
  </p:clrMapOvr>
  <p:transition spd="med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\Рабочий стол\Відкритий урок\Малюнки\Изображение 00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1236886"/>
            <a:ext cx="6929486" cy="562111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Перевірка домашнього завдання</a:t>
            </a:r>
            <a:br>
              <a:rPr lang="uk-UA" dirty="0" smtClean="0"/>
            </a:br>
            <a:r>
              <a:rPr lang="uk-UA" sz="4900" dirty="0" smtClean="0">
                <a:solidFill>
                  <a:srgbClr val="0070C0"/>
                </a:solidFill>
              </a:rPr>
              <a:t>1 група       </a:t>
            </a:r>
            <a:r>
              <a:rPr lang="uk-UA" sz="4900" dirty="0" err="1" smtClean="0">
                <a:solidFill>
                  <a:srgbClr val="0070C0"/>
                </a:solidFill>
              </a:rPr>
              <a:t>“Писанка”</a:t>
            </a:r>
            <a:endParaRPr lang="ru-RU" sz="49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med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1 г</a:t>
            </a:r>
            <a:r>
              <a:rPr lang="uk-UA" dirty="0" err="1" smtClean="0">
                <a:solidFill>
                  <a:srgbClr val="0070C0"/>
                </a:solidFill>
              </a:rPr>
              <a:t>рупа</a:t>
            </a:r>
            <a:r>
              <a:rPr lang="uk-UA" dirty="0" smtClean="0">
                <a:solidFill>
                  <a:srgbClr val="0070C0"/>
                </a:solidFill>
              </a:rPr>
              <a:t>       </a:t>
            </a:r>
            <a:r>
              <a:rPr lang="uk-UA" dirty="0" err="1" smtClean="0">
                <a:solidFill>
                  <a:srgbClr val="0070C0"/>
                </a:solidFill>
              </a:rPr>
              <a:t>“Слон”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Documents and Settings\Admin\Рабочий стол\Відкритий урок\Изображение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60806" y="1142984"/>
            <a:ext cx="7384660" cy="536986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\Рабочий стол\Відкритий урок\Малюнки\Изображение 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28" y="1336768"/>
            <a:ext cx="7072362" cy="552123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400" dirty="0" smtClean="0">
                <a:solidFill>
                  <a:srgbClr val="0070C0"/>
                </a:solidFill>
              </a:rPr>
              <a:t>2 група   </a:t>
            </a:r>
            <a:r>
              <a:rPr lang="uk-UA" sz="4400" dirty="0" err="1" smtClean="0">
                <a:solidFill>
                  <a:srgbClr val="0070C0"/>
                </a:solidFill>
              </a:rPr>
              <a:t>“Клоун”</a:t>
            </a:r>
            <a:endParaRPr lang="ru-RU" sz="4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med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0070C0"/>
                </a:solidFill>
              </a:rPr>
              <a:t>2 група  </a:t>
            </a:r>
            <a:r>
              <a:rPr lang="uk-UA" dirty="0" err="1" smtClean="0">
                <a:solidFill>
                  <a:srgbClr val="0070C0"/>
                </a:solidFill>
              </a:rPr>
              <a:t>“Черепаха”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2050" name="Picture 2" descr="C:\Documents and Settings\Admin\Рабочий стол\Відкритий урок\Изображение 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1357298"/>
            <a:ext cx="7643866" cy="524666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Усний   рахунок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1266820"/>
          </a:xfrm>
        </p:spPr>
        <p:txBody>
          <a:bodyPr>
            <a:normAutofit/>
          </a:bodyPr>
          <a:lstStyle/>
          <a:p>
            <a:r>
              <a:rPr lang="uk-UA" sz="4400" dirty="0" smtClean="0">
                <a:solidFill>
                  <a:srgbClr val="0070C0"/>
                </a:solidFill>
              </a:rPr>
              <a:t>Робота     із    </a:t>
            </a:r>
            <a:r>
              <a:rPr lang="uk-UA" sz="4400" dirty="0" err="1" smtClean="0">
                <a:solidFill>
                  <a:srgbClr val="0070C0"/>
                </a:solidFill>
              </a:rPr>
              <a:t>сорбонками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 descr="J0188663.WM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0694" y="2928934"/>
            <a:ext cx="2857520" cy="2214578"/>
          </a:xfrm>
          <a:prstGeom prst="rect">
            <a:avLst/>
          </a:prstGeom>
        </p:spPr>
      </p:pic>
      <p:pic>
        <p:nvPicPr>
          <p:cNvPr id="5" name="Рисунок 4" descr="J0188665.WM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43042" y="2928934"/>
            <a:ext cx="3000396" cy="2286016"/>
          </a:xfrm>
          <a:prstGeom prst="rect">
            <a:avLst/>
          </a:prstGeom>
        </p:spPr>
      </p:pic>
    </p:spTree>
  </p:cSld>
  <p:clrMapOvr>
    <a:masterClrMapping/>
  </p:clrMapOvr>
  <p:transition spd="med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Узагальнення та систематизація       знань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dirty="0" smtClean="0"/>
              <a:t> </a:t>
            </a:r>
          </a:p>
          <a:p>
            <a:r>
              <a:rPr lang="uk-UA" dirty="0" smtClean="0"/>
              <a:t>1.Каліграфічна хвилинка.           </a:t>
            </a:r>
            <a:r>
              <a:rPr lang="uk-UA" dirty="0" smtClean="0">
                <a:solidFill>
                  <a:srgbClr val="00B050"/>
                </a:solidFill>
              </a:rPr>
              <a:t>Написати цифри            </a:t>
            </a:r>
            <a:r>
              <a:rPr lang="uk-UA" sz="4400" dirty="0" smtClean="0">
                <a:solidFill>
                  <a:srgbClr val="FF0000"/>
                </a:solidFill>
              </a:rPr>
              <a:t>2     </a:t>
            </a:r>
            <a:r>
              <a:rPr lang="uk-UA" sz="4400" dirty="0" smtClean="0"/>
              <a:t>і</a:t>
            </a:r>
            <a:r>
              <a:rPr lang="uk-UA" sz="4400" dirty="0" smtClean="0">
                <a:solidFill>
                  <a:srgbClr val="FF0000"/>
                </a:solidFill>
              </a:rPr>
              <a:t>      3</a:t>
            </a:r>
          </a:p>
          <a:p>
            <a:pPr>
              <a:buNone/>
            </a:pP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Рисунок 3" descr="J0178298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00166" y="4071942"/>
            <a:ext cx="1023940" cy="1023940"/>
          </a:xfrm>
          <a:prstGeom prst="rect">
            <a:avLst/>
          </a:prstGeom>
        </p:spPr>
      </p:pic>
      <p:pic>
        <p:nvPicPr>
          <p:cNvPr id="5" name="Рисунок 4" descr="J0178299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43174" y="4071942"/>
            <a:ext cx="952502" cy="952502"/>
          </a:xfrm>
          <a:prstGeom prst="rect">
            <a:avLst/>
          </a:prstGeom>
        </p:spPr>
      </p:pic>
      <p:pic>
        <p:nvPicPr>
          <p:cNvPr id="6" name="Рисунок 5" descr="J0178298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43306" y="4071942"/>
            <a:ext cx="1023940" cy="1023940"/>
          </a:xfrm>
          <a:prstGeom prst="rect">
            <a:avLst/>
          </a:prstGeom>
        </p:spPr>
      </p:pic>
      <p:pic>
        <p:nvPicPr>
          <p:cNvPr id="7" name="Рисунок 6" descr="J0178299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57752" y="4071942"/>
            <a:ext cx="952502" cy="952502"/>
          </a:xfrm>
          <a:prstGeom prst="rect">
            <a:avLst/>
          </a:prstGeom>
        </p:spPr>
      </p:pic>
      <p:pic>
        <p:nvPicPr>
          <p:cNvPr id="8" name="Рисунок 7" descr="J0178298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72198" y="4071942"/>
            <a:ext cx="952502" cy="952502"/>
          </a:xfrm>
          <a:prstGeom prst="rect">
            <a:avLst/>
          </a:prstGeom>
        </p:spPr>
      </p:pic>
      <p:pic>
        <p:nvPicPr>
          <p:cNvPr id="9" name="Рисунок 8" descr="J0178299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86644" y="4000504"/>
            <a:ext cx="952502" cy="952502"/>
          </a:xfrm>
          <a:prstGeom prst="rect">
            <a:avLst/>
          </a:prstGeom>
        </p:spPr>
      </p:pic>
    </p:spTree>
  </p:cSld>
  <p:clrMapOvr>
    <a:masterClrMapping/>
  </p:clrMapOvr>
  <p:transition spd="med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5400" dirty="0" smtClean="0"/>
              <a:t>Незакінчене речення</a:t>
            </a: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285860"/>
            <a:ext cx="7498080" cy="557214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uk-UA" sz="4000" dirty="0" smtClean="0">
                <a:solidFill>
                  <a:srgbClr val="0070C0"/>
                </a:solidFill>
              </a:rPr>
              <a:t>Дія множення-це…</a:t>
            </a:r>
          </a:p>
          <a:p>
            <a:pPr>
              <a:buFont typeface="Wingdings" pitchFamily="2" charset="2"/>
              <a:buChar char="v"/>
            </a:pPr>
            <a:r>
              <a:rPr lang="uk-UA" sz="4000" dirty="0" smtClean="0">
                <a:solidFill>
                  <a:srgbClr val="00B050"/>
                </a:solidFill>
              </a:rPr>
              <a:t>Числа при множенні називаються…</a:t>
            </a:r>
          </a:p>
          <a:p>
            <a:pPr>
              <a:buFont typeface="Wingdings" pitchFamily="2" charset="2"/>
              <a:buChar char="v"/>
            </a:pPr>
            <a:r>
              <a:rPr lang="uk-UA" sz="4000" dirty="0" smtClean="0">
                <a:solidFill>
                  <a:srgbClr val="0070C0"/>
                </a:solidFill>
              </a:rPr>
              <a:t>Дія множення позначається…</a:t>
            </a:r>
          </a:p>
          <a:p>
            <a:pPr>
              <a:buFont typeface="Wingdings" pitchFamily="2" charset="2"/>
              <a:buChar char="v"/>
            </a:pPr>
            <a:r>
              <a:rPr lang="uk-UA" sz="4000" dirty="0" smtClean="0">
                <a:solidFill>
                  <a:srgbClr val="00B050"/>
                </a:solidFill>
              </a:rPr>
              <a:t>Числа при діленні називаються…</a:t>
            </a:r>
          </a:p>
          <a:p>
            <a:pPr>
              <a:buFont typeface="Wingdings" pitchFamily="2" charset="2"/>
              <a:buChar char="v"/>
            </a:pPr>
            <a:r>
              <a:rPr lang="uk-UA" sz="4000" dirty="0" smtClean="0">
                <a:solidFill>
                  <a:srgbClr val="0070C0"/>
                </a:solidFill>
              </a:rPr>
              <a:t>Дія ділення позначається…</a:t>
            </a:r>
          </a:p>
          <a:p>
            <a:pPr>
              <a:buFont typeface="Wingdings" pitchFamily="2" charset="2"/>
              <a:buChar char="v"/>
            </a:pPr>
            <a:r>
              <a:rPr lang="uk-UA" sz="4000" dirty="0" smtClean="0">
                <a:solidFill>
                  <a:srgbClr val="00B050"/>
                </a:solidFill>
              </a:rPr>
              <a:t>Множення </a:t>
            </a:r>
            <a:r>
              <a:rPr lang="uk-UA" sz="4000" dirty="0" err="1" smtClean="0">
                <a:solidFill>
                  <a:srgbClr val="00B050"/>
                </a:solidFill>
              </a:rPr>
              <a:t>пов</a:t>
            </a:r>
            <a:r>
              <a:rPr lang="en-GB" sz="4000" dirty="0" smtClean="0">
                <a:solidFill>
                  <a:srgbClr val="00B050"/>
                </a:solidFill>
              </a:rPr>
              <a:t>’</a:t>
            </a:r>
            <a:r>
              <a:rPr lang="uk-UA" sz="4000" dirty="0" err="1" smtClean="0">
                <a:solidFill>
                  <a:srgbClr val="00B050"/>
                </a:solidFill>
              </a:rPr>
              <a:t>язане</a:t>
            </a:r>
            <a:r>
              <a:rPr lang="uk-UA" sz="4000" dirty="0" smtClean="0">
                <a:solidFill>
                  <a:srgbClr val="00B050"/>
                </a:solidFill>
              </a:rPr>
              <a:t> з…</a:t>
            </a:r>
          </a:p>
          <a:p>
            <a:pPr>
              <a:buFont typeface="Wingdings" pitchFamily="2" charset="2"/>
              <a:buChar char="v"/>
            </a:pPr>
            <a:endParaRPr lang="uk-UA" sz="4000" dirty="0" smtClean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Char char="v"/>
            </a:pPr>
            <a:endParaRPr lang="ru-RU" sz="4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med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Математичний   диктант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124472"/>
          </a:xfrm>
        </p:spPr>
        <p:txBody>
          <a:bodyPr>
            <a:normAutofit lnSpcReduction="10000"/>
          </a:bodyPr>
          <a:lstStyle/>
          <a:p>
            <a:r>
              <a:rPr lang="uk-UA" dirty="0" smtClean="0"/>
              <a:t>1.Замінити додавання множенням</a:t>
            </a:r>
          </a:p>
          <a:p>
            <a:pPr>
              <a:buNone/>
            </a:pPr>
            <a:r>
              <a:rPr lang="uk-UA" dirty="0" smtClean="0">
                <a:solidFill>
                  <a:srgbClr val="0070C0"/>
                </a:solidFill>
              </a:rPr>
              <a:t>                   2+2+2+2+2=</a:t>
            </a:r>
          </a:p>
          <a:p>
            <a:pPr>
              <a:buNone/>
            </a:pPr>
            <a:r>
              <a:rPr lang="uk-UA" dirty="0" smtClean="0">
                <a:solidFill>
                  <a:srgbClr val="0070C0"/>
                </a:solidFill>
              </a:rPr>
              <a:t>                    3+3+3+3=</a:t>
            </a:r>
          </a:p>
          <a:p>
            <a:r>
              <a:rPr lang="uk-UA" dirty="0" smtClean="0"/>
              <a:t>2.Замінити множення додаванням</a:t>
            </a:r>
          </a:p>
          <a:p>
            <a:pPr>
              <a:buNone/>
            </a:pPr>
            <a:r>
              <a:rPr lang="uk-UA" dirty="0" smtClean="0">
                <a:solidFill>
                  <a:srgbClr val="0070C0"/>
                </a:solidFill>
              </a:rPr>
              <a:t>                      2</a:t>
            </a:r>
            <a:r>
              <a:rPr lang="uk-UA" dirty="0" smtClean="0">
                <a:solidFill>
                  <a:srgbClr val="0070C0"/>
                </a:solidFill>
                <a:latin typeface="Times New Roman"/>
                <a:cs typeface="Times New Roman"/>
              </a:rPr>
              <a:t>•</a:t>
            </a:r>
            <a:r>
              <a:rPr lang="uk-UA" dirty="0" smtClean="0">
                <a:solidFill>
                  <a:srgbClr val="0070C0"/>
                </a:solidFill>
              </a:rPr>
              <a:t>6=</a:t>
            </a:r>
          </a:p>
          <a:p>
            <a:pPr>
              <a:buNone/>
            </a:pPr>
            <a:r>
              <a:rPr lang="uk-UA" dirty="0" smtClean="0">
                <a:solidFill>
                  <a:srgbClr val="0070C0"/>
                </a:solidFill>
              </a:rPr>
              <a:t>                      3</a:t>
            </a:r>
            <a:r>
              <a:rPr lang="uk-UA" dirty="0" smtClean="0">
                <a:solidFill>
                  <a:srgbClr val="0070C0"/>
                </a:solidFill>
                <a:latin typeface="Times New Roman"/>
                <a:cs typeface="Times New Roman"/>
              </a:rPr>
              <a:t>•</a:t>
            </a:r>
            <a:r>
              <a:rPr lang="uk-UA" dirty="0" smtClean="0">
                <a:solidFill>
                  <a:srgbClr val="0070C0"/>
                </a:solidFill>
              </a:rPr>
              <a:t>2=</a:t>
            </a:r>
          </a:p>
          <a:p>
            <a:r>
              <a:rPr lang="uk-UA" dirty="0" smtClean="0"/>
              <a:t>3.З приклада  на множення скласти  два  приклади  на  ділення</a:t>
            </a:r>
          </a:p>
          <a:p>
            <a:pPr>
              <a:buNone/>
            </a:pPr>
            <a:r>
              <a:rPr lang="uk-UA" dirty="0" smtClean="0"/>
              <a:t>                       </a:t>
            </a:r>
            <a:r>
              <a:rPr lang="uk-UA" dirty="0" smtClean="0">
                <a:solidFill>
                  <a:srgbClr val="0070C0"/>
                </a:solidFill>
              </a:rPr>
              <a:t>2</a:t>
            </a:r>
            <a:r>
              <a:rPr lang="uk-UA" dirty="0" smtClean="0">
                <a:solidFill>
                  <a:srgbClr val="0070C0"/>
                </a:solidFill>
                <a:latin typeface="Times New Roman"/>
                <a:cs typeface="Times New Roman"/>
              </a:rPr>
              <a:t>•</a:t>
            </a:r>
            <a:r>
              <a:rPr lang="uk-UA" dirty="0" smtClean="0">
                <a:solidFill>
                  <a:srgbClr val="0070C0"/>
                </a:solidFill>
              </a:rPr>
              <a:t>9=                         </a:t>
            </a:r>
            <a:endParaRPr lang="uk-UA" dirty="0" smtClean="0"/>
          </a:p>
          <a:p>
            <a:pPr>
              <a:buNone/>
            </a:pPr>
            <a:r>
              <a:rPr lang="uk-UA" dirty="0" smtClean="0"/>
              <a:t>                      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5400" dirty="0" smtClean="0"/>
              <a:t>Цікава      історія</a:t>
            </a:r>
            <a:endParaRPr lang="ru-RU" sz="5400" dirty="0"/>
          </a:p>
        </p:txBody>
      </p:sp>
      <p:pic>
        <p:nvPicPr>
          <p:cNvPr id="6" name="Рисунок 5" descr="J0336917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28860" y="1414083"/>
            <a:ext cx="4357718" cy="4854120"/>
          </a:xfrm>
          <a:prstGeom prst="rect">
            <a:avLst/>
          </a:prstGeom>
        </p:spPr>
      </p:pic>
    </p:spTree>
  </p:cSld>
  <p:clrMapOvr>
    <a:masterClrMapping/>
  </p:clrMapOvr>
  <p:transition spd="med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Робота  з  підручником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1.Розв</a:t>
            </a:r>
            <a:r>
              <a:rPr lang="en-GB" dirty="0" smtClean="0"/>
              <a:t>’</a:t>
            </a:r>
            <a:r>
              <a:rPr lang="uk-UA" dirty="0" err="1" smtClean="0"/>
              <a:t>язати</a:t>
            </a:r>
            <a:r>
              <a:rPr lang="uk-UA" dirty="0" smtClean="0"/>
              <a:t>  приклади з коментуванням</a:t>
            </a:r>
          </a:p>
          <a:p>
            <a:pPr>
              <a:buNone/>
            </a:pPr>
            <a:r>
              <a:rPr lang="uk-UA" dirty="0" smtClean="0"/>
              <a:t>    </a:t>
            </a:r>
            <a:r>
              <a:rPr lang="uk-UA" dirty="0" smtClean="0">
                <a:solidFill>
                  <a:srgbClr val="0070C0"/>
                </a:solidFill>
              </a:rPr>
              <a:t>Приклади     </a:t>
            </a:r>
            <a:r>
              <a:rPr lang="uk-UA" dirty="0" smtClean="0">
                <a:solidFill>
                  <a:srgbClr val="FF0000"/>
                </a:solidFill>
              </a:rPr>
              <a:t> </a:t>
            </a:r>
            <a:r>
              <a:rPr lang="uk-UA" sz="4000" dirty="0" smtClean="0">
                <a:solidFill>
                  <a:srgbClr val="FF0000"/>
                </a:solidFill>
              </a:rPr>
              <a:t>792</a:t>
            </a:r>
          </a:p>
          <a:p>
            <a:endParaRPr lang="uk-UA" sz="4000" dirty="0" smtClean="0">
              <a:solidFill>
                <a:srgbClr val="FF0000"/>
              </a:solidFill>
            </a:endParaRPr>
          </a:p>
          <a:p>
            <a:r>
              <a:rPr lang="uk-UA" dirty="0" smtClean="0"/>
              <a:t>2.Робота в парах   (самостійно)</a:t>
            </a:r>
          </a:p>
          <a:p>
            <a:pPr>
              <a:buNone/>
            </a:pPr>
            <a:r>
              <a:rPr lang="uk-UA" dirty="0" smtClean="0">
                <a:solidFill>
                  <a:srgbClr val="0070C0"/>
                </a:solidFill>
              </a:rPr>
              <a:t>1 </a:t>
            </a:r>
            <a:r>
              <a:rPr lang="uk-UA" dirty="0" err="1" smtClean="0">
                <a:solidFill>
                  <a:srgbClr val="0070C0"/>
                </a:solidFill>
              </a:rPr>
              <a:t>пара-</a:t>
            </a:r>
            <a:r>
              <a:rPr lang="uk-UA" dirty="0" smtClean="0">
                <a:solidFill>
                  <a:srgbClr val="0070C0"/>
                </a:solidFill>
              </a:rPr>
              <a:t> Задача  </a:t>
            </a:r>
            <a:r>
              <a:rPr lang="uk-UA" dirty="0" smtClean="0">
                <a:solidFill>
                  <a:srgbClr val="FF0000"/>
                </a:solidFill>
              </a:rPr>
              <a:t>793</a:t>
            </a:r>
          </a:p>
          <a:p>
            <a:pPr>
              <a:buNone/>
            </a:pPr>
            <a:endParaRPr lang="uk-UA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uk-UA" dirty="0" smtClean="0">
                <a:solidFill>
                  <a:srgbClr val="0070C0"/>
                </a:solidFill>
              </a:rPr>
              <a:t>2 </a:t>
            </a:r>
            <a:r>
              <a:rPr lang="uk-UA" dirty="0" err="1" smtClean="0">
                <a:solidFill>
                  <a:srgbClr val="0070C0"/>
                </a:solidFill>
              </a:rPr>
              <a:t>пара-</a:t>
            </a:r>
            <a:r>
              <a:rPr lang="uk-UA" dirty="0" smtClean="0">
                <a:solidFill>
                  <a:srgbClr val="0070C0"/>
                </a:solidFill>
              </a:rPr>
              <a:t> Задача  </a:t>
            </a:r>
            <a:r>
              <a:rPr lang="uk-UA" dirty="0" smtClean="0">
                <a:solidFill>
                  <a:srgbClr val="FF0000"/>
                </a:solidFill>
              </a:rPr>
              <a:t>794</a:t>
            </a:r>
            <a:endParaRPr lang="uk-UA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med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J028365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86446" y="3487061"/>
            <a:ext cx="3757193" cy="337093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 smtClean="0"/>
              <a:t>Фізкультхвилинка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500166" y="1857364"/>
            <a:ext cx="728667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1,2,3,4,5,п</a:t>
            </a:r>
            <a:r>
              <a:rPr lang="uk-UA" sz="3600" dirty="0" err="1" smtClean="0"/>
              <a:t>очинаєм</a:t>
            </a:r>
            <a:r>
              <a:rPr lang="uk-UA" sz="3600" dirty="0" smtClean="0"/>
              <a:t> </a:t>
            </a:r>
            <a:r>
              <a:rPr lang="uk-UA" sz="3600" dirty="0" err="1" smtClean="0"/>
              <a:t>рахувать</a:t>
            </a:r>
            <a:r>
              <a:rPr lang="uk-UA" sz="3600" dirty="0" smtClean="0"/>
              <a:t>:</a:t>
            </a:r>
          </a:p>
          <a:p>
            <a:r>
              <a:rPr lang="uk-UA" sz="3600" dirty="0" smtClean="0"/>
              <a:t>Дві руки і дві ноги,</a:t>
            </a:r>
          </a:p>
          <a:p>
            <a:r>
              <a:rPr lang="uk-UA" sz="3600" dirty="0" smtClean="0"/>
              <a:t>Пальців на руках по п</a:t>
            </a:r>
            <a:r>
              <a:rPr lang="en-GB" sz="3600" dirty="0" smtClean="0"/>
              <a:t>’</a:t>
            </a:r>
            <a:r>
              <a:rPr lang="uk-UA" sz="3600" dirty="0" smtClean="0"/>
              <a:t>ять,-</a:t>
            </a:r>
          </a:p>
          <a:p>
            <a:r>
              <a:rPr lang="uk-UA" sz="3600" dirty="0" smtClean="0"/>
              <a:t>Скільки друзів навкруги!</a:t>
            </a:r>
          </a:p>
          <a:p>
            <a:r>
              <a:rPr lang="uk-UA" sz="3600" dirty="0" smtClean="0"/>
              <a:t>Математика-цікава</a:t>
            </a:r>
          </a:p>
          <a:p>
            <a:r>
              <a:rPr lang="uk-UA" sz="3600" dirty="0" smtClean="0"/>
              <a:t>І корисна  дуже справа. </a:t>
            </a:r>
            <a:endParaRPr lang="ru-RU" sz="3600" dirty="0"/>
          </a:p>
        </p:txBody>
      </p:sp>
    </p:spTree>
  </p:cSld>
  <p:clrMapOvr>
    <a:masterClrMapping/>
  </p:clrMapOvr>
  <p:transition spd="med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               Естафета</a:t>
            </a:r>
            <a:endParaRPr lang="ru-RU" dirty="0"/>
          </a:p>
        </p:txBody>
      </p:sp>
      <p:pic>
        <p:nvPicPr>
          <p:cNvPr id="9" name="Содержимое 8" descr="J0189245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71604" y="1351630"/>
            <a:ext cx="6786610" cy="4980250"/>
          </a:xfrm>
        </p:spPr>
      </p:pic>
    </p:spTree>
  </p:cSld>
  <p:clrMapOvr>
    <a:masterClrMapping/>
  </p:clrMapOvr>
  <p:transition spd="med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5400" dirty="0" smtClean="0"/>
              <a:t>                 Ребуси</a:t>
            </a: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uk-UA" sz="8000" dirty="0" smtClean="0"/>
              <a:t>ВІ </a:t>
            </a:r>
            <a:r>
              <a:rPr lang="uk-UA" sz="8000" dirty="0" smtClean="0">
                <a:solidFill>
                  <a:srgbClr val="FF0000"/>
                </a:solidFill>
              </a:rPr>
              <a:t>3 </a:t>
            </a:r>
            <a:r>
              <a:rPr lang="uk-UA" sz="8000" dirty="0" smtClean="0"/>
              <a:t>ЛА        </a:t>
            </a:r>
            <a:r>
              <a:rPr lang="uk-UA" sz="8000" dirty="0" smtClean="0">
                <a:solidFill>
                  <a:srgbClr val="0070C0"/>
                </a:solidFill>
              </a:rPr>
              <a:t>ПІ </a:t>
            </a:r>
            <a:r>
              <a:rPr lang="uk-UA" sz="8000" dirty="0" smtClean="0">
                <a:solidFill>
                  <a:srgbClr val="FF0000"/>
                </a:solidFill>
              </a:rPr>
              <a:t>2 </a:t>
            </a:r>
            <a:r>
              <a:rPr lang="uk-UA" sz="8000" dirty="0" smtClean="0">
                <a:solidFill>
                  <a:srgbClr val="0070C0"/>
                </a:solidFill>
              </a:rPr>
              <a:t>Л</a:t>
            </a:r>
          </a:p>
          <a:p>
            <a:pPr>
              <a:buNone/>
            </a:pPr>
            <a:r>
              <a:rPr lang="uk-UA" sz="8000" dirty="0" smtClean="0">
                <a:solidFill>
                  <a:srgbClr val="00B050"/>
                </a:solidFill>
              </a:rPr>
              <a:t>С </a:t>
            </a:r>
            <a:r>
              <a:rPr lang="uk-UA" sz="8000" dirty="0" smtClean="0">
                <a:solidFill>
                  <a:srgbClr val="FF0000"/>
                </a:solidFill>
              </a:rPr>
              <a:t>3</a:t>
            </a:r>
            <a:r>
              <a:rPr lang="uk-UA" sz="8000" dirty="0" smtClean="0">
                <a:solidFill>
                  <a:srgbClr val="00B050"/>
                </a:solidFill>
              </a:rPr>
              <a:t>Ж        </a:t>
            </a:r>
            <a:r>
              <a:rPr lang="uk-UA" sz="8000" dirty="0" smtClean="0">
                <a:solidFill>
                  <a:srgbClr val="FF0000"/>
                </a:solidFill>
              </a:rPr>
              <a:t>3 </a:t>
            </a:r>
            <a:r>
              <a:rPr lang="uk-UA" sz="8000" dirty="0" smtClean="0">
                <a:solidFill>
                  <a:srgbClr val="7030A0"/>
                </a:solidFill>
              </a:rPr>
              <a:t>БУНА</a:t>
            </a:r>
          </a:p>
          <a:p>
            <a:pPr>
              <a:buNone/>
            </a:pPr>
            <a:r>
              <a:rPr lang="uk-UA" sz="8000" dirty="0" smtClean="0">
                <a:solidFill>
                  <a:srgbClr val="FFC000"/>
                </a:solidFill>
              </a:rPr>
              <a:t>С </a:t>
            </a:r>
            <a:r>
              <a:rPr lang="uk-UA" sz="8000" dirty="0" smtClean="0">
                <a:solidFill>
                  <a:srgbClr val="FF0000"/>
                </a:solidFill>
              </a:rPr>
              <a:t>3</a:t>
            </a:r>
            <a:r>
              <a:rPr lang="uk-UA" sz="8000" dirty="0" smtClean="0">
                <a:solidFill>
                  <a:srgbClr val="FFC000"/>
                </a:solidFill>
              </a:rPr>
              <a:t>БОК    </a:t>
            </a:r>
            <a:r>
              <a:rPr lang="uk-UA" sz="8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АК </a:t>
            </a:r>
            <a:r>
              <a:rPr lang="uk-UA" sz="8000" dirty="0" smtClean="0">
                <a:solidFill>
                  <a:srgbClr val="FF0000"/>
                </a:solidFill>
              </a:rPr>
              <a:t>3</a:t>
            </a:r>
            <a:r>
              <a:rPr lang="uk-UA" sz="8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СА</a:t>
            </a:r>
            <a:endParaRPr lang="uk-UA" sz="28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uk-UA" sz="2800" dirty="0" smtClean="0"/>
              <a:t>Скільки разів повторюється цифра  </a:t>
            </a:r>
            <a:r>
              <a:rPr lang="uk-UA" sz="2800" dirty="0" smtClean="0">
                <a:solidFill>
                  <a:srgbClr val="FF0000"/>
                </a:solidFill>
              </a:rPr>
              <a:t>3  </a:t>
            </a:r>
            <a:r>
              <a:rPr lang="uk-UA" sz="2800" dirty="0" smtClean="0"/>
              <a:t>?</a:t>
            </a:r>
          </a:p>
          <a:p>
            <a:r>
              <a:rPr lang="uk-UA" sz="2800" dirty="0" smtClean="0"/>
              <a:t>Складіть приклад на множення</a:t>
            </a:r>
            <a:endParaRPr lang="ru-RU" sz="2800" dirty="0"/>
          </a:p>
        </p:txBody>
      </p:sp>
    </p:spTree>
  </p:cSld>
  <p:clrMapOvr>
    <a:masterClrMapping/>
  </p:clrMapOvr>
  <p:transition spd="med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Презентація  творчих  робіт</a:t>
            </a:r>
            <a:br>
              <a:rPr lang="uk-UA" dirty="0" smtClean="0"/>
            </a:br>
            <a:r>
              <a:rPr lang="uk-UA" dirty="0" smtClean="0">
                <a:solidFill>
                  <a:srgbClr val="00B050"/>
                </a:solidFill>
              </a:rPr>
              <a:t>1 група</a:t>
            </a:r>
            <a:endParaRPr lang="ru-RU" dirty="0"/>
          </a:p>
        </p:txBody>
      </p:sp>
      <p:pic>
        <p:nvPicPr>
          <p:cNvPr id="1026" name="Picture 2" descr="C:\Documents and Settings\Admin\Рабочий стол\Відкритий урок\Малюнки\CCF13052010_000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1500174"/>
            <a:ext cx="6072230" cy="509508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00B050"/>
                </a:solidFill>
              </a:rPr>
              <a:t>2 група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2050" name="Picture 2" descr="C:\Documents and Settings\Admin\Рабочий стол\Відкритий урок\Малюнки\Изображение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6582" y="1428736"/>
            <a:ext cx="6465879" cy="521497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/>
          <p:cNvSpPr/>
          <p:nvPr/>
        </p:nvSpPr>
        <p:spPr>
          <a:xfrm>
            <a:off x="3071802" y="5715016"/>
            <a:ext cx="774952" cy="414334"/>
          </a:xfrm>
          <a:prstGeom prst="triangl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Геометричні  </a:t>
            </a:r>
            <a:r>
              <a:rPr lang="uk-UA" dirty="0" err="1" smtClean="0"/>
              <a:t>“вузлики”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195910"/>
          </a:xfrm>
        </p:spPr>
        <p:txBody>
          <a:bodyPr/>
          <a:lstStyle/>
          <a:p>
            <a:r>
              <a:rPr lang="uk-UA" dirty="0" smtClean="0"/>
              <a:t>Назвати геометричні фігури</a:t>
            </a:r>
          </a:p>
          <a:p>
            <a:r>
              <a:rPr lang="uk-UA" dirty="0" smtClean="0"/>
              <a:t>Прочитати </a:t>
            </a:r>
            <a:r>
              <a:rPr lang="uk-UA" dirty="0" err="1" smtClean="0"/>
              <a:t>“зашифроване“</a:t>
            </a:r>
            <a:r>
              <a:rPr lang="uk-UA" dirty="0" smtClean="0"/>
              <a:t> слово,</a:t>
            </a:r>
            <a:r>
              <a:rPr lang="uk-UA" dirty="0" err="1" smtClean="0"/>
              <a:t>роз-містивши</a:t>
            </a:r>
            <a:r>
              <a:rPr lang="uk-UA" dirty="0" smtClean="0"/>
              <a:t>  фігури від найменшої до найбільшої</a:t>
            </a:r>
          </a:p>
          <a:p>
            <a:pPr>
              <a:buNone/>
            </a:pPr>
            <a:r>
              <a:rPr lang="uk-UA" dirty="0" smtClean="0"/>
              <a:t>             </a:t>
            </a:r>
          </a:p>
          <a:p>
            <a:pPr>
              <a:buNone/>
            </a:pPr>
            <a:r>
              <a:rPr lang="uk-UA" dirty="0" smtClean="0"/>
              <a:t>                                   </a:t>
            </a:r>
            <a:endParaRPr lang="ru-RU" dirty="0"/>
          </a:p>
        </p:txBody>
      </p:sp>
      <p:sp>
        <p:nvSpPr>
          <p:cNvPr id="6" name="Трапеция 5"/>
          <p:cNvSpPr/>
          <p:nvPr/>
        </p:nvSpPr>
        <p:spPr>
          <a:xfrm>
            <a:off x="1785918" y="5357826"/>
            <a:ext cx="785818" cy="1071570"/>
          </a:xfrm>
          <a:prstGeom prst="trapezoid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000892" y="3143248"/>
            <a:ext cx="1128714" cy="98583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500166" y="3857628"/>
            <a:ext cx="1843094" cy="114300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авильный пятиугольник 8"/>
          <p:cNvSpPr/>
          <p:nvPr/>
        </p:nvSpPr>
        <p:spPr>
          <a:xfrm>
            <a:off x="6572264" y="4572008"/>
            <a:ext cx="2317442" cy="2071702"/>
          </a:xfrm>
          <a:prstGeom prst="pentag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Шестиугольник 9"/>
          <p:cNvSpPr/>
          <p:nvPr/>
        </p:nvSpPr>
        <p:spPr>
          <a:xfrm>
            <a:off x="3786182" y="3286124"/>
            <a:ext cx="2060836" cy="1643074"/>
          </a:xfrm>
          <a:prstGeom prst="hexago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6000760" y="4357694"/>
            <a:ext cx="985838" cy="857256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ый треугольник 11"/>
          <p:cNvSpPr/>
          <p:nvPr/>
        </p:nvSpPr>
        <p:spPr>
          <a:xfrm>
            <a:off x="4214810" y="5072074"/>
            <a:ext cx="1485904" cy="1414466"/>
          </a:xfrm>
          <a:prstGeom prst="rtTriangl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3214678" y="5715016"/>
            <a:ext cx="642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/>
              <a:t>м</a:t>
            </a:r>
            <a:endParaRPr lang="ru-RU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6000760" y="4572008"/>
            <a:ext cx="500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/>
              <a:t>н</a:t>
            </a:r>
            <a:endParaRPr lang="ru-RU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2000232" y="5643578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/>
              <a:t>о</a:t>
            </a:r>
            <a:endParaRPr lang="ru-RU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7429520" y="3571876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/>
              <a:t>ж</a:t>
            </a:r>
            <a:endParaRPr lang="ru-RU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4643438" y="6000768"/>
            <a:ext cx="500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/>
              <a:t>е</a:t>
            </a:r>
            <a:endParaRPr lang="ru-RU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1857356" y="4143380"/>
            <a:ext cx="1143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/>
              <a:t>н</a:t>
            </a:r>
            <a:endParaRPr lang="ru-RU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4786314" y="3857628"/>
            <a:ext cx="500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/>
              <a:t>н</a:t>
            </a:r>
            <a:endParaRPr lang="ru-RU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7500958" y="5429264"/>
            <a:ext cx="785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/>
              <a:t>я</a:t>
            </a:r>
            <a:endParaRPr lang="ru-RU" sz="2800" dirty="0"/>
          </a:p>
        </p:txBody>
      </p:sp>
    </p:spTree>
  </p:cSld>
  <p:clrMapOvr>
    <a:masterClrMapping/>
  </p:clrMapOvr>
  <p:transition spd="med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357166"/>
            <a:ext cx="7498080" cy="5748358"/>
          </a:xfrm>
        </p:spPr>
        <p:txBody>
          <a:bodyPr/>
          <a:lstStyle/>
          <a:p>
            <a:r>
              <a:rPr lang="uk-UA" dirty="0" smtClean="0"/>
              <a:t>Розмістити фігури в порядку </a:t>
            </a:r>
            <a:r>
              <a:rPr lang="uk-UA" dirty="0" smtClean="0"/>
              <a:t>збільшення кількості </a:t>
            </a:r>
            <a:r>
              <a:rPr lang="uk-UA" dirty="0" smtClean="0"/>
              <a:t>кутів і прочитати слово</a:t>
            </a:r>
            <a:endParaRPr lang="ru-RU" dirty="0"/>
          </a:p>
        </p:txBody>
      </p:sp>
      <p:sp>
        <p:nvSpPr>
          <p:cNvPr id="4" name="Прямоугольный треугольник 3"/>
          <p:cNvSpPr/>
          <p:nvPr/>
        </p:nvSpPr>
        <p:spPr>
          <a:xfrm>
            <a:off x="2051720" y="2132856"/>
            <a:ext cx="1271590" cy="1643074"/>
          </a:xfrm>
          <a:prstGeom prst="rtTriangl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643042" y="4357694"/>
            <a:ext cx="1271590" cy="135732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авильный пятиугольник 5"/>
          <p:cNvSpPr/>
          <p:nvPr/>
        </p:nvSpPr>
        <p:spPr>
          <a:xfrm>
            <a:off x="3851920" y="1772816"/>
            <a:ext cx="1674500" cy="1214446"/>
          </a:xfrm>
          <a:prstGeom prst="pen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Шестиугольник 6"/>
          <p:cNvSpPr/>
          <p:nvPr/>
        </p:nvSpPr>
        <p:spPr>
          <a:xfrm>
            <a:off x="4143372" y="4929198"/>
            <a:ext cx="1703646" cy="1428760"/>
          </a:xfrm>
          <a:prstGeom prst="hexago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7072330" y="4143380"/>
            <a:ext cx="1714512" cy="14287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Табличка 11"/>
          <p:cNvSpPr/>
          <p:nvPr/>
        </p:nvSpPr>
        <p:spPr>
          <a:xfrm>
            <a:off x="6643702" y="2143116"/>
            <a:ext cx="1914532" cy="1271590"/>
          </a:xfrm>
          <a:prstGeom prst="plaqu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7929586" y="4429132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д</a:t>
            </a:r>
            <a:endParaRPr lang="ru-RU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2285984" y="2786058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і</a:t>
            </a:r>
            <a:endParaRPr lang="ru-RU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1928794" y="5000636"/>
            <a:ext cx="7143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л</a:t>
            </a:r>
            <a:endParaRPr lang="ru-RU" sz="3200" dirty="0"/>
          </a:p>
        </p:txBody>
      </p:sp>
      <p:sp>
        <p:nvSpPr>
          <p:cNvPr id="16" name="TextBox 15"/>
          <p:cNvSpPr txBox="1"/>
          <p:nvPr/>
        </p:nvSpPr>
        <p:spPr>
          <a:xfrm flipH="1">
            <a:off x="4500562" y="2071678"/>
            <a:ext cx="785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е</a:t>
            </a:r>
            <a:endParaRPr lang="ru-RU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4643438" y="5214950"/>
            <a:ext cx="571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н</a:t>
            </a:r>
            <a:endParaRPr lang="ru-RU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7000892" y="2143116"/>
            <a:ext cx="571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н</a:t>
            </a:r>
            <a:endParaRPr lang="ru-RU" sz="3200" dirty="0"/>
          </a:p>
        </p:txBody>
      </p:sp>
      <p:sp>
        <p:nvSpPr>
          <p:cNvPr id="20" name="10-конечная звезда 19"/>
          <p:cNvSpPr/>
          <p:nvPr/>
        </p:nvSpPr>
        <p:spPr>
          <a:xfrm>
            <a:off x="4429124" y="3143248"/>
            <a:ext cx="1485904" cy="1414466"/>
          </a:xfrm>
          <a:prstGeom prst="star10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>
                <a:solidFill>
                  <a:schemeClr val="tx1"/>
                </a:solidFill>
              </a:rPr>
              <a:t>я</a:t>
            </a:r>
            <a:endParaRPr lang="ru-RU" sz="3600" dirty="0" smtClean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</p:spTree>
  </p:cSld>
  <p:clrMapOvr>
    <a:masterClrMapping/>
  </p:clrMapOvr>
  <p:transition spd="med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Підсумок   уроку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4800" dirty="0" err="1" smtClean="0">
                <a:solidFill>
                  <a:srgbClr val="0070C0"/>
                </a:solidFill>
              </a:rPr>
              <a:t>“Мозкова</a:t>
            </a:r>
            <a:r>
              <a:rPr lang="uk-UA" sz="4800" dirty="0" smtClean="0">
                <a:solidFill>
                  <a:srgbClr val="0070C0"/>
                </a:solidFill>
              </a:rPr>
              <a:t>   </a:t>
            </a:r>
            <a:r>
              <a:rPr lang="uk-UA" sz="4800" dirty="0" err="1" smtClean="0">
                <a:solidFill>
                  <a:srgbClr val="0070C0"/>
                </a:solidFill>
              </a:rPr>
              <a:t>атака“</a:t>
            </a:r>
            <a:endParaRPr lang="uk-UA" sz="4800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uk-UA" dirty="0" smtClean="0"/>
              <a:t>1.Які дії ми вивчаємо?</a:t>
            </a:r>
          </a:p>
          <a:p>
            <a:pPr>
              <a:buNone/>
            </a:pPr>
            <a:r>
              <a:rPr lang="uk-UA" dirty="0" smtClean="0"/>
              <a:t>2.Де  в  повсякденному  житті  ми зустрічаємо дії множення і ділення?</a:t>
            </a:r>
            <a:endParaRPr lang="ru-RU" dirty="0"/>
          </a:p>
        </p:txBody>
      </p:sp>
    </p:spTree>
  </p:cSld>
  <p:clrMapOvr>
    <a:masterClrMapping/>
  </p:clrMapOvr>
  <p:transition spd="med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555</TotalTime>
  <Words>300</Words>
  <Application>Microsoft Office PowerPoint</Application>
  <PresentationFormat>Экран (4:3)</PresentationFormat>
  <Paragraphs>88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Солнцестояние</vt:lpstr>
      <vt:lpstr>      Повторення таблиць множення і ділення.Перевірка множення діленням.Задачі на ділення.</vt:lpstr>
      <vt:lpstr>Слайд 2</vt:lpstr>
      <vt:lpstr>Перевірка домашнього завдання 1 група       “Писанка”</vt:lpstr>
      <vt:lpstr>1 група       “Слон”</vt:lpstr>
      <vt:lpstr>2 група   “Клоун”</vt:lpstr>
      <vt:lpstr>2 група  “Черепаха”</vt:lpstr>
      <vt:lpstr>Усний   рахунок</vt:lpstr>
      <vt:lpstr>Узагальнення та систематизація       знань</vt:lpstr>
      <vt:lpstr>Незакінчене речення</vt:lpstr>
      <vt:lpstr>Математичний   диктант</vt:lpstr>
      <vt:lpstr>Цікава      історія</vt:lpstr>
      <vt:lpstr>Робота  з  підручником</vt:lpstr>
      <vt:lpstr>Фізкультхвилинка</vt:lpstr>
      <vt:lpstr>                    Естафета</vt:lpstr>
      <vt:lpstr>                 Ребуси</vt:lpstr>
      <vt:lpstr>Презентація  творчих  робіт 1 група</vt:lpstr>
      <vt:lpstr>2 група</vt:lpstr>
      <vt:lpstr>Геометричні  “вузлики”</vt:lpstr>
      <vt:lpstr>Слайд 19</vt:lpstr>
      <vt:lpstr>Підсумок   уроку</vt:lpstr>
    </vt:vector>
  </TitlesOfParts>
  <Company>Pilgrim's_Lab_Studio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Повторення таблиць множення і ділення.Перевірка множення діленням.Задачі на ділення.</dc:title>
  <dc:creator>Admincheg</dc:creator>
  <cp:lastModifiedBy>Admincheg</cp:lastModifiedBy>
  <cp:revision>83</cp:revision>
  <dcterms:created xsi:type="dcterms:W3CDTF">2010-05-13T12:53:53Z</dcterms:created>
  <dcterms:modified xsi:type="dcterms:W3CDTF">2010-11-09T18:18:18Z</dcterms:modified>
</cp:coreProperties>
</file>