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543" autoAdjust="0"/>
    <p:restoredTop sz="94652" autoAdjust="0"/>
  </p:normalViewPr>
  <p:slideViewPr>
    <p:cSldViewPr>
      <p:cViewPr varScale="1">
        <p:scale>
          <a:sx n="42" d="100"/>
          <a:sy n="42" d="100"/>
        </p:scale>
        <p:origin x="-7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84D2E-6347-41A6-8CCD-F82FA2122EA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85CCE-79AC-4C90-AC85-24B17B13992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A276A-45AA-4CD6-8714-08C9BC9F7BF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8F08E-DC05-417F-8AD0-CF8AF1B7B1F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BDA4A-E9A1-4889-A6C0-0710C3E10E7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51931-85D3-42AD-BF3C-2727B087017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F1195-CB64-4A29-9C94-6AD18B8288E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413F9-43D4-4F3F-B0BD-ED398C166B8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CC6C7-AC02-43E1-BB3C-CA33CDAA622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41BE5-FAC6-4874-A94F-85458DE830B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D4A36-4260-4B98-8984-5156AE09848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DB0F23-62DC-4D18-9B27-ABAA9B5A623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itstechnology.ru/page/jak-rjatuvatisja-vid-napadiv-ljuti-ta-isteriy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714348" y="714356"/>
            <a:ext cx="7772400" cy="2071702"/>
          </a:xfrm>
        </p:spPr>
        <p:txBody>
          <a:bodyPr/>
          <a:lstStyle/>
          <a:p>
            <a:r>
              <a:rPr lang="ru-RU" sz="4800" b="1" i="1" dirty="0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Як </a:t>
            </a:r>
            <a:r>
              <a:rPr lang="ru-RU" sz="4800" b="1" i="1" dirty="0" err="1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рятуватися</a:t>
            </a:r>
            <a:r>
              <a:rPr lang="ru-RU" sz="4800" b="1" i="1" dirty="0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від</a:t>
            </a:r>
            <a:r>
              <a:rPr lang="ru-RU" sz="4800" b="1" i="1" dirty="0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нападів</a:t>
            </a:r>
            <a:r>
              <a:rPr lang="ru-RU" sz="4800" b="1" i="1" dirty="0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 </a:t>
            </a:r>
            <a:r>
              <a:rPr lang="ru-RU" sz="4800" b="1" i="1" dirty="0" err="1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люті</a:t>
            </a:r>
            <a:r>
              <a:rPr lang="ru-RU" sz="4800" b="1" i="1" dirty="0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 та </a:t>
            </a:r>
            <a:r>
              <a:rPr lang="ru-RU" sz="4800" b="1" i="1" dirty="0" err="1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істерії</a:t>
            </a:r>
            <a:r>
              <a:rPr lang="ru-RU" sz="4800" b="1" i="1" dirty="0" smtClean="0">
                <a:solidFill>
                  <a:srgbClr val="002060"/>
                </a:solidFill>
                <a:hlinkClick r:id="rId2" tooltip="Як рятуватися від нападів люті та істерії? "/>
              </a:rPr>
              <a:t>? </a:t>
            </a:r>
            <a:r>
              <a:rPr lang="ru-RU" sz="6600" b="1" dirty="0" smtClean="0"/>
              <a:t/>
            </a:r>
            <a:br>
              <a:rPr lang="ru-RU" sz="6600" b="1" dirty="0" smtClean="0"/>
            </a:br>
            <a:endParaRPr lang="es-ES" sz="6600" b="1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7643802" y="6643686"/>
            <a:ext cx="1500198" cy="21431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Prezentacii.com</a:t>
            </a:r>
            <a:endParaRPr lang="ru-RU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000372"/>
            <a:ext cx="6143668" cy="2548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285728"/>
            <a:ext cx="8858280" cy="2714644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</a:rPr>
              <a:t>Хто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</a:t>
            </a:r>
            <a:r>
              <a:rPr lang="ru-RU" sz="2800" b="1" dirty="0" smtClean="0">
                <a:solidFill>
                  <a:srgbClr val="C00000"/>
                </a:solidFill>
              </a:rPr>
              <a:t> нас не </a:t>
            </a:r>
            <a:r>
              <a:rPr lang="ru-RU" sz="2800" b="1" dirty="0" err="1" smtClean="0">
                <a:solidFill>
                  <a:srgbClr val="C00000"/>
                </a:solidFill>
              </a:rPr>
              <a:t>стикався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порушеною</a:t>
            </a:r>
            <a:r>
              <a:rPr lang="ru-RU" sz="2800" b="1" dirty="0" smtClean="0">
                <a:solidFill>
                  <a:srgbClr val="C00000"/>
                </a:solidFill>
              </a:rPr>
              <a:t> станом </a:t>
            </a:r>
            <a:r>
              <a:rPr lang="ru-RU" sz="2800" b="1" dirty="0" err="1" smtClean="0">
                <a:solidFill>
                  <a:srgbClr val="C00000"/>
                </a:solidFill>
              </a:rPr>
              <a:t>психіки</a:t>
            </a:r>
            <a:r>
              <a:rPr lang="ru-RU" sz="2800" b="1" dirty="0" smtClean="0">
                <a:solidFill>
                  <a:srgbClr val="C00000"/>
                </a:solidFill>
              </a:rPr>
              <a:t>, коли </a:t>
            </a:r>
            <a:r>
              <a:rPr lang="ru-RU" sz="2800" b="1" dirty="0" err="1" smtClean="0">
                <a:solidFill>
                  <a:srgbClr val="C00000"/>
                </a:solidFill>
              </a:rPr>
              <a:t>конфліктне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спілкування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виводить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дорослої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людини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чи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дитини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рівноваги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коли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розмова</a:t>
            </a:r>
            <a:r>
              <a:rPr lang="ru-RU" sz="2800" b="1" dirty="0" smtClean="0">
                <a:solidFill>
                  <a:srgbClr val="C00000"/>
                </a:solidFill>
              </a:rPr>
              <a:t> переходить в крик, коли непросто </a:t>
            </a:r>
            <a:r>
              <a:rPr lang="ru-RU" sz="2800" b="1" dirty="0" err="1" smtClean="0">
                <a:solidFill>
                  <a:srgbClr val="C00000"/>
                </a:solidFill>
              </a:rPr>
              <a:t>заспокоїтися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неможливо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заснути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7643802" y="6643686"/>
            <a:ext cx="1500198" cy="21431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Prezentacii.com</a:t>
            </a:r>
            <a:endParaRPr lang="ru-RU" sz="14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143248"/>
            <a:ext cx="441744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2757494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Лють</a:t>
            </a:r>
            <a:r>
              <a:rPr lang="ru-RU" b="1" dirty="0" smtClean="0">
                <a:solidFill>
                  <a:srgbClr val="C00000"/>
                </a:solidFill>
              </a:rPr>
              <a:t> та </a:t>
            </a:r>
            <a:r>
              <a:rPr lang="ru-RU" b="1" dirty="0" err="1" smtClean="0">
                <a:solidFill>
                  <a:srgbClr val="C00000"/>
                </a:solidFill>
              </a:rPr>
              <a:t>істерію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характеризують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особливі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психічні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стани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особистості</a:t>
            </a:r>
            <a:r>
              <a:rPr lang="ru-RU" b="1" dirty="0" smtClean="0">
                <a:solidFill>
                  <a:srgbClr val="C00000"/>
                </a:solidFill>
              </a:rPr>
              <a:t>, при </a:t>
            </a:r>
            <a:r>
              <a:rPr lang="ru-RU" b="1" dirty="0" err="1" smtClean="0">
                <a:solidFill>
                  <a:srgbClr val="C00000"/>
                </a:solidFill>
              </a:rPr>
              <a:t>яких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втрачається</a:t>
            </a:r>
            <a:r>
              <a:rPr lang="ru-RU" b="1" dirty="0" smtClean="0">
                <a:solidFill>
                  <a:srgbClr val="C00000"/>
                </a:solidFill>
              </a:rPr>
              <a:t> контроль за </a:t>
            </a:r>
            <a:r>
              <a:rPr lang="ru-RU" b="1" dirty="0" err="1" smtClean="0">
                <a:solidFill>
                  <a:srgbClr val="C00000"/>
                </a:solidFill>
              </a:rPr>
              <a:t>своїми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діями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її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поведінка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може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мати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непередбачуваний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071810"/>
            <a:ext cx="3810495" cy="3024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714488"/>
            <a:ext cx="8229600" cy="1643074"/>
          </a:xfrm>
        </p:spPr>
        <p:txBody>
          <a:bodyPr/>
          <a:lstStyle/>
          <a:p>
            <a:r>
              <a:rPr lang="ru-RU" b="1" dirty="0" err="1" smtClean="0">
                <a:solidFill>
                  <a:srgbClr val="7030A0"/>
                </a:solidFill>
              </a:rPr>
              <a:t>Що</a:t>
            </a:r>
            <a:r>
              <a:rPr lang="ru-RU" b="1" dirty="0" smtClean="0">
                <a:solidFill>
                  <a:srgbClr val="7030A0"/>
                </a:solidFill>
              </a:rPr>
              <a:t> ж </a:t>
            </a:r>
            <a:r>
              <a:rPr lang="ru-RU" b="1" dirty="0" err="1" smtClean="0">
                <a:solidFill>
                  <a:srgbClr val="7030A0"/>
                </a:solidFill>
              </a:rPr>
              <a:t>може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викликати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такі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особливі</a:t>
            </a:r>
            <a:r>
              <a:rPr lang="ru-RU" b="1" dirty="0" smtClean="0">
                <a:solidFill>
                  <a:srgbClr val="7030A0"/>
                </a:solidFill>
              </a:rPr>
              <a:t> стану </a:t>
            </a:r>
            <a:r>
              <a:rPr lang="ru-RU" b="1" dirty="0" err="1" smtClean="0">
                <a:solidFill>
                  <a:srgbClr val="7030A0"/>
                </a:solidFill>
              </a:rPr>
              <a:t>особистості</a:t>
            </a:r>
            <a:r>
              <a:rPr lang="ru-RU" b="1" dirty="0" smtClean="0">
                <a:solidFill>
                  <a:srgbClr val="7030A0"/>
                </a:solidFill>
              </a:rPr>
              <a:t>?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2400304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М</a:t>
            </a:r>
            <a:r>
              <a:rPr lang="ru-RU" b="1" dirty="0" err="1" smtClean="0">
                <a:solidFill>
                  <a:srgbClr val="C00000"/>
                </a:solidFill>
              </a:rPr>
              <a:t>ожуть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спровокувати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психічні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травми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під</a:t>
            </a:r>
            <a:r>
              <a:rPr lang="ru-RU" b="1" dirty="0" smtClean="0">
                <a:solidFill>
                  <a:srgbClr val="C00000"/>
                </a:solidFill>
              </a:rPr>
              <a:t> час </a:t>
            </a:r>
            <a:r>
              <a:rPr lang="ru-RU" b="1" dirty="0" err="1" smtClean="0">
                <a:solidFill>
                  <a:srgbClr val="C00000"/>
                </a:solidFill>
              </a:rPr>
              <a:t>спілкування</a:t>
            </a:r>
            <a:r>
              <a:rPr lang="ru-RU" b="1" dirty="0" smtClean="0">
                <a:solidFill>
                  <a:srgbClr val="C00000"/>
                </a:solidFill>
              </a:rPr>
              <a:t> в </a:t>
            </a:r>
            <a:r>
              <a:rPr lang="ru-RU" b="1" dirty="0" err="1" smtClean="0">
                <a:solidFill>
                  <a:srgbClr val="C00000"/>
                </a:solidFill>
              </a:rPr>
              <a:t>родині</a:t>
            </a:r>
            <a:r>
              <a:rPr lang="ru-RU" b="1" dirty="0" smtClean="0">
                <a:solidFill>
                  <a:srgbClr val="C00000"/>
                </a:solidFill>
              </a:rPr>
              <a:t>, у </a:t>
            </a:r>
            <a:r>
              <a:rPr lang="ru-RU" b="1" dirty="0" err="1" smtClean="0">
                <a:solidFill>
                  <a:srgbClr val="C00000"/>
                </a:solidFill>
              </a:rPr>
              <a:t>школі</a:t>
            </a:r>
            <a:r>
              <a:rPr lang="ru-RU" b="1" dirty="0" smtClean="0">
                <a:solidFill>
                  <a:srgbClr val="C00000"/>
                </a:solidFill>
              </a:rPr>
              <a:t>, на </a:t>
            </a:r>
            <a:r>
              <a:rPr lang="ru-RU" b="1" dirty="0" err="1" smtClean="0">
                <a:solidFill>
                  <a:srgbClr val="C00000"/>
                </a:solidFill>
              </a:rPr>
              <a:t>службі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на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вулиці</a:t>
            </a:r>
            <a:r>
              <a:rPr lang="ru-RU" b="1" dirty="0" smtClean="0">
                <a:solidFill>
                  <a:srgbClr val="C00000"/>
                </a:solidFill>
              </a:rPr>
              <a:t>, а </a:t>
            </a:r>
            <a:r>
              <a:rPr lang="ru-RU" b="1" dirty="0" err="1" smtClean="0">
                <a:solidFill>
                  <a:srgbClr val="C00000"/>
                </a:solidFill>
              </a:rPr>
              <a:t>також</a:t>
            </a:r>
            <a:r>
              <a:rPr lang="ru-RU" b="1" dirty="0" smtClean="0">
                <a:solidFill>
                  <a:srgbClr val="C00000"/>
                </a:solidFill>
              </a:rPr>
              <a:t> при </a:t>
            </a:r>
            <a:r>
              <a:rPr lang="ru-RU" b="1" dirty="0" err="1" smtClean="0">
                <a:solidFill>
                  <a:srgbClr val="C00000"/>
                </a:solidFill>
              </a:rPr>
              <a:t>несподіваних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вістях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пригодах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714620"/>
            <a:ext cx="2653405" cy="334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22574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Припадки </a:t>
            </a:r>
            <a:r>
              <a:rPr lang="ru-RU" b="1" dirty="0" err="1" smtClean="0">
                <a:solidFill>
                  <a:srgbClr val="C00000"/>
                </a:solidFill>
              </a:rPr>
              <a:t>люті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схожі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істерією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тим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що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можуть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вводити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психіку</a:t>
            </a:r>
            <a:r>
              <a:rPr lang="ru-RU" b="1" dirty="0" smtClean="0">
                <a:solidFill>
                  <a:srgbClr val="C00000"/>
                </a:solidFill>
              </a:rPr>
              <a:t> в </a:t>
            </a:r>
            <a:r>
              <a:rPr lang="ru-RU" b="1" dirty="0" err="1" smtClean="0">
                <a:solidFill>
                  <a:srgbClr val="C00000"/>
                </a:solidFill>
              </a:rPr>
              <a:t>небезпечне</a:t>
            </a:r>
            <a:r>
              <a:rPr lang="ru-RU" b="1" dirty="0" smtClean="0">
                <a:solidFill>
                  <a:srgbClr val="C00000"/>
                </a:solidFill>
              </a:rPr>
              <a:t> для </a:t>
            </a:r>
            <a:r>
              <a:rPr lang="ru-RU" b="1" dirty="0" err="1" smtClean="0">
                <a:solidFill>
                  <a:srgbClr val="C00000"/>
                </a:solidFill>
              </a:rPr>
              <a:t>життя</a:t>
            </a:r>
            <a:r>
              <a:rPr lang="ru-RU" b="1" dirty="0" smtClean="0">
                <a:solidFill>
                  <a:srgbClr val="C00000"/>
                </a:solidFill>
              </a:rPr>
              <a:t> стан при </a:t>
            </a:r>
            <a:r>
              <a:rPr lang="ru-RU" b="1" dirty="0" err="1" smtClean="0">
                <a:solidFill>
                  <a:srgbClr val="C00000"/>
                </a:solidFill>
              </a:rPr>
              <a:t>відсутності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органічних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змін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714620"/>
            <a:ext cx="2819413" cy="347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43042" y="642918"/>
            <a:ext cx="7015154" cy="4525963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Тривалі</a:t>
            </a:r>
            <a:r>
              <a:rPr lang="ru-RU" b="1" dirty="0" smtClean="0">
                <a:solidFill>
                  <a:srgbClr val="C00000"/>
                </a:solidFill>
              </a:rPr>
              <a:t> напади </a:t>
            </a:r>
            <a:r>
              <a:rPr lang="ru-RU" b="1" dirty="0" err="1" smtClean="0">
                <a:solidFill>
                  <a:srgbClr val="C00000"/>
                </a:solidFill>
              </a:rPr>
              <a:t>люті</a:t>
            </a:r>
            <a:r>
              <a:rPr lang="ru-RU" b="1" dirty="0" smtClean="0">
                <a:solidFill>
                  <a:srgbClr val="C00000"/>
                </a:solidFill>
              </a:rPr>
              <a:t> та </a:t>
            </a:r>
            <a:r>
              <a:rPr lang="ru-RU" b="1" dirty="0" err="1" smtClean="0">
                <a:solidFill>
                  <a:srgbClr val="C00000"/>
                </a:solidFill>
              </a:rPr>
              <a:t>істерії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можуть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завдати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серйозної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шкоди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здоров'ю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  <a:r>
              <a:rPr lang="ru-RU" b="1" dirty="0" err="1" smtClean="0">
                <a:solidFill>
                  <a:srgbClr val="C00000"/>
                </a:solidFill>
              </a:rPr>
              <a:t>закінчитися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інфарктом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інсультом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втратою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свідомості</a:t>
            </a:r>
            <a:r>
              <a:rPr lang="ru-RU" b="1" dirty="0" smtClean="0">
                <a:solidFill>
                  <a:srgbClr val="C00000"/>
                </a:solidFill>
              </a:rPr>
              <a:t>, шоком, </a:t>
            </a:r>
            <a:r>
              <a:rPr lang="ru-RU" b="1" dirty="0" err="1" smtClean="0">
                <a:solidFill>
                  <a:srgbClr val="C00000"/>
                </a:solidFill>
              </a:rPr>
              <a:t>паралічами</a:t>
            </a:r>
            <a:r>
              <a:rPr lang="ru-RU" b="1" dirty="0" smtClean="0">
                <a:solidFill>
                  <a:srgbClr val="C00000"/>
                </a:solidFill>
              </a:rPr>
              <a:t> рук, </a:t>
            </a:r>
            <a:r>
              <a:rPr lang="ru-RU" b="1" dirty="0" err="1" smtClean="0">
                <a:solidFill>
                  <a:srgbClr val="C00000"/>
                </a:solidFill>
              </a:rPr>
              <a:t>ніг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тимчасовою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сліпотою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глухонімота</a:t>
            </a:r>
            <a:r>
              <a:rPr lang="ru-RU" b="1" dirty="0" smtClean="0">
                <a:solidFill>
                  <a:srgbClr val="C00000"/>
                </a:solidFill>
              </a:rPr>
              <a:t>. Не дарма </a:t>
            </a:r>
            <a:r>
              <a:rPr lang="ru-RU" b="1" dirty="0" err="1" smtClean="0">
                <a:solidFill>
                  <a:srgbClr val="C00000"/>
                </a:solidFill>
              </a:rPr>
              <a:t>істерію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вважають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нервово-психічним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захворюванням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відносять</a:t>
            </a:r>
            <a:r>
              <a:rPr lang="ru-RU" b="1" dirty="0" smtClean="0">
                <a:solidFill>
                  <a:srgbClr val="C00000"/>
                </a:solidFill>
              </a:rPr>
              <a:t> до одного </a:t>
            </a:r>
            <a:r>
              <a:rPr lang="ru-RU" b="1" dirty="0" err="1" smtClean="0">
                <a:solidFill>
                  <a:srgbClr val="C00000"/>
                </a:solidFill>
              </a:rPr>
              <a:t>з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основних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видів</a:t>
            </a:r>
            <a:r>
              <a:rPr lang="ru-RU" b="1" dirty="0" smtClean="0">
                <a:solidFill>
                  <a:srgbClr val="C00000"/>
                </a:solidFill>
              </a:rPr>
              <a:t> неврозу.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357166"/>
            <a:ext cx="6943716" cy="4525963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Назва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цієї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форми</a:t>
            </a:r>
            <a:r>
              <a:rPr lang="ru-RU" b="1" dirty="0" smtClean="0">
                <a:solidFill>
                  <a:srgbClr val="C00000"/>
                </a:solidFill>
              </a:rPr>
              <a:t> неврозу </a:t>
            </a:r>
            <a:r>
              <a:rPr lang="ru-RU" b="1" dirty="0" err="1" smtClean="0">
                <a:solidFill>
                  <a:srgbClr val="C00000"/>
                </a:solidFill>
              </a:rPr>
              <a:t>прийшло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Стародавньої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Греції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</a:t>
            </a:r>
            <a:r>
              <a:rPr lang="ru-RU" b="1" dirty="0" smtClean="0">
                <a:solidFill>
                  <a:srgbClr val="C00000"/>
                </a:solidFill>
              </a:rPr>
              <a:t> в </a:t>
            </a:r>
            <a:r>
              <a:rPr lang="ru-RU" b="1" dirty="0" err="1" smtClean="0">
                <a:solidFill>
                  <a:srgbClr val="C00000"/>
                </a:solidFill>
              </a:rPr>
              <a:t>перекладі</a:t>
            </a:r>
            <a:r>
              <a:rPr lang="ru-RU" b="1" dirty="0" smtClean="0">
                <a:solidFill>
                  <a:srgbClr val="C00000"/>
                </a:solidFill>
              </a:rPr>
              <a:t> означало - </a:t>
            </a:r>
            <a:r>
              <a:rPr lang="ru-RU" b="1" dirty="0" err="1" smtClean="0">
                <a:solidFill>
                  <a:srgbClr val="C00000"/>
                </a:solidFill>
              </a:rPr>
              <a:t>захворювання</a:t>
            </a:r>
            <a:r>
              <a:rPr lang="ru-RU" b="1" dirty="0" smtClean="0">
                <a:solidFill>
                  <a:srgbClr val="C00000"/>
                </a:solidFill>
              </a:rPr>
              <a:t> матки (</a:t>
            </a:r>
            <a:r>
              <a:rPr lang="en-US" b="1" dirty="0" smtClean="0">
                <a:solidFill>
                  <a:srgbClr val="C00000"/>
                </a:solidFill>
              </a:rPr>
              <a:t>hysteria). </a:t>
            </a:r>
            <a:r>
              <a:rPr lang="ru-RU" b="1" dirty="0" smtClean="0">
                <a:solidFill>
                  <a:srgbClr val="C00000"/>
                </a:solidFill>
              </a:rPr>
              <a:t>В </a:t>
            </a:r>
            <a:r>
              <a:rPr lang="ru-RU" b="1" dirty="0" err="1" smtClean="0">
                <a:solidFill>
                  <a:srgbClr val="C00000"/>
                </a:solidFill>
              </a:rPr>
              <a:t>даний</a:t>
            </a:r>
            <a:r>
              <a:rPr lang="ru-RU" b="1" dirty="0" smtClean="0">
                <a:solidFill>
                  <a:srgbClr val="C00000"/>
                </a:solidFill>
              </a:rPr>
              <a:t> час </a:t>
            </a:r>
            <a:r>
              <a:rPr lang="ru-RU" b="1" dirty="0" err="1" smtClean="0">
                <a:solidFill>
                  <a:srgbClr val="C00000"/>
                </a:solidFill>
              </a:rPr>
              <a:t>істерію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пов'язують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типологічними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особливостями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людини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її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вихованням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обставинами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життя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але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виявляється</a:t>
            </a:r>
            <a:r>
              <a:rPr lang="ru-RU" b="1" dirty="0" smtClean="0">
                <a:solidFill>
                  <a:srgbClr val="C00000"/>
                </a:solidFill>
              </a:rPr>
              <a:t> вона </a:t>
            </a:r>
            <a:r>
              <a:rPr lang="ru-RU" b="1" dirty="0" err="1" smtClean="0">
                <a:solidFill>
                  <a:srgbClr val="C00000"/>
                </a:solidFill>
              </a:rPr>
              <a:t>частіше</a:t>
            </a:r>
            <a:r>
              <a:rPr lang="ru-RU" b="1" dirty="0" smtClean="0">
                <a:solidFill>
                  <a:srgbClr val="C00000"/>
                </a:solidFill>
              </a:rPr>
              <a:t> у </a:t>
            </a:r>
            <a:r>
              <a:rPr lang="ru-RU" b="1" dirty="0" err="1" smtClean="0">
                <a:solidFill>
                  <a:srgbClr val="C00000"/>
                </a:solidFill>
              </a:rPr>
              <a:t>жінок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ніж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чоловіків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внаслідок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більшої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емоційності</a:t>
            </a:r>
            <a:r>
              <a:rPr lang="ru-RU" b="1" dirty="0" smtClean="0">
                <a:solidFill>
                  <a:srgbClr val="C00000"/>
                </a:solidFill>
              </a:rPr>
              <a:t> та </a:t>
            </a:r>
            <a:r>
              <a:rPr lang="ru-RU" b="1" dirty="0" err="1" smtClean="0">
                <a:solidFill>
                  <a:srgbClr val="C00000"/>
                </a:solidFill>
              </a:rPr>
              <a:t>вразливості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/>
          <a:lstStyle/>
          <a:p>
            <a:r>
              <a:rPr lang="ru-RU" sz="4000" b="1" dirty="0" err="1" smtClean="0">
                <a:solidFill>
                  <a:srgbClr val="7030A0"/>
                </a:solidFill>
              </a:rPr>
              <a:t>Розвитку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err="1" smtClean="0">
                <a:solidFill>
                  <a:srgbClr val="7030A0"/>
                </a:solidFill>
              </a:rPr>
              <a:t>істеричних</a:t>
            </a:r>
            <a:r>
              <a:rPr lang="ru-RU" sz="4000" b="1" dirty="0" smtClean="0">
                <a:solidFill>
                  <a:srgbClr val="7030A0"/>
                </a:solidFill>
              </a:rPr>
              <a:t> рис у </a:t>
            </a:r>
            <a:r>
              <a:rPr lang="ru-RU" sz="4000" b="1" dirty="0" err="1" smtClean="0">
                <a:solidFill>
                  <a:srgbClr val="7030A0"/>
                </a:solidFill>
              </a:rPr>
              <a:t>дітей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err="1" smtClean="0">
                <a:solidFill>
                  <a:srgbClr val="7030A0"/>
                </a:solidFill>
              </a:rPr>
              <a:t>сприяє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err="1" smtClean="0">
                <a:solidFill>
                  <a:srgbClr val="7030A0"/>
                </a:solidFill>
              </a:rPr>
              <a:t>неправильне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err="1" smtClean="0">
                <a:solidFill>
                  <a:srgbClr val="7030A0"/>
                </a:solidFill>
              </a:rPr>
              <a:t>виховання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2285992"/>
            <a:ext cx="7358082" cy="307183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коли </a:t>
            </a:r>
            <a:r>
              <a:rPr lang="ru-RU" sz="2800" b="1" dirty="0" err="1" smtClean="0">
                <a:solidFill>
                  <a:srgbClr val="C00000"/>
                </a:solidFill>
              </a:rPr>
              <a:t>дитина</a:t>
            </a:r>
            <a:r>
              <a:rPr lang="ru-RU" sz="2800" b="1" dirty="0" smtClean="0">
                <a:solidFill>
                  <a:srgbClr val="C00000"/>
                </a:solidFill>
              </a:rPr>
              <a:t> росте в </a:t>
            </a:r>
            <a:r>
              <a:rPr lang="ru-RU" sz="2800" b="1" dirty="0" err="1" smtClean="0">
                <a:solidFill>
                  <a:srgbClr val="C00000"/>
                </a:solidFill>
              </a:rPr>
              <a:t>середовищі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обожнювання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незаслуженого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вихваляння</a:t>
            </a:r>
            <a:r>
              <a:rPr lang="ru-RU" sz="2800" b="1" dirty="0" smtClean="0">
                <a:solidFill>
                  <a:srgbClr val="C00000"/>
                </a:solidFill>
              </a:rPr>
              <a:t>, коли батьки </a:t>
            </a:r>
            <a:r>
              <a:rPr lang="ru-RU" sz="2800" b="1" dirty="0" err="1" smtClean="0">
                <a:solidFill>
                  <a:srgbClr val="C00000"/>
                </a:solidFill>
              </a:rPr>
              <a:t>виконують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всі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його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забаганки</a:t>
            </a:r>
            <a:r>
              <a:rPr lang="ru-RU" sz="2800" b="1" dirty="0" smtClean="0">
                <a:solidFill>
                  <a:srgbClr val="C00000"/>
                </a:solidFill>
              </a:rPr>
              <a:t> та </a:t>
            </a:r>
            <a:r>
              <a:rPr lang="ru-RU" sz="2800" b="1" dirty="0" err="1" smtClean="0">
                <a:solidFill>
                  <a:srgbClr val="C00000"/>
                </a:solidFill>
              </a:rPr>
              <a:t>бажання</a:t>
            </a:r>
            <a:r>
              <a:rPr lang="ru-RU" sz="2800" b="1" dirty="0" smtClean="0">
                <a:solidFill>
                  <a:srgbClr val="C00000"/>
                </a:solidFill>
              </a:rPr>
              <a:t>, коли вони </a:t>
            </a:r>
            <a:r>
              <a:rPr lang="ru-RU" sz="2800" b="1" dirty="0" err="1" smtClean="0">
                <a:solidFill>
                  <a:srgbClr val="C00000"/>
                </a:solidFill>
              </a:rPr>
              <a:t>непослідовні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виправдовуючи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вчинки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тим</a:t>
            </a:r>
            <a:r>
              <a:rPr lang="ru-RU" sz="2800" b="1" dirty="0" smtClean="0">
                <a:solidFill>
                  <a:srgbClr val="C00000"/>
                </a:solidFill>
              </a:rPr>
              <a:t> самим </a:t>
            </a:r>
            <a:r>
              <a:rPr lang="ru-RU" sz="2800" b="1" dirty="0" err="1" smtClean="0">
                <a:solidFill>
                  <a:srgbClr val="C00000"/>
                </a:solidFill>
              </a:rPr>
              <a:t>формуючи</a:t>
            </a:r>
            <a:r>
              <a:rPr lang="ru-RU" sz="2800" b="1" dirty="0" smtClean="0">
                <a:solidFill>
                  <a:srgbClr val="C00000"/>
                </a:solidFill>
              </a:rPr>
              <a:t> у </a:t>
            </a:r>
            <a:r>
              <a:rPr lang="ru-RU" sz="2800" b="1" dirty="0" err="1" smtClean="0">
                <a:solidFill>
                  <a:srgbClr val="C00000"/>
                </a:solidFill>
              </a:rPr>
              <a:t>нього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егоцентризм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самозакоханість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відсутність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ініціативи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57166"/>
            <a:ext cx="4572032" cy="507209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Непросто </a:t>
            </a:r>
            <a:r>
              <a:rPr lang="ru-RU" sz="2400" b="1" dirty="0" err="1" smtClean="0">
                <a:solidFill>
                  <a:srgbClr val="C00000"/>
                </a:solidFill>
              </a:rPr>
              <a:t>виховувати</a:t>
            </a:r>
            <a:r>
              <a:rPr lang="ru-RU" sz="2400" b="1" dirty="0" smtClean="0">
                <a:solidFill>
                  <a:srgbClr val="C00000"/>
                </a:solidFill>
              </a:rPr>
              <a:t> одну </a:t>
            </a:r>
            <a:r>
              <a:rPr lang="ru-RU" sz="2400" b="1" dirty="0" err="1" smtClean="0">
                <a:solidFill>
                  <a:srgbClr val="C00000"/>
                </a:solidFill>
              </a:rPr>
              <a:t>дитину</a:t>
            </a:r>
            <a:r>
              <a:rPr lang="ru-RU" sz="2400" b="1" dirty="0" smtClean="0">
                <a:solidFill>
                  <a:srgbClr val="C00000"/>
                </a:solidFill>
              </a:rPr>
              <a:t> - </a:t>
            </a:r>
            <a:r>
              <a:rPr lang="ru-RU" sz="2400" b="1" dirty="0" err="1" smtClean="0">
                <a:solidFill>
                  <a:srgbClr val="C00000"/>
                </a:solidFill>
              </a:rPr>
              <a:t>набагато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важче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ніж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декількох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дітей</a:t>
            </a:r>
            <a:r>
              <a:rPr lang="ru-RU" sz="2400" b="1" dirty="0" smtClean="0">
                <a:solidFill>
                  <a:srgbClr val="C00000"/>
                </a:solidFill>
              </a:rPr>
              <a:t>. </a:t>
            </a:r>
            <a:r>
              <a:rPr lang="ru-RU" sz="2400" b="1" dirty="0" err="1" smtClean="0">
                <a:solidFill>
                  <a:srgbClr val="C00000"/>
                </a:solidFill>
              </a:rPr>
              <a:t>Дуже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швидко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він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стає</a:t>
            </a:r>
            <a:r>
              <a:rPr lang="ru-RU" sz="2400" b="1" dirty="0" smtClean="0">
                <a:solidFill>
                  <a:srgbClr val="C00000"/>
                </a:solidFill>
              </a:rPr>
              <a:t> центром </a:t>
            </a:r>
            <a:r>
              <a:rPr lang="ru-RU" sz="2400" b="1" dirty="0" err="1" smtClean="0">
                <a:solidFill>
                  <a:srgbClr val="C00000"/>
                </a:solidFill>
              </a:rPr>
              <a:t>родини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любов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батьківська</a:t>
            </a:r>
            <a:r>
              <a:rPr lang="ru-RU" sz="2400" b="1" dirty="0" smtClean="0">
                <a:solidFill>
                  <a:srgbClr val="C00000"/>
                </a:solidFill>
              </a:rPr>
              <a:t> до </a:t>
            </a:r>
            <a:r>
              <a:rPr lang="ru-RU" sz="2400" b="1" dirty="0" err="1" smtClean="0">
                <a:solidFill>
                  <a:srgbClr val="C00000"/>
                </a:solidFill>
              </a:rPr>
              <a:t>нього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стає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нервовою</a:t>
            </a:r>
            <a:r>
              <a:rPr lang="ru-RU" sz="2400" b="1" dirty="0" smtClean="0">
                <a:solidFill>
                  <a:srgbClr val="C00000"/>
                </a:solidFill>
              </a:rPr>
              <a:t> - </a:t>
            </a:r>
            <a:r>
              <a:rPr lang="ru-RU" sz="2400" b="1" dirty="0" err="1" smtClean="0">
                <a:solidFill>
                  <a:srgbClr val="C00000"/>
                </a:solidFill>
              </a:rPr>
              <a:t>будь-яка</a:t>
            </a:r>
            <a:r>
              <a:rPr lang="ru-RU" sz="2400" b="1" dirty="0" smtClean="0">
                <a:solidFill>
                  <a:srgbClr val="C00000"/>
                </a:solidFill>
              </a:rPr>
              <a:t> хвороба переноситься </a:t>
            </a:r>
            <a:r>
              <a:rPr lang="ru-RU" sz="2400" b="1" dirty="0" err="1" smtClean="0">
                <a:solidFill>
                  <a:srgbClr val="C00000"/>
                </a:solidFill>
              </a:rPr>
              <a:t>важко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відбиваючись</a:t>
            </a:r>
            <a:r>
              <a:rPr lang="ru-RU" sz="2400" b="1" dirty="0" smtClean="0">
                <a:solidFill>
                  <a:srgbClr val="C00000"/>
                </a:solidFill>
              </a:rPr>
              <a:t> на </a:t>
            </a:r>
            <a:r>
              <a:rPr lang="ru-RU" sz="2400" b="1" dirty="0" err="1" smtClean="0">
                <a:solidFill>
                  <a:srgbClr val="C00000"/>
                </a:solidFill>
              </a:rPr>
              <a:t>психіці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насамперед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матері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виявляючи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істеричні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риси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9783" y="1000108"/>
            <a:ext cx="4094217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428604"/>
            <a:ext cx="7086592" cy="4525963"/>
          </a:xfrm>
        </p:spPr>
        <p:txBody>
          <a:bodyPr/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</a:rPr>
              <a:t>Сім'ї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необхідний</a:t>
            </a:r>
            <a:r>
              <a:rPr lang="ru-RU" sz="2400" b="1" dirty="0" smtClean="0">
                <a:solidFill>
                  <a:srgbClr val="C00000"/>
                </a:solidFill>
              </a:rPr>
              <a:t> авторитет </a:t>
            </a:r>
            <a:r>
              <a:rPr lang="ru-RU" sz="2400" b="1" dirty="0" err="1" smtClean="0">
                <a:solidFill>
                  <a:srgbClr val="C00000"/>
                </a:solidFill>
              </a:rPr>
              <a:t>батьків</a:t>
            </a:r>
            <a:r>
              <a:rPr lang="ru-RU" sz="2400" b="1" dirty="0" smtClean="0">
                <a:solidFill>
                  <a:srgbClr val="C00000"/>
                </a:solidFill>
              </a:rPr>
              <a:t> - </a:t>
            </a:r>
            <a:r>
              <a:rPr lang="ru-RU" sz="2400" b="1" dirty="0" err="1" smtClean="0">
                <a:solidFill>
                  <a:srgbClr val="C00000"/>
                </a:solidFill>
              </a:rPr>
              <a:t>авторитет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допомоги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акуратного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уважного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керівництва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авторитет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знання</a:t>
            </a:r>
            <a:r>
              <a:rPr lang="ru-RU" sz="2400" b="1" dirty="0" smtClean="0">
                <a:solidFill>
                  <a:srgbClr val="C00000"/>
                </a:solidFill>
              </a:rPr>
              <a:t>. </a:t>
            </a:r>
            <a:r>
              <a:rPr lang="ru-RU" sz="2400" b="1" dirty="0" err="1" smtClean="0">
                <a:solidFill>
                  <a:srgbClr val="C00000"/>
                </a:solidFill>
              </a:rPr>
              <a:t>Батько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мати</a:t>
            </a:r>
            <a:r>
              <a:rPr lang="ru-RU" sz="2400" b="1" dirty="0" smtClean="0">
                <a:solidFill>
                  <a:srgbClr val="C00000"/>
                </a:solidFill>
              </a:rPr>
              <a:t> в очах </a:t>
            </a:r>
            <a:r>
              <a:rPr lang="ru-RU" sz="2400" b="1" dirty="0" err="1" smtClean="0">
                <a:solidFill>
                  <a:srgbClr val="C00000"/>
                </a:solidFill>
              </a:rPr>
              <a:t>дитини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повинні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мати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такий</a:t>
            </a:r>
            <a:r>
              <a:rPr lang="ru-RU" sz="2400" b="1" dirty="0" smtClean="0">
                <a:solidFill>
                  <a:srgbClr val="C00000"/>
                </a:solidFill>
              </a:rPr>
              <a:t> авторитет,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ознакою</a:t>
            </a:r>
            <a:r>
              <a:rPr lang="ru-RU" sz="2400" b="1" dirty="0" smtClean="0">
                <a:solidFill>
                  <a:srgbClr val="C00000"/>
                </a:solidFill>
              </a:rPr>
              <a:t> того,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його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немає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непослух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малюка</a:t>
            </a:r>
            <a:r>
              <a:rPr lang="ru-RU" sz="2400" b="1" dirty="0" smtClean="0">
                <a:solidFill>
                  <a:srgbClr val="C00000"/>
                </a:solidFill>
              </a:rPr>
              <a:t>. Авторитет, </a:t>
            </a:r>
            <a:r>
              <a:rPr lang="ru-RU" sz="2400" b="1" dirty="0" err="1" smtClean="0">
                <a:solidFill>
                  <a:srgbClr val="C00000"/>
                </a:solidFill>
              </a:rPr>
              <a:t>побудований</a:t>
            </a:r>
            <a:r>
              <a:rPr lang="ru-RU" sz="2400" b="1" dirty="0" smtClean="0">
                <a:solidFill>
                  <a:srgbClr val="C00000"/>
                </a:solidFill>
              </a:rPr>
              <a:t> на </a:t>
            </a:r>
            <a:r>
              <a:rPr lang="ru-RU" sz="2400" b="1" dirty="0" err="1" smtClean="0">
                <a:solidFill>
                  <a:srgbClr val="C00000"/>
                </a:solidFill>
              </a:rPr>
              <a:t>придушенні</a:t>
            </a:r>
            <a:r>
              <a:rPr lang="ru-RU" sz="2400" b="1" dirty="0" smtClean="0">
                <a:solidFill>
                  <a:srgbClr val="C00000"/>
                </a:solidFill>
              </a:rPr>
              <a:t>, педантизм, </a:t>
            </a:r>
            <a:r>
              <a:rPr lang="ru-RU" sz="2400" b="1" dirty="0" err="1" smtClean="0">
                <a:solidFill>
                  <a:srgbClr val="C00000"/>
                </a:solidFill>
              </a:rPr>
              <a:t>прояві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надмірної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любові</a:t>
            </a:r>
            <a:r>
              <a:rPr lang="ru-RU" sz="2400" b="1" dirty="0" smtClean="0">
                <a:solidFill>
                  <a:srgbClr val="C00000"/>
                </a:solidFill>
              </a:rPr>
              <a:t>, резонерство, </a:t>
            </a:r>
            <a:r>
              <a:rPr lang="ru-RU" sz="2400" b="1" dirty="0" err="1" smtClean="0">
                <a:solidFill>
                  <a:srgbClr val="C00000"/>
                </a:solidFill>
              </a:rPr>
              <a:t>панібратства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підкупі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допомагає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тільки</a:t>
            </a:r>
            <a:r>
              <a:rPr lang="ru-RU" sz="2400" b="1" dirty="0" smtClean="0">
                <a:solidFill>
                  <a:srgbClr val="C00000"/>
                </a:solidFill>
              </a:rPr>
              <a:t> короткий час - </a:t>
            </a:r>
            <a:r>
              <a:rPr lang="ru-RU" sz="2400" b="1" dirty="0" err="1" smtClean="0">
                <a:solidFill>
                  <a:srgbClr val="C00000"/>
                </a:solidFill>
              </a:rPr>
              <a:t>дуже</a:t>
            </a:r>
            <a:r>
              <a:rPr lang="ru-RU" sz="2400" b="1" dirty="0" smtClean="0">
                <a:solidFill>
                  <a:srgbClr val="C00000"/>
                </a:solidFill>
              </a:rPr>
              <a:t> скоро не </a:t>
            </a:r>
            <a:r>
              <a:rPr lang="ru-RU" sz="2400" b="1" dirty="0" err="1" smtClean="0">
                <a:solidFill>
                  <a:srgbClr val="C00000"/>
                </a:solidFill>
              </a:rPr>
              <a:t>залишається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ні</a:t>
            </a:r>
            <a:r>
              <a:rPr lang="ru-RU" sz="2400" b="1" dirty="0" smtClean="0">
                <a:solidFill>
                  <a:srgbClr val="C00000"/>
                </a:solidFill>
              </a:rPr>
              <a:t> авторитету, </a:t>
            </a:r>
            <a:r>
              <a:rPr lang="ru-RU" sz="2400" b="1" dirty="0" err="1" smtClean="0">
                <a:solidFill>
                  <a:srgbClr val="C00000"/>
                </a:solidFill>
              </a:rPr>
              <a:t>ні</a:t>
            </a:r>
            <a:r>
              <a:rPr lang="ru-RU" sz="2400" b="1" dirty="0" smtClean="0">
                <a:solidFill>
                  <a:srgbClr val="C00000"/>
                </a:solidFill>
              </a:rPr>
              <a:t> послуху. Для того </a:t>
            </a:r>
            <a:r>
              <a:rPr lang="ru-RU" sz="2400" b="1" dirty="0" err="1" smtClean="0">
                <a:solidFill>
                  <a:srgbClr val="C00000"/>
                </a:solidFill>
              </a:rPr>
              <a:t>щоб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домогтися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бездоганного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виконання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батьківських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вимог</a:t>
            </a:r>
            <a:r>
              <a:rPr lang="ru-RU" sz="2400" b="1" dirty="0" smtClean="0">
                <a:solidFill>
                  <a:srgbClr val="C00000"/>
                </a:solidFill>
              </a:rPr>
              <a:t>, доводиться </a:t>
            </a:r>
            <a:r>
              <a:rPr lang="ru-RU" sz="2400" b="1" dirty="0" err="1" smtClean="0">
                <a:solidFill>
                  <a:srgbClr val="C00000"/>
                </a:solidFill>
              </a:rPr>
              <a:t>застосовувати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тоді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гнів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переходить у </a:t>
            </a:r>
            <a:r>
              <a:rPr lang="ru-RU" sz="2400" b="1" dirty="0" err="1" smtClean="0">
                <a:solidFill>
                  <a:srgbClr val="C00000"/>
                </a:solidFill>
              </a:rPr>
              <a:t>лють</a:t>
            </a:r>
            <a:r>
              <a:rPr lang="ru-RU" sz="2400" b="1" dirty="0" smtClean="0">
                <a:solidFill>
                  <a:srgbClr val="C00000"/>
                </a:solidFill>
              </a:rPr>
              <a:t>: "</a:t>
            </a:r>
            <a:r>
              <a:rPr lang="ru-RU" sz="2400" b="1" dirty="0" err="1" smtClean="0">
                <a:solidFill>
                  <a:srgbClr val="C00000"/>
                </a:solidFill>
              </a:rPr>
              <a:t>Довів</a:t>
            </a:r>
            <a:r>
              <a:rPr lang="ru-RU" sz="2400" b="1" dirty="0" smtClean="0">
                <a:solidFill>
                  <a:srgbClr val="C00000"/>
                </a:solidFill>
              </a:rPr>
              <a:t> все-таки мене!".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00042"/>
            <a:ext cx="8229600" cy="452596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Батьки </a:t>
            </a:r>
            <a:r>
              <a:rPr lang="ru-RU" sz="2400" b="1" dirty="0" err="1" smtClean="0">
                <a:solidFill>
                  <a:srgbClr val="C00000"/>
                </a:solidFill>
              </a:rPr>
              <a:t>повинні</a:t>
            </a:r>
            <a:r>
              <a:rPr lang="ru-RU" sz="2400" b="1" dirty="0" smtClean="0">
                <a:solidFill>
                  <a:srgbClr val="C00000"/>
                </a:solidFill>
              </a:rPr>
              <a:t> знати без </a:t>
            </a:r>
            <a:r>
              <a:rPr lang="ru-RU" sz="2400" b="1" dirty="0" err="1" smtClean="0">
                <a:solidFill>
                  <a:srgbClr val="C00000"/>
                </a:solidFill>
              </a:rPr>
              <a:t>жодного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шпигунством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настирливих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розпитувань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чим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цікавиться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дитина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з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ким</a:t>
            </a:r>
            <a:r>
              <a:rPr lang="ru-RU" sz="2400" b="1" dirty="0" smtClean="0">
                <a:solidFill>
                  <a:srgbClr val="C00000"/>
                </a:solidFill>
              </a:rPr>
              <a:t> дружить </a:t>
            </a:r>
            <a:r>
              <a:rPr lang="ru-RU" sz="2400" b="1" dirty="0" err="1" smtClean="0">
                <a:solidFill>
                  <a:srgbClr val="C00000"/>
                </a:solidFill>
              </a:rPr>
              <a:t>або</a:t>
            </a:r>
            <a:r>
              <a:rPr lang="ru-RU" sz="2400" b="1" dirty="0" smtClean="0">
                <a:solidFill>
                  <a:srgbClr val="C00000"/>
                </a:solidFill>
              </a:rPr>
              <a:t> не дружить,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читає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як </a:t>
            </a:r>
            <a:r>
              <a:rPr lang="ru-RU" sz="2400" b="1" dirty="0" err="1" smtClean="0">
                <a:solidFill>
                  <a:srgbClr val="C00000"/>
                </a:solidFill>
              </a:rPr>
              <a:t>сприймає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прочитане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як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навчається</a:t>
            </a:r>
            <a:r>
              <a:rPr lang="ru-RU" sz="2400" b="1" dirty="0" smtClean="0">
                <a:solidFill>
                  <a:srgbClr val="C00000"/>
                </a:solidFill>
              </a:rPr>
              <a:t> в </a:t>
            </a:r>
            <a:r>
              <a:rPr lang="ru-RU" sz="2400" b="1" dirty="0" err="1" smtClean="0">
                <a:solidFill>
                  <a:srgbClr val="C00000"/>
                </a:solidFill>
              </a:rPr>
              <a:t>школі</a:t>
            </a:r>
            <a:r>
              <a:rPr lang="ru-RU" sz="2400" b="1" dirty="0" smtClean="0">
                <a:solidFill>
                  <a:srgbClr val="C00000"/>
                </a:solidFill>
              </a:rPr>
              <a:t>, як </a:t>
            </a:r>
            <a:r>
              <a:rPr lang="ru-RU" sz="2400" b="1" dirty="0" err="1" smtClean="0">
                <a:solidFill>
                  <a:srgbClr val="C00000"/>
                </a:solidFill>
              </a:rPr>
              <a:t>веде</a:t>
            </a:r>
            <a:r>
              <a:rPr lang="ru-RU" sz="2400" b="1" dirty="0" smtClean="0">
                <a:solidFill>
                  <a:srgbClr val="C00000"/>
                </a:solidFill>
              </a:rPr>
              <a:t> себе, як ставиться до </a:t>
            </a:r>
            <a:r>
              <a:rPr lang="ru-RU" sz="2400" b="1" dirty="0" err="1" smtClean="0">
                <a:solidFill>
                  <a:srgbClr val="C00000"/>
                </a:solidFill>
              </a:rPr>
              <a:t>вчителів</a:t>
            </a:r>
            <a:r>
              <a:rPr lang="ru-RU" sz="2400" b="1" dirty="0" smtClean="0">
                <a:solidFill>
                  <a:srgbClr val="C00000"/>
                </a:solidFill>
              </a:rPr>
              <a:t>. </a:t>
            </a:r>
            <a:r>
              <a:rPr lang="ru-RU" sz="2400" b="1" dirty="0" err="1" smtClean="0">
                <a:solidFill>
                  <a:srgbClr val="C00000"/>
                </a:solidFill>
              </a:rPr>
              <a:t>Діти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самі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повинні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розповідати</a:t>
            </a:r>
            <a:r>
              <a:rPr lang="ru-RU" sz="2400" b="1" dirty="0" smtClean="0">
                <a:solidFill>
                  <a:srgbClr val="C00000"/>
                </a:solidFill>
              </a:rPr>
              <a:t> батькам про </a:t>
            </a:r>
            <a:r>
              <a:rPr lang="ru-RU" sz="2400" b="1" dirty="0" err="1" smtClean="0">
                <a:solidFill>
                  <a:srgbClr val="C00000"/>
                </a:solidFill>
              </a:rPr>
              <a:t>свої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проблеми</a:t>
            </a:r>
            <a:r>
              <a:rPr lang="ru-RU" sz="2400" b="1" dirty="0" smtClean="0">
                <a:solidFill>
                  <a:srgbClr val="C00000"/>
                </a:solidFill>
              </a:rPr>
              <a:t> - </a:t>
            </a:r>
            <a:r>
              <a:rPr lang="ru-RU" sz="2400" b="1" dirty="0" err="1" smtClean="0">
                <a:solidFill>
                  <a:srgbClr val="C00000"/>
                </a:solidFill>
              </a:rPr>
              <a:t>це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є</a:t>
            </a:r>
            <a:r>
              <a:rPr lang="ru-RU" sz="2400" b="1" dirty="0" smtClean="0">
                <a:solidFill>
                  <a:srgbClr val="C00000"/>
                </a:solidFill>
              </a:rPr>
              <a:t> авторитет </a:t>
            </a:r>
            <a:r>
              <a:rPr lang="ru-RU" sz="2400" b="1" dirty="0" err="1" smtClean="0">
                <a:solidFill>
                  <a:srgbClr val="C00000"/>
                </a:solidFill>
              </a:rPr>
              <a:t>знання</a:t>
            </a:r>
            <a:r>
              <a:rPr lang="ru-RU" sz="2400" b="1" dirty="0" smtClean="0">
                <a:solidFill>
                  <a:srgbClr val="C00000"/>
                </a:solidFill>
              </a:rPr>
              <a:t>. А </a:t>
            </a:r>
            <a:r>
              <a:rPr lang="ru-RU" sz="2400" b="1" dirty="0" err="1" smtClean="0">
                <a:solidFill>
                  <a:srgbClr val="C00000"/>
                </a:solidFill>
              </a:rPr>
              <a:t>він</a:t>
            </a:r>
            <a:r>
              <a:rPr lang="ru-RU" sz="2400" b="1" dirty="0" smtClean="0">
                <a:solidFill>
                  <a:srgbClr val="C00000"/>
                </a:solidFill>
              </a:rPr>
              <a:t>, у свою </a:t>
            </a:r>
            <a:r>
              <a:rPr lang="ru-RU" sz="2400" b="1" dirty="0" err="1" smtClean="0">
                <a:solidFill>
                  <a:srgbClr val="C00000"/>
                </a:solidFill>
              </a:rPr>
              <a:t>чергу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призведе</a:t>
            </a:r>
            <a:r>
              <a:rPr lang="ru-RU" sz="2400" b="1" dirty="0" smtClean="0">
                <a:solidFill>
                  <a:srgbClr val="C00000"/>
                </a:solidFill>
              </a:rPr>
              <a:t> до авторитету </a:t>
            </a:r>
            <a:r>
              <a:rPr lang="ru-RU" sz="2400" b="1" dirty="0" err="1" smtClean="0">
                <a:solidFill>
                  <a:srgbClr val="C00000"/>
                </a:solidFill>
              </a:rPr>
              <a:t>допомоги</a:t>
            </a:r>
            <a:r>
              <a:rPr lang="ru-RU" sz="2400" b="1" dirty="0" smtClean="0">
                <a:solidFill>
                  <a:srgbClr val="C00000"/>
                </a:solidFill>
              </a:rPr>
              <a:t> - у </a:t>
            </a:r>
            <a:r>
              <a:rPr lang="ru-RU" sz="2400" b="1" dirty="0" err="1" smtClean="0">
                <a:solidFill>
                  <a:srgbClr val="C00000"/>
                </a:solidFill>
              </a:rPr>
              <a:t>кожної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дитини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буває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чимало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випадків</a:t>
            </a:r>
            <a:r>
              <a:rPr lang="ru-RU" sz="2400" b="1" dirty="0" smtClean="0">
                <a:solidFill>
                  <a:srgbClr val="C00000"/>
                </a:solidFill>
              </a:rPr>
              <a:t>, коли </a:t>
            </a:r>
            <a:r>
              <a:rPr lang="ru-RU" sz="2400" b="1" dirty="0" err="1" smtClean="0">
                <a:solidFill>
                  <a:srgbClr val="C00000"/>
                </a:solidFill>
              </a:rPr>
              <a:t>він</a:t>
            </a:r>
            <a:r>
              <a:rPr lang="ru-RU" sz="2400" b="1" dirty="0" smtClean="0">
                <a:solidFill>
                  <a:srgbClr val="C00000"/>
                </a:solidFill>
              </a:rPr>
              <a:t> не </a:t>
            </a:r>
            <a:r>
              <a:rPr lang="ru-RU" sz="2400" b="1" dirty="0" err="1" smtClean="0">
                <a:solidFill>
                  <a:srgbClr val="C00000"/>
                </a:solidFill>
              </a:rPr>
              <a:t>знає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робити</a:t>
            </a:r>
            <a:r>
              <a:rPr lang="ru-RU" sz="2400" b="1" dirty="0" smtClean="0">
                <a:solidFill>
                  <a:srgbClr val="C00000"/>
                </a:solidFill>
              </a:rPr>
              <a:t>, коли </a:t>
            </a:r>
            <a:r>
              <a:rPr lang="ru-RU" sz="2400" b="1" dirty="0" err="1" smtClean="0">
                <a:solidFill>
                  <a:srgbClr val="C00000"/>
                </a:solidFill>
              </a:rPr>
              <a:t>він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потребує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допомоги</a:t>
            </a:r>
            <a:r>
              <a:rPr lang="ru-RU" sz="2400" b="1" dirty="0" smtClean="0">
                <a:solidFill>
                  <a:srgbClr val="C00000"/>
                </a:solidFill>
              </a:rPr>
              <a:t>. </a:t>
            </a:r>
            <a:r>
              <a:rPr lang="ru-RU" sz="2400" b="1" dirty="0" err="1" smtClean="0">
                <a:solidFill>
                  <a:srgbClr val="C00000"/>
                </a:solidFill>
              </a:rPr>
              <a:t>Діти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поважають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такий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батьківський</a:t>
            </a:r>
            <a:r>
              <a:rPr lang="ru-RU" sz="2400" b="1" dirty="0" smtClean="0">
                <a:solidFill>
                  <a:srgbClr val="C00000"/>
                </a:solidFill>
              </a:rPr>
              <a:t> авторитет.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Види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психічних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станів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uk-UA" b="1" dirty="0" smtClean="0">
                <a:solidFill>
                  <a:srgbClr val="0070C0"/>
                </a:solidFill>
              </a:rPr>
              <a:t>за </a:t>
            </a:r>
            <a:br>
              <a:rPr lang="uk-UA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І</a:t>
            </a:r>
            <a:r>
              <a:rPr lang="ru-RU" b="1" dirty="0" smtClean="0">
                <a:solidFill>
                  <a:srgbClr val="0070C0"/>
                </a:solidFill>
              </a:rPr>
              <a:t>. П. </a:t>
            </a:r>
            <a:r>
              <a:rPr lang="ru-RU" b="1" dirty="0" err="1" smtClean="0">
                <a:solidFill>
                  <a:srgbClr val="0070C0"/>
                </a:solidFill>
              </a:rPr>
              <a:t>Павловим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7194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"</a:t>
            </a:r>
            <a:r>
              <a:rPr lang="ru-RU" sz="2800" b="1" dirty="0" smtClean="0">
                <a:solidFill>
                  <a:srgbClr val="C00000"/>
                </a:solidFill>
              </a:rPr>
              <a:t>На одному </a:t>
            </a:r>
            <a:r>
              <a:rPr lang="ru-RU" sz="2800" b="1" dirty="0" err="1" smtClean="0">
                <a:solidFill>
                  <a:srgbClr val="C00000"/>
                </a:solidFill>
              </a:rPr>
              <a:t>кінці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коштує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збуджений</a:t>
            </a:r>
            <a:r>
              <a:rPr lang="ru-RU" sz="2800" b="1" dirty="0" smtClean="0">
                <a:solidFill>
                  <a:srgbClr val="C00000"/>
                </a:solidFill>
              </a:rPr>
              <a:t> стан, </a:t>
            </a:r>
            <a:r>
              <a:rPr lang="ru-RU" sz="2800" b="1" dirty="0" err="1" smtClean="0">
                <a:solidFill>
                  <a:srgbClr val="C00000"/>
                </a:solidFill>
              </a:rPr>
              <a:t>надзвичайний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підвищення</a:t>
            </a:r>
            <a:r>
              <a:rPr lang="ru-RU" sz="2800" b="1" dirty="0" smtClean="0">
                <a:solidFill>
                  <a:srgbClr val="C00000"/>
                </a:solidFill>
              </a:rPr>
              <a:t> тонусу </a:t>
            </a:r>
            <a:r>
              <a:rPr lang="ru-RU" sz="2800" b="1" dirty="0" err="1" smtClean="0">
                <a:solidFill>
                  <a:srgbClr val="C00000"/>
                </a:solidFill>
              </a:rPr>
              <a:t>роздратування</a:t>
            </a:r>
            <a:r>
              <a:rPr lang="ru-RU" sz="2800" b="1" dirty="0" smtClean="0">
                <a:solidFill>
                  <a:srgbClr val="C00000"/>
                </a:solidFill>
              </a:rPr>
              <a:t>, коли </a:t>
            </a:r>
            <a:r>
              <a:rPr lang="ru-RU" sz="2800" b="1" dirty="0" err="1" smtClean="0">
                <a:solidFill>
                  <a:srgbClr val="C00000"/>
                </a:solidFill>
              </a:rPr>
              <a:t>робиться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неможливим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або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дуже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утрудненим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гальмівний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процес</a:t>
            </a:r>
            <a:r>
              <a:rPr lang="ru-RU" sz="2800" b="1" dirty="0" smtClean="0">
                <a:solidFill>
                  <a:srgbClr val="C00000"/>
                </a:solidFill>
              </a:rPr>
              <a:t>. За ним </a:t>
            </a:r>
            <a:r>
              <a:rPr lang="ru-RU" sz="2800" b="1" dirty="0" err="1" smtClean="0">
                <a:solidFill>
                  <a:srgbClr val="C00000"/>
                </a:solidFill>
              </a:rPr>
              <a:t>йде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нормальний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бадьорий</a:t>
            </a:r>
            <a:r>
              <a:rPr lang="ru-RU" sz="2800" b="1" dirty="0" smtClean="0">
                <a:solidFill>
                  <a:srgbClr val="C00000"/>
                </a:solidFill>
              </a:rPr>
              <a:t> стан , </a:t>
            </a:r>
            <a:r>
              <a:rPr lang="ru-RU" sz="2800" b="1" dirty="0" err="1" smtClean="0">
                <a:solidFill>
                  <a:srgbClr val="C00000"/>
                </a:solidFill>
              </a:rPr>
              <a:t>стан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рівноваги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між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дратівливим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гальмівним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процесами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  <a:r>
              <a:rPr lang="ru-RU" sz="2800" b="1" dirty="0" err="1" smtClean="0">
                <a:solidFill>
                  <a:srgbClr val="C00000"/>
                </a:solidFill>
              </a:rPr>
              <a:t>Потім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слід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довгий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але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теж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послідовний</a:t>
            </a:r>
            <a:r>
              <a:rPr lang="ru-RU" sz="2800" b="1" dirty="0" smtClean="0">
                <a:solidFill>
                  <a:srgbClr val="C00000"/>
                </a:solidFill>
              </a:rPr>
              <a:t>, ряд </a:t>
            </a:r>
            <a:r>
              <a:rPr lang="ru-RU" sz="2800" b="1" dirty="0" err="1" smtClean="0">
                <a:solidFill>
                  <a:srgbClr val="C00000"/>
                </a:solidFill>
              </a:rPr>
              <a:t>перехідних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станів</a:t>
            </a:r>
            <a:r>
              <a:rPr lang="ru-RU" sz="2800" b="1" dirty="0" smtClean="0">
                <a:solidFill>
                  <a:srgbClr val="C00000"/>
                </a:solidFill>
              </a:rPr>
              <a:t> до </a:t>
            </a:r>
            <a:r>
              <a:rPr lang="ru-RU" sz="2800" b="1" dirty="0" err="1" smtClean="0">
                <a:solidFill>
                  <a:srgbClr val="C00000"/>
                </a:solidFill>
              </a:rPr>
              <a:t>гальмівного</a:t>
            </a:r>
            <a:r>
              <a:rPr lang="ru-RU" sz="2800" b="1" dirty="0" smtClean="0">
                <a:solidFill>
                  <a:srgbClr val="C00000"/>
                </a:solidFill>
              </a:rPr>
              <a:t> стану "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357166"/>
            <a:ext cx="4214842" cy="414340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Порушена </a:t>
            </a:r>
            <a:r>
              <a:rPr lang="ru-RU" sz="2800" b="1" dirty="0" err="1" smtClean="0">
                <a:solidFill>
                  <a:srgbClr val="C00000"/>
                </a:solidFill>
              </a:rPr>
              <a:t>загальний</a:t>
            </a:r>
            <a:r>
              <a:rPr lang="ru-RU" sz="2800" b="1" dirty="0" smtClean="0">
                <a:solidFill>
                  <a:srgbClr val="C00000"/>
                </a:solidFill>
              </a:rPr>
              <a:t> стан </a:t>
            </a:r>
            <a:r>
              <a:rPr lang="ru-RU" sz="2800" b="1" dirty="0" err="1" smtClean="0">
                <a:solidFill>
                  <a:srgbClr val="C00000"/>
                </a:solidFill>
              </a:rPr>
              <a:t>порушує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теоретичну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практичну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діяльність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людини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  <a:r>
              <a:rPr lang="ru-RU" sz="2800" b="1" dirty="0" err="1" smtClean="0">
                <a:solidFill>
                  <a:srgbClr val="C00000"/>
                </a:solidFill>
              </a:rPr>
              <a:t>Вимагати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від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дитини</a:t>
            </a:r>
            <a:r>
              <a:rPr lang="ru-RU" sz="2800" b="1" dirty="0" smtClean="0">
                <a:solidFill>
                  <a:srgbClr val="C00000"/>
                </a:solidFill>
              </a:rPr>
              <a:t> в такому </a:t>
            </a:r>
            <a:r>
              <a:rPr lang="ru-RU" sz="2800" b="1" dirty="0" err="1" smtClean="0">
                <a:solidFill>
                  <a:srgbClr val="C00000"/>
                </a:solidFill>
              </a:rPr>
              <a:t>стані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бездоганного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виконання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уроків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або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інших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завдань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марно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142984"/>
            <a:ext cx="381639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500042"/>
            <a:ext cx="7229468" cy="4525963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</a:rPr>
              <a:t>Процеси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збудження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гальмування</a:t>
            </a:r>
            <a:r>
              <a:rPr lang="ru-RU" sz="2800" b="1" dirty="0" smtClean="0">
                <a:solidFill>
                  <a:srgbClr val="C00000"/>
                </a:solidFill>
              </a:rPr>
              <a:t> в </a:t>
            </a:r>
            <a:r>
              <a:rPr lang="ru-RU" sz="2800" b="1" dirty="0" err="1" smtClean="0">
                <a:solidFill>
                  <a:srgbClr val="C00000"/>
                </a:solidFill>
              </a:rPr>
              <a:t>корі</a:t>
            </a:r>
            <a:r>
              <a:rPr lang="ru-RU" sz="2800" b="1" dirty="0" smtClean="0">
                <a:solidFill>
                  <a:srgbClr val="C00000"/>
                </a:solidFill>
              </a:rPr>
              <a:t> головного </a:t>
            </a:r>
            <a:r>
              <a:rPr lang="ru-RU" sz="2800" b="1" dirty="0" err="1" smtClean="0">
                <a:solidFill>
                  <a:srgbClr val="C00000"/>
                </a:solidFill>
              </a:rPr>
              <a:t>мозку</a:t>
            </a:r>
            <a:r>
              <a:rPr lang="ru-RU" sz="2800" b="1" dirty="0" smtClean="0">
                <a:solidFill>
                  <a:srgbClr val="C00000"/>
                </a:solidFill>
              </a:rPr>
              <a:t> та </a:t>
            </a:r>
            <a:r>
              <a:rPr lang="ru-RU" sz="2800" b="1" dirty="0" err="1" smtClean="0">
                <a:solidFill>
                  <a:srgbClr val="C00000"/>
                </a:solidFill>
              </a:rPr>
              <a:t>підкірці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визначають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психічний</a:t>
            </a:r>
            <a:r>
              <a:rPr lang="ru-RU" sz="2800" b="1" dirty="0" smtClean="0">
                <a:solidFill>
                  <a:srgbClr val="C00000"/>
                </a:solidFill>
              </a:rPr>
              <a:t> стан </a:t>
            </a:r>
            <a:r>
              <a:rPr lang="ru-RU" sz="2800" b="1" dirty="0" err="1" smtClean="0">
                <a:solidFill>
                  <a:srgbClr val="C00000"/>
                </a:solidFill>
              </a:rPr>
              <a:t>особистості</a:t>
            </a:r>
            <a:r>
              <a:rPr lang="ru-RU" sz="2800" b="1" dirty="0" smtClean="0">
                <a:solidFill>
                  <a:srgbClr val="C00000"/>
                </a:solidFill>
              </a:rPr>
              <a:t>: при </a:t>
            </a:r>
            <a:r>
              <a:rPr lang="ru-RU" sz="2800" b="1" dirty="0" err="1" smtClean="0">
                <a:solidFill>
                  <a:srgbClr val="C00000"/>
                </a:solidFill>
              </a:rPr>
              <a:t>активності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підкірки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гальмуванні</a:t>
            </a:r>
            <a:r>
              <a:rPr lang="ru-RU" sz="2800" b="1" dirty="0" smtClean="0">
                <a:solidFill>
                  <a:srgbClr val="C00000"/>
                </a:solidFill>
              </a:rPr>
              <a:t> кори </a:t>
            </a:r>
            <a:r>
              <a:rPr lang="ru-RU" sz="2800" b="1" dirty="0" err="1" smtClean="0">
                <a:solidFill>
                  <a:srgbClr val="C00000"/>
                </a:solidFill>
              </a:rPr>
              <a:t>спостерігається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істеричний</a:t>
            </a:r>
            <a:r>
              <a:rPr lang="ru-RU" sz="2800" b="1" dirty="0" smtClean="0">
                <a:solidFill>
                  <a:srgbClr val="C00000"/>
                </a:solidFill>
              </a:rPr>
              <a:t> стан, при </a:t>
            </a:r>
            <a:r>
              <a:rPr lang="ru-RU" sz="2800" b="1" dirty="0" err="1" smtClean="0">
                <a:solidFill>
                  <a:srgbClr val="C00000"/>
                </a:solidFill>
              </a:rPr>
              <a:t>порушенні</a:t>
            </a:r>
            <a:r>
              <a:rPr lang="ru-RU" sz="2800" b="1" dirty="0" smtClean="0">
                <a:solidFill>
                  <a:srgbClr val="C00000"/>
                </a:solidFill>
              </a:rPr>
              <a:t> кори </a:t>
            </a:r>
            <a:r>
              <a:rPr lang="ru-RU" sz="2800" b="1" dirty="0" err="1" smtClean="0"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гальмуванні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підкірки</a:t>
            </a:r>
            <a:r>
              <a:rPr lang="ru-RU" sz="2800" b="1" dirty="0" smtClean="0">
                <a:solidFill>
                  <a:srgbClr val="C00000"/>
                </a:solidFill>
              </a:rPr>
              <a:t> - </a:t>
            </a:r>
            <a:r>
              <a:rPr lang="ru-RU" sz="2800" b="1" dirty="0" err="1" smtClean="0">
                <a:solidFill>
                  <a:srgbClr val="C00000"/>
                </a:solidFill>
              </a:rPr>
              <a:t>астенічний</a:t>
            </a:r>
            <a:r>
              <a:rPr lang="ru-RU" sz="2800" b="1" dirty="0" smtClean="0">
                <a:solidFill>
                  <a:srgbClr val="C00000"/>
                </a:solidFill>
              </a:rPr>
              <a:t> стан. </a:t>
            </a:r>
            <a:r>
              <a:rPr lang="ru-RU" sz="2800" b="1" dirty="0" err="1" smtClean="0">
                <a:solidFill>
                  <a:srgbClr val="C00000"/>
                </a:solidFill>
              </a:rPr>
              <a:t>Психічні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стани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повторюючись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можуть</a:t>
            </a:r>
            <a:r>
              <a:rPr lang="ru-RU" sz="2800" b="1" dirty="0" smtClean="0">
                <a:solidFill>
                  <a:srgbClr val="C00000"/>
                </a:solidFill>
              </a:rPr>
              <a:t> стати </a:t>
            </a:r>
            <a:r>
              <a:rPr lang="ru-RU" sz="2800" b="1" dirty="0" err="1" smtClean="0">
                <a:solidFill>
                  <a:srgbClr val="C00000"/>
                </a:solidFill>
              </a:rPr>
              <a:t>типовими</a:t>
            </a:r>
            <a:r>
              <a:rPr lang="ru-RU" sz="2800" b="1" dirty="0" smtClean="0">
                <a:solidFill>
                  <a:srgbClr val="C00000"/>
                </a:solidFill>
              </a:rPr>
              <a:t> для </a:t>
            </a:r>
            <a:r>
              <a:rPr lang="ru-RU" sz="2800" b="1" dirty="0" err="1" smtClean="0">
                <a:solidFill>
                  <a:srgbClr val="C00000"/>
                </a:solidFill>
              </a:rPr>
              <a:t>даної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особистості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визначаючи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її</a:t>
            </a:r>
            <a:r>
              <a:rPr lang="ru-RU" sz="2800" b="1" dirty="0" smtClean="0">
                <a:solidFill>
                  <a:srgbClr val="C00000"/>
                </a:solidFill>
              </a:rPr>
              <a:t> характер, не </a:t>
            </a:r>
            <a:r>
              <a:rPr lang="ru-RU" sz="2800" b="1" dirty="0" err="1" smtClean="0">
                <a:solidFill>
                  <a:srgbClr val="C00000"/>
                </a:solidFill>
              </a:rPr>
              <a:t>забувайте</a:t>
            </a:r>
            <a:r>
              <a:rPr lang="ru-RU" sz="2800" b="1" dirty="0" smtClean="0">
                <a:solidFill>
                  <a:srgbClr val="C00000"/>
                </a:solidFill>
              </a:rPr>
              <a:t> про </a:t>
            </a:r>
            <a:r>
              <a:rPr lang="ru-RU" sz="2800" b="1" dirty="0" err="1" smtClean="0">
                <a:solidFill>
                  <a:srgbClr val="C00000"/>
                </a:solidFill>
              </a:rPr>
              <a:t>це</a:t>
            </a:r>
            <a:r>
              <a:rPr lang="ru-RU" sz="2800" b="1" dirty="0" smtClean="0">
                <a:solidFill>
                  <a:srgbClr val="C00000"/>
                </a:solidFill>
              </a:rPr>
              <a:t>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4786346" cy="5214974"/>
          </a:xfrm>
        </p:spPr>
        <p:txBody>
          <a:bodyPr/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</a:rPr>
              <a:t>Психічні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стани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виникають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під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впливом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зовнішніх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або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внутрішніх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впливів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можуть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впливати</a:t>
            </a:r>
            <a:r>
              <a:rPr lang="ru-RU" sz="2400" b="1" dirty="0" smtClean="0">
                <a:solidFill>
                  <a:srgbClr val="C00000"/>
                </a:solidFill>
              </a:rPr>
              <a:t> позитивно </a:t>
            </a:r>
            <a:r>
              <a:rPr lang="ru-RU" sz="2400" b="1" dirty="0" err="1" smtClean="0">
                <a:solidFill>
                  <a:srgbClr val="C00000"/>
                </a:solidFill>
              </a:rPr>
              <a:t>чи</a:t>
            </a:r>
            <a:r>
              <a:rPr lang="ru-RU" sz="2400" b="1" dirty="0" smtClean="0">
                <a:solidFill>
                  <a:srgbClr val="C00000"/>
                </a:solidFill>
              </a:rPr>
              <a:t> негативно на </a:t>
            </a:r>
            <a:r>
              <a:rPr lang="ru-RU" sz="2400" b="1" dirty="0" err="1" smtClean="0">
                <a:solidFill>
                  <a:srgbClr val="C00000"/>
                </a:solidFill>
              </a:rPr>
              <a:t>активну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діяльність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людини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приносячи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натхнення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або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апатію</a:t>
            </a:r>
            <a:r>
              <a:rPr lang="ru-RU" sz="2400" b="1" dirty="0" smtClean="0">
                <a:solidFill>
                  <a:srgbClr val="C00000"/>
                </a:solidFill>
              </a:rPr>
              <a:t>. Вони </a:t>
            </a:r>
            <a:r>
              <a:rPr lang="ru-RU" sz="2400" b="1" dirty="0" err="1" smtClean="0">
                <a:solidFill>
                  <a:srgbClr val="C00000"/>
                </a:solidFill>
              </a:rPr>
              <a:t>можуть</a:t>
            </a:r>
            <a:r>
              <a:rPr lang="ru-RU" sz="2400" b="1" dirty="0" smtClean="0">
                <a:solidFill>
                  <a:srgbClr val="C00000"/>
                </a:solidFill>
              </a:rPr>
              <a:t> бути </a:t>
            </a:r>
            <a:r>
              <a:rPr lang="ru-RU" sz="2400" b="1" dirty="0" err="1" smtClean="0">
                <a:solidFill>
                  <a:srgbClr val="C00000"/>
                </a:solidFill>
              </a:rPr>
              <a:t>глибокими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чи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поверхневими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залежатиме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від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особистості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або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від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ситуації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428736"/>
            <a:ext cx="358818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4857784" cy="4714908"/>
          </a:xfrm>
        </p:spPr>
        <p:txBody>
          <a:bodyPr/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</a:rPr>
              <a:t>Вивчаючи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поведінку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дітей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потрібно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пам'ятати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що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особливе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значення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має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аналіз</a:t>
            </a:r>
            <a:r>
              <a:rPr lang="ru-RU" sz="2400" b="1" dirty="0" smtClean="0">
                <a:solidFill>
                  <a:srgbClr val="C00000"/>
                </a:solidFill>
              </a:rPr>
              <a:t> систем </a:t>
            </a:r>
            <a:r>
              <a:rPr lang="ru-RU" sz="2400" b="1" dirty="0" err="1" smtClean="0">
                <a:solidFill>
                  <a:srgbClr val="C00000"/>
                </a:solidFill>
              </a:rPr>
              <a:t>виховання</a:t>
            </a:r>
            <a:r>
              <a:rPr lang="ru-RU" sz="2400" b="1" dirty="0" smtClean="0">
                <a:solidFill>
                  <a:srgbClr val="C00000"/>
                </a:solidFill>
              </a:rPr>
              <a:t> в </a:t>
            </a:r>
            <a:r>
              <a:rPr lang="ru-RU" sz="2400" b="1" dirty="0" err="1" smtClean="0">
                <a:solidFill>
                  <a:srgbClr val="C00000"/>
                </a:solidFill>
              </a:rPr>
              <a:t>сім'ї</a:t>
            </a:r>
            <a:r>
              <a:rPr lang="ru-RU" sz="2400" b="1" dirty="0" smtClean="0">
                <a:solidFill>
                  <a:srgbClr val="C00000"/>
                </a:solidFill>
              </a:rPr>
              <a:t> та </a:t>
            </a:r>
            <a:r>
              <a:rPr lang="ru-RU" sz="2400" b="1" dirty="0" err="1" smtClean="0">
                <a:solidFill>
                  <a:srgbClr val="C00000"/>
                </a:solidFill>
              </a:rPr>
              <a:t>школі</a:t>
            </a:r>
            <a:r>
              <a:rPr lang="ru-RU" sz="2400" b="1" dirty="0" smtClean="0">
                <a:solidFill>
                  <a:srgbClr val="C00000"/>
                </a:solidFill>
              </a:rPr>
              <a:t>, </a:t>
            </a:r>
            <a:r>
              <a:rPr lang="ru-RU" sz="2400" b="1" dirty="0" err="1" smtClean="0">
                <a:solidFill>
                  <a:srgbClr val="C00000"/>
                </a:solidFill>
              </a:rPr>
              <a:t>які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формують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цілісний</a:t>
            </a:r>
            <a:r>
              <a:rPr lang="ru-RU" sz="2400" b="1" dirty="0" smtClean="0">
                <a:solidFill>
                  <a:srgbClr val="C00000"/>
                </a:solidFill>
              </a:rPr>
              <a:t> характер </a:t>
            </a:r>
            <a:r>
              <a:rPr lang="ru-RU" sz="2400" b="1" dirty="0" err="1" smtClean="0">
                <a:solidFill>
                  <a:srgbClr val="C00000"/>
                </a:solidFill>
              </a:rPr>
              <a:t>або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непослідовний</a:t>
            </a:r>
            <a:r>
              <a:rPr lang="ru-RU" sz="2400" b="1" dirty="0" smtClean="0">
                <a:solidFill>
                  <a:srgbClr val="C00000"/>
                </a:solidFill>
              </a:rPr>
              <a:t>. </a:t>
            </a:r>
            <a:r>
              <a:rPr lang="ru-RU" sz="2400" b="1" dirty="0" err="1" smtClean="0">
                <a:solidFill>
                  <a:srgbClr val="C00000"/>
                </a:solidFill>
              </a:rPr>
              <a:t>Діти</a:t>
            </a:r>
            <a:r>
              <a:rPr lang="ru-RU" sz="2400" b="1" dirty="0" smtClean="0">
                <a:solidFill>
                  <a:srgbClr val="C00000"/>
                </a:solidFill>
              </a:rPr>
              <a:t> легко </a:t>
            </a:r>
            <a:r>
              <a:rPr lang="ru-RU" sz="2400" b="1" dirty="0" err="1" smtClean="0">
                <a:solidFill>
                  <a:srgbClr val="C00000"/>
                </a:solidFill>
              </a:rPr>
              <a:t>піддаються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впливу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колективу</a:t>
            </a:r>
            <a:r>
              <a:rPr lang="ru-RU" sz="2400" b="1" dirty="0" smtClean="0">
                <a:solidFill>
                  <a:srgbClr val="C00000"/>
                </a:solidFill>
              </a:rPr>
              <a:t> в </a:t>
            </a:r>
            <a:r>
              <a:rPr lang="ru-RU" sz="2400" b="1" dirty="0" err="1" smtClean="0">
                <a:solidFill>
                  <a:srgbClr val="C00000"/>
                </a:solidFill>
              </a:rPr>
              <a:t>залежності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від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авторитетності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кожної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дитини</a:t>
            </a:r>
            <a:r>
              <a:rPr lang="ru-RU" sz="2400" b="1" dirty="0" smtClean="0">
                <a:solidFill>
                  <a:srgbClr val="C00000"/>
                </a:solidFill>
              </a:rPr>
              <a:t>.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Для </a:t>
            </a:r>
            <a:r>
              <a:rPr lang="ru-RU" sz="2400" b="1" dirty="0" err="1" smtClean="0">
                <a:solidFill>
                  <a:srgbClr val="C00000"/>
                </a:solidFill>
              </a:rPr>
              <a:t>підлітків</a:t>
            </a:r>
            <a:r>
              <a:rPr lang="ru-RU" sz="2400" b="1" dirty="0" smtClean="0">
                <a:solidFill>
                  <a:srgbClr val="C00000"/>
                </a:solidFill>
              </a:rPr>
              <a:t> думку </a:t>
            </a:r>
            <a:r>
              <a:rPr lang="ru-RU" sz="2400" b="1" dirty="0" err="1" smtClean="0">
                <a:solidFill>
                  <a:srgbClr val="C00000"/>
                </a:solidFill>
              </a:rPr>
              <a:t>колективу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і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його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настрій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можуть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мати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вирішальне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</a:rPr>
              <a:t>значення</a:t>
            </a:r>
            <a:r>
              <a:rPr lang="ru-RU" sz="2400" b="1" dirty="0" smtClean="0">
                <a:solidFill>
                  <a:srgbClr val="C00000"/>
                </a:solidFill>
              </a:rPr>
              <a:t>. </a:t>
            </a:r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9642" y="1785926"/>
            <a:ext cx="370435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500042"/>
            <a:ext cx="7515220" cy="4525963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На </a:t>
            </a:r>
            <a:r>
              <a:rPr lang="ru-RU" sz="2800" b="1" dirty="0" err="1" smtClean="0">
                <a:solidFill>
                  <a:srgbClr val="C00000"/>
                </a:solidFill>
              </a:rPr>
              <a:t>зразково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вихованого</a:t>
            </a:r>
            <a:r>
              <a:rPr lang="ru-RU" sz="2800" b="1" dirty="0" smtClean="0">
                <a:solidFill>
                  <a:srgbClr val="C00000"/>
                </a:solidFill>
              </a:rPr>
              <a:t> школяра </a:t>
            </a:r>
            <a:r>
              <a:rPr lang="ru-RU" sz="2800" b="1" dirty="0" err="1" smtClean="0">
                <a:solidFill>
                  <a:srgbClr val="C00000"/>
                </a:solidFill>
              </a:rPr>
              <a:t>поганий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колектив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може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чинити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негативний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вплив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  <a:r>
              <a:rPr lang="ru-RU" sz="2800" b="1" dirty="0" err="1" smtClean="0">
                <a:solidFill>
                  <a:srgbClr val="C00000"/>
                </a:solidFill>
              </a:rPr>
              <a:t>Якщо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помітили</a:t>
            </a:r>
            <a:r>
              <a:rPr lang="ru-RU" sz="2800" b="1" dirty="0" smtClean="0">
                <a:solidFill>
                  <a:srgbClr val="C00000"/>
                </a:solidFill>
              </a:rPr>
              <a:t> часто </a:t>
            </a:r>
            <a:r>
              <a:rPr lang="ru-RU" sz="2800" b="1" dirty="0" err="1" smtClean="0">
                <a:solidFill>
                  <a:srgbClr val="C00000"/>
                </a:solidFill>
              </a:rPr>
              <a:t>повторюються</a:t>
            </a:r>
            <a:r>
              <a:rPr lang="ru-RU" sz="2800" b="1" dirty="0" smtClean="0">
                <a:solidFill>
                  <a:srgbClr val="C00000"/>
                </a:solidFill>
              </a:rPr>
              <a:t> напади </a:t>
            </a:r>
            <a:r>
              <a:rPr lang="ru-RU" sz="2800" b="1" dirty="0" err="1" smtClean="0">
                <a:solidFill>
                  <a:srgbClr val="C00000"/>
                </a:solidFill>
              </a:rPr>
              <a:t>люті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чи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істеричності</a:t>
            </a:r>
            <a:r>
              <a:rPr lang="ru-RU" sz="2800" b="1" dirty="0" smtClean="0">
                <a:solidFill>
                  <a:srgbClr val="C00000"/>
                </a:solidFill>
              </a:rPr>
              <a:t> у </a:t>
            </a:r>
            <a:r>
              <a:rPr lang="ru-RU" sz="2800" b="1" dirty="0" err="1" smtClean="0">
                <a:solidFill>
                  <a:srgbClr val="C00000"/>
                </a:solidFill>
              </a:rPr>
              <a:t>дитини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й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пов'язуєте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їх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появу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негативним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впливом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шкільного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колективу</a:t>
            </a:r>
            <a:r>
              <a:rPr lang="ru-RU" sz="2800" b="1" dirty="0" smtClean="0">
                <a:solidFill>
                  <a:srgbClr val="C00000"/>
                </a:solidFill>
              </a:rPr>
              <a:t>, не </a:t>
            </a:r>
            <a:r>
              <a:rPr lang="ru-RU" sz="2800" b="1" dirty="0" err="1" smtClean="0">
                <a:solidFill>
                  <a:srgbClr val="C00000"/>
                </a:solidFill>
              </a:rPr>
              <a:t>соромтеся</a:t>
            </a:r>
            <a:r>
              <a:rPr lang="ru-RU" sz="2800" b="1" dirty="0" smtClean="0">
                <a:solidFill>
                  <a:srgbClr val="C00000"/>
                </a:solidFill>
              </a:rPr>
              <a:t> - </a:t>
            </a:r>
            <a:r>
              <a:rPr lang="ru-RU" sz="2800" b="1" dirty="0" err="1" smtClean="0">
                <a:solidFill>
                  <a:srgbClr val="C00000"/>
                </a:solidFill>
              </a:rPr>
              <a:t>ідіть</a:t>
            </a:r>
            <a:r>
              <a:rPr lang="ru-RU" sz="2800" b="1" dirty="0" smtClean="0">
                <a:solidFill>
                  <a:srgbClr val="C00000"/>
                </a:solidFill>
              </a:rPr>
              <a:t> до </a:t>
            </a:r>
            <a:r>
              <a:rPr lang="ru-RU" sz="2800" b="1" dirty="0" err="1" smtClean="0">
                <a:solidFill>
                  <a:srgbClr val="C00000"/>
                </a:solidFill>
              </a:rPr>
              <a:t>школи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бийте</a:t>
            </a:r>
            <a:r>
              <a:rPr lang="ru-RU" sz="2800" b="1" dirty="0" smtClean="0">
                <a:solidFill>
                  <a:srgbClr val="C00000"/>
                </a:solidFill>
              </a:rPr>
              <a:t> на сполох. </a:t>
            </a:r>
            <a:r>
              <a:rPr lang="ru-RU" sz="2800" b="1" dirty="0" err="1" smtClean="0">
                <a:solidFill>
                  <a:srgbClr val="C00000"/>
                </a:solidFill>
              </a:rPr>
              <a:t>Якщо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положення</a:t>
            </a:r>
            <a:r>
              <a:rPr lang="ru-RU" sz="2800" b="1" dirty="0" smtClean="0">
                <a:solidFill>
                  <a:srgbClr val="C00000"/>
                </a:solidFill>
              </a:rPr>
              <a:t> складне </a:t>
            </a:r>
            <a:r>
              <a:rPr lang="ru-RU" sz="2800" b="1" dirty="0" err="1" smtClean="0">
                <a:solidFill>
                  <a:srgbClr val="C00000"/>
                </a:solidFill>
              </a:rPr>
              <a:t>і</a:t>
            </a:r>
            <a:r>
              <a:rPr lang="ru-RU" sz="2800" b="1" dirty="0" smtClean="0">
                <a:solidFill>
                  <a:srgbClr val="C00000"/>
                </a:solidFill>
              </a:rPr>
              <a:t> припадки </a:t>
            </a:r>
            <a:r>
              <a:rPr lang="ru-RU" sz="2800" b="1" dirty="0" err="1" smtClean="0">
                <a:solidFill>
                  <a:srgbClr val="C00000"/>
                </a:solidFill>
              </a:rPr>
              <a:t>істерії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загрожують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здоров'ю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дитини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вирішуйте</a:t>
            </a:r>
            <a:r>
              <a:rPr lang="ru-RU" sz="2800" b="1" dirty="0" smtClean="0">
                <a:solidFill>
                  <a:srgbClr val="C00000"/>
                </a:solidFill>
              </a:rPr>
              <a:t> проблему </a:t>
            </a:r>
            <a:r>
              <a:rPr lang="ru-RU" sz="2800" b="1" dirty="0" err="1" smtClean="0">
                <a:solidFill>
                  <a:srgbClr val="C00000"/>
                </a:solidFill>
              </a:rPr>
              <a:t>з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подальшим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перебуванням</a:t>
            </a:r>
            <a:r>
              <a:rPr lang="ru-RU" sz="2800" b="1" dirty="0" smtClean="0">
                <a:solidFill>
                  <a:srgbClr val="C00000"/>
                </a:solidFill>
              </a:rPr>
              <a:t> в </a:t>
            </a:r>
            <a:r>
              <a:rPr lang="ru-RU" sz="2800" b="1" dirty="0" err="1" smtClean="0">
                <a:solidFill>
                  <a:srgbClr val="C00000"/>
                </a:solidFill>
              </a:rPr>
              <a:t>цьому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класі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або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навчальному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закладі</a:t>
            </a:r>
            <a:r>
              <a:rPr lang="ru-RU" sz="2800" b="1" dirty="0" smtClean="0">
                <a:solidFill>
                  <a:srgbClr val="C00000"/>
                </a:solidFill>
              </a:rPr>
              <a:t>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4500594" cy="4429156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</a:rPr>
              <a:t>Пам'ятайте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також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що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дитина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завжди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намагається</a:t>
            </a:r>
            <a:r>
              <a:rPr lang="ru-RU" sz="2800" b="1" dirty="0" smtClean="0">
                <a:solidFill>
                  <a:srgbClr val="C00000"/>
                </a:solidFill>
              </a:rPr>
              <a:t> вас </a:t>
            </a:r>
            <a:r>
              <a:rPr lang="ru-RU" sz="2800" b="1" dirty="0" err="1" smtClean="0">
                <a:solidFill>
                  <a:srgbClr val="C00000"/>
                </a:solidFill>
              </a:rPr>
              <a:t>копіювати</a:t>
            </a:r>
            <a:r>
              <a:rPr lang="ru-RU" sz="2800" b="1" dirty="0" smtClean="0">
                <a:solidFill>
                  <a:srgbClr val="C00000"/>
                </a:solidFill>
              </a:rPr>
              <a:t>! </a:t>
            </a:r>
            <a:r>
              <a:rPr lang="ru-RU" sz="2800" b="1" dirty="0" err="1" smtClean="0">
                <a:solidFill>
                  <a:srgbClr val="C00000"/>
                </a:solidFill>
              </a:rPr>
              <a:t>Якщо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він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побачить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що</a:t>
            </a:r>
            <a:r>
              <a:rPr lang="ru-RU" sz="2800" b="1" dirty="0" smtClean="0">
                <a:solidFill>
                  <a:srgbClr val="C00000"/>
                </a:solidFill>
              </a:rPr>
              <a:t> за </a:t>
            </a:r>
            <a:r>
              <a:rPr lang="ru-RU" sz="2800" b="1" dirty="0" err="1" smtClean="0">
                <a:solidFill>
                  <a:srgbClr val="C00000"/>
                </a:solidFill>
              </a:rPr>
              <a:t>допомогою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нападів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люті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чи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істерії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можна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досягти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своєї</a:t>
            </a:r>
            <a:r>
              <a:rPr lang="ru-RU" sz="2800" b="1" dirty="0" smtClean="0">
                <a:solidFill>
                  <a:srgbClr val="C00000"/>
                </a:solidFill>
              </a:rPr>
              <a:t> мети, то буде </a:t>
            </a:r>
            <a:r>
              <a:rPr lang="ru-RU" sz="2800" b="1" dirty="0" err="1" smtClean="0">
                <a:solidFill>
                  <a:srgbClr val="C00000"/>
                </a:solidFill>
              </a:rPr>
              <a:t>діяти</a:t>
            </a:r>
            <a:r>
              <a:rPr lang="ru-RU" sz="2800" b="1" dirty="0" smtClean="0">
                <a:solidFill>
                  <a:srgbClr val="C00000"/>
                </a:solidFill>
              </a:rPr>
              <a:t> таким же чином.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9783" y="1000108"/>
            <a:ext cx="4094217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857232"/>
            <a:ext cx="7300906" cy="442915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 err="1" smtClean="0">
                <a:solidFill>
                  <a:srgbClr val="C00000"/>
                </a:solidFill>
              </a:rPr>
              <a:t>дивлячись</a:t>
            </a:r>
            <a:r>
              <a:rPr lang="ru-RU" b="1" dirty="0" smtClean="0">
                <a:solidFill>
                  <a:srgbClr val="C00000"/>
                </a:solidFill>
              </a:rPr>
              <a:t> на те, </a:t>
            </a:r>
            <a:r>
              <a:rPr lang="ru-RU" b="1" dirty="0" err="1" smtClean="0">
                <a:solidFill>
                  <a:srgbClr val="C00000"/>
                </a:solidFill>
              </a:rPr>
              <a:t>що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істеричним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особистостям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властивий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художній</a:t>
            </a:r>
            <a:r>
              <a:rPr lang="ru-RU" b="1" dirty="0" smtClean="0">
                <a:solidFill>
                  <a:srgbClr val="C00000"/>
                </a:solidFill>
              </a:rPr>
              <a:t> тип </a:t>
            </a:r>
            <a:r>
              <a:rPr lang="ru-RU" b="1" dirty="0" err="1" smtClean="0">
                <a:solidFill>
                  <a:srgbClr val="C00000"/>
                </a:solidFill>
              </a:rPr>
              <a:t>мислення</a:t>
            </a:r>
            <a:r>
              <a:rPr lang="ru-RU" b="1" dirty="0" smtClean="0">
                <a:solidFill>
                  <a:srgbClr val="C00000"/>
                </a:solidFill>
              </a:rPr>
              <a:t>, вони </a:t>
            </a:r>
            <a:r>
              <a:rPr lang="ru-RU" b="1" dirty="0" err="1" smtClean="0">
                <a:solidFill>
                  <a:srgbClr val="C00000"/>
                </a:solidFill>
              </a:rPr>
              <a:t>рідко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досягають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серйозних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успіхів</a:t>
            </a:r>
            <a:r>
              <a:rPr lang="ru-RU" b="1" dirty="0" smtClean="0">
                <a:solidFill>
                  <a:srgbClr val="C00000"/>
                </a:solidFill>
              </a:rPr>
              <a:t> у </a:t>
            </a:r>
            <a:r>
              <a:rPr lang="ru-RU" b="1" dirty="0" err="1" smtClean="0">
                <a:solidFill>
                  <a:srgbClr val="C00000"/>
                </a:solidFill>
              </a:rPr>
              <a:t>творчості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з-за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свого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егоцентризму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бажання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постійно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перебувати</a:t>
            </a:r>
            <a:r>
              <a:rPr lang="ru-RU" b="1" dirty="0" smtClean="0">
                <a:solidFill>
                  <a:srgbClr val="C00000"/>
                </a:solidFill>
              </a:rPr>
              <a:t> в </a:t>
            </a:r>
            <a:r>
              <a:rPr lang="ru-RU" b="1" dirty="0" err="1" smtClean="0">
                <a:solidFill>
                  <a:srgbClr val="C00000"/>
                </a:solidFill>
              </a:rPr>
              <a:t>центрі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уваги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</a:t>
            </a:r>
            <a:r>
              <a:rPr lang="ru-RU" b="1" dirty="0" smtClean="0">
                <a:solidFill>
                  <a:srgbClr val="C00000"/>
                </a:solidFill>
              </a:rPr>
              <a:t> сильною </a:t>
            </a:r>
            <a:r>
              <a:rPr lang="ru-RU" b="1" dirty="0" err="1" smtClean="0">
                <a:solidFill>
                  <a:srgbClr val="C00000"/>
                </a:solidFill>
              </a:rPr>
              <a:t>сугестивності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000108"/>
            <a:ext cx="7300938" cy="1857388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Як же </a:t>
            </a:r>
            <a:r>
              <a:rPr lang="ru-RU" sz="5400" b="1" dirty="0" err="1" smtClean="0">
                <a:solidFill>
                  <a:srgbClr val="0070C0"/>
                </a:solidFill>
              </a:rPr>
              <a:t>рятуватися</a:t>
            </a:r>
            <a:r>
              <a:rPr lang="ru-RU" sz="5400" b="1" dirty="0" smtClean="0">
                <a:solidFill>
                  <a:srgbClr val="0070C0"/>
                </a:solidFill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</a:rPr>
              <a:t>від</a:t>
            </a:r>
            <a:r>
              <a:rPr lang="ru-RU" sz="5400" b="1" dirty="0" smtClean="0">
                <a:solidFill>
                  <a:srgbClr val="0070C0"/>
                </a:solidFill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</a:rPr>
              <a:t>нападів</a:t>
            </a:r>
            <a:r>
              <a:rPr lang="ru-RU" sz="5400" b="1" dirty="0" smtClean="0">
                <a:solidFill>
                  <a:srgbClr val="0070C0"/>
                </a:solidFill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</a:rPr>
              <a:t>люті</a:t>
            </a:r>
            <a:r>
              <a:rPr lang="ru-RU" sz="5400" b="1" dirty="0" smtClean="0">
                <a:solidFill>
                  <a:srgbClr val="0070C0"/>
                </a:solidFill>
              </a:rPr>
              <a:t> та </a:t>
            </a:r>
            <a:r>
              <a:rPr lang="ru-RU" sz="5400" b="1" dirty="0" err="1" smtClean="0">
                <a:solidFill>
                  <a:srgbClr val="0070C0"/>
                </a:solidFill>
              </a:rPr>
              <a:t>істерії</a:t>
            </a:r>
            <a:r>
              <a:rPr lang="ru-RU" sz="5400" b="1" dirty="0" smtClean="0">
                <a:solidFill>
                  <a:srgbClr val="0070C0"/>
                </a:solidFill>
              </a:rPr>
              <a:t>?</a:t>
            </a:r>
            <a:endParaRPr lang="ru-RU" sz="5400" b="1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071810"/>
            <a:ext cx="3345497" cy="339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4572032" cy="421484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Перш за все </a:t>
            </a:r>
            <a:r>
              <a:rPr lang="ru-RU" sz="2800" b="1" dirty="0" err="1" smtClean="0">
                <a:solidFill>
                  <a:srgbClr val="C00000"/>
                </a:solidFill>
              </a:rPr>
              <a:t>слід</a:t>
            </a:r>
            <a:r>
              <a:rPr lang="ru-RU" sz="2800" b="1" dirty="0" smtClean="0">
                <a:solidFill>
                  <a:srgbClr val="C00000"/>
                </a:solidFill>
              </a:rPr>
              <a:t> не </a:t>
            </a:r>
            <a:r>
              <a:rPr lang="ru-RU" sz="2800" b="1" dirty="0" err="1" smtClean="0">
                <a:solidFill>
                  <a:srgbClr val="C00000"/>
                </a:solidFill>
              </a:rPr>
              <a:t>створювати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травмують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психіку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ситуацій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не</a:t>
            </a:r>
            <a:r>
              <a:rPr lang="ru-RU" sz="2800" b="1" dirty="0" smtClean="0">
                <a:solidFill>
                  <a:srgbClr val="C00000"/>
                </a:solidFill>
              </a:rPr>
              <a:t> вести </a:t>
            </a:r>
            <a:r>
              <a:rPr lang="ru-RU" sz="2800" b="1" dirty="0" err="1" smtClean="0">
                <a:solidFill>
                  <a:srgbClr val="C00000"/>
                </a:solidFill>
              </a:rPr>
              <a:t>образливих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образливих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розмов</a:t>
            </a:r>
            <a:r>
              <a:rPr lang="ru-RU" sz="2800" b="1" dirty="0" smtClean="0">
                <a:solidFill>
                  <a:srgbClr val="C00000"/>
                </a:solidFill>
              </a:rPr>
              <a:t>. При </a:t>
            </a:r>
            <a:r>
              <a:rPr lang="ru-RU" sz="2800" b="1" dirty="0" err="1" smtClean="0">
                <a:solidFill>
                  <a:srgbClr val="C00000"/>
                </a:solidFill>
              </a:rPr>
              <a:t>загрозі</a:t>
            </a:r>
            <a:r>
              <a:rPr lang="ru-RU" sz="2800" b="1" dirty="0" smtClean="0">
                <a:solidFill>
                  <a:srgbClr val="C00000"/>
                </a:solidFill>
              </a:rPr>
              <a:t> - </a:t>
            </a:r>
            <a:r>
              <a:rPr lang="ru-RU" sz="2800" b="1" dirty="0" err="1" smtClean="0">
                <a:solidFill>
                  <a:srgbClr val="C00000"/>
                </a:solidFill>
              </a:rPr>
              <a:t>згладжувати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гострі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моменти</a:t>
            </a:r>
            <a:r>
              <a:rPr lang="ru-RU" sz="2800" b="1" dirty="0" smtClean="0">
                <a:solidFill>
                  <a:srgbClr val="C00000"/>
                </a:solidFill>
              </a:rPr>
              <a:t>, </a:t>
            </a:r>
            <a:r>
              <a:rPr lang="ru-RU" sz="2800" b="1" dirty="0" err="1" smtClean="0">
                <a:solidFill>
                  <a:srgbClr val="C00000"/>
                </a:solidFill>
              </a:rPr>
              <a:t>відволікати</a:t>
            </a:r>
            <a:r>
              <a:rPr lang="ru-RU" sz="2800" b="1" dirty="0" smtClean="0">
                <a:solidFill>
                  <a:srgbClr val="C00000"/>
                </a:solidFill>
              </a:rPr>
              <a:t> на </a:t>
            </a:r>
            <a:r>
              <a:rPr lang="ru-RU" sz="2800" b="1" dirty="0" err="1" smtClean="0">
                <a:solidFill>
                  <a:srgbClr val="C00000"/>
                </a:solidFill>
              </a:rPr>
              <a:t>інші</a:t>
            </a:r>
            <a:r>
              <a:rPr lang="ru-RU" sz="2800" b="1" dirty="0" smtClean="0">
                <a:solidFill>
                  <a:srgbClr val="C00000"/>
                </a:solidFill>
              </a:rPr>
              <a:t> теми.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1315" y="1214422"/>
            <a:ext cx="402268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3143272" cy="3357586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C00000"/>
                </a:solidFill>
              </a:rPr>
              <a:t>Уникайте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товариства</a:t>
            </a:r>
            <a:r>
              <a:rPr lang="ru-RU" dirty="0" smtClean="0">
                <a:solidFill>
                  <a:srgbClr val="C00000"/>
                </a:solidFill>
              </a:rPr>
              <a:t> людей, </a:t>
            </a:r>
            <a:r>
              <a:rPr lang="ru-RU" dirty="0" err="1" smtClean="0">
                <a:solidFill>
                  <a:srgbClr val="C00000"/>
                </a:solidFill>
              </a:rPr>
              <a:t>що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провокують</a:t>
            </a:r>
            <a:r>
              <a:rPr lang="ru-RU" dirty="0" smtClean="0">
                <a:solidFill>
                  <a:srgbClr val="C00000"/>
                </a:solidFill>
              </a:rPr>
              <a:t> напади!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214422"/>
            <a:ext cx="495114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714356"/>
            <a:ext cx="4286280" cy="482919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Не </a:t>
            </a:r>
            <a:r>
              <a:rPr lang="ru-RU" b="1" dirty="0" err="1" smtClean="0">
                <a:solidFill>
                  <a:srgbClr val="C00000"/>
                </a:solidFill>
              </a:rPr>
              <a:t>забувайте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що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напад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істерії</a:t>
            </a:r>
            <a:r>
              <a:rPr lang="ru-RU" b="1" dirty="0" smtClean="0">
                <a:solidFill>
                  <a:srgbClr val="C00000"/>
                </a:solidFill>
              </a:rPr>
              <a:t>, як </a:t>
            </a:r>
            <a:r>
              <a:rPr lang="ru-RU" b="1" dirty="0" err="1" smtClean="0">
                <a:solidFill>
                  <a:srgbClr val="C00000"/>
                </a:solidFill>
              </a:rPr>
              <a:t>реакцію</a:t>
            </a:r>
            <a:r>
              <a:rPr lang="ru-RU" b="1" dirty="0" smtClean="0">
                <a:solidFill>
                  <a:srgbClr val="C00000"/>
                </a:solidFill>
              </a:rPr>
              <a:t> на </a:t>
            </a:r>
            <a:r>
              <a:rPr lang="ru-RU" b="1" dirty="0" err="1" smtClean="0">
                <a:solidFill>
                  <a:srgbClr val="C00000"/>
                </a:solidFill>
              </a:rPr>
              <a:t>сильну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душевну</a:t>
            </a:r>
            <a:r>
              <a:rPr lang="ru-RU" b="1" dirty="0" smtClean="0">
                <a:solidFill>
                  <a:srgbClr val="C00000"/>
                </a:solidFill>
              </a:rPr>
              <a:t> травму, </a:t>
            </a:r>
            <a:r>
              <a:rPr lang="ru-RU" b="1" dirty="0" err="1" smtClean="0">
                <a:solidFill>
                  <a:srgbClr val="C00000"/>
                </a:solidFill>
              </a:rPr>
              <a:t>лікують</a:t>
            </a:r>
            <a:r>
              <a:rPr lang="ru-RU" b="1" dirty="0" smtClean="0">
                <a:solidFill>
                  <a:srgbClr val="C00000"/>
                </a:solidFill>
              </a:rPr>
              <a:t> медики, </a:t>
            </a:r>
            <a:r>
              <a:rPr lang="ru-RU" b="1" dirty="0" err="1" smtClean="0">
                <a:solidFill>
                  <a:srgbClr val="C00000"/>
                </a:solidFill>
              </a:rPr>
              <a:t>використовуючи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ліки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різні</a:t>
            </a:r>
            <a:r>
              <a:rPr lang="ru-RU" b="1" dirty="0" smtClean="0">
                <a:solidFill>
                  <a:srgbClr val="C00000"/>
                </a:solidFill>
              </a:rPr>
              <a:t> методики: </a:t>
            </a:r>
            <a:r>
              <a:rPr lang="ru-RU" b="1" dirty="0" err="1" smtClean="0">
                <a:solidFill>
                  <a:srgbClr val="C00000"/>
                </a:solidFill>
              </a:rPr>
              <a:t>гіпноз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психотерапію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643050"/>
            <a:ext cx="386467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500042"/>
            <a:ext cx="7158030" cy="54292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коли </a:t>
            </a:r>
            <a:r>
              <a:rPr lang="ru-RU" b="1" dirty="0" smtClean="0">
                <a:solidFill>
                  <a:srgbClr val="C00000"/>
                </a:solidFill>
              </a:rPr>
              <a:t>ж напади </a:t>
            </a:r>
            <a:r>
              <a:rPr lang="ru-RU" b="1" dirty="0" err="1" smtClean="0">
                <a:solidFill>
                  <a:srgbClr val="C00000"/>
                </a:solidFill>
              </a:rPr>
              <a:t>люті</a:t>
            </a:r>
            <a:r>
              <a:rPr lang="ru-RU" b="1" dirty="0" smtClean="0">
                <a:solidFill>
                  <a:srgbClr val="C00000"/>
                </a:solidFill>
              </a:rPr>
              <a:t> та </a:t>
            </a:r>
            <a:r>
              <a:rPr lang="ru-RU" b="1" dirty="0" err="1" smtClean="0">
                <a:solidFill>
                  <a:srgbClr val="C00000"/>
                </a:solidFill>
              </a:rPr>
              <a:t>істерії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є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наслідком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виховання</a:t>
            </a:r>
            <a:r>
              <a:rPr lang="ru-RU" b="1" dirty="0" smtClean="0">
                <a:solidFill>
                  <a:srgbClr val="C00000"/>
                </a:solidFill>
              </a:rPr>
              <a:t>, то </a:t>
            </a:r>
            <a:r>
              <a:rPr lang="ru-RU" b="1" dirty="0" err="1" smtClean="0">
                <a:solidFill>
                  <a:srgbClr val="C00000"/>
                </a:solidFill>
              </a:rPr>
              <a:t>бажано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зовсім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виключити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вживання</a:t>
            </a:r>
            <a:r>
              <a:rPr lang="ru-RU" b="1" dirty="0" smtClean="0">
                <a:solidFill>
                  <a:srgbClr val="C00000"/>
                </a:solidFill>
              </a:rPr>
              <a:t> алкоголь, </a:t>
            </a:r>
            <a:r>
              <a:rPr lang="ru-RU" b="1" dirty="0" err="1" smtClean="0">
                <a:solidFill>
                  <a:srgbClr val="C00000"/>
                </a:solidFill>
              </a:rPr>
              <a:t>який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розгальмовує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уникати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дратівливих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ситуацій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намагатися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більше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бувати</a:t>
            </a:r>
            <a:r>
              <a:rPr lang="ru-RU" b="1" dirty="0" smtClean="0">
                <a:solidFill>
                  <a:srgbClr val="C00000"/>
                </a:solidFill>
              </a:rPr>
              <a:t> на </a:t>
            </a:r>
            <a:r>
              <a:rPr lang="ru-RU" b="1" dirty="0" err="1" smtClean="0">
                <a:solidFill>
                  <a:srgbClr val="C00000"/>
                </a:solidFill>
              </a:rPr>
              <a:t>природі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думати</a:t>
            </a:r>
            <a:r>
              <a:rPr lang="ru-RU" b="1" dirty="0" smtClean="0">
                <a:solidFill>
                  <a:srgbClr val="C00000"/>
                </a:solidFill>
              </a:rPr>
              <a:t> про </a:t>
            </a:r>
            <a:r>
              <a:rPr lang="ru-RU" b="1" dirty="0" err="1" smtClean="0">
                <a:solidFill>
                  <a:srgbClr val="C00000"/>
                </a:solidFill>
              </a:rPr>
              <a:t>приємне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говорити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хороше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поступати</a:t>
            </a:r>
            <a:r>
              <a:rPr lang="ru-RU" b="1" dirty="0" smtClean="0">
                <a:solidFill>
                  <a:srgbClr val="C00000"/>
                </a:solidFill>
              </a:rPr>
              <a:t> по </a:t>
            </a:r>
            <a:r>
              <a:rPr lang="ru-RU" b="1" dirty="0" err="1" smtClean="0">
                <a:solidFill>
                  <a:srgbClr val="C00000"/>
                </a:solidFill>
              </a:rPr>
              <a:t>справедливості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й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пити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настої</a:t>
            </a:r>
            <a:r>
              <a:rPr lang="ru-RU" b="1" dirty="0" smtClean="0">
                <a:solidFill>
                  <a:srgbClr val="C00000"/>
                </a:solidFill>
              </a:rPr>
              <a:t> трав.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1757362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Бережіть</a:t>
            </a:r>
            <a:r>
              <a:rPr lang="ru-RU" b="1" dirty="0" smtClean="0">
                <a:solidFill>
                  <a:srgbClr val="0070C0"/>
                </a:solidFill>
              </a:rPr>
              <a:t> свою </a:t>
            </a:r>
            <a:r>
              <a:rPr lang="ru-RU" b="1" dirty="0" err="1" smtClean="0">
                <a:solidFill>
                  <a:srgbClr val="0070C0"/>
                </a:solidFill>
              </a:rPr>
              <a:t>нервову</a:t>
            </a:r>
            <a:r>
              <a:rPr lang="ru-RU" b="1" dirty="0" smtClean="0">
                <a:solidFill>
                  <a:srgbClr val="0070C0"/>
                </a:solidFill>
              </a:rPr>
              <a:t> систему, </a:t>
            </a:r>
            <a:r>
              <a:rPr lang="ru-RU" b="1" dirty="0" err="1" smtClean="0">
                <a:solidFill>
                  <a:srgbClr val="0070C0"/>
                </a:solidFill>
              </a:rPr>
              <a:t>своїх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дітей</a:t>
            </a:r>
            <a:r>
              <a:rPr lang="ru-RU" b="1" dirty="0" smtClean="0">
                <a:solidFill>
                  <a:srgbClr val="0070C0"/>
                </a:solidFill>
              </a:rPr>
              <a:t>, не </a:t>
            </a:r>
            <a:r>
              <a:rPr lang="ru-RU" b="1" dirty="0" err="1" smtClean="0">
                <a:solidFill>
                  <a:srgbClr val="0070C0"/>
                </a:solidFill>
              </a:rPr>
              <a:t>обманюйте</a:t>
            </a:r>
            <a:r>
              <a:rPr lang="ru-RU" b="1" dirty="0" smtClean="0">
                <a:solidFill>
                  <a:srgbClr val="0070C0"/>
                </a:solidFill>
              </a:rPr>
              <a:t> один одного </a:t>
            </a:r>
            <a:r>
              <a:rPr lang="ru-RU" b="1" dirty="0" err="1" smtClean="0">
                <a:solidFill>
                  <a:srgbClr val="0070C0"/>
                </a:solidFill>
              </a:rPr>
              <a:t>і</a:t>
            </a:r>
            <a:r>
              <a:rPr lang="ru-RU" b="1" dirty="0" smtClean="0">
                <a:solidFill>
                  <a:srgbClr val="0070C0"/>
                </a:solidFill>
              </a:rPr>
              <a:t> будьте </a:t>
            </a:r>
            <a:r>
              <a:rPr lang="ru-RU" b="1" dirty="0" err="1" smtClean="0">
                <a:solidFill>
                  <a:srgbClr val="0070C0"/>
                </a:solidFill>
              </a:rPr>
              <a:t>щасливі</a:t>
            </a:r>
            <a:r>
              <a:rPr lang="ru-RU" b="1" dirty="0" smtClean="0">
                <a:solidFill>
                  <a:srgbClr val="0070C0"/>
                </a:solidFill>
              </a:rPr>
              <a:t>!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928934"/>
            <a:ext cx="3357586" cy="300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996</Words>
  <Application>Microsoft Office PowerPoint</Application>
  <PresentationFormat>Экран (4:3)</PresentationFormat>
  <Paragraphs>31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Diseño predeterminado</vt:lpstr>
      <vt:lpstr>Як рятуватися від нападів люті та істерії?  </vt:lpstr>
      <vt:lpstr>Слайд 2</vt:lpstr>
      <vt:lpstr>Слайд 3</vt:lpstr>
      <vt:lpstr>Що ж може викликати такі особливі стану особистості?</vt:lpstr>
      <vt:lpstr>Слайд 5</vt:lpstr>
      <vt:lpstr>Слайд 6</vt:lpstr>
      <vt:lpstr>Слайд 7</vt:lpstr>
      <vt:lpstr>Слайд 8</vt:lpstr>
      <vt:lpstr>Розвитку істеричних рис у дітей сприяє неправильне виховання</vt:lpstr>
      <vt:lpstr>Слайд 10</vt:lpstr>
      <vt:lpstr>Слайд 11</vt:lpstr>
      <vt:lpstr>Слайд 12</vt:lpstr>
      <vt:lpstr>Види психічних станів за  І. П. Павловим :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Як же рятуватися від нападів люті та істерії?</vt:lpstr>
      <vt:lpstr>Слайд 22</vt:lpstr>
      <vt:lpstr>Слайд 23</vt:lpstr>
      <vt:lpstr>Слайд 24</vt:lpstr>
      <vt:lpstr>Слайд 25</vt:lpstr>
      <vt:lpstr>Слайд 26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сергей</cp:lastModifiedBy>
  <cp:revision>348</cp:revision>
  <dcterms:created xsi:type="dcterms:W3CDTF">2010-05-23T14:28:12Z</dcterms:created>
  <dcterms:modified xsi:type="dcterms:W3CDTF">2012-01-15T12:11:05Z</dcterms:modified>
</cp:coreProperties>
</file>