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6" r:id="rId4"/>
    <p:sldId id="267" r:id="rId5"/>
    <p:sldId id="268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75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hotoshop\GoldenAutumn\04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1470025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hotoshop\GoldenAutumn\0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Photoshop\GoldenAutumn\GoldenAutumnW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E:\Photoshop\GoldenAutumn\GoldenAutR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txBody>
          <a:bodyPr/>
          <a:lstStyle>
            <a:lvl1pPr>
              <a:defRPr b="1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Photoshop\GoldenAutumn\GoldenAutumnM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499992" y="332656"/>
            <a:ext cx="4644008" cy="114300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0"/>
          </p:nvPr>
        </p:nvSpPr>
        <p:spPr>
          <a:xfrm>
            <a:off x="1078409" y="1700808"/>
            <a:ext cx="7886079" cy="48974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E:\Photoshop\GoldenAutumn\04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0"/>
            <a:ext cx="4716016" cy="1143000"/>
          </a:xfrm>
        </p:spPr>
        <p:txBody>
          <a:bodyPr>
            <a:normAutofit/>
          </a:bodyPr>
          <a:lstStyle>
            <a:lvl1pPr>
              <a:defRPr sz="43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0"/>
          </p:nvPr>
        </p:nvSpPr>
        <p:spPr>
          <a:xfrm>
            <a:off x="1115616" y="1484784"/>
            <a:ext cx="7416800" cy="4968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E:\Photoshop\GoldenAutumn\0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itstechnology.ru/page/jak-dopomogti-ditini-perezhiti-gore-vtrati-blizkoyi-ljudini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571604" y="571480"/>
            <a:ext cx="6786610" cy="2143140"/>
          </a:xfrm>
        </p:spPr>
        <p:txBody>
          <a:bodyPr>
            <a:normAutofit fontScale="97500" lnSpcReduction="10000"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Як </a:t>
            </a:r>
            <a:r>
              <a:rPr lang="ru-RU" sz="4800" b="1" dirty="0" err="1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допомогти</a:t>
            </a:r>
            <a:r>
              <a:rPr lang="ru-RU" sz="4800" b="1" dirty="0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 </a:t>
            </a:r>
            <a:r>
              <a:rPr lang="ru-RU" sz="4800" b="1" dirty="0" err="1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дитині</a:t>
            </a:r>
            <a:r>
              <a:rPr lang="ru-RU" sz="4800" b="1" dirty="0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 </a:t>
            </a:r>
            <a:r>
              <a:rPr lang="ru-RU" sz="4800" b="1" dirty="0" err="1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пережити</a:t>
            </a:r>
            <a:r>
              <a:rPr lang="ru-RU" sz="4800" b="1" dirty="0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 горе </a:t>
            </a:r>
            <a:r>
              <a:rPr lang="ru-RU" sz="4800" b="1" dirty="0" err="1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втрати</a:t>
            </a:r>
            <a:r>
              <a:rPr lang="ru-RU" sz="4800" b="1" dirty="0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 </a:t>
            </a:r>
            <a:r>
              <a:rPr lang="ru-RU" sz="4800" b="1" dirty="0" err="1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близької</a:t>
            </a:r>
            <a:r>
              <a:rPr lang="ru-RU" sz="4800" b="1" dirty="0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 </a:t>
            </a:r>
            <a:r>
              <a:rPr lang="ru-RU" sz="4800" b="1" dirty="0" err="1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людини</a:t>
            </a:r>
            <a:r>
              <a:rPr lang="ru-RU" sz="4800" b="1" dirty="0" smtClean="0">
                <a:solidFill>
                  <a:srgbClr val="7030A0"/>
                </a:solidFill>
                <a:hlinkClick r:id="rId2" tooltip="Як допомогти дитині пережити горе втрати близької людини? "/>
              </a:rPr>
              <a:t>? </a:t>
            </a:r>
            <a:endParaRPr lang="ru-RU" sz="48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786058"/>
            <a:ext cx="2643206" cy="397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3429024" cy="4786346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7030A0"/>
                </a:solidFill>
              </a:rPr>
              <a:t>Ситуація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з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суворої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дійсності</a:t>
            </a:r>
            <a:r>
              <a:rPr lang="ru-RU" b="1" dirty="0" smtClean="0">
                <a:solidFill>
                  <a:srgbClr val="7030A0"/>
                </a:solidFill>
              </a:rPr>
              <a:t>: у </a:t>
            </a:r>
            <a:r>
              <a:rPr lang="ru-RU" b="1" dirty="0" err="1" smtClean="0">
                <a:solidFill>
                  <a:srgbClr val="7030A0"/>
                </a:solidFill>
              </a:rPr>
              <a:t>дитини</a:t>
            </a:r>
            <a:r>
              <a:rPr lang="ru-RU" b="1" dirty="0" smtClean="0">
                <a:solidFill>
                  <a:srgbClr val="7030A0"/>
                </a:solidFill>
              </a:rPr>
              <a:t> помер </a:t>
            </a:r>
            <a:r>
              <a:rPr lang="ru-RU" b="1" dirty="0" err="1" smtClean="0">
                <a:solidFill>
                  <a:srgbClr val="7030A0"/>
                </a:solidFill>
              </a:rPr>
              <a:t>хтось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із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батьків</a:t>
            </a:r>
            <a:r>
              <a:rPr lang="ru-RU" b="1" dirty="0" smtClean="0">
                <a:solidFill>
                  <a:srgbClr val="7030A0"/>
                </a:solidFill>
              </a:rPr>
              <a:t>, </a:t>
            </a:r>
            <a:r>
              <a:rPr lang="ru-RU" b="1" dirty="0" err="1" smtClean="0">
                <a:solidFill>
                  <a:srgbClr val="7030A0"/>
                </a:solidFill>
              </a:rPr>
              <a:t>інших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близьких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родичів</a:t>
            </a:r>
            <a:r>
              <a:rPr lang="ru-RU" b="1" dirty="0" smtClean="0">
                <a:solidFill>
                  <a:srgbClr val="7030A0"/>
                </a:solidFill>
              </a:rPr>
              <a:t>. </a:t>
            </a:r>
            <a:r>
              <a:rPr lang="ru-RU" b="1" dirty="0" err="1" smtClean="0">
                <a:solidFill>
                  <a:srgbClr val="7030A0"/>
                </a:solidFill>
              </a:rPr>
              <a:t>Це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жорстокий</a:t>
            </a:r>
            <a:r>
              <a:rPr lang="ru-RU" b="1" dirty="0" smtClean="0">
                <a:solidFill>
                  <a:srgbClr val="7030A0"/>
                </a:solidFill>
              </a:rPr>
              <a:t> удар по </a:t>
            </a:r>
            <a:r>
              <a:rPr lang="ru-RU" b="1" dirty="0" err="1" smtClean="0">
                <a:solidFill>
                  <a:srgbClr val="7030A0"/>
                </a:solidFill>
              </a:rPr>
              <a:t>незміцнілій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дитячій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психіці</a:t>
            </a:r>
            <a:r>
              <a:rPr lang="ru-RU" b="1" dirty="0" smtClean="0">
                <a:solidFill>
                  <a:srgbClr val="7030A0"/>
                </a:solidFill>
              </a:rPr>
              <a:t>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5221" y="1928802"/>
            <a:ext cx="4750627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4043362" cy="411481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Далеко не кожному </a:t>
            </a:r>
            <a:r>
              <a:rPr lang="ru-RU" b="1" dirty="0" err="1" smtClean="0">
                <a:solidFill>
                  <a:srgbClr val="7030A0"/>
                </a:solidFill>
              </a:rPr>
              <a:t>дорослому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під</a:t>
            </a:r>
            <a:r>
              <a:rPr lang="ru-RU" b="1" dirty="0" smtClean="0">
                <a:solidFill>
                  <a:srgbClr val="7030A0"/>
                </a:solidFill>
              </a:rPr>
              <a:t> силу "</a:t>
            </a:r>
            <a:r>
              <a:rPr lang="ru-RU" b="1" dirty="0" err="1" smtClean="0">
                <a:solidFill>
                  <a:srgbClr val="7030A0"/>
                </a:solidFill>
              </a:rPr>
              <a:t>гідно</a:t>
            </a:r>
            <a:r>
              <a:rPr lang="ru-RU" b="1" dirty="0" smtClean="0">
                <a:solidFill>
                  <a:srgbClr val="7030A0"/>
                </a:solidFill>
              </a:rPr>
              <a:t>" </a:t>
            </a:r>
            <a:r>
              <a:rPr lang="ru-RU" b="1" dirty="0" err="1" smtClean="0">
                <a:solidFill>
                  <a:srgbClr val="7030A0"/>
                </a:solidFill>
              </a:rPr>
              <a:t>винести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такий</a:t>
            </a:r>
            <a:r>
              <a:rPr lang="ru-RU" b="1" dirty="0" smtClean="0">
                <a:solidFill>
                  <a:srgbClr val="7030A0"/>
                </a:solidFill>
              </a:rPr>
              <a:t> удар: не </a:t>
            </a:r>
            <a:r>
              <a:rPr lang="ru-RU" b="1" dirty="0" err="1" smtClean="0">
                <a:solidFill>
                  <a:srgbClr val="7030A0"/>
                </a:solidFill>
              </a:rPr>
              <a:t>впасти</a:t>
            </a:r>
            <a:r>
              <a:rPr lang="ru-RU" b="1" dirty="0" smtClean="0">
                <a:solidFill>
                  <a:srgbClr val="7030A0"/>
                </a:solidFill>
              </a:rPr>
              <a:t> у </a:t>
            </a:r>
            <a:r>
              <a:rPr lang="ru-RU" b="1" dirty="0" err="1" smtClean="0">
                <a:solidFill>
                  <a:srgbClr val="7030A0"/>
                </a:solidFill>
              </a:rPr>
              <a:t>відчай</a:t>
            </a:r>
            <a:r>
              <a:rPr lang="ru-RU" b="1" dirty="0" smtClean="0">
                <a:solidFill>
                  <a:srgbClr val="7030A0"/>
                </a:solidFill>
              </a:rPr>
              <a:t>, в </a:t>
            </a:r>
            <a:r>
              <a:rPr lang="ru-RU" b="1" dirty="0" err="1" smtClean="0">
                <a:solidFill>
                  <a:srgbClr val="7030A0"/>
                </a:solidFill>
              </a:rPr>
              <a:t>депресію</a:t>
            </a:r>
            <a:r>
              <a:rPr lang="ru-RU" b="1" dirty="0" smtClean="0">
                <a:solidFill>
                  <a:srgbClr val="7030A0"/>
                </a:solidFill>
              </a:rPr>
              <a:t>, не </a:t>
            </a:r>
            <a:r>
              <a:rPr lang="ru-RU" b="1" dirty="0" err="1" smtClean="0">
                <a:solidFill>
                  <a:srgbClr val="7030A0"/>
                </a:solidFill>
              </a:rPr>
              <a:t>озлобитися</a:t>
            </a:r>
            <a:r>
              <a:rPr lang="ru-RU" b="1" dirty="0" smtClean="0">
                <a:solidFill>
                  <a:srgbClr val="7030A0"/>
                </a:solidFill>
              </a:rPr>
              <a:t> на </a:t>
            </a:r>
            <a:r>
              <a:rPr lang="ru-RU" b="1" dirty="0" err="1" smtClean="0">
                <a:solidFill>
                  <a:srgbClr val="7030A0"/>
                </a:solidFill>
              </a:rPr>
              <a:t>світ</a:t>
            </a:r>
            <a:r>
              <a:rPr lang="ru-RU" b="1" dirty="0" smtClean="0">
                <a:solidFill>
                  <a:srgbClr val="7030A0"/>
                </a:solidFill>
              </a:rPr>
              <a:t>. А як </a:t>
            </a:r>
            <a:r>
              <a:rPr lang="ru-RU" b="1" dirty="0" err="1" smtClean="0">
                <a:solidFill>
                  <a:srgbClr val="7030A0"/>
                </a:solidFill>
              </a:rPr>
              <a:t>впоратися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дитині</a:t>
            </a:r>
            <a:r>
              <a:rPr lang="ru-RU" b="1" dirty="0" smtClean="0">
                <a:solidFill>
                  <a:srgbClr val="7030A0"/>
                </a:solidFill>
              </a:rPr>
              <a:t>?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643050"/>
            <a:ext cx="418673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3857652"/>
          </a:xfrm>
        </p:spPr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</a:rPr>
              <a:t>Поради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«Як </a:t>
            </a:r>
            <a:r>
              <a:rPr lang="ru-RU" dirty="0" err="1" smtClean="0">
                <a:solidFill>
                  <a:srgbClr val="C00000"/>
                </a:solidFill>
              </a:rPr>
              <a:t>допомогти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дитині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пережити</a:t>
            </a:r>
            <a:r>
              <a:rPr lang="ru-RU" dirty="0" smtClean="0">
                <a:solidFill>
                  <a:srgbClr val="C00000"/>
                </a:solidFill>
              </a:rPr>
              <a:t> горе </a:t>
            </a:r>
            <a:r>
              <a:rPr lang="ru-RU" dirty="0" err="1" smtClean="0">
                <a:solidFill>
                  <a:srgbClr val="C00000"/>
                </a:solidFill>
              </a:rPr>
              <a:t>втрати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близької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людини</a:t>
            </a:r>
            <a:r>
              <a:rPr lang="ru-RU" dirty="0" smtClean="0">
                <a:solidFill>
                  <a:srgbClr val="C00000"/>
                </a:solidFill>
              </a:rPr>
              <a:t> без тяжких </a:t>
            </a:r>
            <a:r>
              <a:rPr lang="ru-RU" dirty="0" err="1" smtClean="0">
                <a:solidFill>
                  <a:srgbClr val="C00000"/>
                </a:solidFill>
              </a:rPr>
              <a:t>наслідків</a:t>
            </a:r>
            <a:r>
              <a:rPr lang="ru-RU" dirty="0" smtClean="0">
                <a:solidFill>
                  <a:srgbClr val="C00000"/>
                </a:solidFill>
              </a:rPr>
              <a:t> для </a:t>
            </a:r>
            <a:r>
              <a:rPr lang="ru-RU" dirty="0" err="1" smtClean="0">
                <a:solidFill>
                  <a:srgbClr val="C00000"/>
                </a:solidFill>
              </a:rPr>
              <a:t>психіки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857232"/>
            <a:ext cx="4357718" cy="457203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1. Як </a:t>
            </a:r>
            <a:r>
              <a:rPr lang="ru-RU" sz="2800" b="1" dirty="0" err="1" smtClean="0">
                <a:solidFill>
                  <a:srgbClr val="002060"/>
                </a:solidFill>
              </a:rPr>
              <a:t>би</a:t>
            </a:r>
            <a:r>
              <a:rPr lang="ru-RU" sz="2800" b="1" dirty="0" smtClean="0">
                <a:solidFill>
                  <a:srgbClr val="002060"/>
                </a:solidFill>
              </a:rPr>
              <a:t> не </a:t>
            </a:r>
            <a:r>
              <a:rPr lang="ru-RU" sz="2800" b="1" dirty="0" err="1" smtClean="0">
                <a:solidFill>
                  <a:srgbClr val="002060"/>
                </a:solidFill>
              </a:rPr>
              <a:t>був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дитина</a:t>
            </a:r>
            <a:r>
              <a:rPr lang="ru-RU" sz="2800" b="1" dirty="0" smtClean="0">
                <a:solidFill>
                  <a:srgbClr val="002060"/>
                </a:solidFill>
              </a:rPr>
              <a:t> мала (</a:t>
            </a:r>
            <a:r>
              <a:rPr lang="ru-RU" sz="2800" b="1" dirty="0" err="1" smtClean="0">
                <a:solidFill>
                  <a:srgbClr val="002060"/>
                </a:solidFill>
              </a:rPr>
              <a:t>навіть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якщо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йому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всього</a:t>
            </a:r>
            <a:r>
              <a:rPr lang="ru-RU" sz="2800" b="1" dirty="0" smtClean="0">
                <a:solidFill>
                  <a:srgbClr val="002060"/>
                </a:solidFill>
              </a:rPr>
              <a:t> 3 </a:t>
            </a:r>
            <a:r>
              <a:rPr lang="ru-RU" sz="2800" b="1" dirty="0" err="1" smtClean="0">
                <a:solidFill>
                  <a:srgbClr val="002060"/>
                </a:solidFill>
              </a:rPr>
              <a:t>рочки</a:t>
            </a:r>
            <a:r>
              <a:rPr lang="ru-RU" sz="2800" b="1" dirty="0" smtClean="0">
                <a:solidFill>
                  <a:srgbClr val="002060"/>
                </a:solidFill>
              </a:rPr>
              <a:t>) не </a:t>
            </a:r>
            <a:r>
              <a:rPr lang="ru-RU" sz="2800" b="1" dirty="0" err="1" smtClean="0">
                <a:solidFill>
                  <a:srgbClr val="002060"/>
                </a:solidFill>
              </a:rPr>
              <a:t>потрібно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приховувати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нього</a:t>
            </a:r>
            <a:r>
              <a:rPr lang="ru-RU" sz="2800" b="1" dirty="0" smtClean="0">
                <a:solidFill>
                  <a:srgbClr val="002060"/>
                </a:solidFill>
              </a:rPr>
              <a:t> смерть родича. </a:t>
            </a:r>
            <a:r>
              <a:rPr lang="ru-RU" sz="2800" b="1" dirty="0" err="1" smtClean="0">
                <a:solidFill>
                  <a:srgbClr val="002060"/>
                </a:solidFill>
              </a:rPr>
              <a:t>Потрібно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постаратися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знайти</a:t>
            </a:r>
            <a:r>
              <a:rPr lang="ru-RU" sz="2800" b="1" dirty="0" smtClean="0">
                <a:solidFill>
                  <a:srgbClr val="002060"/>
                </a:solidFill>
              </a:rPr>
              <a:t> слова, </a:t>
            </a:r>
            <a:r>
              <a:rPr lang="ru-RU" sz="2800" b="1" dirty="0" err="1" smtClean="0">
                <a:solidFill>
                  <a:srgbClr val="002060"/>
                </a:solidFill>
              </a:rPr>
              <a:t>які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були</a:t>
            </a:r>
            <a:r>
              <a:rPr lang="ru-RU" sz="2800" b="1" dirty="0" smtClean="0">
                <a:solidFill>
                  <a:srgbClr val="002060"/>
                </a:solidFill>
              </a:rPr>
              <a:t> б </a:t>
            </a:r>
            <a:r>
              <a:rPr lang="ru-RU" sz="2800" b="1" dirty="0" err="1" smtClean="0">
                <a:solidFill>
                  <a:srgbClr val="002060"/>
                </a:solidFill>
              </a:rPr>
              <a:t>доступні</a:t>
            </a:r>
            <a:r>
              <a:rPr lang="ru-RU" sz="2800" b="1" dirty="0" smtClean="0">
                <a:solidFill>
                  <a:srgbClr val="002060"/>
                </a:solidFill>
              </a:rPr>
              <a:t> для </a:t>
            </a:r>
            <a:r>
              <a:rPr lang="ru-RU" sz="2800" b="1" dirty="0" err="1" smtClean="0">
                <a:solidFill>
                  <a:srgbClr val="002060"/>
                </a:solidFill>
              </a:rPr>
              <a:t>дитячого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розуміння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9598" y="1500174"/>
            <a:ext cx="300331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4500594" cy="45259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2. Не треба </a:t>
            </a:r>
            <a:r>
              <a:rPr lang="ru-RU" b="1" dirty="0" err="1" smtClean="0">
                <a:solidFill>
                  <a:srgbClr val="002060"/>
                </a:solidFill>
              </a:rPr>
              <a:t>щадити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психіку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дитини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приховуючи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нього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своє</a:t>
            </a:r>
            <a:r>
              <a:rPr lang="ru-RU" b="1" dirty="0" smtClean="0">
                <a:solidFill>
                  <a:srgbClr val="002060"/>
                </a:solidFill>
              </a:rPr>
              <a:t> горе, </a:t>
            </a:r>
            <a:r>
              <a:rPr lang="ru-RU" b="1" dirty="0" err="1" smtClean="0">
                <a:solidFill>
                  <a:srgbClr val="002060"/>
                </a:solidFill>
              </a:rPr>
              <a:t>сльози</a:t>
            </a:r>
            <a:r>
              <a:rPr lang="ru-RU" b="1" dirty="0" smtClean="0">
                <a:solidFill>
                  <a:srgbClr val="002060"/>
                </a:solidFill>
              </a:rPr>
              <a:t>. Нехай </a:t>
            </a:r>
            <a:r>
              <a:rPr lang="ru-RU" b="1" dirty="0" err="1" smtClean="0">
                <a:solidFill>
                  <a:srgbClr val="002060"/>
                </a:solidFill>
              </a:rPr>
              <a:t>дитина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бачить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знає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теж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оплакує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сумуєте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страждаєте</a:t>
            </a:r>
            <a:r>
              <a:rPr lang="ru-RU" b="1" dirty="0" smtClean="0">
                <a:solidFill>
                  <a:srgbClr val="002060"/>
                </a:solidFill>
              </a:rPr>
              <a:t>, журитесь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тужіть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Це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збудить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дитині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співчуття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співпереживання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співчуття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2204" y="1142984"/>
            <a:ext cx="315699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357298"/>
            <a:ext cx="7786742" cy="464347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3. Не </a:t>
            </a:r>
            <a:r>
              <a:rPr lang="ru-RU" b="1" dirty="0" err="1" smtClean="0">
                <a:solidFill>
                  <a:srgbClr val="002060"/>
                </a:solidFill>
              </a:rPr>
              <a:t>слід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залишати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дитину</a:t>
            </a:r>
            <a:r>
              <a:rPr lang="ru-RU" b="1" dirty="0" smtClean="0">
                <a:solidFill>
                  <a:srgbClr val="002060"/>
                </a:solidFill>
              </a:rPr>
              <a:t> одну у </a:t>
            </a:r>
            <a:r>
              <a:rPr lang="ru-RU" b="1" dirty="0" err="1" smtClean="0">
                <a:solidFill>
                  <a:srgbClr val="002060"/>
                </a:solidFill>
              </a:rPr>
              <a:t>своєму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горі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Адже</a:t>
            </a:r>
            <a:r>
              <a:rPr lang="ru-RU" b="1" dirty="0" smtClean="0">
                <a:solidFill>
                  <a:srgbClr val="002060"/>
                </a:solidFill>
              </a:rPr>
              <a:t> смерть </a:t>
            </a:r>
            <a:r>
              <a:rPr lang="ru-RU" b="1" dirty="0" err="1" smtClean="0">
                <a:solidFill>
                  <a:srgbClr val="002060"/>
                </a:solidFill>
              </a:rPr>
              <a:t>близького</a:t>
            </a:r>
            <a:r>
              <a:rPr lang="ru-RU" b="1" dirty="0" smtClean="0">
                <a:solidFill>
                  <a:srgbClr val="002060"/>
                </a:solidFill>
              </a:rPr>
              <a:t> - </a:t>
            </a:r>
            <a:r>
              <a:rPr lang="ru-RU" b="1" dirty="0" err="1" smtClean="0">
                <a:solidFill>
                  <a:srgbClr val="002060"/>
                </a:solidFill>
              </a:rPr>
              <a:t>нещастя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всієї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родини</a:t>
            </a:r>
            <a:r>
              <a:rPr lang="ru-RU" b="1" dirty="0" smtClean="0">
                <a:solidFill>
                  <a:srgbClr val="002060"/>
                </a:solidFill>
              </a:rPr>
              <a:t>, так ось, </a:t>
            </a:r>
            <a:r>
              <a:rPr lang="ru-RU" b="1" dirty="0" err="1" smtClean="0">
                <a:solidFill>
                  <a:srgbClr val="002060"/>
                </a:solidFill>
              </a:rPr>
              <a:t>важливо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вся </a:t>
            </a:r>
            <a:r>
              <a:rPr lang="ru-RU" b="1" dirty="0" err="1" smtClean="0">
                <a:solidFill>
                  <a:srgbClr val="002060"/>
                </a:solidFill>
              </a:rPr>
              <a:t>сім'я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журилася</a:t>
            </a:r>
            <a:r>
              <a:rPr lang="ru-RU" b="1" dirty="0" smtClean="0">
                <a:solidFill>
                  <a:srgbClr val="002060"/>
                </a:solidFill>
              </a:rPr>
              <a:t> разом. </a:t>
            </a:r>
            <a:r>
              <a:rPr lang="ru-RU" b="1" dirty="0" err="1" smtClean="0">
                <a:solidFill>
                  <a:srgbClr val="002060"/>
                </a:solidFill>
              </a:rPr>
              <a:t>Потрібно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говорити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дитиною</a:t>
            </a:r>
            <a:r>
              <a:rPr lang="ru-RU" b="1" dirty="0" smtClean="0">
                <a:solidFill>
                  <a:srgbClr val="002060"/>
                </a:solidFill>
              </a:rPr>
              <a:t> про </a:t>
            </a:r>
            <a:r>
              <a:rPr lang="ru-RU" b="1" dirty="0" err="1" smtClean="0">
                <a:solidFill>
                  <a:srgbClr val="002060"/>
                </a:solidFill>
              </a:rPr>
              <a:t>померлого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допомагати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йому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виплакатися</a:t>
            </a:r>
            <a:r>
              <a:rPr lang="ru-RU" b="1" dirty="0" smtClean="0">
                <a:solidFill>
                  <a:srgbClr val="002060"/>
                </a:solidFill>
              </a:rPr>
              <a:t>, не треба </a:t>
            </a:r>
            <a:r>
              <a:rPr lang="ru-RU" b="1" dirty="0" err="1" smtClean="0">
                <a:solidFill>
                  <a:srgbClr val="002060"/>
                </a:solidFill>
              </a:rPr>
              <a:t>заспокоювати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втішати</a:t>
            </a:r>
            <a:r>
              <a:rPr lang="ru-RU" b="1" dirty="0" smtClean="0">
                <a:solidFill>
                  <a:srgbClr val="002060"/>
                </a:solidFill>
              </a:rPr>
              <a:t>, нехай журиться </a:t>
            </a:r>
            <a:r>
              <a:rPr lang="ru-RU" b="1" dirty="0" err="1" smtClean="0">
                <a:solidFill>
                  <a:srgbClr val="002060"/>
                </a:solidFill>
              </a:rPr>
              <a:t>нарівні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дорослими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286380" cy="578645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4. Не треба,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уникав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перебувати</a:t>
            </a:r>
            <a:r>
              <a:rPr lang="ru-RU" b="1" dirty="0" smtClean="0">
                <a:solidFill>
                  <a:srgbClr val="002060"/>
                </a:solidFill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</a:rPr>
              <a:t>процесі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похорону</a:t>
            </a:r>
            <a:r>
              <a:rPr lang="ru-RU" b="1" dirty="0" smtClean="0">
                <a:solidFill>
                  <a:srgbClr val="002060"/>
                </a:solidFill>
              </a:rPr>
              <a:t>. Нехай </a:t>
            </a:r>
            <a:r>
              <a:rPr lang="ru-RU" b="1" dirty="0" err="1" smtClean="0">
                <a:solidFill>
                  <a:srgbClr val="002060"/>
                </a:solidFill>
              </a:rPr>
              <a:t>теж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поїде</a:t>
            </a:r>
            <a:r>
              <a:rPr lang="ru-RU" b="1" dirty="0" smtClean="0">
                <a:solidFill>
                  <a:srgbClr val="002060"/>
                </a:solidFill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</a:rPr>
              <a:t>цвинтар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побуде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</a:t>
            </a:r>
            <a:r>
              <a:rPr lang="ru-RU" b="1" dirty="0" smtClean="0">
                <a:solidFill>
                  <a:srgbClr val="002060"/>
                </a:solidFill>
              </a:rPr>
              <a:t> поминках. </a:t>
            </a:r>
            <a:r>
              <a:rPr lang="ru-RU" b="1" dirty="0" err="1" smtClean="0">
                <a:solidFill>
                  <a:srgbClr val="002060"/>
                </a:solidFill>
              </a:rPr>
              <a:t>Зрозуміло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йому</a:t>
            </a:r>
            <a:r>
              <a:rPr lang="ru-RU" b="1" dirty="0" smtClean="0">
                <a:solidFill>
                  <a:srgbClr val="002060"/>
                </a:solidFill>
              </a:rPr>
              <a:t> стане </a:t>
            </a:r>
            <a:r>
              <a:rPr lang="ru-RU" b="1" dirty="0" err="1" smtClean="0">
                <a:solidFill>
                  <a:srgbClr val="002060"/>
                </a:solidFill>
              </a:rPr>
              <a:t>дуже</a:t>
            </a:r>
            <a:r>
              <a:rPr lang="ru-RU" b="1" dirty="0" smtClean="0">
                <a:solidFill>
                  <a:srgbClr val="002060"/>
                </a:solidFill>
              </a:rPr>
              <a:t> страшно, тут </a:t>
            </a:r>
            <a:r>
              <a:rPr lang="ru-RU" b="1" dirty="0" err="1" smtClean="0">
                <a:solidFill>
                  <a:srgbClr val="002060"/>
                </a:solidFill>
              </a:rPr>
              <a:t>важливо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ним </a:t>
            </a:r>
            <a:r>
              <a:rPr lang="ru-RU" b="1" dirty="0" err="1" smtClean="0">
                <a:solidFill>
                  <a:srgbClr val="002060"/>
                </a:solidFill>
              </a:rPr>
              <a:t>поруч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знаходився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хтось</a:t>
            </a:r>
            <a:r>
              <a:rPr lang="ru-RU" b="1" dirty="0" smtClean="0">
                <a:solidFill>
                  <a:srgbClr val="002060"/>
                </a:solidFill>
              </a:rPr>
              <a:t>, не сильно </a:t>
            </a:r>
            <a:r>
              <a:rPr lang="ru-RU" b="1" dirty="0" err="1" smtClean="0">
                <a:solidFill>
                  <a:srgbClr val="002060"/>
                </a:solidFill>
              </a:rPr>
              <a:t>охоплений</a:t>
            </a:r>
            <a:r>
              <a:rPr lang="ru-RU" b="1" dirty="0" smtClean="0">
                <a:solidFill>
                  <a:srgbClr val="002060"/>
                </a:solidFill>
              </a:rPr>
              <a:t> горем, </a:t>
            </a:r>
            <a:r>
              <a:rPr lang="ru-RU" b="1" dirty="0" err="1" smtClean="0">
                <a:solidFill>
                  <a:srgbClr val="002060"/>
                </a:solidFill>
              </a:rPr>
              <a:t>наприклад</a:t>
            </a:r>
            <a:r>
              <a:rPr lang="ru-RU" b="1" dirty="0" smtClean="0">
                <a:solidFill>
                  <a:srgbClr val="002060"/>
                </a:solidFill>
              </a:rPr>
              <a:t>, друг </a:t>
            </a:r>
            <a:r>
              <a:rPr lang="ru-RU" b="1" dirty="0" err="1" smtClean="0">
                <a:solidFill>
                  <a:srgbClr val="002060"/>
                </a:solidFill>
              </a:rPr>
              <a:t>сім'ї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2268" y="857232"/>
            <a:ext cx="306389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4357718" cy="60722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5. Не треба </a:t>
            </a:r>
            <a:r>
              <a:rPr lang="ru-RU" b="1" dirty="0" err="1" smtClean="0">
                <a:solidFill>
                  <a:srgbClr val="002060"/>
                </a:solidFill>
              </a:rPr>
              <a:t>сердитися</a:t>
            </a:r>
            <a:r>
              <a:rPr lang="ru-RU" b="1" dirty="0" smtClean="0">
                <a:solidFill>
                  <a:srgbClr val="002060"/>
                </a:solidFill>
              </a:rPr>
              <a:t> на </a:t>
            </a:r>
            <a:r>
              <a:rPr lang="ru-RU" b="1" dirty="0" err="1" smtClean="0">
                <a:solidFill>
                  <a:srgbClr val="002060"/>
                </a:solidFill>
              </a:rPr>
              <a:t>дитину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звинувачувати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його</a:t>
            </a:r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ru-RU" b="1" dirty="0" err="1" smtClean="0">
                <a:solidFill>
                  <a:srgbClr val="002060"/>
                </a:solidFill>
              </a:rPr>
              <a:t>черствість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бездушність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якщо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незабаром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після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смерті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близької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людини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виявляє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радість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радіє</a:t>
            </a:r>
            <a:r>
              <a:rPr lang="ru-RU" b="1" dirty="0" smtClean="0">
                <a:solidFill>
                  <a:srgbClr val="002060"/>
                </a:solidFill>
              </a:rPr>
              <a:t>. Особливо </a:t>
            </a:r>
            <a:r>
              <a:rPr lang="ru-RU" b="1" dirty="0" err="1" smtClean="0">
                <a:solidFill>
                  <a:srgbClr val="002060"/>
                </a:solidFill>
              </a:rPr>
              <a:t>це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відноситься</a:t>
            </a:r>
            <a:r>
              <a:rPr lang="ru-RU" b="1" dirty="0" smtClean="0">
                <a:solidFill>
                  <a:srgbClr val="002060"/>
                </a:solidFill>
              </a:rPr>
              <a:t> до </a:t>
            </a:r>
            <a:r>
              <a:rPr lang="ru-RU" b="1" dirty="0" err="1" smtClean="0">
                <a:solidFill>
                  <a:srgbClr val="002060"/>
                </a:solidFill>
              </a:rPr>
              <a:t>дітей-дошкільнятам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785794"/>
            <a:ext cx="3042479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001056" cy="450059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6. </a:t>
            </a:r>
            <a:r>
              <a:rPr lang="ru-RU" b="1" dirty="0" err="1" smtClean="0">
                <a:solidFill>
                  <a:srgbClr val="002060"/>
                </a:solidFill>
              </a:rPr>
              <a:t>Якщо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це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можливо</a:t>
            </a:r>
            <a:r>
              <a:rPr lang="ru-RU" b="1" dirty="0" smtClean="0">
                <a:solidFill>
                  <a:srgbClr val="002060"/>
                </a:solidFill>
              </a:rPr>
              <a:t>, нехай </a:t>
            </a:r>
            <a:r>
              <a:rPr lang="ru-RU" b="1" dirty="0" err="1" smtClean="0">
                <a:solidFill>
                  <a:srgbClr val="002060"/>
                </a:solidFill>
              </a:rPr>
              <a:t>дитина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побуде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помираючим</a:t>
            </a:r>
            <a:r>
              <a:rPr lang="ru-RU" b="1" dirty="0" smtClean="0">
                <a:solidFill>
                  <a:srgbClr val="002060"/>
                </a:solidFill>
              </a:rPr>
              <a:t> родичем </a:t>
            </a:r>
            <a:r>
              <a:rPr lang="ru-RU" b="1" dirty="0" err="1" smtClean="0">
                <a:solidFill>
                  <a:srgbClr val="002060"/>
                </a:solidFill>
              </a:rPr>
              <a:t>останні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хвилини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життя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Це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необхідно</a:t>
            </a:r>
            <a:r>
              <a:rPr lang="ru-RU" b="1" dirty="0" smtClean="0">
                <a:solidFill>
                  <a:srgbClr val="002060"/>
                </a:solidFill>
              </a:rPr>
              <a:t> для того,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дитина</a:t>
            </a:r>
            <a:r>
              <a:rPr lang="ru-RU" b="1" dirty="0" smtClean="0">
                <a:solidFill>
                  <a:srgbClr val="002060"/>
                </a:solidFill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</a:rPr>
              <a:t>відчував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потім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почуття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провини</a:t>
            </a:r>
            <a:r>
              <a:rPr lang="ru-RU" b="1" dirty="0" smtClean="0">
                <a:solidFill>
                  <a:srgbClr val="002060"/>
                </a:solidFill>
              </a:rPr>
              <a:t> за те, </a:t>
            </a:r>
            <a:r>
              <a:rPr lang="ru-RU" b="1" dirty="0" err="1" smtClean="0">
                <a:solidFill>
                  <a:srgbClr val="002060"/>
                </a:solidFill>
              </a:rPr>
              <a:t>що</a:t>
            </a:r>
            <a:r>
              <a:rPr lang="ru-RU" b="1" dirty="0" smtClean="0">
                <a:solidFill>
                  <a:srgbClr val="002060"/>
                </a:solidFill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</a:rPr>
              <a:t>побув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не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попрощався</a:t>
            </a:r>
            <a:r>
              <a:rPr lang="ru-RU" b="1" dirty="0" smtClean="0">
                <a:solidFill>
                  <a:srgbClr val="002060"/>
                </a:solidFill>
              </a:rPr>
              <a:t>, ну,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</a:rPr>
              <a:t>зароджувалися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ілюзії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помилкові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надії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4500562" cy="535785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7. </a:t>
            </a:r>
            <a:r>
              <a:rPr lang="ru-RU" b="1" dirty="0" err="1" smtClean="0">
                <a:solidFill>
                  <a:srgbClr val="002060"/>
                </a:solidFill>
              </a:rPr>
              <a:t>Потрібно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повсякденний</a:t>
            </a:r>
            <a:r>
              <a:rPr lang="ru-RU" b="1" dirty="0" smtClean="0">
                <a:solidFill>
                  <a:srgbClr val="002060"/>
                </a:solidFill>
              </a:rPr>
              <a:t> режим </a:t>
            </a:r>
            <a:r>
              <a:rPr lang="ru-RU" b="1" dirty="0" err="1" smtClean="0">
                <a:solidFill>
                  <a:srgbClr val="002060"/>
                </a:solidFill>
              </a:rPr>
              <a:t>дитини</a:t>
            </a:r>
            <a:r>
              <a:rPr lang="ru-RU" b="1" dirty="0" smtClean="0">
                <a:solidFill>
                  <a:srgbClr val="002060"/>
                </a:solidFill>
              </a:rPr>
              <a:t>, особливо маленького, не сильно </a:t>
            </a:r>
            <a:r>
              <a:rPr lang="ru-RU" b="1" dirty="0" err="1" smtClean="0">
                <a:solidFill>
                  <a:srgbClr val="002060"/>
                </a:solidFill>
              </a:rPr>
              <a:t>порушувався</a:t>
            </a:r>
            <a:r>
              <a:rPr lang="ru-RU" b="1" dirty="0" smtClean="0">
                <a:solidFill>
                  <a:srgbClr val="002060"/>
                </a:solidFill>
              </a:rPr>
              <a:t> у </a:t>
            </a:r>
            <a:r>
              <a:rPr lang="ru-RU" b="1" dirty="0" err="1" smtClean="0">
                <a:solidFill>
                  <a:srgbClr val="002060"/>
                </a:solidFill>
              </a:rPr>
              <a:t>зв'язку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смертю</a:t>
            </a:r>
            <a:r>
              <a:rPr lang="ru-RU" b="1" dirty="0" smtClean="0">
                <a:solidFill>
                  <a:srgbClr val="002060"/>
                </a:solidFill>
              </a:rPr>
              <a:t> родича. Не треба </a:t>
            </a:r>
            <a:r>
              <a:rPr lang="ru-RU" b="1" dirty="0" err="1" smtClean="0">
                <a:solidFill>
                  <a:srgbClr val="002060"/>
                </a:solidFill>
              </a:rPr>
              <a:t>відміняти</a:t>
            </a:r>
            <a:r>
              <a:rPr lang="ru-RU" b="1" dirty="0" smtClean="0">
                <a:solidFill>
                  <a:srgbClr val="002060"/>
                </a:solidFill>
              </a:rPr>
              <a:t> свята в </a:t>
            </a:r>
            <a:r>
              <a:rPr lang="ru-RU" b="1" dirty="0" err="1" smtClean="0">
                <a:solidFill>
                  <a:srgbClr val="002060"/>
                </a:solidFill>
              </a:rPr>
              <a:t>сім'ї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2906" y="1214422"/>
            <a:ext cx="384768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71546"/>
            <a:ext cx="4643470" cy="432912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8. Не треба </a:t>
            </a:r>
            <a:r>
              <a:rPr lang="ru-RU" b="1" dirty="0" err="1" smtClean="0">
                <a:solidFill>
                  <a:srgbClr val="002060"/>
                </a:solidFill>
              </a:rPr>
              <a:t>примушувати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постійно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пам'ятати</a:t>
            </a:r>
            <a:r>
              <a:rPr lang="ru-RU" b="1" dirty="0" smtClean="0">
                <a:solidFill>
                  <a:srgbClr val="002060"/>
                </a:solidFill>
              </a:rPr>
              <a:t> про </a:t>
            </a:r>
            <a:r>
              <a:rPr lang="ru-RU" b="1" dirty="0" err="1" smtClean="0">
                <a:solidFill>
                  <a:srgbClr val="002060"/>
                </a:solidFill>
              </a:rPr>
              <a:t>померлого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говорити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тільки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про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нього</a:t>
            </a:r>
            <a:r>
              <a:rPr lang="ru-RU" b="1" dirty="0" smtClean="0">
                <a:solidFill>
                  <a:srgbClr val="002060"/>
                </a:solidFill>
              </a:rPr>
              <a:t>, особливо перший час.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3369" y="1428736"/>
            <a:ext cx="305818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9. </a:t>
            </a:r>
            <a:r>
              <a:rPr lang="ru-RU" b="1" dirty="0" err="1" smtClean="0">
                <a:solidFill>
                  <a:srgbClr val="002060"/>
                </a:solidFill>
              </a:rPr>
              <a:t>Дуже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важливо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у </a:t>
            </a:r>
            <a:r>
              <a:rPr lang="ru-RU" b="1" dirty="0" err="1" smtClean="0">
                <a:solidFill>
                  <a:srgbClr val="002060"/>
                </a:solidFill>
              </a:rPr>
              <a:t>перші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години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після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смерті</a:t>
            </a:r>
            <a:r>
              <a:rPr lang="ru-RU" b="1" dirty="0" smtClean="0">
                <a:solidFill>
                  <a:srgbClr val="002060"/>
                </a:solidFill>
              </a:rPr>
              <a:t> родича,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дитиною</a:t>
            </a:r>
            <a:r>
              <a:rPr lang="ru-RU" b="1" dirty="0" smtClean="0">
                <a:solidFill>
                  <a:srgbClr val="002060"/>
                </a:solidFill>
              </a:rPr>
              <a:t>, родину </a:t>
            </a:r>
            <a:r>
              <a:rPr lang="ru-RU" b="1" dirty="0" err="1" smtClean="0">
                <a:solidFill>
                  <a:srgbClr val="002060"/>
                </a:solidFill>
              </a:rPr>
              <a:t>якого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спіткало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нещастя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знаходилася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людина</a:t>
            </a:r>
            <a:r>
              <a:rPr lang="ru-RU" b="1" dirty="0" smtClean="0">
                <a:solidFill>
                  <a:srgbClr val="002060"/>
                </a:solidFill>
              </a:rPr>
              <a:t>, не </a:t>
            </a:r>
            <a:r>
              <a:rPr lang="ru-RU" b="1" dirty="0" err="1" smtClean="0">
                <a:solidFill>
                  <a:srgbClr val="002060"/>
                </a:solidFill>
              </a:rPr>
              <a:t>охоплений</a:t>
            </a:r>
            <a:r>
              <a:rPr lang="ru-RU" b="1" dirty="0" smtClean="0">
                <a:solidFill>
                  <a:srgbClr val="002060"/>
                </a:solidFill>
              </a:rPr>
              <a:t> горем. </a:t>
            </a:r>
            <a:r>
              <a:rPr lang="ru-RU" b="1" dirty="0" err="1" smtClean="0">
                <a:solidFill>
                  <a:srgbClr val="002060"/>
                </a:solidFill>
              </a:rPr>
              <a:t>Потрібно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у </a:t>
            </a:r>
            <a:r>
              <a:rPr lang="ru-RU" b="1" dirty="0" err="1" smtClean="0">
                <a:solidFill>
                  <a:srgbClr val="002060"/>
                </a:solidFill>
              </a:rPr>
              <a:t>ці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важкі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миті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дитині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було</a:t>
            </a:r>
            <a:r>
              <a:rPr lang="ru-RU" b="1" dirty="0" smtClean="0">
                <a:solidFill>
                  <a:srgbClr val="002060"/>
                </a:solidFill>
              </a:rPr>
              <a:t> на кого </a:t>
            </a:r>
            <a:r>
              <a:rPr lang="ru-RU" b="1" dirty="0" err="1" smtClean="0">
                <a:solidFill>
                  <a:srgbClr val="002060"/>
                </a:solidFill>
              </a:rPr>
              <a:t>покластися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щоб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була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підтримка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</a:rPr>
              <a:t>був</a:t>
            </a:r>
            <a:r>
              <a:rPr lang="ru-RU" b="1" dirty="0" smtClean="0">
                <a:solidFill>
                  <a:srgbClr val="002060"/>
                </a:solidFill>
              </a:rPr>
              <a:t> той, </a:t>
            </a:r>
            <a:r>
              <a:rPr lang="ru-RU" b="1" dirty="0" err="1" smtClean="0">
                <a:solidFill>
                  <a:srgbClr val="002060"/>
                </a:solidFill>
              </a:rPr>
              <a:t>з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ким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можна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спокійно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поговорити</a:t>
            </a:r>
            <a:r>
              <a:rPr lang="ru-RU" b="1" dirty="0" smtClean="0">
                <a:solidFill>
                  <a:srgbClr val="002060"/>
                </a:solidFill>
              </a:rPr>
              <a:t> про </a:t>
            </a:r>
            <a:r>
              <a:rPr lang="ru-RU" b="1" dirty="0" err="1" smtClean="0">
                <a:solidFill>
                  <a:srgbClr val="002060"/>
                </a:solidFill>
              </a:rPr>
              <a:t>померлого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enniy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Osenniy</Template>
  <TotalTime>27</TotalTime>
  <Words>439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Osenniy</vt:lpstr>
      <vt:lpstr>Слайд 1</vt:lpstr>
      <vt:lpstr>Слайд 2</vt:lpstr>
      <vt:lpstr>Слайд 3</vt:lpstr>
      <vt:lpstr>Поради  «Як допомогти дитині пережити горе втрати близької людини без тяжких наслідків для психіки»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хаус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Шаблон для презентаций PowerPoint</dc:subject>
  <dc:creator>сергей</dc:creator>
  <dc:description>Презентации по культуре и искусству, шаблоны PowerPoint http://freeppt.ru/</dc:description>
  <cp:lastModifiedBy>сергей</cp:lastModifiedBy>
  <cp:revision>6</cp:revision>
  <dcterms:created xsi:type="dcterms:W3CDTF">2012-01-15T10:22:01Z</dcterms:created>
  <dcterms:modified xsi:type="dcterms:W3CDTF">2012-01-15T11:27:08Z</dcterms:modified>
</cp:coreProperties>
</file>