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handoutMasterIdLst>
    <p:handoutMasterId r:id="rId22"/>
  </p:handoutMasterIdLst>
  <p:sldIdLst>
    <p:sldId id="256" r:id="rId2"/>
    <p:sldId id="258" r:id="rId3"/>
    <p:sldId id="259" r:id="rId4"/>
    <p:sldId id="260" r:id="rId5"/>
    <p:sldId id="261" r:id="rId6"/>
    <p:sldId id="273" r:id="rId7"/>
    <p:sldId id="274" r:id="rId8"/>
    <p:sldId id="269" r:id="rId9"/>
    <p:sldId id="270" r:id="rId10"/>
    <p:sldId id="272" r:id="rId11"/>
    <p:sldId id="267" r:id="rId12"/>
    <p:sldId id="271" r:id="rId13"/>
    <p:sldId id="265" r:id="rId14"/>
    <p:sldId id="264" r:id="rId15"/>
    <p:sldId id="262" r:id="rId16"/>
    <p:sldId id="278" r:id="rId17"/>
    <p:sldId id="275" r:id="rId18"/>
    <p:sldId id="277" r:id="rId19"/>
    <p:sldId id="276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1" d="100"/>
          <a:sy n="41" d="100"/>
        </p:scale>
        <p:origin x="-78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FB7855-61C8-4B3D-A2A9-8E1348149A2E}" type="datetimeFigureOut">
              <a:rPr lang="uk-UA" smtClean="0"/>
              <a:pPr/>
              <a:t>16.12.2011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B244CA-4C31-4ADD-A2E2-88948D444916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A28C6F-D71D-4BDD-A319-2C6B17BC1C18}" type="datetimeFigureOut">
              <a:rPr lang="uk-UA" smtClean="0"/>
              <a:pPr/>
              <a:t>16.12.2011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F96A55-CE3B-4617-9B5B-D65D5196AD88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16.12.2011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16.12.2011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16.12.2011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16.12.2011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16.12.2011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16.12.2011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16.12.2011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16.12.2011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16.12.2011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16.12.2011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16.12.2011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16.12.2011</a:t>
            </a:fld>
            <a:endParaRPr lang="ru-RU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../049%20&#1042;&#1040;&#1051;&#1068;&#1057;%20&#1062;&#1042;&#1045;&#1058;&#1054;&#1042;%20&#1080;&#1079;%20&#1073;&#1072;&#1083;&#1077;&#1090;&#1072;%20&#1065;&#1045;&#1051;&#1050;&#1059;&#1053;&#1063;&#1048;&#1050;%20(&#1055;.%20&#1048;.%20&#1063;&#1040;&#1049;&#1050;&#1054;&#1042;&#1057;&#1050;&#1048;&#1049;).mp3.mp3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340768"/>
            <a:ext cx="8964488" cy="3312368"/>
          </a:xfrm>
        </p:spPr>
        <p:txBody>
          <a:bodyPr>
            <a:noAutofit/>
          </a:bodyPr>
          <a:lstStyle/>
          <a:p>
            <a:pPr algn="l"/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16</a:t>
            </a:r>
            <a:r>
              <a:rPr lang="uk-UA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uk-UA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2011</a:t>
            </a:r>
            <a:r>
              <a:rPr lang="uk-UA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року</a:t>
            </a:r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Тема уроку: </a:t>
            </a:r>
            <a:r>
              <a:rPr lang="uk-UA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Інструменти та                </a:t>
            </a:r>
            <a:br>
              <a:rPr lang="uk-UA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</a:t>
            </a:r>
            <a:r>
              <a:rPr lang="uk-UA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пристрої  для  роботи </a:t>
            </a:r>
            <a:br>
              <a:rPr lang="uk-UA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</a:t>
            </a:r>
            <a:r>
              <a:rPr lang="uk-UA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 улаштування </a:t>
            </a:r>
            <a:br>
              <a:rPr lang="uk-UA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конструкцій комплектних  </a:t>
            </a:r>
            <a:br>
              <a:rPr lang="uk-UA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систем сухого будівництва </a:t>
            </a:r>
            <a:br>
              <a:rPr lang="uk-UA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компанії «</a:t>
            </a:r>
            <a:r>
              <a:rPr lang="uk-UA" sz="32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Кнауф</a:t>
            </a:r>
            <a:r>
              <a:rPr lang="uk-UA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uk-UA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uk-UA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005064"/>
            <a:ext cx="5148064" cy="2615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4219575"/>
            <a:ext cx="4067944" cy="263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08688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i="1" dirty="0" smtClean="0">
                <a:solidFill>
                  <a:srgbClr val="FF0000"/>
                </a:solidFill>
              </a:rPr>
              <a:t>ЧОМУ Я ТУТ? </a:t>
            </a:r>
            <a:endParaRPr lang="uk-UA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340768"/>
            <a:ext cx="8820472" cy="5517232"/>
          </a:xfrm>
        </p:spPr>
        <p:txBody>
          <a:bodyPr>
            <a:normAutofit/>
          </a:bodyPr>
          <a:lstStyle/>
          <a:p>
            <a:pPr lvl="0"/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Щоб стати хорошим робітником в сучасному будівництві</a:t>
            </a:r>
          </a:p>
          <a:p>
            <a:pPr lvl="0"/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Щоб орієнтуватися в будівельних матеріалах </a:t>
            </a:r>
          </a:p>
          <a:p>
            <a:pPr lvl="0"/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Щоб вміти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правильно </a:t>
            </a: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застосовувати нові технології та матеріали компанії «</a:t>
            </a:r>
            <a:r>
              <a:rPr lang="uk-UA" sz="3200" dirty="0" err="1" smtClean="0">
                <a:latin typeface="Times New Roman" pitchFamily="18" charset="0"/>
                <a:cs typeface="Times New Roman" pitchFamily="18" charset="0"/>
              </a:rPr>
              <a:t>Кнауф</a:t>
            </a: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lvl="0"/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Бути вмілим майстром своєї справи, яку буду виконувати в майбутньому</a:t>
            </a:r>
          </a:p>
          <a:p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Щоб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зробити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прав</a:t>
            </a: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льний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вибір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майбутньої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професії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uk-UA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264" y="5733256"/>
            <a:ext cx="2195736" cy="1124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935480"/>
            <a:ext cx="9144000" cy="4389120"/>
          </a:xfrm>
        </p:spPr>
        <p:txBody>
          <a:bodyPr/>
          <a:lstStyle/>
          <a:p>
            <a:pPr>
              <a:buNone/>
            </a:pPr>
            <a:r>
              <a:rPr lang="uk-UA" sz="4400" b="1" i="1" dirty="0" smtClean="0">
                <a:latin typeface="Mistral" pitchFamily="66" charset="0"/>
                <a:cs typeface="Times New Roman" pitchFamily="18" charset="0"/>
              </a:rPr>
              <a:t> </a:t>
            </a:r>
            <a:r>
              <a:rPr lang="uk-UA" sz="6000" b="1" i="1" dirty="0" smtClean="0">
                <a:solidFill>
                  <a:schemeClr val="accent1">
                    <a:lumMod val="75000"/>
                  </a:schemeClr>
                </a:solidFill>
                <a:latin typeface="Mistral" pitchFamily="66" charset="0"/>
                <a:cs typeface="Times New Roman" pitchFamily="18" charset="0"/>
              </a:rPr>
              <a:t>«ОСВІТА – ЦЕ НАЙСИЛЬНІША ЗБРОЯ , ЯКУ ВИ МОЖЕТЕ ВИКОРИСТАТИ ДЛЯ ТОГО, ЩОБ ЗМІНИТИ СВІТ»</a:t>
            </a:r>
            <a:endParaRPr lang="uk-UA" sz="6000" i="1" dirty="0" smtClean="0">
              <a:solidFill>
                <a:schemeClr val="accent1">
                  <a:lumMod val="75000"/>
                </a:schemeClr>
              </a:solidFill>
              <a:latin typeface="Mistral" pitchFamily="66" charset="0"/>
              <a:cs typeface="Times New Roman" pitchFamily="18" charset="0"/>
            </a:endParaRPr>
          </a:p>
          <a:p>
            <a:pPr algn="r">
              <a:buNone/>
            </a:pP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Нельсон </a:t>
            </a:r>
            <a:r>
              <a:rPr lang="ru-RU" b="1" i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Мандела</a:t>
            </a:r>
            <a:endParaRPr lang="uk-UA" i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80696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rgbClr val="FF0000"/>
                </a:solidFill>
              </a:rPr>
              <a:t>Цифровий диктант </a:t>
            </a:r>
            <a:endParaRPr lang="uk-UA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84784"/>
            <a:ext cx="8686800" cy="537321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min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товщина ГКП</a:t>
            </a:r>
          </a:p>
          <a:p>
            <a:pPr>
              <a:buNone/>
            </a:pPr>
            <a:r>
              <a:rPr lang="uk-UA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 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стандартна   довжина  ГКП</a:t>
            </a:r>
          </a:p>
          <a:p>
            <a:pPr>
              <a:buNone/>
            </a:pPr>
            <a:r>
              <a:rPr lang="uk-UA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 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довжина   суцільної  стрічки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конвейєра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при виготовленні ГКП </a:t>
            </a:r>
          </a:p>
          <a:p>
            <a:pPr>
              <a:buNone/>
            </a:pPr>
            <a:r>
              <a:rPr lang="uk-UA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4.  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кількість ГКП в пакеті</a:t>
            </a:r>
          </a:p>
          <a:p>
            <a:pPr>
              <a:buNone/>
            </a:pPr>
            <a:r>
              <a:rPr lang="uk-UA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5.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ас  товщина ГКП </a:t>
            </a:r>
          </a:p>
          <a:p>
            <a:pPr>
              <a:buNone/>
            </a:pPr>
            <a:r>
              <a:rPr lang="uk-UA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6.  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середня товщина  металевого профілю</a:t>
            </a:r>
          </a:p>
          <a:p>
            <a:pPr>
              <a:buNone/>
            </a:pPr>
            <a:r>
              <a:rPr lang="uk-UA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7.  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максимальна довжина ГКП</a:t>
            </a:r>
          </a:p>
          <a:p>
            <a:pPr>
              <a:buNone/>
            </a:pPr>
            <a:r>
              <a:rPr lang="uk-UA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8. 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довжина профілів </a:t>
            </a:r>
          </a:p>
          <a:p>
            <a:pPr>
              <a:buNone/>
            </a:pPr>
            <a:r>
              <a:rPr lang="uk-UA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9. 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товщина картону для виготовлення ГКП </a:t>
            </a:r>
          </a:p>
          <a:p>
            <a:pPr>
              <a:buNone/>
            </a:pPr>
            <a:r>
              <a:rPr lang="uk-UA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10.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час сушіння ГКП в камері при виготовленні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332656"/>
            <a:ext cx="981075" cy="1343025"/>
          </a:xfrm>
          <a:prstGeom prst="rect">
            <a:avLst/>
          </a:prstGeom>
          <a:noFill/>
        </p:spPr>
      </p:pic>
      <p:pic>
        <p:nvPicPr>
          <p:cNvPr id="5" name="Рисунок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6296" y="404664"/>
            <a:ext cx="952500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80696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rgbClr val="FF0000"/>
                </a:solidFill>
              </a:rPr>
              <a:t>Цифровий диктант </a:t>
            </a:r>
            <a:endParaRPr lang="uk-UA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84784"/>
            <a:ext cx="8686800" cy="537321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min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товщина ГКП </a:t>
            </a:r>
            <a:r>
              <a:rPr lang="uk-UA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</a:t>
            </a:r>
            <a:r>
              <a:rPr lang="uk-UA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6.5 мм</a:t>
            </a:r>
            <a:r>
              <a:rPr lang="uk-UA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uk-UA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 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стандартна   довжина  ГКП                                   </a:t>
            </a:r>
            <a:r>
              <a:rPr lang="uk-UA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2,5м </a:t>
            </a:r>
            <a:endParaRPr lang="uk-UA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 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довжина   суцільної  стрічки 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конвейєра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при </a:t>
            </a:r>
          </a:p>
          <a:p>
            <a:pPr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    виготовленні  ГКП                                                    </a:t>
            </a:r>
            <a:r>
              <a:rPr lang="uk-UA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200м</a:t>
            </a:r>
            <a:endParaRPr lang="uk-UA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4.  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кількість ГКП в пакеті                                     </a:t>
            </a:r>
            <a:r>
              <a:rPr lang="uk-UA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50-60 шт</a:t>
            </a: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5.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ас  товщина ГКП                                               </a:t>
            </a:r>
            <a:r>
              <a:rPr lang="uk-UA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24 мм</a:t>
            </a:r>
            <a:r>
              <a:rPr lang="uk-UA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uk-UA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6.  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середня товщина  металевого профілю              </a:t>
            </a:r>
            <a:r>
              <a:rPr lang="uk-UA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0.6 мм</a:t>
            </a:r>
            <a:endParaRPr lang="uk-UA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7.  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максимальна довжина ГКП                                    </a:t>
            </a:r>
            <a:r>
              <a:rPr lang="uk-UA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4м.</a:t>
            </a:r>
            <a:endParaRPr lang="uk-UA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8. 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довжина профілів                                                    </a:t>
            </a:r>
            <a:r>
              <a:rPr lang="uk-UA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3-4 м.</a:t>
            </a:r>
            <a:endParaRPr lang="uk-UA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9. 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товщина картону для виготовлення ГКП </a:t>
            </a:r>
            <a:r>
              <a:rPr lang="uk-UA" b="1" i="1" dirty="0" smtClean="0"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uk-UA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0,6мм</a:t>
            </a:r>
            <a:r>
              <a:rPr lang="uk-UA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10. 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час сушіння ГКП в камері</a:t>
            </a:r>
            <a:r>
              <a:rPr lang="uk-UA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при виготовленні         </a:t>
            </a:r>
            <a:r>
              <a:rPr lang="uk-UA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60 хв.</a:t>
            </a:r>
            <a:endParaRPr lang="uk-UA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288" y="404664"/>
            <a:ext cx="952500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332656"/>
            <a:ext cx="981075" cy="134302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340768"/>
            <a:ext cx="8964488" cy="3312368"/>
          </a:xfrm>
        </p:spPr>
        <p:txBody>
          <a:bodyPr>
            <a:noAutofit/>
          </a:bodyPr>
          <a:lstStyle/>
          <a:p>
            <a:pPr algn="l"/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16</a:t>
            </a:r>
            <a:r>
              <a:rPr lang="uk-UA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uk-UA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2011</a:t>
            </a:r>
            <a:r>
              <a:rPr lang="uk-UA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року</a:t>
            </a:r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Тема уроку: </a:t>
            </a:r>
            <a:r>
              <a:rPr lang="uk-UA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Інструменти та                </a:t>
            </a:r>
            <a:br>
              <a:rPr lang="uk-UA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</a:t>
            </a:r>
            <a:r>
              <a:rPr lang="uk-UA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пристрої  для  роботи </a:t>
            </a:r>
            <a:br>
              <a:rPr lang="uk-UA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</a:t>
            </a:r>
            <a:r>
              <a:rPr lang="uk-UA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 улаштування </a:t>
            </a:r>
            <a:br>
              <a:rPr lang="uk-UA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конструкцій комплектних  </a:t>
            </a:r>
            <a:br>
              <a:rPr lang="uk-UA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систем сухого будівництва </a:t>
            </a:r>
            <a:br>
              <a:rPr lang="uk-UA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компанії «</a:t>
            </a:r>
            <a:r>
              <a:rPr lang="uk-UA" sz="32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Кнауф</a:t>
            </a:r>
            <a:r>
              <a:rPr lang="uk-UA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uk-UA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uk-UA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005064"/>
            <a:ext cx="5508104" cy="2615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4219575"/>
            <a:ext cx="3851920" cy="263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3178696" cy="780696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Мета уроку: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0768"/>
            <a:ext cx="8363272" cy="5517232"/>
          </a:xfrm>
        </p:spPr>
        <p:txBody>
          <a:bodyPr>
            <a:normAutofit lnSpcReduction="10000"/>
          </a:bodyPr>
          <a:lstStyle/>
          <a:p>
            <a:pPr algn="just"/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навчальна: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i="1" dirty="0" smtClean="0">
                <a:latin typeface="Times New Roman" pitchFamily="18" charset="0"/>
                <a:cs typeface="Times New Roman" pitchFamily="18" charset="0"/>
              </a:rPr>
              <a:t>розширити кругозір учнів про  комплектні системи  </a:t>
            </a:r>
            <a:r>
              <a:rPr lang="uk-UA" sz="2800" i="1" dirty="0" err="1" smtClean="0">
                <a:latin typeface="Times New Roman" pitchFamily="18" charset="0"/>
                <a:cs typeface="Times New Roman" pitchFamily="18" charset="0"/>
              </a:rPr>
              <a:t>гіпсокартонних</a:t>
            </a:r>
            <a:r>
              <a:rPr lang="uk-UA" sz="2800" i="1" dirty="0" smtClean="0">
                <a:latin typeface="Times New Roman" pitchFamily="18" charset="0"/>
                <a:cs typeface="Times New Roman" pitchFamily="18" charset="0"/>
              </a:rPr>
              <a:t> конструкцій, формування вмінь і навичок, правильне користування інструментами монтажника </a:t>
            </a:r>
            <a:r>
              <a:rPr lang="uk-UA" sz="2800" i="1" dirty="0" err="1" smtClean="0">
                <a:latin typeface="Times New Roman" pitchFamily="18" charset="0"/>
                <a:cs typeface="Times New Roman" pitchFamily="18" charset="0"/>
              </a:rPr>
              <a:t>гіпсокартонних</a:t>
            </a:r>
            <a:r>
              <a:rPr lang="uk-UA" sz="2800" i="1" dirty="0" smtClean="0">
                <a:latin typeface="Times New Roman" pitchFamily="18" charset="0"/>
                <a:cs typeface="Times New Roman" pitchFamily="18" charset="0"/>
              </a:rPr>
              <a:t> конструкцій за призначенням. </a:t>
            </a:r>
          </a:p>
          <a:p>
            <a:pPr algn="just"/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розвиваюча: </a:t>
            </a:r>
            <a:r>
              <a:rPr lang="uk-UA" sz="2800" i="1" dirty="0" smtClean="0">
                <a:latin typeface="Times New Roman" pitchFamily="18" charset="0"/>
                <a:cs typeface="Times New Roman" pitchFamily="18" charset="0"/>
              </a:rPr>
              <a:t>розвивати</a:t>
            </a:r>
            <a:r>
              <a:rPr lang="uk-UA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i="1" dirty="0" smtClean="0">
                <a:latin typeface="Times New Roman" pitchFamily="18" charset="0"/>
                <a:cs typeface="Times New Roman" pitchFamily="18" charset="0"/>
              </a:rPr>
              <a:t>логіку та аналітичне мислення, сприяти  розвитку   професійного  інтересу;</a:t>
            </a:r>
          </a:p>
          <a:p>
            <a:pPr algn="just"/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виховна: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uk-UA" sz="2800" i="1" dirty="0" smtClean="0">
                <a:latin typeface="Times New Roman" pitchFamily="18" charset="0"/>
                <a:cs typeface="Times New Roman" pitchFamily="18" charset="0"/>
              </a:rPr>
              <a:t>виховувати творче відношення та</a:t>
            </a:r>
            <a:r>
              <a:rPr lang="uk-UA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i="1" dirty="0" smtClean="0">
                <a:latin typeface="Times New Roman" pitchFamily="18" charset="0"/>
                <a:cs typeface="Times New Roman" pitchFamily="18" charset="0"/>
              </a:rPr>
              <a:t>відповідальне ставлення до своєї справи, охайність, спостережливість, бажання та прагнення бути конкурентоспроможними на сучасному ринку праці.</a:t>
            </a:r>
          </a:p>
          <a:p>
            <a:endParaRPr lang="uk-UA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763688" y="548680"/>
            <a:ext cx="6336704" cy="864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Класифікація інструментів</a:t>
            </a:r>
            <a:endParaRPr lang="uk-UA" sz="36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5868144" y="2420888"/>
            <a:ext cx="3275856" cy="2664296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i="1" dirty="0" err="1" smtClean="0">
                <a:solidFill>
                  <a:srgbClr val="FF0000"/>
                </a:solidFill>
              </a:rPr>
              <a:t>Контрольно</a:t>
            </a:r>
            <a:r>
              <a:rPr lang="en-US" sz="2400" b="1" i="1" dirty="0" smtClean="0">
                <a:solidFill>
                  <a:srgbClr val="FF0000"/>
                </a:solidFill>
              </a:rPr>
              <a:t> - </a:t>
            </a:r>
            <a:endParaRPr lang="uk-UA" sz="2400" b="1" i="1" dirty="0" smtClean="0">
              <a:solidFill>
                <a:srgbClr val="FF0000"/>
              </a:solidFill>
            </a:endParaRPr>
          </a:p>
          <a:p>
            <a:pPr algn="ctr"/>
            <a:r>
              <a:rPr lang="uk-UA" sz="2400" b="1" i="1" dirty="0" smtClean="0">
                <a:solidFill>
                  <a:srgbClr val="FF0000"/>
                </a:solidFill>
              </a:rPr>
              <a:t>вимірювальні </a:t>
            </a:r>
            <a:r>
              <a:rPr lang="uk-UA" sz="2400" b="1" i="1" dirty="0" err="1" smtClean="0">
                <a:solidFill>
                  <a:srgbClr val="FF0000"/>
                </a:solidFill>
              </a:rPr>
              <a:t>нструменти</a:t>
            </a:r>
            <a:endParaRPr lang="uk-UA" sz="2400" b="1" i="1" dirty="0">
              <a:solidFill>
                <a:srgbClr val="FF0000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3059832" y="2492896"/>
            <a:ext cx="2952328" cy="2592288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Робочі інструменти</a:t>
            </a:r>
            <a:endParaRPr lang="uk-UA" sz="24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79512" y="2564904"/>
            <a:ext cx="2952328" cy="2448272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Інструменти для підготовки</a:t>
            </a:r>
          </a:p>
          <a:p>
            <a:pPr algn="ctr"/>
            <a:r>
              <a:rPr lang="uk-UA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матеріалів</a:t>
            </a:r>
            <a:endParaRPr lang="uk-UA" sz="24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трелка вниз 10"/>
          <p:cNvSpPr/>
          <p:nvPr/>
        </p:nvSpPr>
        <p:spPr>
          <a:xfrm>
            <a:off x="4139952" y="1412776"/>
            <a:ext cx="648072" cy="122413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2" name="Выгнутая вправо стрелка 11"/>
          <p:cNvSpPr/>
          <p:nvPr/>
        </p:nvSpPr>
        <p:spPr>
          <a:xfrm>
            <a:off x="7884368" y="908720"/>
            <a:ext cx="864096" cy="187220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tx1"/>
              </a:solidFill>
            </a:endParaRPr>
          </a:p>
        </p:txBody>
      </p:sp>
      <p:sp>
        <p:nvSpPr>
          <p:cNvPr id="13" name="Выгнутая влево стрелка 12"/>
          <p:cNvSpPr/>
          <p:nvPr/>
        </p:nvSpPr>
        <p:spPr>
          <a:xfrm>
            <a:off x="899592" y="980728"/>
            <a:ext cx="1163568" cy="1872208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tx1"/>
              </a:solidFill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4" y="5301208"/>
            <a:ext cx="2555776" cy="1556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3059832" y="2420888"/>
            <a:ext cx="2952328" cy="230425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Інструменти монтажника ГКК</a:t>
            </a:r>
            <a:endParaRPr lang="uk-UA" sz="24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блако 4"/>
          <p:cNvSpPr/>
          <p:nvPr/>
        </p:nvSpPr>
        <p:spPr>
          <a:xfrm>
            <a:off x="0" y="692696"/>
            <a:ext cx="2699792" cy="1656184"/>
          </a:xfrm>
          <a:prstGeom prst="cloud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Інструменти для різання і обробки ГКП</a:t>
            </a:r>
            <a:endParaRPr lang="uk-UA" sz="2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блако 5"/>
          <p:cNvSpPr/>
          <p:nvPr/>
        </p:nvSpPr>
        <p:spPr>
          <a:xfrm>
            <a:off x="3203848" y="404664"/>
            <a:ext cx="2808312" cy="1872208"/>
          </a:xfrm>
          <a:prstGeom prst="cloud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Інструменти для різання і обробки металевих елементів ГКК</a:t>
            </a:r>
            <a:endParaRPr lang="uk-UA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блако 6"/>
          <p:cNvSpPr/>
          <p:nvPr/>
        </p:nvSpPr>
        <p:spPr>
          <a:xfrm>
            <a:off x="6300192" y="620688"/>
            <a:ext cx="2520280" cy="1656184"/>
          </a:xfrm>
          <a:prstGeom prst="cloud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Інструменти для кріплення ГКП до металевих елементів</a:t>
            </a:r>
            <a:endParaRPr lang="uk-UA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Облако 7"/>
          <p:cNvSpPr/>
          <p:nvPr/>
        </p:nvSpPr>
        <p:spPr>
          <a:xfrm>
            <a:off x="0" y="2564904"/>
            <a:ext cx="3059832" cy="1656184"/>
          </a:xfrm>
          <a:prstGeom prst="cloud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Інструменти для </a:t>
            </a:r>
            <a:r>
              <a:rPr lang="uk-UA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транспортува-</a:t>
            </a:r>
            <a:r>
              <a:rPr lang="uk-UA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ння</a:t>
            </a:r>
            <a:r>
              <a:rPr lang="uk-UA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ГКП</a:t>
            </a:r>
            <a:endParaRPr lang="uk-UA" sz="2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Облако 9"/>
          <p:cNvSpPr/>
          <p:nvPr/>
        </p:nvSpPr>
        <p:spPr>
          <a:xfrm>
            <a:off x="6623720" y="2492896"/>
            <a:ext cx="2520280" cy="1656184"/>
          </a:xfrm>
          <a:prstGeom prst="cloud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Інструменти для шпарування швів у ГКК</a:t>
            </a:r>
            <a:endParaRPr lang="uk-UA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Облако 10"/>
          <p:cNvSpPr/>
          <p:nvPr/>
        </p:nvSpPr>
        <p:spPr>
          <a:xfrm>
            <a:off x="3203848" y="4941168"/>
            <a:ext cx="2952328" cy="1656184"/>
          </a:xfrm>
          <a:prstGeom prst="cloud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Інструменти для контролю виконаних ГКК</a:t>
            </a:r>
            <a:endParaRPr lang="uk-UA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Облако 11"/>
          <p:cNvSpPr/>
          <p:nvPr/>
        </p:nvSpPr>
        <p:spPr>
          <a:xfrm>
            <a:off x="6300192" y="4365104"/>
            <a:ext cx="2843808" cy="1656184"/>
          </a:xfrm>
          <a:prstGeom prst="cloud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Інструменти для шпаклювальних робіт ГКК</a:t>
            </a:r>
            <a:endParaRPr lang="uk-UA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Молния 16"/>
          <p:cNvSpPr/>
          <p:nvPr/>
        </p:nvSpPr>
        <p:spPr>
          <a:xfrm>
            <a:off x="2051720" y="1700808"/>
            <a:ext cx="1368152" cy="1224136"/>
          </a:xfrm>
          <a:prstGeom prst="lightningBol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9" name="Молния 18"/>
          <p:cNvSpPr/>
          <p:nvPr/>
        </p:nvSpPr>
        <p:spPr>
          <a:xfrm rot="18787904">
            <a:off x="2291089" y="3086638"/>
            <a:ext cx="1033428" cy="906596"/>
          </a:xfrm>
          <a:prstGeom prst="lightningBol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0" name="Молния 19"/>
          <p:cNvSpPr/>
          <p:nvPr/>
        </p:nvSpPr>
        <p:spPr>
          <a:xfrm rot="2312952">
            <a:off x="4158224" y="2015238"/>
            <a:ext cx="830620" cy="811300"/>
          </a:xfrm>
          <a:prstGeom prst="lightningBol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1" name="Молния 20"/>
          <p:cNvSpPr/>
          <p:nvPr/>
        </p:nvSpPr>
        <p:spPr>
          <a:xfrm rot="4810834">
            <a:off x="5436096" y="1628800"/>
            <a:ext cx="1368152" cy="1224136"/>
          </a:xfrm>
          <a:prstGeom prst="lightningBol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2" name="Молния 21"/>
          <p:cNvSpPr/>
          <p:nvPr/>
        </p:nvSpPr>
        <p:spPr>
          <a:xfrm rot="7152286">
            <a:off x="5888809" y="2957823"/>
            <a:ext cx="1006735" cy="967919"/>
          </a:xfrm>
          <a:prstGeom prst="lightningBol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3" name="Молния 22"/>
          <p:cNvSpPr/>
          <p:nvPr/>
        </p:nvSpPr>
        <p:spPr>
          <a:xfrm rot="13009894">
            <a:off x="4401972" y="4227341"/>
            <a:ext cx="791639" cy="849342"/>
          </a:xfrm>
          <a:prstGeom prst="lightningBol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4" name="Молния 23"/>
          <p:cNvSpPr/>
          <p:nvPr/>
        </p:nvSpPr>
        <p:spPr>
          <a:xfrm rot="10331012">
            <a:off x="5648347" y="3798953"/>
            <a:ext cx="1226803" cy="1159013"/>
          </a:xfrm>
          <a:prstGeom prst="lightningBol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Облако 8"/>
          <p:cNvSpPr/>
          <p:nvPr/>
        </p:nvSpPr>
        <p:spPr>
          <a:xfrm>
            <a:off x="0" y="4437112"/>
            <a:ext cx="2987824" cy="1656184"/>
          </a:xfrm>
          <a:prstGeom prst="cloud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Інструменти для розмічування поверхні</a:t>
            </a:r>
            <a:endParaRPr lang="uk-UA" sz="2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Молния 24"/>
          <p:cNvSpPr/>
          <p:nvPr/>
        </p:nvSpPr>
        <p:spPr>
          <a:xfrm rot="16836211">
            <a:off x="2311162" y="3817979"/>
            <a:ext cx="1368152" cy="1224136"/>
          </a:xfrm>
          <a:prstGeom prst="lightningBol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0" grpId="0" animBg="1"/>
      <p:bldP spid="11" grpId="0" animBg="1"/>
      <p:bldP spid="12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67944" y="704088"/>
            <a:ext cx="4618856" cy="5461216"/>
          </a:xfrm>
        </p:spPr>
        <p:txBody>
          <a:bodyPr>
            <a:normAutofit/>
          </a:bodyPr>
          <a:lstStyle/>
          <a:p>
            <a:pPr algn="ctr"/>
            <a:r>
              <a:rPr lang="uk-UA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Безпека праці </a:t>
            </a:r>
            <a:br>
              <a:rPr lang="uk-UA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 роботі з інструментами</a:t>
            </a:r>
            <a:r>
              <a:rPr lang="uk-UA" sz="9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!!!!!!!!!!!!!!!</a:t>
            </a:r>
            <a:endParaRPr lang="uk-UA" sz="96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20688"/>
            <a:ext cx="4067944" cy="5976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8" y="5949280"/>
            <a:ext cx="2339752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4-конечная звезда 5">
            <a:hlinkClick r:id="rId2" action="ppaction://hlinkfile"/>
          </p:cNvPr>
          <p:cNvSpPr/>
          <p:nvPr/>
        </p:nvSpPr>
        <p:spPr>
          <a:xfrm>
            <a:off x="1115616" y="5301208"/>
            <a:ext cx="1512168" cy="1274440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dc</a:t>
            </a:r>
            <a:endParaRPr lang="uk-UA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6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Професійний конкурс</a:t>
            </a:r>
            <a:endParaRPr lang="uk-UA" sz="66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157816"/>
          </a:xfrm>
        </p:spPr>
        <p:txBody>
          <a:bodyPr anchor="ctr">
            <a:normAutofit/>
          </a:bodyPr>
          <a:lstStyle/>
          <a:p>
            <a:pPr>
              <a:buNone/>
            </a:pPr>
            <a:r>
              <a:rPr lang="uk-UA" sz="9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ВИРОБНИЧА СИТУАЦІЯ</a:t>
            </a:r>
            <a:endParaRPr lang="uk-UA" sz="9600" b="1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трелка вниз 3"/>
          <p:cNvSpPr/>
          <p:nvPr/>
        </p:nvSpPr>
        <p:spPr>
          <a:xfrm>
            <a:off x="3851920" y="1772816"/>
            <a:ext cx="1224136" cy="11521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5" name="Рисунок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5229200"/>
            <a:ext cx="4355976" cy="16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152128"/>
          </a:xfrm>
        </p:spPr>
        <p:txBody>
          <a:bodyPr>
            <a:prstTxWarp prst="textSlantUp">
              <a:avLst/>
            </a:prstTxWarp>
            <a:normAutofit/>
          </a:bodyPr>
          <a:lstStyle/>
          <a:p>
            <a:r>
              <a:rPr lang="uk-UA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Сходинки знань</a:t>
            </a:r>
            <a:endParaRPr lang="uk-UA" sz="4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51517" y="1340768"/>
          <a:ext cx="8712971" cy="52740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/>
                <a:gridCol w="504056"/>
                <a:gridCol w="504056"/>
                <a:gridCol w="504056"/>
                <a:gridCol w="504056"/>
                <a:gridCol w="504056"/>
                <a:gridCol w="504056"/>
                <a:gridCol w="504056"/>
                <a:gridCol w="504056"/>
                <a:gridCol w="504056"/>
                <a:gridCol w="504056"/>
                <a:gridCol w="504056"/>
                <a:gridCol w="504056"/>
                <a:gridCol w="504056"/>
                <a:gridCol w="504056"/>
                <a:gridCol w="504056"/>
                <a:gridCol w="648075"/>
              </a:tblGrid>
              <a:tr h="466899">
                <a:tc rowSpan="7" gridSpan="3">
                  <a:txBody>
                    <a:bodyPr/>
                    <a:lstStyle/>
                    <a:p>
                      <a:r>
                        <a:rPr lang="uk-UA" sz="20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м</a:t>
                      </a:r>
                      <a:endParaRPr lang="uk-UA" sz="20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tc rowSpan="7" hMerge="1">
                  <a:txBody>
                    <a:bodyPr/>
                    <a:lstStyle/>
                    <a:p>
                      <a:endParaRPr lang="uk-UA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mpd="sng">
                      <a:noFill/>
                    </a:lnT>
                    <a:lnB w="38100" cmpd="sng">
                      <a:noFill/>
                    </a:lnB>
                  </a:tcPr>
                </a:tc>
                <a:tc rowSpan="7" hMerge="1">
                  <a:txBody>
                    <a:bodyPr/>
                    <a:lstStyle/>
                    <a:p>
                      <a:endParaRPr lang="uk-UA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mpd="sng">
                      <a:noFill/>
                    </a:lnT>
                  </a:tcPr>
                </a:tc>
                <a:tc rowSpan="3" gridSpan="2">
                  <a:txBody>
                    <a:bodyPr/>
                    <a:lstStyle/>
                    <a:p>
                      <a:fld id="{4F2DAE9E-6055-4766-99FE-B602D8B8197E}" type="slidenum">
                        <a:rPr lang="uk-UA" sz="2000" b="1" i="0" smtClean="0">
                          <a:latin typeface="Times New Roman" pitchFamily="18" charset="0"/>
                          <a:cs typeface="Times New Roman" pitchFamily="18" charset="0"/>
                        </a:rPr>
                        <a:pPr/>
                        <a:t>12</a:t>
                      </a:fld>
                      <a:fld id="{452F74B3-149C-4CCA-9E27-C0E3A06C265B}" type="slidenum">
                        <a:rPr lang="uk-UA" sz="2000" b="1" i="0" smtClean="0">
                          <a:latin typeface="Times New Roman" pitchFamily="18" charset="0"/>
                          <a:cs typeface="Times New Roman" pitchFamily="18" charset="0"/>
                        </a:rPr>
                        <a:pPr/>
                        <a:t>12</a:t>
                      </a:fld>
                      <a:endParaRPr lang="uk-UA" sz="20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tc rowSpan="3" hMerge="1">
                  <a:txBody>
                    <a:bodyPr/>
                    <a:lstStyle/>
                    <a:p>
                      <a:endParaRPr lang="uk-UA" dirty="0"/>
                    </a:p>
                  </a:txBody>
                  <a:tcPr>
                    <a:lnT w="12700" cmpd="sng">
                      <a:noFill/>
                    </a:lnT>
                  </a:tcPr>
                </a:tc>
                <a:tc rowSpan="2" gridSpan="2">
                  <a:txBody>
                    <a:bodyPr/>
                    <a:lstStyle/>
                    <a:p>
                      <a:endParaRPr lang="uk-UA" sz="2000" b="1" i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uk-UA" sz="2000" b="1" i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uk-UA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mpd="sng">
                      <a:noFill/>
                    </a:lnT>
                    <a:lnB w="38100" cmpd="sng">
                      <a:noFill/>
                    </a:lnB>
                  </a:tcPr>
                </a:tc>
                <a:tc rowSpan="3">
                  <a:txBody>
                    <a:bodyPr/>
                    <a:lstStyle/>
                    <a:p>
                      <a:endParaRPr lang="uk-UA" sz="2000" b="1" i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uk-UA" sz="2000" b="1" i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uk-UA" sz="2000" b="1" i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en-US" sz="2000" b="1" i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uk-UA" sz="2000" b="1" i="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endParaRPr lang="uk-UA" sz="2000" b="1" i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en-US" sz="2000" b="1" i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uk-UA" sz="2000" b="1" i="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i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uk-UA" sz="2000" b="1" i="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</a:t>
                      </a:r>
                      <a:endParaRPr lang="uk-UA" sz="2000" b="1" i="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</a:t>
                      </a:r>
                      <a:endParaRPr lang="uk-UA" sz="2000" b="1" i="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</a:t>
                      </a:r>
                      <a:endParaRPr lang="uk-UA" sz="2000" b="1" i="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</a:t>
                      </a:r>
                      <a:endParaRPr lang="uk-UA" sz="2000" b="1" i="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ч</a:t>
                      </a:r>
                      <a:endParaRPr lang="uk-UA" sz="2000" b="1" i="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і</a:t>
                      </a:r>
                      <a:endParaRPr lang="uk-UA" sz="2000" b="1" i="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i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6і</a:t>
                      </a:r>
                      <a:endParaRPr lang="uk-UA" sz="2400" b="1" i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66899">
                <a:tc gridSpan="3" v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</a:t>
                      </a: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</a:t>
                      </a: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</a:t>
                      </a: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</a:t>
                      </a: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</a:t>
                      </a: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20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lang="uk-UA" sz="20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20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endParaRPr lang="uk-UA" sz="20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i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5н</a:t>
                      </a:r>
                      <a:endParaRPr lang="uk-UA" sz="2400" b="1" i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610561">
                <a:tc gridSpan="3"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uk-UA" sz="20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38100" cmpd="sng">
                      <a:noFill/>
                    </a:lnL>
                    <a:lnT w="381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</a:t>
                      </a: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</a:t>
                      </a: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</a:t>
                      </a: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</a:t>
                      </a: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</a:t>
                      </a: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uk-UA" sz="20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i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3с</a:t>
                      </a:r>
                      <a:endParaRPr lang="uk-UA" sz="2400" b="1" i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66899">
                <a:tc gridSpan="3"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endParaRPr lang="uk-UA" sz="20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381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noFill/>
                  </a:tcPr>
                </a:tc>
                <a:tc rowSpan="2">
                  <a:txBody>
                    <a:bodyPr/>
                    <a:lstStyle/>
                    <a:p>
                      <a:endParaRPr lang="uk-UA" sz="20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uk-UA" sz="2000" b="1" i="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i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uk-UA" sz="2000" b="1" i="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</a:t>
                      </a: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е</a:t>
                      </a: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</a:t>
                      </a: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</a:t>
                      </a: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</a:t>
                      </a: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 sz="20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uk-UA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uk-UA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i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1т</a:t>
                      </a:r>
                      <a:endParaRPr lang="uk-UA" sz="2400" b="1" i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66899">
                <a:tc gridSpan="3"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i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uk-UA" sz="2000" b="1" i="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</a:t>
                      </a: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</a:t>
                      </a: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</a:t>
                      </a: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</a:t>
                      </a: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і</a:t>
                      </a: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</a:t>
                      </a: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</a:t>
                      </a: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ч</a:t>
                      </a: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uk-UA" sz="20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uk-UA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i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2р</a:t>
                      </a:r>
                      <a:endParaRPr lang="uk-UA" sz="2400" b="1" i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66899">
                <a:tc gridSpan="3"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i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uk-UA" sz="2000" b="1" i="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ш</a:t>
                      </a: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</a:t>
                      </a: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</a:t>
                      </a: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</a:t>
                      </a: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</a:t>
                      </a: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</a:t>
                      </a: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</a:t>
                      </a: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е</a:t>
                      </a: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</a:t>
                      </a: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</a:t>
                      </a: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i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2у</a:t>
                      </a:r>
                      <a:endParaRPr lang="uk-UA" sz="2400" b="1" i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66899">
                <a:tc gridSpan="3"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i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uk-UA" sz="2000" b="1" i="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</a:t>
                      </a: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е</a:t>
                      </a: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л</a:t>
                      </a: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ь</a:t>
                      </a: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</a:t>
                      </a: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</a:t>
                      </a: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rowSpan="2"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uk-UA" sz="20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uk-UA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mpd="sng">
                      <a:noFill/>
                    </a:lnR>
                  </a:tcPr>
                </a:tc>
                <a:tc rowSpan="2" gridSpan="3">
                  <a:txBody>
                    <a:bodyPr/>
                    <a:lstStyle/>
                    <a:p>
                      <a:endParaRPr lang="uk-UA" sz="20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uk-UA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mpd="sng">
                      <a:noFill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uk-UA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i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5м</a:t>
                      </a:r>
                      <a:endParaRPr lang="uk-UA" sz="2400" b="1" i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66899">
                <a:tc rowSpan="2" gridSpan="2">
                  <a:txBody>
                    <a:bodyPr/>
                    <a:lstStyle/>
                    <a:p>
                      <a:r>
                        <a:rPr lang="uk-UA" sz="2000" b="1" i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</a:t>
                      </a:r>
                    </a:p>
                    <a:p>
                      <a:r>
                        <a:rPr lang="uk-UA" sz="2000" b="1" i="0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</a:t>
                      </a:r>
                      <a:r>
                        <a:rPr lang="en-US" sz="2000" b="1" i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uk-UA" sz="2000" b="1" i="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381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i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uk-UA" sz="2000" b="1" i="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ш</a:t>
                      </a: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</a:t>
                      </a: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</a:t>
                      </a: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</a:t>
                      </a: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е</a:t>
                      </a: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л</a:t>
                      </a: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ь</a:t>
                      </a: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3"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3" vMerge="1">
                  <a:txBody>
                    <a:bodyPr/>
                    <a:lstStyle/>
                    <a:p>
                      <a:endParaRPr lang="uk-UA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uk-UA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uk-UA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i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5е</a:t>
                      </a:r>
                      <a:endParaRPr lang="uk-UA" sz="2400" b="1" i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39713">
                <a:tc gridSpan="2" vMerge="1">
                  <a:txBody>
                    <a:bodyPr/>
                    <a:lstStyle/>
                    <a:p>
                      <a:endParaRPr lang="uk-UA" dirty="0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 lang="uk-UA" dirty="0"/>
                    </a:p>
                  </a:txBody>
                  <a:tcP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</a:t>
                      </a: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</a:t>
                      </a: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ж</a:t>
                      </a: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</a:t>
                      </a: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</a:t>
                      </a: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9">
                  <a:txBody>
                    <a:bodyPr/>
                    <a:lstStyle/>
                    <a:p>
                      <a:endParaRPr lang="uk-UA" sz="20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uk-UA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uk-UA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i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1н</a:t>
                      </a:r>
                      <a:endParaRPr lang="uk-UA" sz="2400" b="1" i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71117">
                <a:tc>
                  <a:txBody>
                    <a:bodyPr/>
                    <a:lstStyle/>
                    <a:p>
                      <a:r>
                        <a:rPr lang="en-US" sz="2000" b="1" i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uk-UA" sz="2000" b="1" i="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</a:t>
                      </a: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</a:t>
                      </a: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л</a:t>
                      </a: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е</a:t>
                      </a: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</a:t>
                      </a: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b="1" i="0" dirty="0" smtClean="0"/>
                        <a:t>к</a:t>
                      </a:r>
                      <a:endParaRPr lang="uk-UA" b="1" i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20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uk-UA" sz="20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8">
                  <a:txBody>
                    <a:bodyPr/>
                    <a:lstStyle/>
                    <a:p>
                      <a:endParaRPr lang="uk-UA" sz="20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i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5т</a:t>
                      </a:r>
                      <a:endParaRPr lang="uk-UA" sz="2400" b="1" i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668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</a:t>
                      </a:r>
                      <a:endParaRPr lang="uk-UA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</a:t>
                      </a:r>
                      <a:endParaRPr lang="uk-UA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</a:t>
                      </a:r>
                      <a:endParaRPr lang="uk-UA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</a:t>
                      </a:r>
                      <a:endParaRPr lang="uk-UA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</a:t>
                      </a:r>
                      <a:endParaRPr lang="uk-UA" sz="2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</a:t>
                      </a:r>
                      <a:endParaRPr lang="uk-UA" sz="2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70C0"/>
                    </a:solidFill>
                  </a:tcPr>
                </a:tc>
                <a:tc gridSpan="10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 sz="20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uk-UA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i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5и</a:t>
                      </a:r>
                      <a:endParaRPr lang="uk-UA" sz="2400" b="1" i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08112"/>
          </a:xfrm>
        </p:spPr>
        <p:txBody>
          <a:bodyPr>
            <a:prstTxWarp prst="textSlantUp">
              <a:avLst/>
            </a:prstTxWarp>
            <a:normAutofit/>
          </a:bodyPr>
          <a:lstStyle/>
          <a:p>
            <a:r>
              <a:rPr lang="uk-UA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Сходинки знань</a:t>
            </a:r>
            <a:endParaRPr lang="uk-UA" sz="4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51517" y="1268759"/>
          <a:ext cx="8712971" cy="5516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/>
                <a:gridCol w="504056"/>
                <a:gridCol w="504056"/>
                <a:gridCol w="504056"/>
                <a:gridCol w="504056"/>
                <a:gridCol w="504056"/>
                <a:gridCol w="504056"/>
                <a:gridCol w="504056"/>
                <a:gridCol w="504056"/>
                <a:gridCol w="504056"/>
                <a:gridCol w="504056"/>
                <a:gridCol w="504056"/>
                <a:gridCol w="504056"/>
                <a:gridCol w="504056"/>
                <a:gridCol w="504056"/>
                <a:gridCol w="504056"/>
                <a:gridCol w="648075"/>
              </a:tblGrid>
              <a:tr h="473074">
                <a:tc rowSpan="8" gridSpan="3">
                  <a:txBody>
                    <a:bodyPr/>
                    <a:lstStyle/>
                    <a:p>
                      <a:pPr algn="ctr"/>
                      <a:endParaRPr lang="uk-UA" sz="20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tc rowSpan="8" hMerge="1">
                  <a:txBody>
                    <a:bodyPr/>
                    <a:lstStyle/>
                    <a:p>
                      <a:endParaRPr lang="uk-UA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mpd="sng">
                      <a:noFill/>
                    </a:lnT>
                    <a:lnB w="38100" cmpd="sng">
                      <a:noFill/>
                    </a:lnB>
                  </a:tcPr>
                </a:tc>
                <a:tc rowSpan="8" hMerge="1">
                  <a:txBody>
                    <a:bodyPr/>
                    <a:lstStyle/>
                    <a:p>
                      <a:endParaRPr lang="uk-UA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mpd="sng">
                      <a:noFill/>
                    </a:lnT>
                  </a:tcPr>
                </a:tc>
                <a:tc rowSpan="3" gridSpan="2">
                  <a:txBody>
                    <a:bodyPr/>
                    <a:lstStyle/>
                    <a:p>
                      <a:pPr algn="ctr"/>
                      <a:fld id="{4F2DAE9E-6055-4766-99FE-B602D8B8197E}" type="slidenum">
                        <a:rPr lang="uk-UA" sz="2000" b="1" i="0" smtClean="0">
                          <a:latin typeface="Times New Roman" pitchFamily="18" charset="0"/>
                          <a:cs typeface="Times New Roman" pitchFamily="18" charset="0"/>
                        </a:rPr>
                        <a:pPr algn="ctr"/>
                        <a:t>13</a:t>
                      </a:fld>
                      <a:fld id="{452F74B3-149C-4CCA-9E27-C0E3A06C265B}" type="slidenum">
                        <a:rPr lang="uk-UA" sz="2000" b="1" i="0" smtClean="0">
                          <a:latin typeface="Times New Roman" pitchFamily="18" charset="0"/>
                          <a:cs typeface="Times New Roman" pitchFamily="18" charset="0"/>
                        </a:rPr>
                        <a:pPr algn="ctr"/>
                        <a:t>13</a:t>
                      </a:fld>
                      <a:endParaRPr lang="uk-UA" sz="20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tc rowSpan="3" hMerge="1">
                  <a:txBody>
                    <a:bodyPr/>
                    <a:lstStyle/>
                    <a:p>
                      <a:endParaRPr lang="uk-UA" dirty="0"/>
                    </a:p>
                  </a:txBody>
                  <a:tcPr>
                    <a:lnT w="12700" cmpd="sng">
                      <a:noFill/>
                    </a:lnT>
                  </a:tcPr>
                </a:tc>
                <a:tc rowSpan="2" gridSpan="2">
                  <a:txBody>
                    <a:bodyPr/>
                    <a:lstStyle/>
                    <a:p>
                      <a:pPr algn="ctr"/>
                      <a:endParaRPr lang="uk-UA" sz="2000" b="1" i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uk-UA" sz="2000" b="1" i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uk-UA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mpd="sng">
                      <a:noFill/>
                    </a:lnT>
                    <a:lnB w="38100" cmpd="sng">
                      <a:noFill/>
                    </a:lnB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uk-UA" sz="2000" b="1" i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uk-UA" sz="2000" b="1" i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uk-UA" sz="2000" b="1" i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US" sz="2400" b="1" i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uk-UA" sz="2400" b="1" i="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uk-UA" sz="2000" b="1" i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US" sz="2400" b="1" i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uk-UA" sz="2400" b="1" i="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uk-UA" sz="2400" b="1" i="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ч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і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i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І</a:t>
                      </a:r>
                      <a:endParaRPr lang="uk-UA" sz="2400" b="1" i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73074">
                <a:tc gridSpan="3" v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lang="uk-UA" sz="20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endParaRPr lang="uk-UA" sz="20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i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endParaRPr lang="uk-UA" sz="2400" b="1" i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513059">
                <a:tc gridSpan="3"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uk-UA" sz="20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38100" cmpd="sng">
                      <a:noFill/>
                    </a:lnL>
                    <a:lnT w="381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uk-UA" sz="20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uk-UA" sz="2400" b="1" i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endParaRPr lang="uk-UA" sz="2400" b="1" i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2061">
                <a:tc gridSpan="3"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endParaRPr lang="uk-UA" dirty="0"/>
                    </a:p>
                  </a:txBody>
                  <a:tcPr>
                    <a:lnL w="381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noFill/>
                  </a:tcPr>
                </a:tc>
                <a:tc rowSpan="3"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noFill/>
                  </a:tcPr>
                </a:tc>
                <a:tc rowSpan="2"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2400" b="1" i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uk-UA" sz="2400" b="1" i="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е</a:t>
                      </a: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</a:t>
                      </a: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</a:t>
                      </a: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</a:t>
                      </a: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2" gridSpan="3">
                  <a:txBody>
                    <a:bodyPr/>
                    <a:lstStyle/>
                    <a:p>
                      <a:endParaRPr lang="uk-UA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473074">
                <a:tc gridSpan="3"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uk-UA" sz="20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381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uk-UA" sz="20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uk-UA" sz="2000" b="1" i="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uk-UA" sz="2000" b="1" i="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3"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uk-UA" sz="20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uk-UA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uk-UA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i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endParaRPr lang="uk-UA" sz="2400" b="1" i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73074">
                <a:tc gridSpan="3"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uk-UA" sz="2400" b="1" i="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і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ч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uk-UA" sz="20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uk-UA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i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endParaRPr lang="uk-UA" sz="2400" b="1" i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73074">
                <a:tc gridSpan="3"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uk-UA" sz="2400" b="1" i="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ш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</a:t>
                      </a: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i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</a:t>
                      </a:r>
                      <a:endParaRPr lang="uk-UA" sz="2400" b="1" i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73074">
                <a:tc gridSpan="3"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uk-UA" sz="2400" b="1" i="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е</a:t>
                      </a: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л</a:t>
                      </a: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ь</a:t>
                      </a: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</a:t>
                      </a: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</a:t>
                      </a: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rowSpan="2"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uk-UA" sz="20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uk-UA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mpd="sng">
                      <a:noFill/>
                    </a:lnR>
                  </a:tcPr>
                </a:tc>
                <a:tc rowSpan="2" gridSpan="3">
                  <a:txBody>
                    <a:bodyPr/>
                    <a:lstStyle/>
                    <a:p>
                      <a:pPr algn="ctr"/>
                      <a:endParaRPr lang="uk-UA" sz="20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uk-UA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mpd="sng">
                      <a:noFill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uk-UA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i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</a:t>
                      </a:r>
                      <a:endParaRPr lang="uk-UA" sz="2400" b="1" i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73074">
                <a:tc rowSpan="2" gridSpan="2">
                  <a:txBody>
                    <a:bodyPr/>
                    <a:lstStyle/>
                    <a:p>
                      <a:pPr algn="ctr"/>
                      <a:r>
                        <a:rPr lang="uk-UA" sz="2000" b="1" i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</a:t>
                      </a:r>
                    </a:p>
                    <a:p>
                      <a:pPr algn="r"/>
                      <a:r>
                        <a:rPr lang="uk-UA" sz="2400" b="1" i="0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</a:t>
                      </a:r>
                      <a:r>
                        <a:rPr lang="en-US" sz="2400" b="1" i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uk-UA" sz="2400" b="1" i="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381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uk-UA" sz="2400" b="1" i="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ш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</a:t>
                      </a: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</a:t>
                      </a: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</a:t>
                      </a: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е</a:t>
                      </a: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ь</a:t>
                      </a: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3"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3" vMerge="1">
                  <a:txBody>
                    <a:bodyPr/>
                    <a:lstStyle/>
                    <a:p>
                      <a:endParaRPr lang="uk-UA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uk-UA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uk-UA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i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endParaRPr lang="uk-UA" sz="2400" b="1" i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669601">
                <a:tc gridSpan="2" vMerge="1">
                  <a:txBody>
                    <a:bodyPr/>
                    <a:lstStyle/>
                    <a:p>
                      <a:endParaRPr lang="uk-UA" dirty="0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 lang="uk-UA" dirty="0"/>
                    </a:p>
                  </a:txBody>
                  <a:tcP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</a:t>
                      </a: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ж</a:t>
                      </a: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</a:t>
                      </a:r>
                      <a:endParaRPr lang="uk-UA" sz="2000" b="1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9">
                  <a:txBody>
                    <a:bodyPr/>
                    <a:lstStyle/>
                    <a:p>
                      <a:pPr algn="ctr"/>
                      <a:endParaRPr lang="uk-UA" sz="20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uk-UA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uk-UA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i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endParaRPr lang="uk-UA" sz="2400" b="1" i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77348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uk-UA" sz="2400" b="1" i="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i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i="0" dirty="0" smtClean="0"/>
                        <a:t>к</a:t>
                      </a:r>
                      <a:endParaRPr lang="uk-UA" b="1" i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i="0" dirty="0" smtClean="0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uk-UA" sz="20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ctr"/>
                      <a:endParaRPr lang="uk-UA" sz="20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i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endParaRPr lang="uk-UA" sz="2400" b="1" i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730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</a:t>
                      </a:r>
                      <a:endParaRPr lang="uk-UA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</a:t>
                      </a:r>
                      <a:endParaRPr lang="uk-UA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</a:t>
                      </a:r>
                      <a:endParaRPr lang="uk-UA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</a:t>
                      </a:r>
                      <a:endParaRPr lang="uk-UA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</a:t>
                      </a:r>
                      <a:endParaRPr lang="uk-UA" sz="2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70C0"/>
                    </a:solidFill>
                  </a:tcPr>
                </a:tc>
                <a:tc gridSpan="10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 sz="2000" b="1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uk-UA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i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endParaRPr lang="uk-UA" sz="2400" b="1" i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780928"/>
            <a:ext cx="8435280" cy="3543672"/>
          </a:xfrm>
        </p:spPr>
        <p:txBody>
          <a:bodyPr/>
          <a:lstStyle/>
          <a:p>
            <a:pPr algn="ctr">
              <a:buNone/>
            </a:pPr>
            <a:r>
              <a:rPr lang="uk-UA" sz="3600" b="1" i="1" dirty="0" smtClean="0">
                <a:latin typeface="Times New Roman" pitchFamily="18" charset="0"/>
                <a:cs typeface="Times New Roman" pitchFamily="18" charset="0"/>
              </a:rPr>
              <a:t>        Ходом шашкової дамки,</a:t>
            </a:r>
          </a:p>
          <a:p>
            <a:pPr algn="ctr">
              <a:buNone/>
            </a:pPr>
            <a:r>
              <a:rPr lang="uk-UA" sz="3600" b="1" i="1" dirty="0" smtClean="0">
                <a:latin typeface="Times New Roman" pitchFamily="18" charset="0"/>
                <a:cs typeface="Times New Roman" pitchFamily="18" charset="0"/>
              </a:rPr>
              <a:t> починаючи з літери «і»,</a:t>
            </a:r>
          </a:p>
          <a:p>
            <a:pPr algn="ctr">
              <a:buNone/>
            </a:pPr>
            <a:r>
              <a:rPr lang="uk-UA" sz="3600" b="1" i="1" dirty="0" smtClean="0">
                <a:latin typeface="Times New Roman" pitchFamily="18" charset="0"/>
                <a:cs typeface="Times New Roman" pitchFamily="18" charset="0"/>
              </a:rPr>
              <a:t> складіть словосполучення.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836712"/>
            <a:ext cx="8820472" cy="1872208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hevronInverted">
              <a:avLst/>
            </a:prstTxWarp>
            <a:spAutoFit/>
          </a:bodyPr>
          <a:lstStyle/>
          <a:p>
            <a:pPr algn="ctr"/>
            <a:r>
              <a:rPr lang="uk-UA" sz="5400" b="1" i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Хто швидше?</a:t>
            </a:r>
            <a:endParaRPr lang="uk-UA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264" y="5589240"/>
            <a:ext cx="2195736" cy="126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323528" y="332656"/>
          <a:ext cx="8424936" cy="62646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53117"/>
                <a:gridCol w="1053117"/>
                <a:gridCol w="1053117"/>
                <a:gridCol w="1053117"/>
                <a:gridCol w="1053117"/>
                <a:gridCol w="1053117"/>
                <a:gridCol w="1053117"/>
                <a:gridCol w="1053117"/>
              </a:tblGrid>
              <a:tr h="783087">
                <a:tc>
                  <a:txBody>
                    <a:bodyPr/>
                    <a:lstStyle/>
                    <a:p>
                      <a:pPr algn="ctr"/>
                      <a:r>
                        <a:rPr lang="uk-UA" sz="4400" b="1" dirty="0" smtClean="0">
                          <a:effectLst>
                            <a:innerShdw blurRad="63500" dist="50800" dir="16200000">
                              <a:prstClr val="black">
                                <a:alpha val="50000"/>
                              </a:prstClr>
                            </a:inn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І</a:t>
                      </a:r>
                      <a:endParaRPr lang="uk-UA" sz="4400" b="1" dirty="0">
                        <a:effectLst>
                          <a:innerShdw blurRad="63500" dist="50800" dir="16200000">
                            <a:prstClr val="black">
                              <a:alpha val="50000"/>
                            </a:prst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uk-UA" sz="4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4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endParaRPr lang="uk-UA" sz="4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uk-UA" sz="4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4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uk-UA" sz="4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4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endParaRPr lang="uk-UA" sz="4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uk-UA" sz="4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783087">
                <a:tc>
                  <a:txBody>
                    <a:bodyPr/>
                    <a:lstStyle/>
                    <a:p>
                      <a:pPr algn="ctr"/>
                      <a:endParaRPr lang="uk-UA" sz="4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4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endParaRPr lang="uk-UA" sz="4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uk-UA" sz="4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4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endParaRPr lang="uk-UA" sz="4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uk-UA" sz="4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4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uk-UA" sz="4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4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endParaRPr lang="uk-UA" sz="4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83087">
                <a:tc>
                  <a:txBody>
                    <a:bodyPr/>
                    <a:lstStyle/>
                    <a:p>
                      <a:pPr algn="ctr"/>
                      <a:endParaRPr lang="uk-UA" sz="4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uk-UA" sz="4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4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endParaRPr lang="uk-UA" sz="4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uk-UA" sz="4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4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uk-UA" sz="4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4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uk-UA" sz="4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uk-UA" sz="4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783087">
                <a:tc>
                  <a:txBody>
                    <a:bodyPr/>
                    <a:lstStyle/>
                    <a:p>
                      <a:pPr algn="ctr"/>
                      <a:endParaRPr lang="uk-UA" sz="4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4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endParaRPr lang="uk-UA" sz="4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uk-UA" sz="4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4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У</a:t>
                      </a:r>
                      <a:endParaRPr lang="uk-UA" sz="4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uk-UA" sz="4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4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endParaRPr lang="uk-UA" sz="4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uk-UA" sz="4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4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endParaRPr lang="uk-UA" sz="4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83087">
                <a:tc>
                  <a:txBody>
                    <a:bodyPr/>
                    <a:lstStyle/>
                    <a:p>
                      <a:pPr algn="ctr"/>
                      <a:r>
                        <a:rPr lang="uk-UA" sz="4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endParaRPr lang="uk-UA" sz="4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uk-UA" sz="4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4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М</a:t>
                      </a:r>
                      <a:endParaRPr lang="uk-UA" sz="4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uk-UA" sz="4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4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Ж</a:t>
                      </a:r>
                      <a:endParaRPr lang="uk-UA" sz="4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uk-UA" sz="4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4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endParaRPr lang="uk-UA" sz="4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uk-UA" sz="4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783087">
                <a:tc>
                  <a:txBody>
                    <a:bodyPr/>
                    <a:lstStyle/>
                    <a:p>
                      <a:pPr algn="ctr"/>
                      <a:endParaRPr lang="uk-UA" sz="4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4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endParaRPr lang="uk-UA" sz="4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uk-UA" sz="4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4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endParaRPr lang="uk-UA" sz="4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uk-UA" sz="4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4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uk-UA" sz="4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uk-UA" sz="4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4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83087">
                <a:tc>
                  <a:txBody>
                    <a:bodyPr/>
                    <a:lstStyle/>
                    <a:p>
                      <a:pPr algn="ctr"/>
                      <a:r>
                        <a:rPr lang="uk-UA" sz="4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endParaRPr lang="uk-UA" sz="4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uk-UA" sz="4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4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lang="uk-UA" sz="4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uk-UA" sz="4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4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endParaRPr lang="uk-UA" sz="4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uk-UA" sz="4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4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uk-UA" sz="4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783087">
                <a:tc>
                  <a:txBody>
                    <a:bodyPr/>
                    <a:lstStyle/>
                    <a:p>
                      <a:pPr algn="ctr"/>
                      <a:endParaRPr lang="uk-UA" sz="4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4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М</a:t>
                      </a:r>
                      <a:endParaRPr lang="uk-UA" sz="4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uk-UA" sz="4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4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uk-UA" sz="4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4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uk-UA" sz="4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uk-UA" sz="4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32856"/>
            <a:ext cx="8686800" cy="4725144"/>
          </a:xfrm>
        </p:spPr>
        <p:txBody>
          <a:bodyPr>
            <a:normAutofit fontScale="62500" lnSpcReduction="20000"/>
          </a:bodyPr>
          <a:lstStyle/>
          <a:p>
            <a:r>
              <a:rPr lang="uk-UA" sz="4000" i="1" dirty="0" smtClean="0">
                <a:latin typeface="Times New Roman" pitchFamily="18" charset="0"/>
                <a:cs typeface="Times New Roman" pitchFamily="18" charset="0"/>
              </a:rPr>
              <a:t>цифровий диктант;</a:t>
            </a:r>
          </a:p>
          <a:p>
            <a:pPr>
              <a:buNone/>
            </a:pPr>
            <a:endParaRPr lang="uk-UA" sz="4000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4000" i="1" dirty="0" smtClean="0">
                <a:latin typeface="Times New Roman" pitchFamily="18" charset="0"/>
                <a:cs typeface="Times New Roman" pitchFamily="18" charset="0"/>
              </a:rPr>
              <a:t>виконання завдання у конкурсі </a:t>
            </a:r>
          </a:p>
          <a:p>
            <a:pPr>
              <a:buNone/>
            </a:pPr>
            <a:r>
              <a:rPr lang="uk-UA" sz="4000" i="1" dirty="0" smtClean="0">
                <a:latin typeface="Times New Roman" pitchFamily="18" charset="0"/>
                <a:cs typeface="Times New Roman" pitchFamily="18" charset="0"/>
              </a:rPr>
              <a:t>                                       “ Виробнича ситуація ”;</a:t>
            </a:r>
          </a:p>
          <a:p>
            <a:r>
              <a:rPr lang="uk-UA" sz="4000" i="1" dirty="0" smtClean="0">
                <a:latin typeface="Times New Roman" pitchFamily="18" charset="0"/>
                <a:cs typeface="Times New Roman" pitchFamily="18" charset="0"/>
              </a:rPr>
              <a:t>відповіді на питання під час розгадування кросворду </a:t>
            </a:r>
          </a:p>
          <a:p>
            <a:pPr>
              <a:buNone/>
            </a:pPr>
            <a:r>
              <a:rPr lang="uk-UA" sz="4000" i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“ Сходинки знань ”</a:t>
            </a:r>
          </a:p>
          <a:p>
            <a:r>
              <a:rPr lang="uk-UA" sz="4000" i="1" dirty="0" smtClean="0">
                <a:latin typeface="Times New Roman" pitchFamily="18" charset="0"/>
                <a:cs typeface="Times New Roman" pitchFamily="18" charset="0"/>
              </a:rPr>
              <a:t> відповідь на кросворд </a:t>
            </a:r>
          </a:p>
          <a:p>
            <a:pPr>
              <a:buNone/>
            </a:pPr>
            <a:r>
              <a:rPr lang="uk-UA" sz="4000" i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“ Шашкова дошка ”;</a:t>
            </a:r>
          </a:p>
          <a:p>
            <a:r>
              <a:rPr lang="uk-UA" sz="4000" i="1" dirty="0" smtClean="0">
                <a:latin typeface="Times New Roman" pitchFamily="18" charset="0"/>
                <a:cs typeface="Times New Roman" pitchFamily="18" charset="0"/>
              </a:rPr>
              <a:t>активність на уроці;</a:t>
            </a:r>
          </a:p>
          <a:p>
            <a:pPr>
              <a:buNone/>
            </a:pPr>
            <a:endParaRPr lang="uk-UA" sz="3200" i="1" dirty="0" smtClean="0"/>
          </a:p>
          <a:p>
            <a:pPr>
              <a:buNone/>
            </a:pPr>
            <a:endParaRPr lang="uk-UA" sz="3200" i="1" dirty="0" smtClean="0"/>
          </a:p>
          <a:p>
            <a:pPr>
              <a:buNone/>
            </a:pPr>
            <a:r>
              <a:rPr lang="uk-UA" sz="3200" i="1" dirty="0" smtClean="0"/>
              <a:t> </a:t>
            </a:r>
            <a:endParaRPr lang="uk-UA" sz="3200" i="1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Критерії оцінювання за урок</a:t>
            </a:r>
            <a:endParaRPr lang="uk-UA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5301208"/>
            <a:ext cx="3131840" cy="1556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Підготували:</a:t>
            </a:r>
            <a:endParaRPr lang="uk-UA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uk-UA" dirty="0" smtClean="0"/>
              <a:t> </a:t>
            </a:r>
            <a:r>
              <a:rPr lang="uk-UA" b="1" dirty="0" smtClean="0">
                <a:solidFill>
                  <a:srgbClr val="FF0000"/>
                </a:solidFill>
              </a:rPr>
              <a:t>викладач:                         </a:t>
            </a:r>
            <a:r>
              <a:rPr lang="uk-UA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200" b="1" i="1" dirty="0" smtClean="0">
                <a:latin typeface="Times New Roman" pitchFamily="18" charset="0"/>
                <a:cs typeface="Times New Roman" pitchFamily="18" charset="0"/>
              </a:rPr>
              <a:t>Прокопів Валентина  </a:t>
            </a:r>
          </a:p>
          <a:p>
            <a:pPr>
              <a:buNone/>
            </a:pPr>
            <a:r>
              <a:rPr lang="uk-UA" sz="3200" b="1" i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Василівна</a:t>
            </a:r>
            <a:endParaRPr lang="uk-UA" b="1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майстер виробничого         </a:t>
            </a:r>
            <a:r>
              <a:rPr lang="uk-UA" sz="3200" b="1" i="1" dirty="0" err="1" smtClean="0">
                <a:latin typeface="Times New Roman" pitchFamily="18" charset="0"/>
                <a:cs typeface="Times New Roman" pitchFamily="18" charset="0"/>
              </a:rPr>
              <a:t>Якимець</a:t>
            </a:r>
            <a:r>
              <a:rPr lang="uk-UA" sz="3200" b="1" i="1" dirty="0" smtClean="0">
                <a:latin typeface="Times New Roman" pitchFamily="18" charset="0"/>
                <a:cs typeface="Times New Roman" pitchFamily="18" charset="0"/>
              </a:rPr>
              <a:t> Леон</a:t>
            </a:r>
          </a:p>
          <a:p>
            <a:pPr>
              <a:buNone/>
            </a:pP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uk-UA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навчання:                          </a:t>
            </a:r>
            <a:r>
              <a:rPr lang="uk-U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200" b="1" i="1" dirty="0" smtClean="0">
                <a:latin typeface="Times New Roman" pitchFamily="18" charset="0"/>
                <a:cs typeface="Times New Roman" pitchFamily="18" charset="0"/>
              </a:rPr>
              <a:t>Петрович</a:t>
            </a:r>
            <a:endParaRPr lang="uk-UA" sz="32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81500" y="4219575"/>
            <a:ext cx="4762500" cy="263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uk-UA" sz="5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Сходинки знань</a:t>
            </a:r>
            <a:endParaRPr lang="uk-UA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196752"/>
            <a:ext cx="8892480" cy="5661248"/>
          </a:xfrm>
        </p:spPr>
        <p:txBody>
          <a:bodyPr>
            <a:normAutofit fontScale="40000" lnSpcReduction="20000"/>
          </a:bodyPr>
          <a:lstStyle/>
          <a:p>
            <a:pPr lvl="0"/>
            <a:endParaRPr lang="uk-UA" sz="40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1. Який інструмент визначає прямий кут </a:t>
            </a:r>
            <a:r>
              <a:rPr lang="uk-UA" sz="4000" b="1" dirty="0" err="1" smtClean="0">
                <a:latin typeface="Times New Roman" pitchFamily="18" charset="0"/>
                <a:cs typeface="Times New Roman" pitchFamily="18" charset="0"/>
              </a:rPr>
              <a:t>гіпсокартонної</a:t>
            </a:r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 конструкції?                       </a:t>
            </a:r>
            <a:r>
              <a:rPr lang="uk-UA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(кутник)</a:t>
            </a:r>
          </a:p>
          <a:p>
            <a:pPr lvl="0">
              <a:buNone/>
            </a:pPr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2. Який інструмент використовують для вимірювання розміру конструкції?</a:t>
            </a:r>
          </a:p>
          <a:p>
            <a:pPr lvl="0">
              <a:buNone/>
            </a:pPr>
            <a:r>
              <a:rPr lang="uk-UA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                    (рулетка)</a:t>
            </a:r>
          </a:p>
          <a:p>
            <a:pPr lvl="0">
              <a:buNone/>
            </a:pPr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3. Який інструмент використовують для відрізання відповідного розміру  ГКП по довжині чи ширині ?                                                                                                                                   </a:t>
            </a:r>
            <a:r>
              <a:rPr lang="uk-UA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(ножик)</a:t>
            </a:r>
          </a:p>
          <a:p>
            <a:pPr>
              <a:buNone/>
            </a:pPr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4. Який інструмент використовують для шпарування швів?                                        </a:t>
            </a:r>
            <a:r>
              <a:rPr lang="uk-UA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(шпатель)</a:t>
            </a:r>
          </a:p>
          <a:p>
            <a:pPr>
              <a:buNone/>
            </a:pPr>
            <a:endParaRPr lang="uk-UA" sz="4000" b="1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5. Який інструмент використовують для замішування не великої кількості суміші в кориті?                                       </a:t>
            </a:r>
          </a:p>
          <a:p>
            <a:pPr lvl="0">
              <a:buNone/>
            </a:pPr>
            <a:r>
              <a:rPr lang="uk-UA" sz="40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                     </a:t>
            </a:r>
            <a:r>
              <a:rPr lang="uk-UA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(кельма)</a:t>
            </a:r>
          </a:p>
          <a:p>
            <a:pPr>
              <a:buNone/>
            </a:pPr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6. Який інструмент використовують для кріплення ГКП до каркасу конструкції? </a:t>
            </a:r>
          </a:p>
          <a:p>
            <a:pPr>
              <a:buNone/>
            </a:pPr>
            <a:r>
              <a:rPr lang="uk-UA" sz="40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                </a:t>
            </a:r>
            <a:r>
              <a:rPr lang="uk-UA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(шуруповерт)</a:t>
            </a:r>
          </a:p>
          <a:p>
            <a:pPr>
              <a:buNone/>
            </a:pPr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7. Який інструмент використовують для з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єднання металевих елементів конструкції між собою жорстким з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єднанням?                                                                                          </a:t>
            </a:r>
            <a:r>
              <a:rPr lang="uk-UA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uk-UA" sz="4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просікач</a:t>
            </a:r>
            <a:r>
              <a:rPr lang="uk-UA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lvl="0">
              <a:buNone/>
            </a:pPr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8. Який інструмент використовують для шліфування поверхонь?                                      </a:t>
            </a:r>
            <a:r>
              <a:rPr lang="uk-UA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(терка)</a:t>
            </a:r>
          </a:p>
          <a:p>
            <a:pPr lvl="0">
              <a:buNone/>
            </a:pPr>
            <a:endParaRPr lang="uk-UA" sz="4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9. Який найпростіший інструмент використовують для вимірювання вертикальності конструкції?                                                                                                                             </a:t>
            </a:r>
            <a:r>
              <a:rPr lang="uk-UA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(висок )</a:t>
            </a:r>
            <a:endParaRPr lang="uk-UA" sz="4000" b="1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10. Який інструмент використовують для зрізання кромки в ГКП?                                </a:t>
            </a:r>
            <a:r>
              <a:rPr lang="uk-UA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(рубанок)</a:t>
            </a:r>
          </a:p>
          <a:p>
            <a:pPr lvl="0">
              <a:buNone/>
            </a:pPr>
            <a:endParaRPr lang="uk-UA" sz="4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11. Який вид  інструментів використовують монтажники для  монтажу </a:t>
            </a:r>
            <a:r>
              <a:rPr lang="uk-UA" sz="4000" b="1" dirty="0" err="1" smtClean="0">
                <a:latin typeface="Times New Roman" pitchFamily="18" charset="0"/>
                <a:cs typeface="Times New Roman" pitchFamily="18" charset="0"/>
              </a:rPr>
              <a:t>гіпсокартонних</a:t>
            </a:r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 конструкцій?                                                                                                                              </a:t>
            </a:r>
            <a:r>
              <a:rPr lang="uk-UA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 робочі)</a:t>
            </a:r>
          </a:p>
          <a:p>
            <a:pPr>
              <a:buNone/>
            </a:pPr>
            <a:endParaRPr lang="uk-UA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865</TotalTime>
  <Words>812</Words>
  <Application>Microsoft Office PowerPoint</Application>
  <PresentationFormat>Экран (4:3)</PresentationFormat>
  <Paragraphs>322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Поток</vt:lpstr>
      <vt:lpstr>    16.12.2011року Тема уроку: Інструменти та                                        пристрої  для  роботи                         з улаштування                        конструкцій комплектних                         систем сухого будівництва                        компанії «Кнауф» </vt:lpstr>
      <vt:lpstr>ЧОМУ Я ТУТ? </vt:lpstr>
      <vt:lpstr>Слайд 3</vt:lpstr>
      <vt:lpstr>Цифровий диктант </vt:lpstr>
      <vt:lpstr>Цифровий диктант </vt:lpstr>
      <vt:lpstr>    16.12.2011року Тема уроку: Інструменти та                                        пристрої  для  роботи                         з улаштування                        конструкцій комплектних                         систем сухого будівництва                        компанії «Кнауф» </vt:lpstr>
      <vt:lpstr>Мета уроку:</vt:lpstr>
      <vt:lpstr>Слайд 8</vt:lpstr>
      <vt:lpstr>Слайд 9</vt:lpstr>
      <vt:lpstr>Безпека праці  при роботі з інструментами!!!!!!!!!!!!!!!</vt:lpstr>
      <vt:lpstr>Професійний конкурс</vt:lpstr>
      <vt:lpstr>Сходинки знань</vt:lpstr>
      <vt:lpstr>Сходинки знань</vt:lpstr>
      <vt:lpstr>Слайд 14</vt:lpstr>
      <vt:lpstr>Слайд 15</vt:lpstr>
      <vt:lpstr>Критерії оцінювання за урок</vt:lpstr>
      <vt:lpstr>Підготували:</vt:lpstr>
      <vt:lpstr>Слайд 18</vt:lpstr>
      <vt:lpstr>Сходинки знань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16.12.2011року Тема уроку: Інструменти та                                        пристрої  для  роботи                         з улаштування                        конструкцій комплектних                         систем сухого будівництва                        компанії «Кнауф» </dc:title>
  <dc:creator>user</dc:creator>
  <cp:lastModifiedBy>user</cp:lastModifiedBy>
  <cp:revision>89</cp:revision>
  <dcterms:created xsi:type="dcterms:W3CDTF">2011-11-30T03:38:40Z</dcterms:created>
  <dcterms:modified xsi:type="dcterms:W3CDTF">2011-12-16T09:11:09Z</dcterms:modified>
</cp:coreProperties>
</file>