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72" r:id="rId4"/>
    <p:sldId id="273" r:id="rId5"/>
    <p:sldId id="258" r:id="rId6"/>
    <p:sldId id="259" r:id="rId7"/>
    <p:sldId id="260" r:id="rId8"/>
    <p:sldId id="261" r:id="rId9"/>
    <p:sldId id="262" r:id="rId10"/>
    <p:sldId id="270" r:id="rId11"/>
    <p:sldId id="263" r:id="rId12"/>
    <p:sldId id="264" r:id="rId13"/>
    <p:sldId id="271" r:id="rId14"/>
    <p:sldId id="265" r:id="rId15"/>
    <p:sldId id="266" r:id="rId16"/>
    <p:sldId id="267" r:id="rId17"/>
    <p:sldId id="274" r:id="rId18"/>
    <p:sldId id="275" r:id="rId19"/>
    <p:sldId id="276" r:id="rId20"/>
    <p:sldId id="277" r:id="rId21"/>
    <p:sldId id="283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543" autoAdjust="0"/>
    <p:restoredTop sz="94652" autoAdjust="0"/>
  </p:normalViewPr>
  <p:slideViewPr>
    <p:cSldViewPr>
      <p:cViewPr varScale="1">
        <p:scale>
          <a:sx n="42" d="100"/>
          <a:sy n="42" d="100"/>
        </p:scale>
        <p:origin x="-7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3D3E5D-6DD5-49B3-AEC2-9D18C8B483B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EB11E-552D-4BA8-AF8D-A0204FA4992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653D3-DA10-4B28-A4EC-666BB7B9B3C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C0231-DF69-43DF-BC68-56201C081E8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DA340-F379-4B61-9428-95504871381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A6AF0-241E-48C0-B536-2639F6E07C4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FE65D8-F504-4AD6-A80C-7557C80AC5D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B7E47-7A55-4B5A-8141-D4E7E8E9042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0AB1A9-CE31-4BC4-A7A3-77C26CB185A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592105-F029-48D7-A488-FD37015098D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68963-734B-4E01-A142-8E1B4396A87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0CB0C7-9D57-439C-87E6-F868CF1856EF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Rectangle 22"/>
          <p:cNvSpPr>
            <a:spLocks noGrp="1" noChangeArrowheads="1"/>
          </p:cNvSpPr>
          <p:nvPr>
            <p:ph type="ctrTitle"/>
          </p:nvPr>
        </p:nvSpPr>
        <p:spPr>
          <a:xfrm>
            <a:off x="684213" y="620713"/>
            <a:ext cx="7772400" cy="1470025"/>
          </a:xfrm>
        </p:spPr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</a:rPr>
              <a:t>Дитячі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фобії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err="1" smtClean="0">
                <a:solidFill>
                  <a:srgbClr val="C00000"/>
                </a:solidFill>
              </a:rPr>
              <a:t>дошкільного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віку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(</a:t>
            </a:r>
            <a:r>
              <a:rPr lang="ru-RU" b="1" dirty="0" err="1" smtClean="0">
                <a:solidFill>
                  <a:srgbClr val="C00000"/>
                </a:solidFill>
              </a:rPr>
              <a:t>від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трьох</a:t>
            </a:r>
            <a:r>
              <a:rPr lang="ru-RU" b="1" dirty="0" smtClean="0">
                <a:solidFill>
                  <a:srgbClr val="C00000"/>
                </a:solidFill>
              </a:rPr>
              <a:t> до шести </a:t>
            </a:r>
            <a:r>
              <a:rPr lang="ru-RU" b="1" dirty="0" err="1" smtClean="0">
                <a:solidFill>
                  <a:srgbClr val="C00000"/>
                </a:solidFill>
              </a:rPr>
              <a:t>років</a:t>
            </a:r>
            <a:r>
              <a:rPr lang="ru-RU" b="1" dirty="0" smtClean="0">
                <a:solidFill>
                  <a:srgbClr val="C00000"/>
                </a:solidFill>
              </a:rPr>
              <a:t>)</a:t>
            </a:r>
            <a:endParaRPr lang="es-ES" b="1" dirty="0">
              <a:solidFill>
                <a:srgbClr val="C00000"/>
              </a:solidFill>
            </a:endParaRPr>
          </a:p>
        </p:txBody>
      </p:sp>
      <p:sp>
        <p:nvSpPr>
          <p:cNvPr id="5" name="Багетная рамка 4"/>
          <p:cNvSpPr/>
          <p:nvPr/>
        </p:nvSpPr>
        <p:spPr>
          <a:xfrm>
            <a:off x="7215206" y="6500834"/>
            <a:ext cx="1928794" cy="35716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2670" y="2500306"/>
            <a:ext cx="399324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572560" cy="285752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Страх </a:t>
            </a:r>
            <a:r>
              <a:rPr lang="ru-RU" sz="2800" dirty="0" smtClean="0">
                <a:solidFill>
                  <a:srgbClr val="002060"/>
                </a:solidFill>
              </a:rPr>
              <a:t>- </a:t>
            </a:r>
            <a:r>
              <a:rPr lang="ru-RU" sz="2400" dirty="0" err="1" smtClean="0">
                <a:solidFill>
                  <a:srgbClr val="002060"/>
                </a:solidFill>
              </a:rPr>
              <a:t>природне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людське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почуття</a:t>
            </a:r>
            <a:r>
              <a:rPr lang="ru-RU" sz="2400" dirty="0" smtClean="0">
                <a:solidFill>
                  <a:srgbClr val="002060"/>
                </a:solidFill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</a:rPr>
              <a:t>Звучить</a:t>
            </a:r>
            <a:r>
              <a:rPr lang="ru-RU" sz="2400" dirty="0" smtClean="0">
                <a:solidFill>
                  <a:srgbClr val="002060"/>
                </a:solidFill>
              </a:rPr>
              <a:t> банально, </a:t>
            </a:r>
            <a:r>
              <a:rPr lang="ru-RU" sz="2400" dirty="0" err="1" smtClean="0">
                <a:solidFill>
                  <a:srgbClr val="002060"/>
                </a:solidFill>
              </a:rPr>
              <a:t>але</a:t>
            </a:r>
            <a:r>
              <a:rPr lang="ru-RU" sz="2400" dirty="0" smtClean="0">
                <a:solidFill>
                  <a:srgbClr val="002060"/>
                </a:solidFill>
              </a:rPr>
              <a:t> так </a:t>
            </a:r>
            <a:r>
              <a:rPr lang="ru-RU" sz="2400" dirty="0" err="1" smtClean="0">
                <a:solidFill>
                  <a:srgbClr val="002060"/>
                </a:solidFill>
              </a:rPr>
              <a:t>воно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і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є</a:t>
            </a:r>
            <a:r>
              <a:rPr lang="ru-RU" sz="2400" dirty="0" smtClean="0">
                <a:solidFill>
                  <a:srgbClr val="002060"/>
                </a:solidFill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</a:rPr>
              <a:t>Він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попереджає</a:t>
            </a:r>
            <a:r>
              <a:rPr lang="ru-RU" sz="2400" dirty="0" smtClean="0">
                <a:solidFill>
                  <a:srgbClr val="002060"/>
                </a:solidFill>
              </a:rPr>
              <a:t> нас про </a:t>
            </a:r>
            <a:r>
              <a:rPr lang="ru-RU" sz="2400" dirty="0" err="1" smtClean="0">
                <a:solidFill>
                  <a:srgbClr val="002060"/>
                </a:solidFill>
              </a:rPr>
              <a:t>небезпеку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</a:rPr>
              <a:t>тим</a:t>
            </a:r>
            <a:r>
              <a:rPr lang="ru-RU" sz="2400" dirty="0" smtClean="0">
                <a:solidFill>
                  <a:srgbClr val="002060"/>
                </a:solidFill>
              </a:rPr>
              <a:t> самим </a:t>
            </a:r>
            <a:r>
              <a:rPr lang="ru-RU" sz="2400" dirty="0" err="1" smtClean="0">
                <a:solidFill>
                  <a:srgbClr val="002060"/>
                </a:solidFill>
              </a:rPr>
              <a:t>попереджаючи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і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захищаючи</a:t>
            </a:r>
            <a:r>
              <a:rPr lang="ru-RU" sz="2400" dirty="0" smtClean="0">
                <a:solidFill>
                  <a:srgbClr val="002060"/>
                </a:solidFill>
              </a:rPr>
              <a:t> нас </a:t>
            </a:r>
            <a:r>
              <a:rPr lang="ru-RU" sz="2400" dirty="0" err="1" smtClean="0">
                <a:solidFill>
                  <a:srgbClr val="002060"/>
                </a:solidFill>
              </a:rPr>
              <a:t>від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неї</a:t>
            </a:r>
            <a:r>
              <a:rPr lang="ru-RU" sz="2400" dirty="0" smtClean="0">
                <a:solidFill>
                  <a:srgbClr val="002060"/>
                </a:solidFill>
              </a:rPr>
              <a:t>. Страх - </a:t>
            </a:r>
            <a:r>
              <a:rPr lang="ru-RU" sz="2400" dirty="0" err="1" smtClean="0">
                <a:solidFill>
                  <a:srgbClr val="002060"/>
                </a:solidFill>
              </a:rPr>
              <a:t>невід'ємна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частина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інстинкту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самозбереження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</a:rPr>
              <a:t>і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якби</a:t>
            </a:r>
            <a:r>
              <a:rPr lang="ru-RU" sz="2400" dirty="0" smtClean="0">
                <a:solidFill>
                  <a:srgbClr val="002060"/>
                </a:solidFill>
              </a:rPr>
              <a:t> не </a:t>
            </a:r>
            <a:r>
              <a:rPr lang="ru-RU" sz="2400" dirty="0" err="1" smtClean="0">
                <a:solidFill>
                  <a:srgbClr val="002060"/>
                </a:solidFill>
              </a:rPr>
              <a:t>він</a:t>
            </a:r>
            <a:r>
              <a:rPr lang="ru-RU" sz="2400" dirty="0" smtClean="0">
                <a:solidFill>
                  <a:srgbClr val="002060"/>
                </a:solidFill>
              </a:rPr>
              <a:t> - </a:t>
            </a:r>
            <a:r>
              <a:rPr lang="ru-RU" sz="2400" dirty="0" err="1" smtClean="0">
                <a:solidFill>
                  <a:srgbClr val="002060"/>
                </a:solidFill>
              </a:rPr>
              <a:t>говорити</a:t>
            </a:r>
            <a:r>
              <a:rPr lang="ru-RU" sz="2400" dirty="0" smtClean="0">
                <a:solidFill>
                  <a:srgbClr val="002060"/>
                </a:solidFill>
              </a:rPr>
              <a:t> про страхи </a:t>
            </a:r>
            <a:r>
              <a:rPr lang="ru-RU" sz="2400" dirty="0" err="1" smtClean="0">
                <a:solidFill>
                  <a:srgbClr val="002060"/>
                </a:solidFill>
              </a:rPr>
              <a:t>було</a:t>
            </a:r>
            <a:r>
              <a:rPr lang="ru-RU" sz="2400" dirty="0" smtClean="0">
                <a:solidFill>
                  <a:srgbClr val="002060"/>
                </a:solidFill>
              </a:rPr>
              <a:t> б </a:t>
            </a:r>
            <a:r>
              <a:rPr lang="ru-RU" sz="2400" dirty="0" err="1" smtClean="0">
                <a:solidFill>
                  <a:srgbClr val="002060"/>
                </a:solidFill>
              </a:rPr>
              <a:t>нікому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і</a:t>
            </a:r>
            <a:r>
              <a:rPr lang="ru-RU" sz="2400" dirty="0" smtClean="0">
                <a:solidFill>
                  <a:srgbClr val="002060"/>
                </a:solidFill>
              </a:rPr>
              <a:t> не </a:t>
            </a:r>
            <a:r>
              <a:rPr lang="ru-RU" sz="2400" dirty="0" err="1" smtClean="0">
                <a:solidFill>
                  <a:srgbClr val="002060"/>
                </a:solidFill>
              </a:rPr>
              <a:t>з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ким</a:t>
            </a:r>
            <a:r>
              <a:rPr lang="ru-RU" sz="2400" dirty="0" smtClean="0">
                <a:solidFill>
                  <a:srgbClr val="002060"/>
                </a:solidFill>
              </a:rPr>
              <a:t>. </a:t>
            </a:r>
            <a:r>
              <a:rPr lang="ru-RU" sz="2400" dirty="0" err="1" smtClean="0">
                <a:solidFill>
                  <a:srgbClr val="002060"/>
                </a:solidFill>
              </a:rPr>
              <a:t>Однак</a:t>
            </a:r>
            <a:r>
              <a:rPr lang="ru-RU" sz="2400" dirty="0" smtClean="0">
                <a:solidFill>
                  <a:srgbClr val="002060"/>
                </a:solidFill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</a:rPr>
              <a:t>дитячі</a:t>
            </a:r>
            <a:r>
              <a:rPr lang="ru-RU" sz="2400" dirty="0" smtClean="0">
                <a:solidFill>
                  <a:srgbClr val="002060"/>
                </a:solidFill>
              </a:rPr>
              <a:t> страхи </a:t>
            </a:r>
            <a:r>
              <a:rPr lang="ru-RU" sz="2400" dirty="0" err="1" smtClean="0">
                <a:solidFill>
                  <a:srgbClr val="002060"/>
                </a:solidFill>
              </a:rPr>
              <a:t>нерідко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дивують</a:t>
            </a:r>
            <a:r>
              <a:rPr lang="ru-RU" sz="2400" dirty="0" smtClean="0">
                <a:solidFill>
                  <a:srgbClr val="002060"/>
                </a:solidFill>
              </a:rPr>
              <a:t> нас </a:t>
            </a:r>
            <a:r>
              <a:rPr lang="ru-RU" sz="2400" dirty="0" err="1" smtClean="0">
                <a:solidFill>
                  <a:srgbClr val="002060"/>
                </a:solidFill>
              </a:rPr>
              <a:t>своєю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непослідовністю</a:t>
            </a:r>
            <a:r>
              <a:rPr lang="ru-RU" sz="2400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143248"/>
            <a:ext cx="4000528" cy="346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924"/>
          </a:xfrm>
        </p:spPr>
        <p:txBody>
          <a:bodyPr/>
          <a:lstStyle/>
          <a:p>
            <a:r>
              <a:rPr lang="ru-RU" sz="6000" dirty="0" err="1" smtClean="0">
                <a:solidFill>
                  <a:srgbClr val="C00000"/>
                </a:solidFill>
              </a:rPr>
              <a:t>Класифікація</a:t>
            </a:r>
            <a:r>
              <a:rPr lang="ru-RU" sz="6000" dirty="0" smtClean="0">
                <a:solidFill>
                  <a:srgbClr val="C00000"/>
                </a:solidFill>
              </a:rPr>
              <a:t> </a:t>
            </a:r>
            <a:r>
              <a:rPr lang="ru-RU" sz="6000" dirty="0" err="1" smtClean="0">
                <a:solidFill>
                  <a:srgbClr val="C00000"/>
                </a:solidFill>
              </a:rPr>
              <a:t>страхів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500306"/>
            <a:ext cx="3476641" cy="365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57166"/>
            <a:ext cx="8229600" cy="5786478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- </a:t>
            </a:r>
            <a:r>
              <a:rPr lang="ru-RU" sz="2800" b="1" dirty="0" err="1" smtClean="0">
                <a:solidFill>
                  <a:srgbClr val="002060"/>
                </a:solidFill>
              </a:rPr>
              <a:t>Нав'язливі</a:t>
            </a:r>
            <a:r>
              <a:rPr lang="ru-RU" sz="2800" b="1" dirty="0" smtClean="0">
                <a:solidFill>
                  <a:srgbClr val="002060"/>
                </a:solidFill>
              </a:rPr>
              <a:t> страхи - </a:t>
            </a:r>
            <a:r>
              <a:rPr lang="ru-RU" sz="2800" b="1" dirty="0" err="1" smtClean="0">
                <a:solidFill>
                  <a:srgbClr val="002060"/>
                </a:solidFill>
              </a:rPr>
              <a:t>ті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які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малюк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випробовує</a:t>
            </a:r>
            <a:r>
              <a:rPr lang="ru-RU" sz="2800" b="1" dirty="0" smtClean="0">
                <a:solidFill>
                  <a:srgbClr val="002060"/>
                </a:solidFill>
              </a:rPr>
              <a:t> при </a:t>
            </a:r>
            <a:r>
              <a:rPr lang="ru-RU" sz="2800" b="1" dirty="0" err="1" smtClean="0">
                <a:solidFill>
                  <a:srgbClr val="002060"/>
                </a:solidFill>
              </a:rPr>
              <a:t>певних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обставинах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- </a:t>
            </a:r>
            <a:r>
              <a:rPr lang="ru-RU" sz="2800" b="1" dirty="0" err="1" smtClean="0">
                <a:solidFill>
                  <a:srgbClr val="002060"/>
                </a:solidFill>
              </a:rPr>
              <a:t>Надцінні</a:t>
            </a:r>
            <a:r>
              <a:rPr lang="ru-RU" sz="2800" b="1" dirty="0" smtClean="0">
                <a:solidFill>
                  <a:srgbClr val="002060"/>
                </a:solidFill>
              </a:rPr>
              <a:t> страхи - </a:t>
            </a:r>
            <a:r>
              <a:rPr lang="ru-RU" sz="2800" b="1" dirty="0" err="1" smtClean="0">
                <a:solidFill>
                  <a:srgbClr val="002060"/>
                </a:solidFill>
              </a:rPr>
              <a:t>ті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які</a:t>
            </a:r>
            <a:r>
              <a:rPr lang="ru-RU" sz="2800" b="1" dirty="0" smtClean="0">
                <a:solidFill>
                  <a:srgbClr val="002060"/>
                </a:solidFill>
              </a:rPr>
              <a:t> колись </a:t>
            </a:r>
            <a:r>
              <a:rPr lang="ru-RU" sz="2800" b="1" dirty="0" err="1" smtClean="0">
                <a:solidFill>
                  <a:srgbClr val="002060"/>
                </a:solidFill>
              </a:rPr>
              <a:t>відповідали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конкретній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ситуації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але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потім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вийшли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з-під</a:t>
            </a:r>
            <a:r>
              <a:rPr lang="ru-RU" sz="2800" b="1" dirty="0" smtClean="0">
                <a:solidFill>
                  <a:srgbClr val="002060"/>
                </a:solidFill>
              </a:rPr>
              <a:t> контролю.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- </a:t>
            </a:r>
            <a:r>
              <a:rPr lang="ru-RU" sz="2800" b="1" dirty="0" err="1" smtClean="0">
                <a:solidFill>
                  <a:srgbClr val="002060"/>
                </a:solidFill>
              </a:rPr>
              <a:t>Маячні</a:t>
            </a:r>
            <a:r>
              <a:rPr lang="ru-RU" sz="2800" b="1" dirty="0" smtClean="0">
                <a:solidFill>
                  <a:srgbClr val="002060"/>
                </a:solidFill>
              </a:rPr>
              <a:t> страхи, причину </a:t>
            </a:r>
            <a:r>
              <a:rPr lang="ru-RU" sz="2800" b="1" dirty="0" err="1" smtClean="0">
                <a:solidFill>
                  <a:srgbClr val="002060"/>
                </a:solidFill>
              </a:rPr>
              <a:t>яких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встановити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неможливо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Їх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наявність</a:t>
            </a:r>
            <a:r>
              <a:rPr lang="ru-RU" sz="2800" b="1" dirty="0" smtClean="0">
                <a:solidFill>
                  <a:srgbClr val="002060"/>
                </a:solidFill>
              </a:rPr>
              <a:t> (особливо в </a:t>
            </a:r>
            <a:r>
              <a:rPr lang="ru-RU" sz="2800" b="1" dirty="0" err="1" smtClean="0">
                <a:solidFill>
                  <a:srgbClr val="002060"/>
                </a:solidFill>
              </a:rPr>
              <a:t>сукупності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невротичними</a:t>
            </a:r>
            <a:r>
              <a:rPr lang="ru-RU" sz="2800" b="1" dirty="0" smtClean="0">
                <a:solidFill>
                  <a:srgbClr val="002060"/>
                </a:solidFill>
              </a:rPr>
              <a:t> симптомами - тиками, </a:t>
            </a:r>
            <a:r>
              <a:rPr lang="ru-RU" sz="2800" b="1" dirty="0" err="1" smtClean="0">
                <a:solidFill>
                  <a:srgbClr val="002060"/>
                </a:solidFill>
              </a:rPr>
              <a:t>нав'язливими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рухами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заїканням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інш</a:t>
            </a:r>
            <a:r>
              <a:rPr lang="ru-RU" sz="2800" b="1" dirty="0" smtClean="0">
                <a:solidFill>
                  <a:srgbClr val="002060"/>
                </a:solidFill>
              </a:rPr>
              <a:t>.) повинна </a:t>
            </a:r>
            <a:r>
              <a:rPr lang="ru-RU" sz="2800" b="1" dirty="0" err="1" smtClean="0">
                <a:solidFill>
                  <a:srgbClr val="002060"/>
                </a:solidFill>
              </a:rPr>
              <a:t>насторожити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батьків</a:t>
            </a:r>
            <a:r>
              <a:rPr lang="ru-RU" sz="2800" b="1" dirty="0" smtClean="0">
                <a:solidFill>
                  <a:srgbClr val="002060"/>
                </a:solidFill>
              </a:rPr>
              <a:t>. В </a:t>
            </a:r>
            <a:r>
              <a:rPr lang="ru-RU" sz="2800" b="1" dirty="0" err="1" smtClean="0">
                <a:solidFill>
                  <a:srgbClr val="002060"/>
                </a:solidFill>
              </a:rPr>
              <a:t>цьому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випадку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малюка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терміново</a:t>
            </a:r>
            <a:r>
              <a:rPr lang="ru-RU" sz="2800" b="1" dirty="0" smtClean="0">
                <a:solidFill>
                  <a:srgbClr val="002060"/>
                </a:solidFill>
              </a:rPr>
              <a:t> треба </a:t>
            </a:r>
            <a:r>
              <a:rPr lang="ru-RU" sz="2800" b="1" dirty="0" err="1" smtClean="0">
                <a:solidFill>
                  <a:srgbClr val="002060"/>
                </a:solidFill>
              </a:rPr>
              <a:t>показати</a:t>
            </a:r>
            <a:r>
              <a:rPr lang="ru-RU" sz="2800" b="1" dirty="0" smtClean="0">
                <a:solidFill>
                  <a:srgbClr val="002060"/>
                </a:solidFill>
              </a:rPr>
              <a:t> не </a:t>
            </a:r>
            <a:r>
              <a:rPr lang="ru-RU" sz="2800" b="1" dirty="0" err="1" smtClean="0">
                <a:solidFill>
                  <a:srgbClr val="002060"/>
                </a:solidFill>
              </a:rPr>
              <a:t>лише</a:t>
            </a:r>
            <a:r>
              <a:rPr lang="ru-RU" sz="2800" b="1" dirty="0" smtClean="0">
                <a:solidFill>
                  <a:srgbClr val="002060"/>
                </a:solidFill>
              </a:rPr>
              <a:t> грамотному </a:t>
            </a:r>
            <a:r>
              <a:rPr lang="ru-RU" sz="2800" b="1" dirty="0" err="1" smtClean="0">
                <a:solidFill>
                  <a:srgbClr val="002060"/>
                </a:solidFill>
              </a:rPr>
              <a:t>психологові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але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неврологові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785794"/>
            <a:ext cx="7186634" cy="407196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1. Страх </a:t>
            </a:r>
            <a:r>
              <a:rPr lang="ru-RU" sz="2400" b="1" dirty="0" err="1" smtClean="0">
                <a:solidFill>
                  <a:srgbClr val="002060"/>
                </a:solidFill>
              </a:rPr>
              <a:t>темряви</a:t>
            </a:r>
            <a:r>
              <a:rPr lang="ru-RU" sz="2400" b="1" dirty="0" smtClean="0">
                <a:solidFill>
                  <a:srgbClr val="002060"/>
                </a:solidFill>
              </a:rPr>
              <a:t> (72% </a:t>
            </a:r>
            <a:r>
              <a:rPr lang="ru-RU" sz="2400" b="1" dirty="0" err="1" smtClean="0">
                <a:solidFill>
                  <a:srgbClr val="002060"/>
                </a:solidFill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</a:rPr>
              <a:t> 500 </a:t>
            </a:r>
            <a:r>
              <a:rPr lang="ru-RU" sz="2400" b="1" dirty="0" err="1" smtClean="0">
                <a:solidFill>
                  <a:srgbClr val="002060"/>
                </a:solidFill>
              </a:rPr>
              <a:t>дітей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які</a:t>
            </a:r>
            <a:r>
              <a:rPr lang="ru-RU" sz="2400" b="1" dirty="0" smtClean="0">
                <a:solidFill>
                  <a:srgbClr val="002060"/>
                </a:solidFill>
              </a:rPr>
              <a:t> брали участь у </a:t>
            </a:r>
            <a:r>
              <a:rPr lang="ru-RU" sz="2400" b="1" dirty="0" err="1" smtClean="0">
                <a:solidFill>
                  <a:srgbClr val="002060"/>
                </a:solidFill>
              </a:rPr>
              <a:t>дослідженні</a:t>
            </a:r>
            <a:r>
              <a:rPr lang="ru-RU" sz="2400" b="1" dirty="0" smtClean="0">
                <a:solidFill>
                  <a:srgbClr val="002060"/>
                </a:solidFill>
              </a:rPr>
              <a:t>). </a:t>
            </a:r>
            <a:r>
              <a:rPr lang="ru-RU" sz="2400" b="1" dirty="0" err="1" smtClean="0">
                <a:solidFill>
                  <a:srgbClr val="002060"/>
                </a:solidFill>
              </a:rPr>
              <a:t>Малюки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просять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батьків</a:t>
            </a:r>
            <a:r>
              <a:rPr lang="ru-RU" sz="2400" b="1" dirty="0" smtClean="0">
                <a:solidFill>
                  <a:srgbClr val="002060"/>
                </a:solidFill>
              </a:rPr>
              <a:t> не </a:t>
            </a:r>
            <a:r>
              <a:rPr lang="ru-RU" sz="2400" b="1" dirty="0" err="1" smtClean="0">
                <a:solidFill>
                  <a:srgbClr val="002060"/>
                </a:solidFill>
              </a:rPr>
              <a:t>вимикати</a:t>
            </a:r>
            <a:r>
              <a:rPr lang="ru-RU" sz="2400" b="1" dirty="0" smtClean="0">
                <a:solidFill>
                  <a:srgbClr val="002060"/>
                </a:solidFill>
              </a:rPr>
              <a:t> на </a:t>
            </a:r>
            <a:r>
              <a:rPr lang="ru-RU" sz="2400" b="1" dirty="0" err="1" smtClean="0">
                <a:solidFill>
                  <a:srgbClr val="002060"/>
                </a:solidFill>
              </a:rPr>
              <a:t>ніч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світло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найжахливіше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суворе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покарання</a:t>
            </a:r>
            <a:r>
              <a:rPr lang="ru-RU" sz="2400" b="1" dirty="0" smtClean="0">
                <a:solidFill>
                  <a:srgbClr val="002060"/>
                </a:solidFill>
              </a:rPr>
              <a:t> для </a:t>
            </a:r>
            <a:r>
              <a:rPr lang="ru-RU" sz="2400" b="1" dirty="0" err="1" smtClean="0">
                <a:solidFill>
                  <a:srgbClr val="002060"/>
                </a:solidFill>
              </a:rPr>
              <a:t>цих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малюків</a:t>
            </a:r>
            <a:r>
              <a:rPr lang="ru-RU" sz="2400" b="1" dirty="0" smtClean="0">
                <a:solidFill>
                  <a:srgbClr val="002060"/>
                </a:solidFill>
              </a:rPr>
              <a:t> - </a:t>
            </a:r>
            <a:r>
              <a:rPr lang="ru-RU" sz="2400" b="1" dirty="0" err="1" smtClean="0">
                <a:solidFill>
                  <a:srgbClr val="002060"/>
                </a:solidFill>
              </a:rPr>
              <a:t>виявитися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замкнутими</a:t>
            </a:r>
            <a:r>
              <a:rPr lang="ru-RU" sz="2400" b="1" dirty="0" smtClean="0">
                <a:solidFill>
                  <a:srgbClr val="002060"/>
                </a:solidFill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</a:rPr>
              <a:t>темній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комірці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або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іншій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кімнаті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стояти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</a:t>
            </a:r>
            <a:r>
              <a:rPr lang="ru-RU" sz="2400" b="1" dirty="0" smtClean="0">
                <a:solidFill>
                  <a:srgbClr val="002060"/>
                </a:solidFill>
              </a:rPr>
              <a:t> темному кутку </a:t>
            </a:r>
            <a:r>
              <a:rPr lang="ru-RU" sz="2400" b="1" dirty="0" err="1" smtClean="0">
                <a:solidFill>
                  <a:srgbClr val="002060"/>
                </a:solidFill>
              </a:rPr>
              <a:t>обличчям</a:t>
            </a:r>
            <a:r>
              <a:rPr lang="ru-RU" sz="2400" b="1" dirty="0" smtClean="0">
                <a:solidFill>
                  <a:srgbClr val="002060"/>
                </a:solidFill>
              </a:rPr>
              <a:t> до </a:t>
            </a:r>
            <a:r>
              <a:rPr lang="ru-RU" sz="2400" b="1" dirty="0" err="1" smtClean="0">
                <a:solidFill>
                  <a:srgbClr val="002060"/>
                </a:solidFill>
              </a:rPr>
              <a:t>стіни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</a:rPr>
              <a:t>Під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впливом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темряви</a:t>
            </a:r>
            <a:r>
              <a:rPr lang="ru-RU" sz="2400" b="1" dirty="0" smtClean="0">
                <a:solidFill>
                  <a:srgbClr val="002060"/>
                </a:solidFill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</a:rPr>
              <a:t>дітей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з'являються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інші</a:t>
            </a:r>
            <a:r>
              <a:rPr lang="ru-RU" sz="2400" b="1" dirty="0" smtClean="0">
                <a:solidFill>
                  <a:srgbClr val="002060"/>
                </a:solidFill>
              </a:rPr>
              <a:t> страхи: </a:t>
            </a:r>
            <a:r>
              <a:rPr lang="ru-RU" sz="2400" b="1" dirty="0" err="1" smtClean="0">
                <a:solidFill>
                  <a:srgbClr val="002060"/>
                </a:solidFill>
              </a:rPr>
              <a:t>назавжди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залишитися</a:t>
            </a:r>
            <a:r>
              <a:rPr lang="ru-RU" sz="2400" b="1" dirty="0" smtClean="0">
                <a:solidFill>
                  <a:srgbClr val="002060"/>
                </a:solidFill>
              </a:rPr>
              <a:t> на </a:t>
            </a:r>
            <a:r>
              <a:rPr lang="ru-RU" sz="2400" b="1" dirty="0" err="1" smtClean="0">
                <a:solidFill>
                  <a:srgbClr val="002060"/>
                </a:solidFill>
              </a:rPr>
              <a:t>самоті</a:t>
            </a:r>
            <a:r>
              <a:rPr lang="ru-RU" sz="2400" b="1" dirty="0" smtClean="0">
                <a:solidFill>
                  <a:srgbClr val="002060"/>
                </a:solidFill>
              </a:rPr>
              <a:t>, бути </a:t>
            </a:r>
            <a:r>
              <a:rPr lang="ru-RU" sz="2400" b="1" dirty="0" err="1" smtClean="0">
                <a:solidFill>
                  <a:srgbClr val="002060"/>
                </a:solidFill>
              </a:rPr>
              <a:t>вкраденими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казковими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злими</a:t>
            </a:r>
            <a:r>
              <a:rPr lang="ru-RU" sz="2400" b="1" dirty="0" smtClean="0">
                <a:solidFill>
                  <a:srgbClr val="002060"/>
                </a:solidFill>
              </a:rPr>
              <a:t> героями (</a:t>
            </a:r>
            <a:r>
              <a:rPr lang="ru-RU" sz="2400" b="1" dirty="0" err="1" smtClean="0">
                <a:solidFill>
                  <a:srgbClr val="002060"/>
                </a:solidFill>
              </a:rPr>
              <a:t>Бармалеем</a:t>
            </a:r>
            <a:r>
              <a:rPr lang="ru-RU" sz="2400" b="1" dirty="0" smtClean="0">
                <a:solidFill>
                  <a:srgbClr val="002060"/>
                </a:solidFill>
              </a:rPr>
              <a:t>, Бабою-Ягою </a:t>
            </a:r>
            <a:r>
              <a:rPr lang="ru-RU" sz="2400" b="1" dirty="0" err="1" smtClean="0">
                <a:solidFill>
                  <a:srgbClr val="002060"/>
                </a:solidFill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</a:rPr>
              <a:t> т.п.).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7215206" y="6500834"/>
            <a:ext cx="1928794" cy="35716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428604"/>
            <a:ext cx="4214842" cy="567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6572296" cy="5214974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2. Страх </a:t>
            </a:r>
            <a:r>
              <a:rPr lang="ru-RU" sz="2000" b="1" dirty="0" err="1" smtClean="0">
                <a:solidFill>
                  <a:srgbClr val="002060"/>
                </a:solidFill>
              </a:rPr>
              <a:t>смерті</a:t>
            </a:r>
            <a:r>
              <a:rPr lang="ru-RU" sz="2000" b="1" dirty="0" smtClean="0">
                <a:solidFill>
                  <a:srgbClr val="002060"/>
                </a:solidFill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000" b="1" dirty="0" smtClean="0">
                <a:solidFill>
                  <a:srgbClr val="002060"/>
                </a:solidFill>
              </a:rPr>
              <a:t> "</a:t>
            </a:r>
            <a:r>
              <a:rPr lang="ru-RU" sz="2000" b="1" dirty="0" err="1" smtClean="0">
                <a:solidFill>
                  <a:srgbClr val="002060"/>
                </a:solidFill>
              </a:rPr>
              <a:t>популярність</a:t>
            </a:r>
            <a:r>
              <a:rPr lang="ru-RU" sz="2000" b="1" dirty="0" smtClean="0">
                <a:solidFill>
                  <a:srgbClr val="002060"/>
                </a:solidFill>
              </a:rPr>
              <a:t>" (</a:t>
            </a:r>
            <a:r>
              <a:rPr lang="ru-RU" sz="2000" b="1" dirty="0" err="1" smtClean="0">
                <a:solidFill>
                  <a:srgbClr val="002060"/>
                </a:solidFill>
              </a:rPr>
              <a:t>поширеність</a:t>
            </a:r>
            <a:r>
              <a:rPr lang="ru-RU" sz="2000" b="1" dirty="0" smtClean="0">
                <a:solidFill>
                  <a:srgbClr val="002060"/>
                </a:solidFill>
              </a:rPr>
              <a:t>) у </a:t>
            </a:r>
            <a:r>
              <a:rPr lang="ru-RU" sz="2000" b="1" dirty="0" err="1" smtClean="0">
                <a:solidFill>
                  <a:srgbClr val="002060"/>
                </a:solidFill>
              </a:rPr>
              <a:t>дитячих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серцях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неухильно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зростає</a:t>
            </a:r>
            <a:r>
              <a:rPr lang="ru-RU" sz="2000" b="1" dirty="0" smtClean="0">
                <a:solidFill>
                  <a:srgbClr val="002060"/>
                </a:solidFill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</a:rPr>
              <a:t>Якщо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дорослі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думають</a:t>
            </a:r>
            <a:r>
              <a:rPr lang="ru-RU" sz="2000" b="1" dirty="0" smtClean="0">
                <a:solidFill>
                  <a:srgbClr val="002060"/>
                </a:solidFill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</a:rPr>
              <a:t>що</a:t>
            </a:r>
            <a:r>
              <a:rPr lang="ru-RU" sz="2000" b="1" dirty="0" smtClean="0">
                <a:solidFill>
                  <a:srgbClr val="002060"/>
                </a:solidFill>
              </a:rPr>
              <a:t> в такому юному </a:t>
            </a:r>
            <a:r>
              <a:rPr lang="ru-RU" sz="2000" b="1" dirty="0" err="1" smtClean="0">
                <a:solidFill>
                  <a:srgbClr val="002060"/>
                </a:solidFill>
              </a:rPr>
              <a:t>віці</a:t>
            </a:r>
            <a:r>
              <a:rPr lang="ru-RU" sz="2000" b="1" dirty="0" smtClean="0">
                <a:solidFill>
                  <a:srgbClr val="002060"/>
                </a:solidFill>
              </a:rPr>
              <a:t> (3 - 4 роки) </a:t>
            </a:r>
            <a:r>
              <a:rPr lang="ru-RU" sz="2000" b="1" dirty="0" err="1" smtClean="0">
                <a:solidFill>
                  <a:srgbClr val="002060"/>
                </a:solidFill>
              </a:rPr>
              <a:t>малюки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нічого</a:t>
            </a:r>
            <a:r>
              <a:rPr lang="ru-RU" sz="2000" b="1" dirty="0" smtClean="0">
                <a:solidFill>
                  <a:srgbClr val="002060"/>
                </a:solidFill>
              </a:rPr>
              <a:t> не </a:t>
            </a:r>
            <a:r>
              <a:rPr lang="ru-RU" sz="2000" b="1" dirty="0" err="1" smtClean="0">
                <a:solidFill>
                  <a:srgbClr val="002060"/>
                </a:solidFill>
              </a:rPr>
              <a:t>знають</a:t>
            </a:r>
            <a:r>
              <a:rPr lang="ru-RU" sz="2000" b="1" dirty="0" smtClean="0">
                <a:solidFill>
                  <a:srgbClr val="002060"/>
                </a:solidFill>
              </a:rPr>
              <a:t> про смерть, не </a:t>
            </a:r>
            <a:r>
              <a:rPr lang="ru-RU" sz="2000" b="1" dirty="0" err="1" smtClean="0">
                <a:solidFill>
                  <a:srgbClr val="002060"/>
                </a:solidFill>
              </a:rPr>
              <a:t>розуміють</a:t>
            </a:r>
            <a:r>
              <a:rPr lang="ru-RU" sz="2000" b="1" dirty="0" smtClean="0">
                <a:solidFill>
                  <a:srgbClr val="002060"/>
                </a:solidFill>
              </a:rPr>
              <a:t> самого </a:t>
            </a:r>
            <a:r>
              <a:rPr lang="ru-RU" sz="2000" b="1" dirty="0" err="1" smtClean="0">
                <a:solidFill>
                  <a:srgbClr val="002060"/>
                </a:solidFill>
              </a:rPr>
              <a:t>значення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цього</a:t>
            </a:r>
            <a:r>
              <a:rPr lang="ru-RU" sz="2000" b="1" dirty="0" smtClean="0">
                <a:solidFill>
                  <a:srgbClr val="002060"/>
                </a:solidFill>
              </a:rPr>
              <a:t> слова, то </a:t>
            </a:r>
            <a:r>
              <a:rPr lang="ru-RU" sz="2000" b="1" dirty="0" err="1" smtClean="0">
                <a:solidFill>
                  <a:srgbClr val="002060"/>
                </a:solidFill>
              </a:rPr>
              <a:t>смію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стверджувати</a:t>
            </a:r>
            <a:r>
              <a:rPr lang="ru-RU" sz="2000" b="1" dirty="0" smtClean="0">
                <a:solidFill>
                  <a:srgbClr val="002060"/>
                </a:solidFill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</a:rPr>
              <a:t>що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подібні</a:t>
            </a:r>
            <a:r>
              <a:rPr lang="ru-RU" sz="2000" b="1" dirty="0" smtClean="0">
                <a:solidFill>
                  <a:srgbClr val="002060"/>
                </a:solidFill>
              </a:rPr>
              <a:t> думки </a:t>
            </a:r>
            <a:r>
              <a:rPr lang="ru-RU" sz="2000" b="1" dirty="0" err="1" smtClean="0">
                <a:solidFill>
                  <a:srgbClr val="002060"/>
                </a:solidFill>
              </a:rPr>
              <a:t>помилкові</a:t>
            </a:r>
            <a:r>
              <a:rPr lang="ru-RU" sz="2000" b="1" dirty="0" smtClean="0">
                <a:solidFill>
                  <a:srgbClr val="002060"/>
                </a:solidFill>
              </a:rPr>
              <a:t>. </a:t>
            </a:r>
            <a:r>
              <a:rPr lang="ru-RU" sz="2000" b="1" dirty="0" err="1" smtClean="0">
                <a:solidFill>
                  <a:srgbClr val="002060"/>
                </a:solidFill>
              </a:rPr>
              <a:t>Можливо</a:t>
            </a:r>
            <a:r>
              <a:rPr lang="ru-RU" sz="2000" b="1" dirty="0" smtClean="0">
                <a:solidFill>
                  <a:srgbClr val="002060"/>
                </a:solidFill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</a:rPr>
              <a:t>дитина</a:t>
            </a:r>
            <a:r>
              <a:rPr lang="ru-RU" sz="2000" b="1" dirty="0" smtClean="0">
                <a:solidFill>
                  <a:srgbClr val="002060"/>
                </a:solidFill>
              </a:rPr>
              <a:t> колись </a:t>
            </a:r>
            <a:r>
              <a:rPr lang="ru-RU" sz="2000" b="1" dirty="0" err="1" smtClean="0">
                <a:solidFill>
                  <a:srgbClr val="002060"/>
                </a:solidFill>
              </a:rPr>
              <a:t>бував</a:t>
            </a:r>
            <a:r>
              <a:rPr lang="ru-RU" sz="2000" b="1" dirty="0" smtClean="0">
                <a:solidFill>
                  <a:srgbClr val="002060"/>
                </a:solidFill>
              </a:rPr>
              <a:t> на поминках, </a:t>
            </a:r>
            <a:r>
              <a:rPr lang="ru-RU" sz="2000" b="1" dirty="0" err="1" smtClean="0">
                <a:solidFill>
                  <a:srgbClr val="002060"/>
                </a:solidFill>
              </a:rPr>
              <a:t>можливо</a:t>
            </a:r>
            <a:r>
              <a:rPr lang="ru-RU" sz="2000" b="1" dirty="0" smtClean="0">
                <a:solidFill>
                  <a:srgbClr val="002060"/>
                </a:solidFill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бабусі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дідусі</a:t>
            </a:r>
            <a:r>
              <a:rPr lang="ru-RU" sz="2000" b="1" dirty="0" smtClean="0">
                <a:solidFill>
                  <a:srgbClr val="002060"/>
                </a:solidFill>
              </a:rPr>
              <a:t> та </a:t>
            </a:r>
            <a:r>
              <a:rPr lang="ru-RU" sz="2000" b="1" dirty="0" err="1" smtClean="0">
                <a:solidFill>
                  <a:srgbClr val="002060"/>
                </a:solidFill>
              </a:rPr>
              <a:t>їхні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знайомі</a:t>
            </a:r>
            <a:r>
              <a:rPr lang="ru-RU" sz="2000" b="1" dirty="0" smtClean="0">
                <a:solidFill>
                  <a:srgbClr val="002060"/>
                </a:solidFill>
              </a:rPr>
              <a:t> раз у раз </a:t>
            </a:r>
            <a:r>
              <a:rPr lang="ru-RU" sz="2000" b="1" dirty="0" err="1" smtClean="0">
                <a:solidFill>
                  <a:srgbClr val="002060"/>
                </a:solidFill>
              </a:rPr>
              <a:t>говорять</a:t>
            </a:r>
            <a:r>
              <a:rPr lang="ru-RU" sz="2000" b="1" dirty="0" smtClean="0">
                <a:solidFill>
                  <a:srgbClr val="002060"/>
                </a:solidFill>
              </a:rPr>
              <a:t>: "Ох, </a:t>
            </a:r>
            <a:r>
              <a:rPr lang="ru-RU" sz="2000" b="1" dirty="0" err="1" smtClean="0">
                <a:solidFill>
                  <a:srgbClr val="002060"/>
                </a:solidFill>
              </a:rPr>
              <a:t>щось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здоров'я</a:t>
            </a:r>
            <a:r>
              <a:rPr lang="ru-RU" sz="2000" b="1" dirty="0" smtClean="0">
                <a:solidFill>
                  <a:srgbClr val="002060"/>
                </a:solidFill>
              </a:rPr>
              <a:t> стало поганим, ось помру </a:t>
            </a:r>
            <a:r>
              <a:rPr lang="ru-RU" sz="2000" b="1" dirty="0" err="1" smtClean="0">
                <a:solidFill>
                  <a:srgbClr val="002060"/>
                </a:solidFill>
              </a:rPr>
              <a:t>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поховають</a:t>
            </a:r>
            <a:r>
              <a:rPr lang="ru-RU" sz="2000" b="1" dirty="0" smtClean="0">
                <a:solidFill>
                  <a:srgbClr val="002060"/>
                </a:solidFill>
              </a:rPr>
              <a:t> мене в </a:t>
            </a:r>
            <a:r>
              <a:rPr lang="ru-RU" sz="2000" b="1" dirty="0" err="1" smtClean="0">
                <a:solidFill>
                  <a:srgbClr val="002060"/>
                </a:solidFill>
              </a:rPr>
              <a:t>сиру</a:t>
            </a:r>
            <a:r>
              <a:rPr lang="ru-RU" sz="2000" b="1" dirty="0" smtClean="0">
                <a:solidFill>
                  <a:srgbClr val="002060"/>
                </a:solidFill>
              </a:rPr>
              <a:t> земельку!", "От </a:t>
            </a:r>
            <a:r>
              <a:rPr lang="ru-RU" sz="2000" b="1" dirty="0" err="1" smtClean="0">
                <a:solidFill>
                  <a:srgbClr val="002060"/>
                </a:solidFill>
              </a:rPr>
              <a:t>сусіде</a:t>
            </a:r>
            <a:r>
              <a:rPr lang="ru-RU" sz="2000" b="1" dirty="0" smtClean="0">
                <a:solidFill>
                  <a:srgbClr val="002060"/>
                </a:solidFill>
              </a:rPr>
              <a:t> моя померла </a:t>
            </a:r>
            <a:r>
              <a:rPr lang="ru-RU" sz="2000" b="1" dirty="0" err="1" smtClean="0">
                <a:solidFill>
                  <a:srgbClr val="002060"/>
                </a:solidFill>
              </a:rPr>
              <a:t>і</a:t>
            </a:r>
            <a:r>
              <a:rPr lang="ru-RU" sz="2000" b="1" dirty="0" smtClean="0">
                <a:solidFill>
                  <a:srgbClr val="002060"/>
                </a:solidFill>
              </a:rPr>
              <a:t> моя </a:t>
            </a:r>
            <a:r>
              <a:rPr lang="ru-RU" sz="2000" b="1" dirty="0" err="1" smtClean="0">
                <a:solidFill>
                  <a:srgbClr val="002060"/>
                </a:solidFill>
              </a:rPr>
              <a:t>черга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настане</a:t>
            </a:r>
            <a:r>
              <a:rPr lang="ru-RU" sz="2000" b="1" dirty="0" smtClean="0">
                <a:solidFill>
                  <a:srgbClr val="002060"/>
                </a:solidFill>
              </a:rPr>
              <a:t> скоро! " </a:t>
            </a:r>
            <a:r>
              <a:rPr lang="ru-RU" sz="2000" b="1" dirty="0" err="1" smtClean="0">
                <a:solidFill>
                  <a:srgbClr val="002060"/>
                </a:solidFill>
              </a:rPr>
              <a:t>Іноді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дорослі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говорять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дитині</a:t>
            </a:r>
            <a:r>
              <a:rPr lang="ru-RU" sz="2000" b="1" dirty="0" smtClean="0">
                <a:solidFill>
                  <a:srgbClr val="002060"/>
                </a:solidFill>
              </a:rPr>
              <a:t>: "</a:t>
            </a:r>
            <a:r>
              <a:rPr lang="ru-RU" sz="2000" b="1" dirty="0" err="1" smtClean="0">
                <a:solidFill>
                  <a:srgbClr val="002060"/>
                </a:solidFill>
              </a:rPr>
              <a:t>Ти</a:t>
            </a:r>
            <a:r>
              <a:rPr lang="ru-RU" sz="2000" b="1" dirty="0" smtClean="0">
                <a:solidFill>
                  <a:srgbClr val="002060"/>
                </a:solidFill>
              </a:rPr>
              <a:t> мене до гроба </a:t>
            </a:r>
            <a:r>
              <a:rPr lang="ru-RU" sz="2000" b="1" dirty="0" err="1" smtClean="0">
                <a:solidFill>
                  <a:srgbClr val="002060"/>
                </a:solidFill>
              </a:rPr>
              <a:t>доведеш</a:t>
            </a:r>
            <a:r>
              <a:rPr lang="ru-RU" sz="2000" b="1" dirty="0" smtClean="0">
                <a:solidFill>
                  <a:srgbClr val="002060"/>
                </a:solidFill>
              </a:rPr>
              <a:t>! У </a:t>
            </a:r>
            <a:r>
              <a:rPr lang="ru-RU" sz="2000" b="1" dirty="0" err="1" smtClean="0">
                <a:solidFill>
                  <a:srgbClr val="002060"/>
                </a:solidFill>
              </a:rPr>
              <a:t>труну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заженеш</a:t>
            </a:r>
            <a:r>
              <a:rPr lang="ru-RU" sz="2000" b="1" dirty="0" smtClean="0">
                <a:solidFill>
                  <a:srgbClr val="002060"/>
                </a:solidFill>
              </a:rPr>
              <a:t>, ось помру </a:t>
            </a:r>
            <a:r>
              <a:rPr lang="ru-RU" sz="2000" b="1" dirty="0" err="1" smtClean="0">
                <a:solidFill>
                  <a:srgbClr val="002060"/>
                </a:solidFill>
              </a:rPr>
              <a:t>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що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ти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будеш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робити</a:t>
            </a:r>
            <a:r>
              <a:rPr lang="ru-RU" sz="2000" b="1" dirty="0" smtClean="0">
                <a:solidFill>
                  <a:srgbClr val="002060"/>
                </a:solidFill>
              </a:rPr>
              <a:t>?"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714356"/>
            <a:ext cx="5286412" cy="5357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642918"/>
            <a:ext cx="7072362" cy="4929222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3. Страх </a:t>
            </a:r>
            <a:r>
              <a:rPr lang="ru-RU" sz="2800" b="1" dirty="0" err="1" smtClean="0">
                <a:solidFill>
                  <a:srgbClr val="002060"/>
                </a:solidFill>
              </a:rPr>
              <a:t>втратити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когось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із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батьків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або</a:t>
            </a:r>
            <a:r>
              <a:rPr lang="ru-RU" sz="2800" b="1" dirty="0" smtClean="0">
                <a:solidFill>
                  <a:srgbClr val="002060"/>
                </a:solidFill>
              </a:rPr>
              <a:t> людей, </a:t>
            </a:r>
            <a:r>
              <a:rPr lang="ru-RU" sz="2800" b="1" dirty="0" err="1" smtClean="0">
                <a:solidFill>
                  <a:srgbClr val="002060"/>
                </a:solidFill>
              </a:rPr>
              <a:t>які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їх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замінюють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Багато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малят</a:t>
            </a:r>
            <a:r>
              <a:rPr lang="ru-RU" sz="2800" b="1" dirty="0" smtClean="0">
                <a:solidFill>
                  <a:srgbClr val="002060"/>
                </a:solidFill>
              </a:rPr>
              <a:t> бояться, </a:t>
            </a:r>
            <a:r>
              <a:rPr lang="ru-RU" sz="2800" b="1" dirty="0" err="1" smtClean="0">
                <a:solidFill>
                  <a:srgbClr val="002060"/>
                </a:solidFill>
              </a:rPr>
              <a:t>що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їх</a:t>
            </a:r>
            <a:r>
              <a:rPr lang="ru-RU" sz="2800" b="1" dirty="0" smtClean="0">
                <a:solidFill>
                  <a:srgbClr val="002060"/>
                </a:solidFill>
              </a:rPr>
              <a:t> мама, </a:t>
            </a:r>
            <a:r>
              <a:rPr lang="ru-RU" sz="2800" b="1" dirty="0" err="1" smtClean="0">
                <a:solidFill>
                  <a:srgbClr val="002060"/>
                </a:solidFill>
              </a:rPr>
              <a:t>тато</a:t>
            </a:r>
            <a:r>
              <a:rPr lang="ru-RU" sz="2800" b="1" dirty="0" smtClean="0">
                <a:solidFill>
                  <a:srgbClr val="002060"/>
                </a:solidFill>
              </a:rPr>
              <a:t>, бабуся, сестричка </a:t>
            </a:r>
            <a:r>
              <a:rPr lang="ru-RU" sz="2800" b="1" dirty="0" err="1" smtClean="0">
                <a:solidFill>
                  <a:srgbClr val="002060"/>
                </a:solidFill>
              </a:rPr>
              <a:t>захворіють</a:t>
            </a:r>
            <a:r>
              <a:rPr lang="ru-RU" sz="2800" b="1" dirty="0" smtClean="0">
                <a:solidFill>
                  <a:srgbClr val="002060"/>
                </a:solidFill>
              </a:rPr>
              <a:t>, а </a:t>
            </a:r>
            <a:r>
              <a:rPr lang="ru-RU" sz="2800" b="1" dirty="0" err="1" smtClean="0">
                <a:solidFill>
                  <a:srgbClr val="002060"/>
                </a:solidFill>
              </a:rPr>
              <a:t>може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помруть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Діти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можливо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бачили</a:t>
            </a:r>
            <a:r>
              <a:rPr lang="ru-RU" sz="2800" b="1" dirty="0" smtClean="0">
                <a:solidFill>
                  <a:srgbClr val="002060"/>
                </a:solidFill>
              </a:rPr>
              <a:t>, як </a:t>
            </a:r>
            <a:r>
              <a:rPr lang="ru-RU" sz="2800" b="1" dirty="0" err="1" smtClean="0">
                <a:solidFill>
                  <a:srgbClr val="002060"/>
                </a:solidFill>
              </a:rPr>
              <a:t>хтось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членів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сім'ї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важко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хворів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як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всі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засмучувалися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турбувалися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турбувалися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5429288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2428892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4. Боязнь </a:t>
            </a:r>
            <a:r>
              <a:rPr lang="ru-RU" sz="2800" b="1" dirty="0" err="1" smtClean="0">
                <a:solidFill>
                  <a:srgbClr val="002060"/>
                </a:solidFill>
              </a:rPr>
              <a:t>різних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тварин</a:t>
            </a:r>
            <a:r>
              <a:rPr lang="ru-RU" sz="2800" b="1" dirty="0" smtClean="0">
                <a:solidFill>
                  <a:srgbClr val="002060"/>
                </a:solidFill>
              </a:rPr>
              <a:t>. У першу </a:t>
            </a:r>
            <a:r>
              <a:rPr lang="ru-RU" sz="2800" b="1" dirty="0" err="1" smtClean="0">
                <a:solidFill>
                  <a:srgbClr val="002060"/>
                </a:solidFill>
              </a:rPr>
              <a:t>чергу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діти</a:t>
            </a:r>
            <a:r>
              <a:rPr lang="ru-RU" sz="2800" b="1" dirty="0" smtClean="0">
                <a:solidFill>
                  <a:srgbClr val="002060"/>
                </a:solidFill>
              </a:rPr>
              <a:t> бояться собак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кішок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рідше</a:t>
            </a:r>
            <a:r>
              <a:rPr lang="ru-RU" sz="2800" b="1" dirty="0" smtClean="0">
                <a:solidFill>
                  <a:srgbClr val="002060"/>
                </a:solidFill>
              </a:rPr>
              <a:t> - ворон, </a:t>
            </a:r>
            <a:r>
              <a:rPr lang="ru-RU" sz="2800" b="1" dirty="0" err="1" smtClean="0">
                <a:solidFill>
                  <a:srgbClr val="002060"/>
                </a:solidFill>
              </a:rPr>
              <a:t>павуків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Діти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можуть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боятися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тільки</a:t>
            </a:r>
            <a:r>
              <a:rPr lang="ru-RU" sz="2800" b="1" dirty="0" smtClean="0">
                <a:solidFill>
                  <a:srgbClr val="002060"/>
                </a:solidFill>
              </a:rPr>
              <a:t> тих </a:t>
            </a:r>
            <a:r>
              <a:rPr lang="ru-RU" sz="2800" b="1" dirty="0" err="1" smtClean="0">
                <a:solidFill>
                  <a:srgbClr val="002060"/>
                </a:solidFill>
              </a:rPr>
              <a:t>тварин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якими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стикаються</a:t>
            </a:r>
            <a:r>
              <a:rPr lang="ru-RU" sz="2800" b="1" dirty="0" smtClean="0">
                <a:solidFill>
                  <a:srgbClr val="002060"/>
                </a:solidFill>
              </a:rPr>
              <a:t> в </a:t>
            </a:r>
            <a:r>
              <a:rPr lang="ru-RU" sz="2800" b="1" dirty="0" err="1" smtClean="0">
                <a:solidFill>
                  <a:srgbClr val="002060"/>
                </a:solidFill>
              </a:rPr>
              <a:t>реальності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500306"/>
            <a:ext cx="3752861" cy="3760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6858048" cy="4714907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5. Боязнь </a:t>
            </a:r>
            <a:r>
              <a:rPr lang="ru-RU" sz="2800" b="1" dirty="0" err="1" smtClean="0">
                <a:solidFill>
                  <a:srgbClr val="002060"/>
                </a:solidFill>
              </a:rPr>
              <a:t>стихійних</a:t>
            </a:r>
            <a:r>
              <a:rPr lang="ru-RU" sz="2800" b="1" dirty="0" smtClean="0">
                <a:solidFill>
                  <a:srgbClr val="002060"/>
                </a:solidFill>
              </a:rPr>
              <a:t> лих. </a:t>
            </a:r>
            <a:r>
              <a:rPr lang="ru-RU" sz="2800" b="1" dirty="0" err="1" smtClean="0">
                <a:solidFill>
                  <a:srgbClr val="002060"/>
                </a:solidFill>
              </a:rPr>
              <a:t>Наявність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цього</a:t>
            </a:r>
            <a:r>
              <a:rPr lang="ru-RU" sz="2800" b="1" dirty="0" smtClean="0">
                <a:solidFill>
                  <a:srgbClr val="002060"/>
                </a:solidFill>
              </a:rPr>
              <a:t> страху </a:t>
            </a:r>
            <a:r>
              <a:rPr lang="ru-RU" sz="2800" b="1" dirty="0" err="1" smtClean="0">
                <a:solidFill>
                  <a:srgbClr val="002060"/>
                </a:solidFill>
              </a:rPr>
              <a:t>майже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завжди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пов'язане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</a:rPr>
              <a:t> районом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проживання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дитини</a:t>
            </a:r>
            <a:r>
              <a:rPr lang="ru-RU" sz="2800" b="1" dirty="0" smtClean="0">
                <a:solidFill>
                  <a:srgbClr val="002060"/>
                </a:solidFill>
              </a:rPr>
              <a:t>. Навряд </a:t>
            </a:r>
            <a:r>
              <a:rPr lang="ru-RU" sz="2800" b="1" dirty="0" err="1" smtClean="0">
                <a:solidFill>
                  <a:srgbClr val="002060"/>
                </a:solidFill>
              </a:rPr>
              <a:t>чи</a:t>
            </a:r>
            <a:r>
              <a:rPr lang="ru-RU" sz="2800" b="1" dirty="0" smtClean="0">
                <a:solidFill>
                  <a:srgbClr val="002060"/>
                </a:solidFill>
              </a:rPr>
              <a:t> маленький </a:t>
            </a:r>
            <a:r>
              <a:rPr lang="ru-RU" sz="2800" b="1" dirty="0" err="1" smtClean="0">
                <a:solidFill>
                  <a:srgbClr val="002060"/>
                </a:solidFill>
              </a:rPr>
              <a:t>петербуржець</a:t>
            </a:r>
            <a:r>
              <a:rPr lang="ru-RU" sz="2800" b="1" dirty="0" smtClean="0">
                <a:solidFill>
                  <a:srgbClr val="002060"/>
                </a:solidFill>
              </a:rPr>
              <a:t> буде </a:t>
            </a:r>
            <a:r>
              <a:rPr lang="ru-RU" sz="2800" b="1" dirty="0" err="1" smtClean="0">
                <a:solidFill>
                  <a:srgbClr val="002060"/>
                </a:solidFill>
              </a:rPr>
              <a:t>боятися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цунамі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Хоча</a:t>
            </a:r>
            <a:r>
              <a:rPr lang="ru-RU" sz="2800" b="1" dirty="0" smtClean="0">
                <a:solidFill>
                  <a:srgbClr val="002060"/>
                </a:solidFill>
              </a:rPr>
              <a:t> не </a:t>
            </a:r>
            <a:r>
              <a:rPr lang="ru-RU" sz="2800" b="1" dirty="0" err="1" smtClean="0">
                <a:solidFill>
                  <a:srgbClr val="002060"/>
                </a:solidFill>
              </a:rPr>
              <a:t>виключено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що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побачене</a:t>
            </a:r>
            <a:r>
              <a:rPr lang="ru-RU" sz="2800" b="1" dirty="0" smtClean="0">
                <a:solidFill>
                  <a:srgbClr val="002060"/>
                </a:solidFill>
              </a:rPr>
              <a:t> по </a:t>
            </a:r>
            <a:r>
              <a:rPr lang="ru-RU" sz="2800" b="1" dirty="0" err="1" smtClean="0">
                <a:solidFill>
                  <a:srgbClr val="002060"/>
                </a:solidFill>
              </a:rPr>
              <a:t>телевізору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стихійне</a:t>
            </a:r>
            <a:r>
              <a:rPr lang="ru-RU" sz="2800" b="1" dirty="0" smtClean="0">
                <a:solidFill>
                  <a:srgbClr val="002060"/>
                </a:solidFill>
              </a:rPr>
              <a:t> лихо так </a:t>
            </a:r>
            <a:r>
              <a:rPr lang="ru-RU" sz="2800" b="1" dirty="0" err="1" smtClean="0">
                <a:solidFill>
                  <a:srgbClr val="002060"/>
                </a:solidFill>
              </a:rPr>
              <a:t>налякає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малюка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що</a:t>
            </a:r>
            <a:r>
              <a:rPr lang="ru-RU" sz="2800" b="1" dirty="0" smtClean="0">
                <a:solidFill>
                  <a:srgbClr val="002060"/>
                </a:solidFill>
              </a:rPr>
              <a:t> страх </a:t>
            </a:r>
            <a:r>
              <a:rPr lang="ru-RU" sz="2800" b="1" dirty="0" err="1" smtClean="0">
                <a:solidFill>
                  <a:srgbClr val="002060"/>
                </a:solidFill>
              </a:rPr>
              <a:t>глибоко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оселиться</a:t>
            </a:r>
            <a:r>
              <a:rPr lang="ru-RU" sz="2800" b="1" dirty="0" smtClean="0">
                <a:solidFill>
                  <a:srgbClr val="002060"/>
                </a:solidFill>
              </a:rPr>
              <a:t> в </a:t>
            </a:r>
            <a:r>
              <a:rPr lang="ru-RU" sz="28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голівці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3" y="571480"/>
            <a:ext cx="6096043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85728"/>
            <a:ext cx="6615130" cy="2357454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7. </a:t>
            </a:r>
            <a:r>
              <a:rPr lang="ru-RU" sz="2800" b="1" dirty="0" err="1" smtClean="0">
                <a:solidFill>
                  <a:srgbClr val="002060"/>
                </a:solidFill>
              </a:rPr>
              <a:t>Війни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терористичними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акти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Щодня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діти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бачать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жахливі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подробиці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воєнних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дій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чують</a:t>
            </a:r>
            <a:r>
              <a:rPr lang="ru-RU" sz="2800" b="1" dirty="0" smtClean="0">
                <a:solidFill>
                  <a:srgbClr val="002060"/>
                </a:solidFill>
              </a:rPr>
              <a:t> про них, а в </a:t>
            </a:r>
            <a:r>
              <a:rPr lang="ru-RU" sz="2800" b="1" dirty="0" err="1" smtClean="0">
                <a:solidFill>
                  <a:srgbClr val="002060"/>
                </a:solidFill>
              </a:rPr>
              <a:t>деяких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регіонах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є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прямими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свідками</a:t>
            </a:r>
            <a:r>
              <a:rPr lang="ru-RU" sz="2800" b="1" dirty="0" smtClean="0">
                <a:solidFill>
                  <a:srgbClr val="002060"/>
                </a:solidFill>
              </a:rPr>
              <a:t> таких </a:t>
            </a:r>
            <a:r>
              <a:rPr lang="ru-RU" sz="2800" b="1" dirty="0" err="1" smtClean="0">
                <a:solidFill>
                  <a:srgbClr val="002060"/>
                </a:solidFill>
              </a:rPr>
              <a:t>подій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786058"/>
            <a:ext cx="4233884" cy="3171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429684" cy="285752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8. Страх перед </a:t>
            </a:r>
            <a:r>
              <a:rPr lang="ru-RU" sz="2800" b="1" dirty="0" err="1" smtClean="0">
                <a:solidFill>
                  <a:srgbClr val="002060"/>
                </a:solidFill>
              </a:rPr>
              <a:t>різними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казковими</a:t>
            </a:r>
            <a:r>
              <a:rPr lang="ru-RU" sz="2800" b="1" dirty="0" smtClean="0">
                <a:solidFill>
                  <a:srgbClr val="002060"/>
                </a:solidFill>
              </a:rPr>
              <a:t> персонажами. </a:t>
            </a:r>
            <a:r>
              <a:rPr lang="ru-RU" sz="2800" b="1" dirty="0" err="1" smtClean="0">
                <a:solidFill>
                  <a:srgbClr val="002060"/>
                </a:solidFill>
              </a:rPr>
              <a:t>Безумовно</a:t>
            </a:r>
            <a:r>
              <a:rPr lang="ru-RU" sz="2800" b="1" dirty="0" smtClean="0">
                <a:solidFill>
                  <a:srgbClr val="002060"/>
                </a:solidFill>
              </a:rPr>
              <a:t>,  </a:t>
            </a:r>
            <a:r>
              <a:rPr lang="ru-RU" sz="2800" b="1" dirty="0" err="1" smtClean="0">
                <a:solidFill>
                  <a:srgbClr val="002060"/>
                </a:solidFill>
              </a:rPr>
              <a:t>наші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сучасні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малюки</a:t>
            </a:r>
            <a:r>
              <a:rPr lang="ru-RU" sz="2800" b="1" dirty="0" smtClean="0">
                <a:solidFill>
                  <a:srgbClr val="002060"/>
                </a:solidFill>
              </a:rPr>
              <a:t> бояться бути </a:t>
            </a:r>
            <a:r>
              <a:rPr lang="ru-RU" sz="2800" b="1" dirty="0" err="1" smtClean="0">
                <a:solidFill>
                  <a:srgbClr val="002060"/>
                </a:solidFill>
              </a:rPr>
              <a:t>вкраденими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з'їденими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злими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чудовиськами</a:t>
            </a:r>
            <a:r>
              <a:rPr lang="ru-RU" sz="2800" b="1" dirty="0" smtClean="0">
                <a:solidFill>
                  <a:srgbClr val="002060"/>
                </a:solidFill>
              </a:rPr>
              <a:t>. Але на </a:t>
            </a:r>
            <a:r>
              <a:rPr lang="ru-RU" sz="2800" b="1" dirty="0" err="1" smtClean="0">
                <a:solidFill>
                  <a:srgbClr val="002060"/>
                </a:solidFill>
              </a:rPr>
              <a:t>місце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Бармалея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Баби-Яги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приходять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нові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лиходії</a:t>
            </a:r>
            <a:r>
              <a:rPr lang="ru-RU" sz="2800" b="1" dirty="0" smtClean="0">
                <a:solidFill>
                  <a:srgbClr val="002060"/>
                </a:solidFill>
              </a:rPr>
              <a:t> (</a:t>
            </a:r>
            <a:r>
              <a:rPr lang="ru-RU" sz="2800" b="1" dirty="0" err="1" smtClean="0">
                <a:solidFill>
                  <a:srgbClr val="002060"/>
                </a:solidFill>
              </a:rPr>
              <a:t>гобліни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покемони</a:t>
            </a:r>
            <a:r>
              <a:rPr lang="ru-RU" sz="2800" b="1" dirty="0" smtClean="0">
                <a:solidFill>
                  <a:srgbClr val="002060"/>
                </a:solidFill>
              </a:rPr>
              <a:t>).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139615"/>
            <a:ext cx="3109922" cy="3718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8858280" cy="2928958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9. </a:t>
            </a:r>
            <a:r>
              <a:rPr lang="ru-RU" sz="2800" b="1" dirty="0" err="1" smtClean="0">
                <a:solidFill>
                  <a:srgbClr val="002060"/>
                </a:solidFill>
              </a:rPr>
              <a:t>Різні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специфічні</a:t>
            </a:r>
            <a:r>
              <a:rPr lang="ru-RU" sz="2800" b="1" dirty="0" smtClean="0">
                <a:solidFill>
                  <a:srgbClr val="002060"/>
                </a:solidFill>
              </a:rPr>
              <a:t> страхи. </a:t>
            </a:r>
            <a:r>
              <a:rPr lang="ru-RU" sz="2800" b="1" dirty="0" err="1" smtClean="0">
                <a:solidFill>
                  <a:srgbClr val="002060"/>
                </a:solidFill>
              </a:rPr>
              <a:t>Їх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наявність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залежить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від</a:t>
            </a:r>
            <a:r>
              <a:rPr lang="ru-RU" sz="2800" b="1" dirty="0" smtClean="0">
                <a:solidFill>
                  <a:srgbClr val="002060"/>
                </a:solidFill>
              </a:rPr>
              <a:t> умов, в </a:t>
            </a:r>
            <a:r>
              <a:rPr lang="ru-RU" sz="2800" b="1" dirty="0" err="1" smtClean="0">
                <a:solidFill>
                  <a:srgbClr val="002060"/>
                </a:solidFill>
              </a:rPr>
              <a:t>яких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живе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дитина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від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психологічних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особливостей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від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особливостей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виховання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Наприклад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діти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яких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б'є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батько</a:t>
            </a:r>
            <a:r>
              <a:rPr lang="ru-RU" sz="2800" b="1" dirty="0" smtClean="0">
                <a:solidFill>
                  <a:srgbClr val="002060"/>
                </a:solidFill>
              </a:rPr>
              <a:t>, бояться </a:t>
            </a:r>
            <a:r>
              <a:rPr lang="ru-RU" sz="2800" b="1" dirty="0" err="1" smtClean="0">
                <a:solidFill>
                  <a:srgbClr val="002060"/>
                </a:solidFill>
              </a:rPr>
              <a:t>знову</a:t>
            </a:r>
            <a:r>
              <a:rPr lang="ru-RU" sz="2800" b="1" dirty="0" smtClean="0">
                <a:solidFill>
                  <a:srgbClr val="002060"/>
                </a:solidFill>
              </a:rPr>
              <a:t> бути </a:t>
            </a:r>
            <a:r>
              <a:rPr lang="ru-RU" sz="2800" b="1" dirty="0" err="1" smtClean="0">
                <a:solidFill>
                  <a:srgbClr val="002060"/>
                </a:solidFill>
              </a:rPr>
              <a:t>побитими</a:t>
            </a:r>
            <a:r>
              <a:rPr lang="ru-RU" sz="2800" b="1" dirty="0" smtClean="0">
                <a:solidFill>
                  <a:srgbClr val="002060"/>
                </a:solidFill>
              </a:rPr>
              <a:t>. Одна </a:t>
            </a:r>
            <a:r>
              <a:rPr lang="ru-RU" sz="2800" b="1" dirty="0" err="1" smtClean="0">
                <a:solidFill>
                  <a:srgbClr val="002060"/>
                </a:solidFill>
              </a:rPr>
              <a:t>дівчинка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боялася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що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вночі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її</a:t>
            </a:r>
            <a:r>
              <a:rPr lang="ru-RU" sz="2800" b="1" dirty="0" smtClean="0">
                <a:solidFill>
                  <a:srgbClr val="002060"/>
                </a:solidFill>
              </a:rPr>
              <a:t> задушить </a:t>
            </a:r>
            <a:r>
              <a:rPr lang="ru-RU" sz="2800" b="1" dirty="0" err="1" smtClean="0">
                <a:solidFill>
                  <a:srgbClr val="002060"/>
                </a:solidFill>
              </a:rPr>
              <a:t>квітка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143248"/>
            <a:ext cx="3143256" cy="314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428604"/>
            <a:ext cx="8229600" cy="4525963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На жаль, </a:t>
            </a:r>
            <a:r>
              <a:rPr lang="ru-RU" sz="2400" b="1" dirty="0" err="1" smtClean="0">
                <a:solidFill>
                  <a:srgbClr val="002060"/>
                </a:solidFill>
              </a:rPr>
              <a:t>багато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батьків</a:t>
            </a:r>
            <a:r>
              <a:rPr lang="ru-RU" sz="2400" b="1" dirty="0" smtClean="0">
                <a:solidFill>
                  <a:srgbClr val="002060"/>
                </a:solidFill>
              </a:rPr>
              <a:t> страхи </a:t>
            </a:r>
            <a:r>
              <a:rPr lang="ru-RU" sz="2400" b="1" dirty="0" err="1" smtClean="0">
                <a:solidFill>
                  <a:srgbClr val="002060"/>
                </a:solidFill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комплекси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неусвідомлено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насаджують</a:t>
            </a:r>
            <a:r>
              <a:rPr lang="ru-RU" sz="2400" b="1" dirty="0" smtClean="0">
                <a:solidFill>
                  <a:srgbClr val="002060"/>
                </a:solidFill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</a:rPr>
              <a:t>своїх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дітей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самі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</a:rPr>
              <a:t>Починається</a:t>
            </a:r>
            <a:r>
              <a:rPr lang="ru-RU" sz="2400" b="1" dirty="0" smtClean="0">
                <a:solidFill>
                  <a:srgbClr val="002060"/>
                </a:solidFill>
              </a:rPr>
              <a:t> все </a:t>
            </a:r>
            <a:r>
              <a:rPr lang="ru-RU" sz="2400" b="1" dirty="0" err="1" smtClean="0">
                <a:solidFill>
                  <a:srgbClr val="002060"/>
                </a:solidFill>
              </a:rPr>
              <a:t>ще</a:t>
            </a:r>
            <a:r>
              <a:rPr lang="ru-RU" sz="2400" b="1" dirty="0" smtClean="0">
                <a:solidFill>
                  <a:srgbClr val="002060"/>
                </a:solidFill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</a:rPr>
              <a:t>дитячому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віці</a:t>
            </a:r>
            <a:r>
              <a:rPr lang="ru-RU" sz="2400" b="1" dirty="0" smtClean="0">
                <a:solidFill>
                  <a:srgbClr val="002060"/>
                </a:solidFill>
              </a:rPr>
              <a:t>. «Не </a:t>
            </a:r>
            <a:r>
              <a:rPr lang="ru-RU" sz="2400" b="1" dirty="0" err="1" smtClean="0">
                <a:solidFill>
                  <a:srgbClr val="002060"/>
                </a:solidFill>
              </a:rPr>
              <a:t>йди</a:t>
            </a:r>
            <a:r>
              <a:rPr lang="ru-RU" sz="2400" b="1" dirty="0" smtClean="0">
                <a:solidFill>
                  <a:srgbClr val="002060"/>
                </a:solidFill>
              </a:rPr>
              <a:t> - </a:t>
            </a:r>
            <a:r>
              <a:rPr lang="ru-RU" sz="2400" b="1" dirty="0" err="1" smtClean="0">
                <a:solidFill>
                  <a:srgbClr val="002060"/>
                </a:solidFill>
              </a:rPr>
              <a:t>впадеш</a:t>
            </a:r>
            <a:r>
              <a:rPr lang="ru-RU" sz="2400" b="1" dirty="0" smtClean="0">
                <a:solidFill>
                  <a:srgbClr val="002060"/>
                </a:solidFill>
              </a:rPr>
              <a:t>», «Не бери - </a:t>
            </a:r>
            <a:r>
              <a:rPr lang="ru-RU" sz="2400" b="1" dirty="0" err="1" smtClean="0">
                <a:solidFill>
                  <a:srgbClr val="002060"/>
                </a:solidFill>
              </a:rPr>
              <a:t>впустиш</a:t>
            </a:r>
            <a:r>
              <a:rPr lang="ru-RU" sz="2400" b="1" dirty="0" smtClean="0">
                <a:solidFill>
                  <a:srgbClr val="002060"/>
                </a:solidFill>
              </a:rPr>
              <a:t>», «Не </a:t>
            </a:r>
            <a:r>
              <a:rPr lang="ru-RU" sz="2400" b="1" dirty="0" err="1" smtClean="0">
                <a:solidFill>
                  <a:srgbClr val="002060"/>
                </a:solidFill>
              </a:rPr>
              <a:t>лізь</a:t>
            </a:r>
            <a:r>
              <a:rPr lang="ru-RU" sz="2400" b="1" dirty="0" smtClean="0">
                <a:solidFill>
                  <a:srgbClr val="002060"/>
                </a:solidFill>
              </a:rPr>
              <a:t> - </a:t>
            </a:r>
            <a:r>
              <a:rPr lang="ru-RU" sz="2400" b="1" dirty="0" err="1" smtClean="0">
                <a:solidFill>
                  <a:srgbClr val="002060"/>
                </a:solidFill>
              </a:rPr>
              <a:t>обпечешся</a:t>
            </a:r>
            <a:r>
              <a:rPr lang="ru-RU" sz="2400" b="1" dirty="0" smtClean="0">
                <a:solidFill>
                  <a:srgbClr val="002060"/>
                </a:solidFill>
              </a:rPr>
              <a:t>». </a:t>
            </a:r>
            <a:r>
              <a:rPr lang="ru-RU" sz="2400" b="1" dirty="0" err="1" smtClean="0">
                <a:solidFill>
                  <a:srgbClr val="002060"/>
                </a:solidFill>
              </a:rPr>
              <a:t>Якщо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малюк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упертий</a:t>
            </a:r>
            <a:r>
              <a:rPr lang="ru-RU" sz="2400" b="1" dirty="0" smtClean="0">
                <a:solidFill>
                  <a:srgbClr val="002060"/>
                </a:solidFill>
              </a:rPr>
              <a:t> - </a:t>
            </a:r>
            <a:r>
              <a:rPr lang="ru-RU" sz="2400" b="1" dirty="0" err="1" smtClean="0">
                <a:solidFill>
                  <a:srgbClr val="002060"/>
                </a:solidFill>
              </a:rPr>
              <a:t>він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йтиме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братиме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лізтиме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відповідно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падатиме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упускатиме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обпалюватиметься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</a:rPr>
              <a:t>Якщо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крихітка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пасивний</a:t>
            </a:r>
            <a:r>
              <a:rPr lang="ru-RU" sz="2400" b="1" dirty="0" smtClean="0">
                <a:solidFill>
                  <a:srgbClr val="002060"/>
                </a:solidFill>
              </a:rPr>
              <a:t> - </a:t>
            </a:r>
            <a:r>
              <a:rPr lang="ru-RU" sz="2400" b="1" dirty="0" err="1" smtClean="0">
                <a:solidFill>
                  <a:srgbClr val="002060"/>
                </a:solidFill>
              </a:rPr>
              <a:t>подібні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попередженні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відохотять</a:t>
            </a:r>
            <a:r>
              <a:rPr lang="ru-RU" sz="2400" b="1" dirty="0" smtClean="0">
                <a:solidFill>
                  <a:srgbClr val="002060"/>
                </a:solidFill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</a:rPr>
              <a:t>нього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йти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брати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лізти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</a:rPr>
              <a:t>Він</a:t>
            </a:r>
            <a:r>
              <a:rPr lang="ru-RU" sz="2400" b="1" dirty="0" smtClean="0">
                <a:solidFill>
                  <a:srgbClr val="002060"/>
                </a:solidFill>
              </a:rPr>
              <a:t> просто буде </a:t>
            </a:r>
            <a:r>
              <a:rPr lang="ru-RU" sz="2400" b="1" dirty="0" err="1" smtClean="0">
                <a:solidFill>
                  <a:srgbClr val="002060"/>
                </a:solidFill>
              </a:rPr>
              <a:t>боятися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це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робити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</a:rPr>
              <a:t>Надмірно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емоційна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реакція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мами</a:t>
            </a:r>
            <a:r>
              <a:rPr lang="ru-RU" sz="2400" b="1" dirty="0" smtClean="0">
                <a:solidFill>
                  <a:srgbClr val="002060"/>
                </a:solidFill>
              </a:rPr>
              <a:t> на </a:t>
            </a:r>
            <a:r>
              <a:rPr lang="ru-RU" sz="2400" b="1" dirty="0" err="1" smtClean="0">
                <a:solidFill>
                  <a:srgbClr val="002060"/>
                </a:solidFill>
              </a:rPr>
              <a:t>падіння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садно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або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забиття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також</a:t>
            </a:r>
            <a:r>
              <a:rPr lang="ru-RU" sz="2400" b="1" dirty="0" smtClean="0">
                <a:solidFill>
                  <a:srgbClr val="002060"/>
                </a:solidFill>
              </a:rPr>
              <a:t> дозволить </a:t>
            </a:r>
            <a:r>
              <a:rPr lang="ru-RU" sz="2400" b="1" dirty="0" err="1" smtClean="0">
                <a:solidFill>
                  <a:srgbClr val="002060"/>
                </a:solidFill>
              </a:rPr>
              <a:t>розцвісти</a:t>
            </a:r>
            <a:r>
              <a:rPr lang="ru-RU" sz="2400" b="1" dirty="0" smtClean="0">
                <a:solidFill>
                  <a:srgbClr val="002060"/>
                </a:solidFill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</a:rPr>
              <a:t>душі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дитини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боязні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самостійно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робити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які</a:t>
            </a:r>
            <a:r>
              <a:rPr lang="ru-RU" sz="2400" b="1" dirty="0" smtClean="0">
                <a:solidFill>
                  <a:srgbClr val="002060"/>
                </a:solidFill>
              </a:rPr>
              <a:t> б то не </a:t>
            </a:r>
            <a:r>
              <a:rPr lang="ru-RU" sz="2400" b="1" dirty="0" err="1" smtClean="0">
                <a:solidFill>
                  <a:srgbClr val="002060"/>
                </a:solidFill>
              </a:rPr>
              <a:t>було</a:t>
            </a:r>
            <a:r>
              <a:rPr lang="ru-RU" sz="2400" b="1" dirty="0" smtClean="0">
                <a:solidFill>
                  <a:srgbClr val="002060"/>
                </a:solidFill>
              </a:rPr>
              <a:t> кроки </a:t>
            </a:r>
            <a:r>
              <a:rPr lang="ru-RU" sz="2400" b="1" dirty="0" err="1" smtClean="0">
                <a:solidFill>
                  <a:srgbClr val="002060"/>
                </a:solidFill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невпевненості</a:t>
            </a:r>
            <a:r>
              <a:rPr lang="ru-RU" sz="2400" b="1" dirty="0" smtClean="0">
                <a:solidFill>
                  <a:srgbClr val="002060"/>
                </a:solidFill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</a:rPr>
              <a:t>власних</a:t>
            </a:r>
            <a:r>
              <a:rPr lang="ru-RU" sz="2400" b="1" dirty="0" smtClean="0">
                <a:solidFill>
                  <a:srgbClr val="002060"/>
                </a:solidFill>
              </a:rPr>
              <a:t> силах.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687054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857256"/>
          </a:xfrm>
        </p:spPr>
        <p:txBody>
          <a:bodyPr/>
          <a:lstStyle/>
          <a:p>
            <a:r>
              <a:rPr lang="ru-RU" sz="4800" b="1" dirty="0" err="1" smtClean="0">
                <a:solidFill>
                  <a:srgbClr val="C00000"/>
                </a:solidFill>
              </a:rPr>
              <a:t>Що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err="1" smtClean="0">
                <a:solidFill>
                  <a:srgbClr val="C00000"/>
                </a:solidFill>
              </a:rPr>
              <a:t>робити</a:t>
            </a:r>
            <a:r>
              <a:rPr lang="ru-RU" sz="4800" b="1" dirty="0" smtClean="0">
                <a:solidFill>
                  <a:srgbClr val="C00000"/>
                </a:solidFill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229600" cy="4525963"/>
          </a:xfrm>
        </p:spPr>
        <p:txBody>
          <a:bodyPr/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</a:rPr>
              <a:t>Появу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страхів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можна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запобігти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Краще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щеплення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від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яких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би</a:t>
            </a:r>
            <a:r>
              <a:rPr lang="ru-RU" sz="2800" b="1" dirty="0" smtClean="0">
                <a:solidFill>
                  <a:srgbClr val="002060"/>
                </a:solidFill>
              </a:rPr>
              <a:t> то не </a:t>
            </a:r>
            <a:r>
              <a:rPr lang="ru-RU" sz="2800" b="1" dirty="0" err="1" smtClean="0">
                <a:solidFill>
                  <a:srgbClr val="002060"/>
                </a:solidFill>
              </a:rPr>
              <a:t>було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фобій</a:t>
            </a:r>
            <a:r>
              <a:rPr lang="ru-RU" sz="2800" b="1" dirty="0" smtClean="0">
                <a:solidFill>
                  <a:srgbClr val="002060"/>
                </a:solidFill>
              </a:rPr>
              <a:t> - </a:t>
            </a:r>
            <a:r>
              <a:rPr lang="ru-RU" sz="2800" b="1" dirty="0" err="1" smtClean="0">
                <a:solidFill>
                  <a:srgbClr val="002060"/>
                </a:solidFill>
              </a:rPr>
              <a:t>спокійна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дружня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гармонійна</a:t>
            </a:r>
            <a:r>
              <a:rPr lang="ru-RU" sz="2800" b="1" dirty="0" smtClean="0">
                <a:solidFill>
                  <a:srgbClr val="002060"/>
                </a:solidFill>
              </a:rPr>
              <a:t> обстановка в </a:t>
            </a:r>
            <a:r>
              <a:rPr lang="ru-RU" sz="2800" b="1" dirty="0" err="1" smtClean="0">
                <a:solidFill>
                  <a:srgbClr val="002060"/>
                </a:solidFill>
              </a:rPr>
              <a:t>сім'ї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Заборон</a:t>
            </a:r>
            <a:r>
              <a:rPr lang="ru-RU" sz="2800" b="1" dirty="0" smtClean="0">
                <a:solidFill>
                  <a:srgbClr val="002060"/>
                </a:solidFill>
              </a:rPr>
              <a:t> повинно бути </a:t>
            </a:r>
            <a:r>
              <a:rPr lang="ru-RU" sz="2800" b="1" dirty="0" err="1" smtClean="0">
                <a:solidFill>
                  <a:srgbClr val="002060"/>
                </a:solidFill>
              </a:rPr>
              <a:t>якомога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менше</a:t>
            </a:r>
            <a:r>
              <a:rPr lang="ru-RU" sz="2800" b="1" dirty="0" smtClean="0">
                <a:solidFill>
                  <a:srgbClr val="002060"/>
                </a:solidFill>
              </a:rPr>
              <a:t>. Так, </a:t>
            </a:r>
            <a:r>
              <a:rPr lang="ru-RU" sz="2800" b="1" dirty="0" err="1" smtClean="0">
                <a:solidFill>
                  <a:srgbClr val="002060"/>
                </a:solidFill>
              </a:rPr>
              <a:t>замість</a:t>
            </a:r>
            <a:r>
              <a:rPr lang="ru-RU" sz="2800" b="1" dirty="0" smtClean="0">
                <a:solidFill>
                  <a:srgbClr val="002060"/>
                </a:solidFill>
              </a:rPr>
              <a:t> того, </a:t>
            </a:r>
            <a:r>
              <a:rPr lang="ru-RU" sz="2800" b="1" dirty="0" err="1" smtClean="0">
                <a:solidFill>
                  <a:srgbClr val="002060"/>
                </a:solidFill>
              </a:rPr>
              <a:t>щоб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постійно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обсмикувати</a:t>
            </a:r>
            <a:r>
              <a:rPr lang="ru-RU" sz="2800" b="1" dirty="0" smtClean="0">
                <a:solidFill>
                  <a:srgbClr val="002060"/>
                </a:solidFill>
              </a:rPr>
              <a:t> «</a:t>
            </a:r>
            <a:r>
              <a:rPr lang="ru-RU" sz="2800" b="1" dirty="0" err="1" smtClean="0">
                <a:solidFill>
                  <a:srgbClr val="002060"/>
                </a:solidFill>
              </a:rPr>
              <a:t>повзунка</a:t>
            </a:r>
            <a:r>
              <a:rPr lang="ru-RU" sz="2800" b="1" dirty="0" smtClean="0">
                <a:solidFill>
                  <a:srgbClr val="002060"/>
                </a:solidFill>
              </a:rPr>
              <a:t>», </a:t>
            </a:r>
            <a:r>
              <a:rPr lang="ru-RU" sz="2800" b="1" dirty="0" err="1" smtClean="0">
                <a:solidFill>
                  <a:srgbClr val="002060"/>
                </a:solidFill>
              </a:rPr>
              <a:t>приберіть</a:t>
            </a:r>
            <a:r>
              <a:rPr lang="ru-RU" sz="2800" b="1" dirty="0" smtClean="0">
                <a:solidFill>
                  <a:srgbClr val="002060"/>
                </a:solidFill>
              </a:rPr>
              <a:t> за </a:t>
            </a:r>
            <a:r>
              <a:rPr lang="ru-RU" sz="2800" b="1" dirty="0" err="1" smtClean="0">
                <a:solidFill>
                  <a:srgbClr val="002060"/>
                </a:solidFill>
              </a:rPr>
              <a:t>межі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досяжності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усі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небезпечні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предмети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дружньою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посмішкою</a:t>
            </a:r>
            <a:r>
              <a:rPr lang="ru-RU" sz="2800" b="1" dirty="0" smtClean="0">
                <a:solidFill>
                  <a:srgbClr val="002060"/>
                </a:solidFill>
              </a:rPr>
              <a:t>, теплим словом </a:t>
            </a:r>
            <a:r>
              <a:rPr lang="ru-RU" sz="2800" b="1" dirty="0" err="1" smtClean="0">
                <a:solidFill>
                  <a:srgbClr val="002060"/>
                </a:solidFill>
              </a:rPr>
              <a:t>заохочуйте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спроби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пізнати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навколишній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світ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7572428" cy="5429288"/>
          </a:xfrm>
        </p:spPr>
        <p:txBody>
          <a:bodyPr/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</a:rPr>
              <a:t>Спілкуючись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малюком</a:t>
            </a:r>
            <a:r>
              <a:rPr lang="ru-RU" sz="2800" b="1" dirty="0" smtClean="0">
                <a:solidFill>
                  <a:srgbClr val="002060"/>
                </a:solidFill>
              </a:rPr>
              <a:t> 1-3 </a:t>
            </a:r>
            <a:r>
              <a:rPr lang="ru-RU" sz="2800" b="1" dirty="0" err="1" smtClean="0">
                <a:solidFill>
                  <a:srgbClr val="002060"/>
                </a:solidFill>
              </a:rPr>
              <a:t>років</a:t>
            </a:r>
            <a:r>
              <a:rPr lang="ru-RU" sz="2800" b="1" dirty="0" smtClean="0">
                <a:solidFill>
                  <a:srgbClr val="002060"/>
                </a:solidFill>
              </a:rPr>
              <a:t>, не грайте в </a:t>
            </a:r>
            <a:r>
              <a:rPr lang="ru-RU" sz="2800" b="1" dirty="0" err="1" smtClean="0">
                <a:solidFill>
                  <a:srgbClr val="002060"/>
                </a:solidFill>
              </a:rPr>
              <a:t>агресивні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ігри</a:t>
            </a:r>
            <a:r>
              <a:rPr lang="ru-RU" sz="2800" b="1" dirty="0" smtClean="0">
                <a:solidFill>
                  <a:srgbClr val="002060"/>
                </a:solidFill>
              </a:rPr>
              <a:t>. Для </a:t>
            </a:r>
            <a:r>
              <a:rPr lang="ru-RU" sz="2800" b="1" dirty="0" err="1" smtClean="0">
                <a:solidFill>
                  <a:srgbClr val="002060"/>
                </a:solidFill>
              </a:rPr>
              <a:t>крихітки</a:t>
            </a:r>
            <a:r>
              <a:rPr lang="ru-RU" sz="2800" b="1" dirty="0" smtClean="0">
                <a:solidFill>
                  <a:srgbClr val="002060"/>
                </a:solidFill>
              </a:rPr>
              <a:t> папа в </a:t>
            </a:r>
            <a:r>
              <a:rPr lang="ru-RU" sz="2800" b="1" dirty="0" err="1" smtClean="0">
                <a:solidFill>
                  <a:srgbClr val="002060"/>
                </a:solidFill>
              </a:rPr>
              <a:t>ролі</a:t>
            </a:r>
            <a:r>
              <a:rPr lang="ru-RU" sz="2800" b="1" dirty="0" smtClean="0">
                <a:solidFill>
                  <a:srgbClr val="002060"/>
                </a:solidFill>
              </a:rPr>
              <a:t> злого </a:t>
            </a:r>
            <a:r>
              <a:rPr lang="ru-RU" sz="2800" b="1" dirty="0" err="1" smtClean="0">
                <a:solidFill>
                  <a:srgbClr val="002060"/>
                </a:solidFill>
              </a:rPr>
              <a:t>ведмедя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ведмідь</a:t>
            </a:r>
            <a:r>
              <a:rPr lang="ru-RU" sz="2800" b="1" dirty="0" smtClean="0">
                <a:solidFill>
                  <a:srgbClr val="002060"/>
                </a:solidFill>
              </a:rPr>
              <a:t> - одно особа. </a:t>
            </a:r>
            <a:r>
              <a:rPr lang="ru-RU" sz="2800" b="1" dirty="0" err="1" smtClean="0">
                <a:solidFill>
                  <a:srgbClr val="002060"/>
                </a:solidFill>
              </a:rPr>
              <a:t>Побачивши</a:t>
            </a:r>
            <a:r>
              <a:rPr lang="ru-RU" sz="2800" b="1" dirty="0" smtClean="0">
                <a:solidFill>
                  <a:srgbClr val="002060"/>
                </a:solidFill>
              </a:rPr>
              <a:t> доброго папу таким, </a:t>
            </a:r>
            <a:r>
              <a:rPr lang="ru-RU" sz="2800" b="1" dirty="0" err="1" smtClean="0">
                <a:solidFill>
                  <a:srgbClr val="002060"/>
                </a:solidFill>
              </a:rPr>
              <a:t>що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гарчить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злим (нехай </a:t>
            </a:r>
            <a:r>
              <a:rPr lang="ru-RU" sz="2800" b="1" dirty="0" err="1" smtClean="0">
                <a:solidFill>
                  <a:srgbClr val="002060"/>
                </a:solidFill>
              </a:rPr>
              <a:t>хоч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би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в </a:t>
            </a:r>
            <a:r>
              <a:rPr lang="ru-RU" sz="2800" b="1" dirty="0" err="1" smtClean="0">
                <a:solidFill>
                  <a:srgbClr val="002060"/>
                </a:solidFill>
              </a:rPr>
              <a:t>грі</a:t>
            </a:r>
            <a:r>
              <a:rPr lang="ru-RU" sz="2800" b="1" dirty="0" smtClean="0">
                <a:solidFill>
                  <a:srgbClr val="002060"/>
                </a:solidFill>
              </a:rPr>
              <a:t>), </a:t>
            </a:r>
            <a:r>
              <a:rPr lang="ru-RU" sz="2800" b="1" dirty="0" err="1" smtClean="0">
                <a:solidFill>
                  <a:srgbClr val="002060"/>
                </a:solidFill>
              </a:rPr>
              <a:t>дитина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м'яко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кажучи</a:t>
            </a:r>
            <a:r>
              <a:rPr lang="ru-RU" sz="2800" b="1" dirty="0" smtClean="0">
                <a:solidFill>
                  <a:srgbClr val="002060"/>
                </a:solidFill>
              </a:rPr>
              <a:t>, буде </a:t>
            </a:r>
            <a:r>
              <a:rPr lang="ru-RU" sz="2800" b="1" dirty="0" err="1" smtClean="0">
                <a:solidFill>
                  <a:srgbClr val="002060"/>
                </a:solidFill>
              </a:rPr>
              <a:t>збентежена</a:t>
            </a:r>
            <a:r>
              <a:rPr lang="ru-RU" sz="2800" b="1" dirty="0" smtClean="0">
                <a:solidFill>
                  <a:srgbClr val="002060"/>
                </a:solidFill>
              </a:rPr>
              <a:t>. Тому не треба </a:t>
            </a:r>
            <a:r>
              <a:rPr lang="ru-RU" sz="2800" b="1" dirty="0" err="1" smtClean="0">
                <a:solidFill>
                  <a:srgbClr val="002060"/>
                </a:solidFill>
              </a:rPr>
              <a:t>дивуватися</a:t>
            </a:r>
            <a:r>
              <a:rPr lang="ru-RU" sz="2800" b="1" dirty="0" smtClean="0">
                <a:solidFill>
                  <a:srgbClr val="002060"/>
                </a:solidFill>
              </a:rPr>
              <a:t>, коли </a:t>
            </a:r>
            <a:r>
              <a:rPr lang="ru-RU" sz="2800" b="1" dirty="0" err="1" smtClean="0">
                <a:solidFill>
                  <a:srgbClr val="002060"/>
                </a:solidFill>
              </a:rPr>
              <a:t>після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подібних</a:t>
            </a:r>
            <a:r>
              <a:rPr lang="ru-RU" sz="2800" b="1" dirty="0" smtClean="0">
                <a:solidFill>
                  <a:srgbClr val="002060"/>
                </a:solidFill>
              </a:rPr>
              <a:t> забав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малюк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</a:t>
            </a:r>
            <a:r>
              <a:rPr lang="ru-RU" sz="2800" b="1" dirty="0" smtClean="0">
                <a:solidFill>
                  <a:srgbClr val="002060"/>
                </a:solidFill>
              </a:rPr>
              <a:t> ревом </a:t>
            </a:r>
            <a:r>
              <a:rPr lang="ru-RU" sz="2800" b="1" dirty="0" err="1" smtClean="0">
                <a:solidFill>
                  <a:srgbClr val="002060"/>
                </a:solidFill>
              </a:rPr>
              <a:t>кинеться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від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невдалого</a:t>
            </a:r>
            <a:r>
              <a:rPr lang="ru-RU" sz="2800" b="1" dirty="0" smtClean="0">
                <a:solidFill>
                  <a:srgbClr val="002060"/>
                </a:solidFill>
              </a:rPr>
              <a:t> батька </a:t>
            </a:r>
            <a:r>
              <a:rPr lang="ru-RU" sz="2800" b="1" dirty="0" err="1" smtClean="0">
                <a:solidFill>
                  <a:srgbClr val="002060"/>
                </a:solidFill>
              </a:rPr>
              <a:t>шукати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захисту</a:t>
            </a:r>
            <a:r>
              <a:rPr lang="ru-RU" sz="2800" b="1" dirty="0" smtClean="0">
                <a:solidFill>
                  <a:srgbClr val="002060"/>
                </a:solidFill>
              </a:rPr>
              <a:t> у </a:t>
            </a:r>
            <a:r>
              <a:rPr lang="ru-RU" sz="2800" b="1" dirty="0" err="1" smtClean="0">
                <a:solidFill>
                  <a:srgbClr val="002060"/>
                </a:solidFill>
              </a:rPr>
              <a:t>мами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Отже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ролі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кращі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ніж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традиційна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конячка</a:t>
            </a:r>
            <a:r>
              <a:rPr lang="ru-RU" sz="2800" b="1" dirty="0" smtClean="0">
                <a:solidFill>
                  <a:srgbClr val="002060"/>
                </a:solidFill>
              </a:rPr>
              <a:t> для </a:t>
            </a:r>
            <a:r>
              <a:rPr lang="ru-RU" sz="2800" b="1" dirty="0" err="1" smtClean="0">
                <a:solidFill>
                  <a:srgbClr val="002060"/>
                </a:solidFill>
              </a:rPr>
              <a:t>папи</a:t>
            </a:r>
            <a:r>
              <a:rPr lang="ru-RU" sz="2800" b="1" dirty="0" smtClean="0">
                <a:solidFill>
                  <a:srgbClr val="002060"/>
                </a:solidFill>
              </a:rPr>
              <a:t> доки не придумав </a:t>
            </a:r>
            <a:r>
              <a:rPr lang="ru-RU" sz="2800" b="1" dirty="0" err="1" smtClean="0">
                <a:solidFill>
                  <a:srgbClr val="002060"/>
                </a:solidFill>
              </a:rPr>
              <a:t>ніхто</a:t>
            </a:r>
            <a:r>
              <a:rPr lang="ru-RU" sz="2800" b="1" dirty="0" smtClean="0">
                <a:solidFill>
                  <a:srgbClr val="002060"/>
                </a:solidFill>
              </a:rPr>
              <a:t>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785794"/>
            <a:ext cx="579647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6858048" cy="5786478"/>
          </a:xfrm>
        </p:spPr>
        <p:txBody>
          <a:bodyPr/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</a:rPr>
              <a:t>Універсального</a:t>
            </a:r>
            <a:r>
              <a:rPr lang="ru-RU" sz="2800" b="1" dirty="0" smtClean="0">
                <a:solidFill>
                  <a:srgbClr val="002060"/>
                </a:solidFill>
              </a:rPr>
              <a:t> рецепту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профілактики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страхів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дати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неможливо</a:t>
            </a:r>
            <a:r>
              <a:rPr lang="ru-RU" sz="2800" b="1" dirty="0" smtClean="0">
                <a:solidFill>
                  <a:srgbClr val="002060"/>
                </a:solidFill>
              </a:rPr>
              <a:t>: батьки </a:t>
            </a:r>
            <a:r>
              <a:rPr lang="ru-RU" sz="2800" b="1" dirty="0" err="1" smtClean="0">
                <a:solidFill>
                  <a:srgbClr val="002060"/>
                </a:solidFill>
              </a:rPr>
              <a:t>самі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повинні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враховувати</a:t>
            </a:r>
            <a:r>
              <a:rPr lang="ru-RU" sz="2800" b="1" dirty="0" smtClean="0">
                <a:solidFill>
                  <a:srgbClr val="002060"/>
                </a:solidFill>
              </a:rPr>
              <a:t> тип </a:t>
            </a:r>
            <a:r>
              <a:rPr lang="ru-RU" sz="2800" b="1" dirty="0" err="1" smtClean="0">
                <a:solidFill>
                  <a:srgbClr val="002060"/>
                </a:solidFill>
              </a:rPr>
              <a:t>нервової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системи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збудливість</a:t>
            </a:r>
            <a:r>
              <a:rPr lang="ru-RU" sz="2800" b="1" dirty="0" smtClean="0">
                <a:solidFill>
                  <a:srgbClr val="002060"/>
                </a:solidFill>
              </a:rPr>
              <a:t>, </a:t>
            </a:r>
            <a:r>
              <a:rPr lang="ru-RU" sz="2800" b="1" dirty="0" err="1" smtClean="0">
                <a:solidFill>
                  <a:srgbClr val="002060"/>
                </a:solidFill>
              </a:rPr>
              <a:t>емоційність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своєї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дитини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Проте</a:t>
            </a:r>
            <a:r>
              <a:rPr lang="ru-RU" sz="2800" b="1" dirty="0" smtClean="0">
                <a:solidFill>
                  <a:srgbClr val="002060"/>
                </a:solidFill>
              </a:rPr>
              <a:t>, одну раду </a:t>
            </a:r>
            <a:r>
              <a:rPr lang="ru-RU" sz="2800" b="1" dirty="0" err="1" smtClean="0">
                <a:solidFill>
                  <a:srgbClr val="002060"/>
                </a:solidFill>
              </a:rPr>
              <a:t>можна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дати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усім</a:t>
            </a:r>
            <a:r>
              <a:rPr lang="ru-RU" sz="2800" b="1" dirty="0" smtClean="0">
                <a:solidFill>
                  <a:srgbClr val="002060"/>
                </a:solidFill>
              </a:rPr>
              <a:t>: час перегляду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малюком</a:t>
            </a:r>
            <a:r>
              <a:rPr lang="ru-RU" sz="2800" b="1" dirty="0" smtClean="0">
                <a:solidFill>
                  <a:srgbClr val="002060"/>
                </a:solidFill>
              </a:rPr>
              <a:t> телепередач треба </a:t>
            </a:r>
            <a:r>
              <a:rPr lang="ru-RU" sz="2800" b="1" dirty="0" err="1" smtClean="0">
                <a:solidFill>
                  <a:srgbClr val="002060"/>
                </a:solidFill>
              </a:rPr>
              <a:t>скоротити</a:t>
            </a:r>
            <a:r>
              <a:rPr lang="ru-RU" sz="2800" b="1" dirty="0" smtClean="0">
                <a:solidFill>
                  <a:srgbClr val="002060"/>
                </a:solidFill>
              </a:rPr>
              <a:t> до </a:t>
            </a:r>
            <a:r>
              <a:rPr lang="ru-RU" sz="2800" b="1" dirty="0" err="1" smtClean="0">
                <a:solidFill>
                  <a:srgbClr val="002060"/>
                </a:solidFill>
              </a:rPr>
              <a:t>мінімуму</a:t>
            </a:r>
            <a:r>
              <a:rPr lang="ru-RU" sz="2800" b="1" dirty="0" smtClean="0">
                <a:solidFill>
                  <a:srgbClr val="002060"/>
                </a:solidFill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</a:rPr>
              <a:t>Малюк</a:t>
            </a:r>
            <a:r>
              <a:rPr lang="ru-RU" sz="2800" b="1" dirty="0" smtClean="0">
                <a:solidFill>
                  <a:srgbClr val="002060"/>
                </a:solidFill>
              </a:rPr>
              <a:t> до 5-6 </a:t>
            </a:r>
            <a:r>
              <a:rPr lang="ru-RU" sz="2800" b="1" dirty="0" err="1" smtClean="0">
                <a:solidFill>
                  <a:srgbClr val="002060"/>
                </a:solidFill>
              </a:rPr>
              <a:t>років</a:t>
            </a:r>
            <a:r>
              <a:rPr lang="ru-RU" sz="2800" b="1" dirty="0" smtClean="0">
                <a:solidFill>
                  <a:srgbClr val="002060"/>
                </a:solidFill>
              </a:rPr>
              <a:t> не повинен </a:t>
            </a:r>
            <a:r>
              <a:rPr lang="ru-RU" sz="2800" b="1" dirty="0" err="1" smtClean="0">
                <a:solidFill>
                  <a:srgbClr val="002060"/>
                </a:solidFill>
              </a:rPr>
              <a:t>бачити</a:t>
            </a:r>
            <a:r>
              <a:rPr lang="ru-RU" sz="2800" b="1" dirty="0" smtClean="0">
                <a:solidFill>
                  <a:srgbClr val="002060"/>
                </a:solidFill>
              </a:rPr>
              <a:t> сцен </a:t>
            </a:r>
            <a:r>
              <a:rPr lang="ru-RU" sz="2800" b="1" dirty="0" err="1" smtClean="0">
                <a:solidFill>
                  <a:srgbClr val="002060"/>
                </a:solidFill>
              </a:rPr>
              <a:t>насильства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жорстокості</a:t>
            </a:r>
            <a:r>
              <a:rPr lang="ru-RU" sz="2800" b="1" dirty="0" smtClean="0">
                <a:solidFill>
                  <a:srgbClr val="002060"/>
                </a:solidFill>
              </a:rPr>
              <a:t>, катастроф </a:t>
            </a:r>
            <a:r>
              <a:rPr lang="ru-RU" sz="2800" b="1" dirty="0" err="1" smtClean="0">
                <a:solidFill>
                  <a:srgbClr val="002060"/>
                </a:solidFill>
              </a:rPr>
              <a:t>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стихійних</a:t>
            </a:r>
            <a:r>
              <a:rPr lang="ru-RU" sz="2800" b="1" dirty="0" smtClean="0">
                <a:solidFill>
                  <a:srgbClr val="002060"/>
                </a:solidFill>
              </a:rPr>
              <a:t> лих.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5976979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57167"/>
            <a:ext cx="8229600" cy="3214709"/>
          </a:xfrm>
        </p:spPr>
        <p:txBody>
          <a:bodyPr/>
          <a:lstStyle/>
          <a:p>
            <a:pPr algn="ctr"/>
            <a:r>
              <a:rPr lang="ru-RU" sz="2400" b="1" dirty="0" err="1" smtClean="0">
                <a:solidFill>
                  <a:srgbClr val="002060"/>
                </a:solidFill>
              </a:rPr>
              <a:t>Якщо</a:t>
            </a:r>
            <a:r>
              <a:rPr lang="ru-RU" sz="2400" b="1" dirty="0" smtClean="0">
                <a:solidFill>
                  <a:srgbClr val="002060"/>
                </a:solidFill>
              </a:rPr>
              <a:t> прояви страху </a:t>
            </a:r>
            <a:r>
              <a:rPr lang="ru-RU" sz="2400" b="1" dirty="0" err="1" smtClean="0">
                <a:solidFill>
                  <a:srgbClr val="002060"/>
                </a:solidFill>
              </a:rPr>
              <a:t>незначні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</a:rPr>
              <a:t> ними </a:t>
            </a:r>
            <a:r>
              <a:rPr lang="ru-RU" sz="2400" b="1" dirty="0" err="1" smtClean="0">
                <a:solidFill>
                  <a:srgbClr val="002060"/>
                </a:solidFill>
              </a:rPr>
              <a:t>можна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спробувати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боротися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самостійно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</a:rPr>
              <a:t>Бесіда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малюком</a:t>
            </a:r>
            <a:r>
              <a:rPr lang="ru-RU" sz="2400" b="1" dirty="0" smtClean="0">
                <a:solidFill>
                  <a:srgbClr val="002060"/>
                </a:solidFill>
              </a:rPr>
              <a:t> на </a:t>
            </a:r>
            <a:r>
              <a:rPr lang="ru-RU" sz="2400" b="1" dirty="0" err="1" smtClean="0">
                <a:solidFill>
                  <a:srgbClr val="002060"/>
                </a:solidFill>
              </a:rPr>
              <a:t>цю</a:t>
            </a:r>
            <a:r>
              <a:rPr lang="ru-RU" sz="2400" b="1" dirty="0" smtClean="0">
                <a:solidFill>
                  <a:srgbClr val="002060"/>
                </a:solidFill>
              </a:rPr>
              <a:t> тему не </a:t>
            </a:r>
            <a:r>
              <a:rPr lang="ru-RU" sz="2400" b="1" dirty="0" err="1" smtClean="0">
                <a:solidFill>
                  <a:srgbClr val="002060"/>
                </a:solidFill>
              </a:rPr>
              <a:t>завжди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ефективна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</a:rPr>
              <a:t>Наполегливі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питання</a:t>
            </a:r>
            <a:r>
              <a:rPr lang="ru-RU" sz="2400" b="1" dirty="0" smtClean="0">
                <a:solidFill>
                  <a:srgbClr val="002060"/>
                </a:solidFill>
              </a:rPr>
              <a:t> «</a:t>
            </a:r>
            <a:r>
              <a:rPr lang="ru-RU" sz="2400" b="1" dirty="0" err="1" smtClean="0">
                <a:solidFill>
                  <a:srgbClr val="002060"/>
                </a:solidFill>
              </a:rPr>
              <a:t>Чого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боїшся</a:t>
            </a:r>
            <a:r>
              <a:rPr lang="ru-RU" sz="2400" b="1" dirty="0" smtClean="0">
                <a:solidFill>
                  <a:srgbClr val="002060"/>
                </a:solidFill>
              </a:rPr>
              <a:t>»? часто </a:t>
            </a:r>
            <a:r>
              <a:rPr lang="ru-RU" sz="2400" b="1" dirty="0" err="1" smtClean="0">
                <a:solidFill>
                  <a:srgbClr val="002060"/>
                </a:solidFill>
              </a:rPr>
              <a:t>тільки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закріплюють</a:t>
            </a:r>
            <a:r>
              <a:rPr lang="ru-RU" sz="2400" b="1" dirty="0" smtClean="0">
                <a:solidFill>
                  <a:srgbClr val="002060"/>
                </a:solidFill>
              </a:rPr>
              <a:t> страх. </a:t>
            </a:r>
            <a:r>
              <a:rPr lang="ru-RU" sz="2400" b="1" dirty="0" err="1" smtClean="0">
                <a:solidFill>
                  <a:srgbClr val="002060"/>
                </a:solidFill>
              </a:rPr>
              <a:t>Крім</a:t>
            </a:r>
            <a:r>
              <a:rPr lang="ru-RU" sz="2400" b="1" dirty="0" smtClean="0">
                <a:solidFill>
                  <a:srgbClr val="002060"/>
                </a:solidFill>
              </a:rPr>
              <a:t> того, </a:t>
            </a:r>
            <a:r>
              <a:rPr lang="ru-RU" sz="2400" b="1" dirty="0" err="1" smtClean="0">
                <a:solidFill>
                  <a:srgbClr val="002060"/>
                </a:solidFill>
              </a:rPr>
              <a:t>дошкільник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іноді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соромиться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признатися</a:t>
            </a:r>
            <a:r>
              <a:rPr lang="ru-RU" sz="2400" b="1" dirty="0" smtClean="0">
                <a:solidFill>
                  <a:srgbClr val="002060"/>
                </a:solidFill>
              </a:rPr>
              <a:t> у </a:t>
            </a:r>
            <a:r>
              <a:rPr lang="ru-RU" sz="2400" b="1" dirty="0" err="1" smtClean="0">
                <a:solidFill>
                  <a:srgbClr val="002060"/>
                </a:solidFill>
              </a:rPr>
              <a:t>власній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слабкості</a:t>
            </a:r>
            <a:r>
              <a:rPr lang="ru-RU" sz="2400" b="1" dirty="0" smtClean="0">
                <a:solidFill>
                  <a:srgbClr val="002060"/>
                </a:solidFill>
              </a:rPr>
              <a:t>. </a:t>
            </a:r>
            <a:r>
              <a:rPr lang="ru-RU" sz="2400" b="1" dirty="0" err="1" smtClean="0">
                <a:solidFill>
                  <a:srgbClr val="002060"/>
                </a:solidFill>
              </a:rPr>
              <a:t>З'ясувати</a:t>
            </a:r>
            <a:r>
              <a:rPr lang="ru-RU" sz="2400" b="1" dirty="0" smtClean="0">
                <a:solidFill>
                  <a:srgbClr val="002060"/>
                </a:solidFill>
              </a:rPr>
              <a:t> причину страху </a:t>
            </a:r>
            <a:r>
              <a:rPr lang="ru-RU" sz="2400" b="1" dirty="0" err="1" smtClean="0">
                <a:solidFill>
                  <a:srgbClr val="002060"/>
                </a:solidFill>
              </a:rPr>
              <a:t>допоможе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спостереження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ненав'язливі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випадкові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питання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286123"/>
            <a:ext cx="4286280" cy="3214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7"/>
            <a:ext cx="8229600" cy="2928957"/>
          </a:xfrm>
        </p:spPr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</a:rPr>
              <a:t>Коли причина </a:t>
            </a:r>
            <a:r>
              <a:rPr lang="ru-RU" sz="2800" dirty="0" err="1" smtClean="0">
                <a:solidFill>
                  <a:srgbClr val="002060"/>
                </a:solidFill>
              </a:rPr>
              <a:t>встановлена</a:t>
            </a:r>
            <a:r>
              <a:rPr lang="ru-RU" sz="2800" dirty="0" smtClean="0">
                <a:solidFill>
                  <a:srgbClr val="002060"/>
                </a:solidFill>
              </a:rPr>
              <a:t>, </a:t>
            </a:r>
            <a:r>
              <a:rPr lang="ru-RU" sz="2800" dirty="0" err="1" smtClean="0">
                <a:solidFill>
                  <a:srgbClr val="002060"/>
                </a:solidFill>
              </a:rPr>
              <a:t>програйте</a:t>
            </a:r>
            <a:r>
              <a:rPr lang="ru-RU" sz="2800" dirty="0" smtClean="0">
                <a:solidFill>
                  <a:srgbClr val="002060"/>
                </a:solidFill>
              </a:rPr>
              <a:t> «</a:t>
            </a:r>
            <a:r>
              <a:rPr lang="ru-RU" sz="2800" dirty="0" err="1" smtClean="0">
                <a:solidFill>
                  <a:srgbClr val="002060"/>
                </a:solidFill>
              </a:rPr>
              <a:t>страшну</a:t>
            </a:r>
            <a:r>
              <a:rPr lang="ru-RU" sz="2800" dirty="0" smtClean="0">
                <a:solidFill>
                  <a:srgbClr val="002060"/>
                </a:solidFill>
              </a:rPr>
              <a:t>» </a:t>
            </a:r>
            <a:r>
              <a:rPr lang="ru-RU" sz="2800" dirty="0" err="1" smtClean="0">
                <a:solidFill>
                  <a:srgbClr val="002060"/>
                </a:solidFill>
              </a:rPr>
              <a:t>ситуацію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з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улюбленою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іграшкою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малюка</a:t>
            </a:r>
            <a:r>
              <a:rPr lang="ru-RU" sz="2800" dirty="0" smtClean="0">
                <a:solidFill>
                  <a:srgbClr val="002060"/>
                </a:solidFill>
              </a:rPr>
              <a:t>. Придумана </a:t>
            </a:r>
            <a:r>
              <a:rPr lang="ru-RU" sz="2800" dirty="0" err="1" smtClean="0">
                <a:solidFill>
                  <a:srgbClr val="002060"/>
                </a:solidFill>
              </a:rPr>
              <a:t>історія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обов'язково</a:t>
            </a:r>
            <a:r>
              <a:rPr lang="ru-RU" sz="2800" dirty="0" smtClean="0">
                <a:solidFill>
                  <a:srgbClr val="002060"/>
                </a:solidFill>
              </a:rPr>
              <a:t> повинна </a:t>
            </a:r>
            <a:r>
              <a:rPr lang="ru-RU" sz="2800" dirty="0" err="1" smtClean="0">
                <a:solidFill>
                  <a:srgbClr val="002060"/>
                </a:solidFill>
              </a:rPr>
              <a:t>мати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щасливий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кінець</a:t>
            </a:r>
            <a:r>
              <a:rPr lang="ru-RU" sz="2800" dirty="0" smtClean="0">
                <a:solidFill>
                  <a:srgbClr val="002060"/>
                </a:solidFill>
              </a:rPr>
              <a:t>. </a:t>
            </a:r>
            <a:r>
              <a:rPr lang="ru-RU" sz="2800" dirty="0" err="1" smtClean="0">
                <a:solidFill>
                  <a:srgbClr val="002060"/>
                </a:solidFill>
              </a:rPr>
              <a:t>Запропонуєте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дитині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зробити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свій</a:t>
            </a:r>
            <a:r>
              <a:rPr lang="ru-RU" sz="2800" dirty="0" smtClean="0">
                <a:solidFill>
                  <a:srgbClr val="002060"/>
                </a:solidFill>
              </a:rPr>
              <a:t> страх </a:t>
            </a:r>
            <a:r>
              <a:rPr lang="ru-RU" sz="2800" dirty="0" err="1" smtClean="0">
                <a:solidFill>
                  <a:srgbClr val="002060"/>
                </a:solidFill>
              </a:rPr>
              <a:t>реальним</a:t>
            </a:r>
            <a:r>
              <a:rPr lang="ru-RU" sz="2800" dirty="0" smtClean="0">
                <a:solidFill>
                  <a:srgbClr val="002060"/>
                </a:solidFill>
              </a:rPr>
              <a:t> - </a:t>
            </a:r>
            <a:r>
              <a:rPr lang="ru-RU" sz="2800" dirty="0" err="1" smtClean="0">
                <a:solidFill>
                  <a:srgbClr val="002060"/>
                </a:solidFill>
              </a:rPr>
              <a:t>намалювати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його</a:t>
            </a:r>
            <a:r>
              <a:rPr lang="ru-RU" sz="2800" dirty="0" smtClean="0">
                <a:solidFill>
                  <a:srgbClr val="002060"/>
                </a:solidFill>
              </a:rPr>
              <a:t>, а </a:t>
            </a:r>
            <a:r>
              <a:rPr lang="ru-RU" sz="2800" dirty="0" err="1" smtClean="0">
                <a:solidFill>
                  <a:srgbClr val="002060"/>
                </a:solidFill>
              </a:rPr>
              <a:t>потім</a:t>
            </a:r>
            <a:r>
              <a:rPr lang="ru-RU" sz="2800" dirty="0" smtClean="0">
                <a:solidFill>
                  <a:srgbClr val="002060"/>
                </a:solidFill>
              </a:rPr>
              <a:t> - </a:t>
            </a:r>
            <a:r>
              <a:rPr lang="ru-RU" sz="2800" dirty="0" err="1" smtClean="0">
                <a:solidFill>
                  <a:srgbClr val="002060"/>
                </a:solidFill>
              </a:rPr>
              <a:t>урочисто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спалити</a:t>
            </a:r>
            <a:r>
              <a:rPr lang="ru-RU" sz="2800" dirty="0" smtClean="0">
                <a:solidFill>
                  <a:srgbClr val="002060"/>
                </a:solidFill>
              </a:rPr>
              <a:t>.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3000372"/>
            <a:ext cx="483084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9"/>
            <a:ext cx="9144000" cy="2857519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Не </a:t>
            </a:r>
            <a:r>
              <a:rPr lang="ru-RU" sz="2400" b="1" dirty="0" err="1" smtClean="0">
                <a:solidFill>
                  <a:srgbClr val="002060"/>
                </a:solidFill>
              </a:rPr>
              <a:t>висміюйте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дитину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але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не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загострюйте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увагу</a:t>
            </a:r>
            <a:r>
              <a:rPr lang="ru-RU" sz="2400" b="1" dirty="0" smtClean="0">
                <a:solidFill>
                  <a:srgbClr val="002060"/>
                </a:solidFill>
              </a:rPr>
              <a:t> на </a:t>
            </a:r>
            <a:r>
              <a:rPr lang="ru-RU" sz="24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400" b="1" dirty="0" smtClean="0">
                <a:solidFill>
                  <a:srgbClr val="002060"/>
                </a:solidFill>
              </a:rPr>
              <a:t> страхах. </a:t>
            </a:r>
            <a:r>
              <a:rPr lang="ru-RU" sz="2400" b="1" dirty="0" err="1" smtClean="0">
                <a:solidFill>
                  <a:srgbClr val="002060"/>
                </a:solidFill>
              </a:rPr>
              <a:t>Відноситеся</a:t>
            </a:r>
            <a:r>
              <a:rPr lang="ru-RU" sz="2400" b="1" dirty="0" smtClean="0">
                <a:solidFill>
                  <a:srgbClr val="002060"/>
                </a:solidFill>
              </a:rPr>
              <a:t> до </a:t>
            </a:r>
            <a:r>
              <a:rPr lang="ru-RU" sz="2400" b="1" dirty="0" err="1" smtClean="0">
                <a:solidFill>
                  <a:srgbClr val="002060"/>
                </a:solidFill>
              </a:rPr>
              <a:t>фантазій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малюка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спокійно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постарайтеся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відвернути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від</a:t>
            </a:r>
            <a:r>
              <a:rPr lang="ru-RU" sz="2400" b="1" dirty="0" smtClean="0">
                <a:solidFill>
                  <a:srgbClr val="002060"/>
                </a:solidFill>
              </a:rPr>
              <a:t> них, </a:t>
            </a:r>
            <a:r>
              <a:rPr lang="ru-RU" sz="2400" b="1" dirty="0" err="1" smtClean="0">
                <a:solidFill>
                  <a:srgbClr val="002060"/>
                </a:solidFill>
              </a:rPr>
              <a:t>залучаючи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його</a:t>
            </a:r>
            <a:r>
              <a:rPr lang="ru-RU" sz="2400" b="1" dirty="0" smtClean="0">
                <a:solidFill>
                  <a:srgbClr val="002060"/>
                </a:solidFill>
              </a:rPr>
              <a:t> до </a:t>
            </a:r>
            <a:r>
              <a:rPr lang="ru-RU" sz="2400" b="1" dirty="0" err="1" smtClean="0">
                <a:solidFill>
                  <a:srgbClr val="002060"/>
                </a:solidFill>
              </a:rPr>
              <a:t>цікавих</a:t>
            </a:r>
            <a:r>
              <a:rPr lang="ru-RU" sz="2400" b="1" dirty="0" smtClean="0">
                <a:solidFill>
                  <a:srgbClr val="002060"/>
                </a:solidFill>
              </a:rPr>
              <a:t> занять. На </a:t>
            </a:r>
            <a:r>
              <a:rPr lang="ru-RU" sz="2400" b="1" dirty="0" err="1" smtClean="0">
                <a:solidFill>
                  <a:srgbClr val="002060"/>
                </a:solidFill>
              </a:rPr>
              <a:t>свіжому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повітрі</a:t>
            </a:r>
            <a:r>
              <a:rPr lang="ru-RU" sz="2400" b="1" dirty="0" smtClean="0">
                <a:solidFill>
                  <a:srgbClr val="002060"/>
                </a:solidFill>
              </a:rPr>
              <a:t>, в </a:t>
            </a:r>
            <a:r>
              <a:rPr lang="ru-RU" sz="2400" b="1" dirty="0" err="1" smtClean="0">
                <a:solidFill>
                  <a:srgbClr val="002060"/>
                </a:solidFill>
              </a:rPr>
              <a:t>компанії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однолітків</a:t>
            </a:r>
            <a:r>
              <a:rPr lang="ru-RU" sz="2400" b="1" dirty="0" smtClean="0">
                <a:solidFill>
                  <a:srgbClr val="002060"/>
                </a:solidFill>
              </a:rPr>
              <a:t>, </a:t>
            </a:r>
            <a:r>
              <a:rPr lang="ru-RU" sz="2400" b="1" dirty="0" err="1" smtClean="0">
                <a:solidFill>
                  <a:srgbClr val="002060"/>
                </a:solidFill>
              </a:rPr>
              <a:t>місця</a:t>
            </a:r>
            <a:r>
              <a:rPr lang="ru-RU" sz="2400" b="1" dirty="0" smtClean="0">
                <a:solidFill>
                  <a:srgbClr val="002060"/>
                </a:solidFill>
              </a:rPr>
              <a:t> монстрам в думках </a:t>
            </a:r>
            <a:r>
              <a:rPr lang="ru-RU" sz="2400" b="1" dirty="0" err="1" smtClean="0">
                <a:solidFill>
                  <a:srgbClr val="002060"/>
                </a:solidFill>
              </a:rPr>
              <a:t>малюка</a:t>
            </a:r>
            <a:r>
              <a:rPr lang="ru-RU" sz="2400" b="1" dirty="0" smtClean="0">
                <a:solidFill>
                  <a:srgbClr val="002060"/>
                </a:solidFill>
              </a:rPr>
              <a:t> не </a:t>
            </a:r>
            <a:r>
              <a:rPr lang="ru-RU" sz="2400" b="1" dirty="0" err="1" smtClean="0">
                <a:solidFill>
                  <a:srgbClr val="002060"/>
                </a:solidFill>
              </a:rPr>
              <a:t>залишиться</a:t>
            </a:r>
            <a:r>
              <a:rPr lang="ru-RU" sz="2400" b="1" dirty="0" smtClean="0">
                <a:solidFill>
                  <a:srgbClr val="002060"/>
                </a:solidFill>
              </a:rPr>
              <a:t>, як не повинно </a:t>
            </a:r>
            <a:r>
              <a:rPr lang="ru-RU" sz="2400" b="1" dirty="0" err="1" smtClean="0">
                <a:solidFill>
                  <a:srgbClr val="002060"/>
                </a:solidFill>
              </a:rPr>
              <a:t>залишитися</a:t>
            </a:r>
            <a:r>
              <a:rPr lang="ru-RU" sz="2400" b="1" dirty="0" smtClean="0">
                <a:solidFill>
                  <a:srgbClr val="002060"/>
                </a:solidFill>
              </a:rPr>
              <a:t> ним </a:t>
            </a:r>
            <a:r>
              <a:rPr lang="ru-RU" sz="2400" b="1" dirty="0" err="1" smtClean="0">
                <a:solidFill>
                  <a:srgbClr val="002060"/>
                </a:solidFill>
              </a:rPr>
              <a:t>місця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і</a:t>
            </a:r>
            <a:r>
              <a:rPr lang="ru-RU" sz="2400" b="1" dirty="0" smtClean="0">
                <a:solidFill>
                  <a:srgbClr val="002060"/>
                </a:solidFill>
              </a:rPr>
              <a:t> в </a:t>
            </a:r>
            <a:r>
              <a:rPr lang="ru-RU" sz="2400" b="1" dirty="0" err="1" smtClean="0">
                <a:solidFill>
                  <a:srgbClr val="002060"/>
                </a:solidFill>
              </a:rPr>
              <a:t>подальшому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житті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вашого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крихітки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143248"/>
            <a:ext cx="501852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1015</Words>
  <Application>Microsoft Office PowerPoint</Application>
  <PresentationFormat>Экран (4:3)</PresentationFormat>
  <Paragraphs>22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Diseño predeterminado</vt:lpstr>
      <vt:lpstr>Дитячі фобії  дошкільного віку  (від трьох до шести років)</vt:lpstr>
      <vt:lpstr>Слайд 2</vt:lpstr>
      <vt:lpstr>Класифікація страхів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Що робити? 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сергей</cp:lastModifiedBy>
  <cp:revision>196</cp:revision>
  <dcterms:created xsi:type="dcterms:W3CDTF">2010-05-23T14:28:12Z</dcterms:created>
  <dcterms:modified xsi:type="dcterms:W3CDTF">2012-01-16T18:01:29Z</dcterms:modified>
</cp:coreProperties>
</file>