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1" r:id="rId10"/>
    <p:sldId id="262" r:id="rId11"/>
    <p:sldId id="275" r:id="rId12"/>
    <p:sldId id="265" r:id="rId13"/>
    <p:sldId id="273" r:id="rId14"/>
    <p:sldId id="267" r:id="rId15"/>
    <p:sldId id="268" r:id="rId16"/>
    <p:sldId id="269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E1670"/>
    <a:srgbClr val="4A597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99A89-9D8B-4803-94F3-F8B123387AC6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7660C-BDE1-439D-9068-5AF92FF261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7660C-BDE1-439D-9068-5AF92FF2615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4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4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 advClick="0" advTm="4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680DA3E-BF08-4B20-9EAE-7DEFBD036BBC}" type="datetimeFigureOut">
              <a:rPr lang="ru-RU" smtClean="0"/>
              <a:pPr/>
              <a:t>13.02.2012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B87F4AC-2D52-44E7-ABA3-5475F48423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 advClick="0" advTm="4000">
    <p:dissolve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XP\&#1056;&#1072;&#1073;&#1086;&#1095;&#1080;&#1081;%20&#1089;&#1090;&#1086;&#1083;\esli_dobryj_ty__leopold_.mp3" TargetMode="Externa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656183"/>
          </a:xfrm>
        </p:spPr>
        <p:txBody>
          <a:bodyPr>
            <a:prstTxWarp prst="textCanUp">
              <a:avLst/>
            </a:prstTxWarp>
            <a:normAutofit/>
          </a:bodyPr>
          <a:lstStyle/>
          <a:p>
            <a:r>
              <a:rPr lang="ru-RU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uk-UA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УКРАЇНСЬКа</a:t>
            </a:r>
            <a:r>
              <a:rPr lang="uk-UA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uk-UA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МОВа</a:t>
            </a:r>
            <a:r>
              <a:rPr lang="uk-UA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/>
            </a:r>
            <a:br>
              <a:rPr lang="uk-UA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uk-UA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4 КЛАС</a:t>
            </a:r>
            <a:endParaRPr lang="ru-RU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492896"/>
            <a:ext cx="8280920" cy="3120752"/>
          </a:xfrm>
        </p:spPr>
        <p:txBody>
          <a:bodyPr>
            <a:prstTxWarp prst="textInflateBottom">
              <a:avLst/>
            </a:prstTxWarp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60000" endA="900" endPos="60000" dist="60007" dir="5400000" sy="-100000" algn="bl" rotWithShape="0"/>
                </a:effectLst>
              </a:rPr>
              <a:t>Числівник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reflection blurRad="6350" stA="60000" endA="900" endPos="60000" dist="60007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116632"/>
          <a:ext cx="9144000" cy="6741368"/>
        </p:xfrm>
        <a:graphic>
          <a:graphicData uri="http://schemas.openxmlformats.org/presentationml/2006/ole">
            <p:oleObj spid="_x0000_s1026" name="Документ" r:id="rId3" imgW="10037757" imgH="6707172" progId="Word.Document.12">
              <p:embed/>
            </p:oleObj>
          </a:graphicData>
        </a:graphic>
      </p:graphicFrame>
    </p:spTree>
  </p:cSld>
  <p:clrMapOvr>
    <a:masterClrMapping/>
  </p:clrMapOvr>
  <p:transition spd="med" advClick="0" advTm="4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Іменник</a:t>
            </a:r>
          </a:p>
          <a:p>
            <a:r>
              <a:rPr lang="uk-UA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Прикметник</a:t>
            </a:r>
          </a:p>
          <a:p>
            <a:r>
              <a:rPr lang="uk-UA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Дієслово</a:t>
            </a:r>
          </a:p>
          <a:p>
            <a:r>
              <a:rPr lang="uk-UA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Прийменник</a:t>
            </a:r>
          </a:p>
          <a:p>
            <a:r>
              <a:rPr lang="uk-UA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Сполучник</a:t>
            </a: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4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uk-UA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Знайомимося</a:t>
            </a:r>
          </a:p>
          <a:p>
            <a:pPr algn="ctr"/>
            <a:r>
              <a:rPr lang="uk-UA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з новою частиною мови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med" advClick="0" advTm="4000"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  <a:scene3d>
              <a:camera prst="isometricOffAxis1Righ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uk-UA" sz="5400" b="1" dirty="0" smtClean="0">
                <a:ln/>
                <a:solidFill>
                  <a:schemeClr val="accent3"/>
                </a:solidFill>
              </a:rPr>
              <a:t>ГРА “ Знайди та </a:t>
            </a:r>
            <a:r>
              <a:rPr lang="uk-UA" sz="5400" b="1" dirty="0" err="1" smtClean="0">
                <a:ln/>
                <a:solidFill>
                  <a:schemeClr val="accent3"/>
                </a:solidFill>
              </a:rPr>
              <a:t>поясни”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Знайдіть відомі вам частини мови.</a:t>
            </a:r>
          </a:p>
          <a:p>
            <a:endParaRPr lang="uk-UA" dirty="0" smtClean="0"/>
          </a:p>
          <a:p>
            <a:pPr>
              <a:buNone/>
            </a:pPr>
            <a:r>
              <a:rPr lang="uk-UA" sz="4000" b="1" i="1" dirty="0" smtClean="0"/>
              <a:t>    Дивлюсь, гра, зимовий, у, і, вісім, під, але, другий.</a:t>
            </a:r>
          </a:p>
          <a:p>
            <a:pPr>
              <a:buNone/>
            </a:pPr>
            <a:endParaRPr lang="uk-UA" dirty="0" smtClean="0"/>
          </a:p>
          <a:p>
            <a:r>
              <a:rPr lang="uk-UA" dirty="0" smtClean="0"/>
              <a:t>Які слова викликали у вас труднощі?</a:t>
            </a:r>
          </a:p>
          <a:p>
            <a:r>
              <a:rPr lang="uk-UA" dirty="0" smtClean="0"/>
              <a:t>Чому? Ці слова нова частина мови…</a:t>
            </a:r>
            <a:endParaRPr lang="ru-RU" dirty="0"/>
          </a:p>
        </p:txBody>
      </p:sp>
    </p:spTree>
  </p:cSld>
  <p:clrMapOvr>
    <a:masterClrMapping/>
  </p:clrMapOvr>
  <p:transition spd="med" advClick="0" advTm="4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Ч И С Л І В Н И К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A5976"/>
          </a:solidFill>
          <a:ln>
            <a:solidFill>
              <a:schemeClr val="bg2">
                <a:lumMod val="75000"/>
              </a:schemeClr>
            </a:solidFill>
          </a:ln>
          <a:scene3d>
            <a:camera prst="obliqueTopRight"/>
            <a:lightRig rig="threePt" dir="t"/>
          </a:scene3d>
        </p:spPr>
        <p:txBody>
          <a:bodyPr wrap="none" lIns="91440" tIns="45720" rIns="91440" bIns="45720">
            <a:prstTxWarp prst="textDeflateTop">
              <a:avLst>
                <a:gd name="adj" fmla="val 42109"/>
              </a:avLst>
            </a:prstTxWarp>
            <a:spAutoFit/>
          </a:bodyPr>
          <a:lstStyle/>
          <a:p>
            <a:pPr algn="ctr"/>
            <a:r>
              <a:rPr lang="uk-U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2E1670"/>
                </a:solidFill>
              </a:rPr>
              <a:t>Ч И С Л І В Н И К</a:t>
            </a:r>
            <a:r>
              <a:rPr lang="uk-UA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"/>
            <a:ext cx="3491879" cy="177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Пошукова робота.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uk-UA" dirty="0" smtClean="0"/>
              <a:t>      Дати характеристику словам </a:t>
            </a:r>
          </a:p>
          <a:p>
            <a:pPr>
              <a:buNone/>
            </a:pPr>
            <a:r>
              <a:rPr lang="uk-UA" sz="4000" b="1" i="1" dirty="0" smtClean="0"/>
              <a:t>    вісім і другий </a:t>
            </a:r>
          </a:p>
          <a:p>
            <a:pPr>
              <a:buNone/>
            </a:pPr>
            <a:r>
              <a:rPr lang="uk-UA" dirty="0" smtClean="0"/>
              <a:t>      за планом:</a:t>
            </a:r>
          </a:p>
          <a:p>
            <a:pPr>
              <a:buNone/>
            </a:pPr>
            <a:endParaRPr lang="uk-UA" dirty="0" smtClean="0"/>
          </a:p>
          <a:p>
            <a:r>
              <a:rPr lang="uk-UA" dirty="0" smtClean="0"/>
              <a:t>Що означає слово?</a:t>
            </a:r>
          </a:p>
          <a:p>
            <a:r>
              <a:rPr lang="uk-UA" dirty="0" smtClean="0"/>
              <a:t>На які питання відповідає?</a:t>
            </a:r>
          </a:p>
          <a:p>
            <a:r>
              <a:rPr lang="uk-UA" dirty="0" smtClean="0"/>
              <a:t>З якою частиною мови пов'язується?</a:t>
            </a:r>
          </a:p>
          <a:p>
            <a:r>
              <a:rPr lang="uk-UA" dirty="0" smtClean="0"/>
              <a:t>Яким членом речення буває?</a:t>
            </a:r>
            <a:endParaRPr lang="ru-RU" dirty="0"/>
          </a:p>
        </p:txBody>
      </p:sp>
    </p:spTree>
  </p:cSld>
  <p:clrMapOvr>
    <a:masterClrMapping/>
  </p:clrMapOvr>
  <p:transition spd="med" advClick="0" advTm="4000">
    <p:split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Вправа 11, розглянути малюнок і дати відповіді на питання.</a:t>
            </a:r>
          </a:p>
          <a:p>
            <a:r>
              <a:rPr lang="uk-UA" dirty="0" smtClean="0"/>
              <a:t>Висновок на основі дослідження і виконаної вправи.</a:t>
            </a:r>
            <a:endParaRPr lang="ru-RU" dirty="0"/>
          </a:p>
        </p:txBody>
      </p:sp>
    </p:spTree>
  </p:cSld>
  <p:clrMapOvr>
    <a:masterClrMapping/>
  </p:clrMapOvr>
  <p:transition spd="med" advClick="0" advTm="4000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0"/>
            <a:ext cx="6696744" cy="2111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Ч и с л і в н и к 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3717032"/>
            <a:ext cx="2952328" cy="2448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Кількісні</a:t>
            </a:r>
          </a:p>
          <a:p>
            <a:pPr algn="ctr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Скільки?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24128" y="3789040"/>
            <a:ext cx="2952328" cy="2448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Порядкові</a:t>
            </a:r>
          </a:p>
          <a:p>
            <a:pPr algn="ctr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Котрий?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763688" y="2276872"/>
            <a:ext cx="916680" cy="1296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516216" y="2276872"/>
            <a:ext cx="916680" cy="1296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 advTm="4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 advClick="0" advTm="4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717032"/>
            <a:ext cx="8496944" cy="3240360"/>
          </a:xfrm>
        </p:spPr>
        <p:txBody>
          <a:bodyPr>
            <a:prstTxWarp prst="textInflateBottom">
              <a:avLst/>
            </a:prstTxWarp>
            <a:normAutofit/>
          </a:bodyPr>
          <a:lstStyle/>
          <a:p>
            <a:r>
              <a:rPr lang="uk-UA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  <a:reflection blurRad="6350" stA="60000" endA="900" endPos="60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Ф і з к у л ь т х в и л и н к а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00FF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  <a:reflection blurRad="6350" stA="60000" endA="900" endPos="60000" dist="6000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esli_dobryj_ty__leopold_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188640"/>
            <a:ext cx="3096344" cy="4032448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Виконати вправу 13.</a:t>
            </a:r>
            <a:b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Розглянути даний малюнок</a:t>
            </a:r>
            <a:r>
              <a:rPr lang="uk-UA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 advClick="0" advTm="4000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764704"/>
            <a:ext cx="7308304" cy="3600400"/>
          </a:xfrm>
        </p:spPr>
        <p:txBody>
          <a:bodyPr>
            <a:noAutofit/>
          </a:bodyPr>
          <a:lstStyle/>
          <a:p>
            <a:r>
              <a:rPr lang="uk-UA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стадіоні нині шум і гам – </a:t>
            </a:r>
            <a:br>
              <a:rPr lang="uk-UA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Уболівальники зібрались там.</a:t>
            </a:r>
            <a:br>
              <a:rPr lang="uk-UA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Усі очікують із нетерпінням гол,</a:t>
            </a:r>
            <a:br>
              <a:rPr lang="uk-UA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Захоплююча гра…</a:t>
            </a:r>
            <a:endParaRPr lang="ru-RU" sz="4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4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1296144"/>
          </a:xfrm>
        </p:spPr>
        <p:txBody>
          <a:bodyPr/>
          <a:lstStyle/>
          <a:p>
            <a:r>
              <a:rPr lang="uk-UA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ФУТБОЛ, ФУТБОЛІСТ</a:t>
            </a:r>
            <a:endParaRPr lang="ru-RU" b="1" i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456937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Поміркуйте,чому написання цих слів нам пропонують запам’ятати?</a:t>
            </a:r>
          </a:p>
          <a:p>
            <a:pPr lvl="0"/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Поясніть орфограму.</a:t>
            </a:r>
          </a:p>
          <a:p>
            <a:pPr lvl="0"/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Тлумачення слова ( з якої мови запозичене).</a:t>
            </a:r>
          </a:p>
          <a:p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Пропишіть каліграфічно рядок слів, підкреслюючи орфограму(звернути увагу на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днання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букв).</a:t>
            </a:r>
          </a:p>
          <a:p>
            <a:pPr lvl="0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4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1. Виконання вправи 14, </a:t>
            </a:r>
          </a:p>
          <a:p>
            <a:pPr>
              <a:buNone/>
            </a:pPr>
            <a:r>
              <a:rPr lang="uk-UA" dirty="0" smtClean="0"/>
              <a:t>       Виконання вправи 16</a:t>
            </a:r>
          </a:p>
          <a:p>
            <a:pPr>
              <a:buNone/>
            </a:pPr>
            <a:r>
              <a:rPr lang="uk-UA" dirty="0" smtClean="0"/>
              <a:t>       (перевірка фронтально).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    2. Виконання вправи 17</a:t>
            </a:r>
          </a:p>
          <a:p>
            <a:pPr>
              <a:buNone/>
            </a:pPr>
            <a:r>
              <a:rPr lang="uk-UA" dirty="0" smtClean="0"/>
              <a:t>         (самостійно).</a:t>
            </a:r>
            <a:endParaRPr lang="ru-RU" dirty="0"/>
          </a:p>
        </p:txBody>
      </p:sp>
    </p:spTree>
  </p:cSld>
  <p:clrMapOvr>
    <a:masterClrMapping/>
  </p:clrMapOvr>
  <p:transition spd="med" advClick="0" advTm="4000">
    <p:cover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Підсумок.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 1. Гра “ Хто швидше?”</a:t>
            </a:r>
          </a:p>
          <a:p>
            <a:pPr>
              <a:buNone/>
            </a:pPr>
            <a:r>
              <a:rPr lang="uk-UA" dirty="0" smtClean="0"/>
              <a:t>        ( за вправою 12 ).</a:t>
            </a:r>
          </a:p>
          <a:p>
            <a:pPr>
              <a:buNone/>
            </a:pPr>
            <a:r>
              <a:rPr lang="uk-UA" dirty="0" smtClean="0"/>
              <a:t>    2. Бесіда.</a:t>
            </a:r>
          </a:p>
          <a:p>
            <a:pPr>
              <a:buNone/>
            </a:pPr>
            <a:r>
              <a:rPr lang="uk-UA" dirty="0" smtClean="0"/>
              <a:t>    - З якою частиною мови ви 	ознайомилися?</a:t>
            </a:r>
          </a:p>
          <a:p>
            <a:pPr>
              <a:buNone/>
            </a:pPr>
            <a:r>
              <a:rPr lang="uk-UA" dirty="0" smtClean="0"/>
              <a:t>    - Що ви можете розповісти про           	числівник?</a:t>
            </a:r>
            <a:endParaRPr lang="ru-RU" dirty="0"/>
          </a:p>
        </p:txBody>
      </p:sp>
    </p:spTree>
  </p:cSld>
  <p:clrMapOvr>
    <a:masterClrMapping/>
  </p:clrMapOvr>
  <p:transition spd="med" advClick="0" advTm="4000">
    <p:cover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2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4104456" cy="2736304"/>
          </a:xfrm>
        </p:spPr>
        <p:txBody>
          <a:bodyPr>
            <a:normAutofit/>
          </a:bodyPr>
          <a:lstStyle/>
          <a:p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Доклади серця свого до навчання і вуха свої до розумних слів (притчі Соломона).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2780928"/>
            <a:ext cx="8352928" cy="396044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InflateTo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i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Успіхів</a:t>
            </a:r>
          </a:p>
          <a:p>
            <a:pPr algn="ctr"/>
            <a:r>
              <a:rPr lang="uk-UA" sz="5400" b="1" i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Вам!</a:t>
            </a:r>
            <a:endParaRPr lang="ru-RU" sz="5400" b="1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</p:spTree>
  </p:cSld>
  <p:clrMapOvr>
    <a:masterClrMapping/>
  </p:clrMapOvr>
  <p:transition spd="med" advClick="0" advTm="4000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380</TotalTime>
  <Words>285</Words>
  <Application>Microsoft Office PowerPoint</Application>
  <PresentationFormat>Экран (4:3)</PresentationFormat>
  <Paragraphs>58</Paragraphs>
  <Slides>17</Slides>
  <Notes>1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Техническая</vt:lpstr>
      <vt:lpstr>Документ</vt:lpstr>
      <vt:lpstr> УКРАЇНСЬКа МОВа 4 КЛАС</vt:lpstr>
      <vt:lpstr>Слайд 2</vt:lpstr>
      <vt:lpstr>Слайд 3</vt:lpstr>
      <vt:lpstr>Слайд 4</vt:lpstr>
      <vt:lpstr>ГРА “ Знайди та поясни”</vt:lpstr>
      <vt:lpstr>Ч И С Л І В Н И К </vt:lpstr>
      <vt:lpstr>Пошукова робота.</vt:lpstr>
      <vt:lpstr>Слайд 8</vt:lpstr>
      <vt:lpstr>Слайд 9</vt:lpstr>
      <vt:lpstr>Слайд 10</vt:lpstr>
      <vt:lpstr>Ф і з к у л ь т х в и л и н к а</vt:lpstr>
      <vt:lpstr>Виконати вправу 13.  Розглянути даний малюнок.</vt:lpstr>
      <vt:lpstr>На стадіоні нині шум і гам –  Уболівальники зібрались там. Усі очікують із нетерпінням гол, Захоплююча гра…</vt:lpstr>
      <vt:lpstr>ФУТБОЛ, ФУТБОЛІСТ</vt:lpstr>
      <vt:lpstr>Слайд 15</vt:lpstr>
      <vt:lpstr>Підсумок.</vt:lpstr>
      <vt:lpstr>Доклади серця свого до навчання і вуха свої до розумних слів (притчі Соломона). 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УКРАЇНСЬКОЇ МОВИ 4 КЛАС</dc:title>
  <dc:creator>UserXP</dc:creator>
  <cp:lastModifiedBy>UserXP</cp:lastModifiedBy>
  <cp:revision>38</cp:revision>
  <dcterms:created xsi:type="dcterms:W3CDTF">2012-02-12T11:44:24Z</dcterms:created>
  <dcterms:modified xsi:type="dcterms:W3CDTF">2012-02-13T22:15:42Z</dcterms:modified>
</cp:coreProperties>
</file>