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1"/>
  </p:notesMasterIdLst>
  <p:sldIdLst>
    <p:sldId id="258" r:id="rId2"/>
    <p:sldId id="259" r:id="rId3"/>
    <p:sldId id="268" r:id="rId4"/>
    <p:sldId id="260" r:id="rId5"/>
    <p:sldId id="276" r:id="rId6"/>
    <p:sldId id="269" r:id="rId7"/>
    <p:sldId id="270" r:id="rId8"/>
    <p:sldId id="271" r:id="rId9"/>
    <p:sldId id="272" r:id="rId10"/>
    <p:sldId id="274" r:id="rId11"/>
    <p:sldId id="273" r:id="rId12"/>
    <p:sldId id="275" r:id="rId13"/>
    <p:sldId id="277" r:id="rId14"/>
    <p:sldId id="279" r:id="rId15"/>
    <p:sldId id="278" r:id="rId16"/>
    <p:sldId id="265" r:id="rId17"/>
    <p:sldId id="280" r:id="rId18"/>
    <p:sldId id="256" r:id="rId19"/>
    <p:sldId id="281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Relationship Id="rId5" Type="http://schemas.openxmlformats.org/officeDocument/2006/relationships/image" Target="../media/image28.wmf"/><Relationship Id="rId4" Type="http://schemas.openxmlformats.org/officeDocument/2006/relationships/image" Target="../media/image2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EDC189-CE53-4034-9993-756E4E946E03}" type="datetimeFigureOut">
              <a:rPr lang="ru-RU" smtClean="0"/>
              <a:pPr/>
              <a:t>03.02.2012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D9B1DB-2818-4D5C-8975-E378F3714AF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gif"/><Relationship Id="rId4" Type="http://schemas.openxmlformats.org/officeDocument/2006/relationships/image" Target="../media/image4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7" name="Picture 7" descr="Рисунок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685800"/>
            <a:ext cx="8839200" cy="5638800"/>
          </a:xfrm>
          <a:prstGeom prst="rect">
            <a:avLst/>
          </a:prstGeom>
          <a:noFill/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  <p:sp>
        <p:nvSpPr>
          <p:cNvPr id="5124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228600" y="6248400"/>
            <a:ext cx="2133600" cy="476250"/>
          </a:xfrm>
        </p:spPr>
        <p:txBody>
          <a:bodyPr/>
          <a:lstStyle>
            <a:lvl1pPr>
              <a:defRPr sz="1800"/>
            </a:lvl1pPr>
          </a:lstStyle>
          <a:p>
            <a:fld id="{EF06B9FD-4C08-4A56-AADA-61E33CB10237}" type="datetimeFigureOut">
              <a:rPr lang="ru-RU" smtClean="0"/>
              <a:pPr/>
              <a:t>03.02.2012</a:t>
            </a:fld>
            <a:endParaRPr lang="ru-RU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B884806-FF84-4A6E-8E96-5700C1C7EFBE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914400" y="1219200"/>
            <a:ext cx="7315200" cy="4572000"/>
            <a:chOff x="96" y="509"/>
            <a:chExt cx="5328" cy="3567"/>
          </a:xfrm>
        </p:grpSpPr>
        <p:grpSp>
          <p:nvGrpSpPr>
            <p:cNvPr id="3" name="Group 10"/>
            <p:cNvGrpSpPr>
              <a:grpSpLocks/>
            </p:cNvGrpSpPr>
            <p:nvPr/>
          </p:nvGrpSpPr>
          <p:grpSpPr bwMode="auto">
            <a:xfrm>
              <a:off x="252" y="509"/>
              <a:ext cx="630" cy="3548"/>
              <a:chOff x="252" y="509"/>
              <a:chExt cx="630" cy="3548"/>
            </a:xfrm>
          </p:grpSpPr>
          <p:sp>
            <p:nvSpPr>
              <p:cNvPr id="5131" name="Line 11"/>
              <p:cNvSpPr>
                <a:spLocks noChangeShapeType="1"/>
              </p:cNvSpPr>
              <p:nvPr/>
            </p:nvSpPr>
            <p:spPr bwMode="auto">
              <a:xfrm flipV="1">
                <a:off x="252" y="517"/>
                <a:ext cx="0" cy="3528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32" name="Line 12"/>
              <p:cNvSpPr>
                <a:spLocks noChangeShapeType="1"/>
              </p:cNvSpPr>
              <p:nvPr/>
            </p:nvSpPr>
            <p:spPr bwMode="auto">
              <a:xfrm flipV="1">
                <a:off x="455" y="509"/>
                <a:ext cx="0" cy="3528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33" name="Line 13"/>
              <p:cNvSpPr>
                <a:spLocks noChangeShapeType="1"/>
              </p:cNvSpPr>
              <p:nvPr/>
            </p:nvSpPr>
            <p:spPr bwMode="auto">
              <a:xfrm flipV="1">
                <a:off x="672" y="528"/>
                <a:ext cx="0" cy="3529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34" name="Line 14"/>
              <p:cNvSpPr>
                <a:spLocks noChangeShapeType="1"/>
              </p:cNvSpPr>
              <p:nvPr/>
            </p:nvSpPr>
            <p:spPr bwMode="auto">
              <a:xfrm flipV="1">
                <a:off x="882" y="528"/>
                <a:ext cx="0" cy="3528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4" name="Group 15"/>
            <p:cNvGrpSpPr>
              <a:grpSpLocks/>
            </p:cNvGrpSpPr>
            <p:nvPr/>
          </p:nvGrpSpPr>
          <p:grpSpPr bwMode="auto">
            <a:xfrm rot="5400000">
              <a:off x="1162" y="-387"/>
              <a:ext cx="3195" cy="5328"/>
              <a:chOff x="1636" y="772"/>
              <a:chExt cx="3663" cy="4098"/>
            </a:xfrm>
          </p:grpSpPr>
          <p:grpSp>
            <p:nvGrpSpPr>
              <p:cNvPr id="5" name="Group 16"/>
              <p:cNvGrpSpPr>
                <a:grpSpLocks/>
              </p:cNvGrpSpPr>
              <p:nvPr/>
            </p:nvGrpSpPr>
            <p:grpSpPr bwMode="auto">
              <a:xfrm>
                <a:off x="1636" y="783"/>
                <a:ext cx="734" cy="4087"/>
                <a:chOff x="1636" y="783"/>
                <a:chExt cx="734" cy="4087"/>
              </a:xfrm>
            </p:grpSpPr>
            <p:sp>
              <p:nvSpPr>
                <p:cNvPr id="5137" name="Line 17"/>
                <p:cNvSpPr>
                  <a:spLocks noChangeShapeType="1"/>
                </p:cNvSpPr>
                <p:nvPr/>
              </p:nvSpPr>
              <p:spPr bwMode="auto">
                <a:xfrm flipV="1">
                  <a:off x="1636" y="825"/>
                  <a:ext cx="0" cy="4045"/>
                </a:xfrm>
                <a:prstGeom prst="line">
                  <a:avLst/>
                </a:prstGeom>
                <a:noFill/>
                <a:ln w="12700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138" name="Line 18"/>
                <p:cNvSpPr>
                  <a:spLocks noChangeShapeType="1"/>
                </p:cNvSpPr>
                <p:nvPr/>
              </p:nvSpPr>
              <p:spPr bwMode="auto">
                <a:xfrm flipV="1">
                  <a:off x="1882" y="783"/>
                  <a:ext cx="0" cy="4045"/>
                </a:xfrm>
                <a:prstGeom prst="line">
                  <a:avLst/>
                </a:prstGeom>
                <a:noFill/>
                <a:ln w="12700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139" name="Line 19"/>
                <p:cNvSpPr>
                  <a:spLocks noChangeShapeType="1"/>
                </p:cNvSpPr>
                <p:nvPr/>
              </p:nvSpPr>
              <p:spPr bwMode="auto">
                <a:xfrm flipV="1">
                  <a:off x="2124" y="805"/>
                  <a:ext cx="0" cy="4045"/>
                </a:xfrm>
                <a:prstGeom prst="line">
                  <a:avLst/>
                </a:prstGeom>
                <a:noFill/>
                <a:ln w="12700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140" name="Line 20"/>
                <p:cNvSpPr>
                  <a:spLocks noChangeShapeType="1"/>
                </p:cNvSpPr>
                <p:nvPr/>
              </p:nvSpPr>
              <p:spPr bwMode="auto">
                <a:xfrm flipV="1">
                  <a:off x="2370" y="818"/>
                  <a:ext cx="0" cy="4045"/>
                </a:xfrm>
                <a:prstGeom prst="line">
                  <a:avLst/>
                </a:prstGeom>
                <a:noFill/>
                <a:ln w="12700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6" name="Group 21"/>
              <p:cNvGrpSpPr>
                <a:grpSpLocks/>
              </p:cNvGrpSpPr>
              <p:nvPr/>
            </p:nvGrpSpPr>
            <p:grpSpPr bwMode="auto">
              <a:xfrm>
                <a:off x="2606" y="772"/>
                <a:ext cx="734" cy="4087"/>
                <a:chOff x="1636" y="783"/>
                <a:chExt cx="734" cy="4087"/>
              </a:xfrm>
            </p:grpSpPr>
            <p:sp>
              <p:nvSpPr>
                <p:cNvPr id="5142" name="Line 22"/>
                <p:cNvSpPr>
                  <a:spLocks noChangeShapeType="1"/>
                </p:cNvSpPr>
                <p:nvPr/>
              </p:nvSpPr>
              <p:spPr bwMode="auto">
                <a:xfrm flipV="1">
                  <a:off x="1636" y="825"/>
                  <a:ext cx="0" cy="4045"/>
                </a:xfrm>
                <a:prstGeom prst="line">
                  <a:avLst/>
                </a:prstGeom>
                <a:noFill/>
                <a:ln w="12700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143" name="Line 23"/>
                <p:cNvSpPr>
                  <a:spLocks noChangeShapeType="1"/>
                </p:cNvSpPr>
                <p:nvPr/>
              </p:nvSpPr>
              <p:spPr bwMode="auto">
                <a:xfrm flipV="1">
                  <a:off x="1882" y="783"/>
                  <a:ext cx="0" cy="4045"/>
                </a:xfrm>
                <a:prstGeom prst="line">
                  <a:avLst/>
                </a:prstGeom>
                <a:noFill/>
                <a:ln w="12700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144" name="Line 24"/>
                <p:cNvSpPr>
                  <a:spLocks noChangeShapeType="1"/>
                </p:cNvSpPr>
                <p:nvPr/>
              </p:nvSpPr>
              <p:spPr bwMode="auto">
                <a:xfrm flipV="1">
                  <a:off x="2124" y="805"/>
                  <a:ext cx="0" cy="4045"/>
                </a:xfrm>
                <a:prstGeom prst="line">
                  <a:avLst/>
                </a:prstGeom>
                <a:noFill/>
                <a:ln w="12700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145" name="Line 25"/>
                <p:cNvSpPr>
                  <a:spLocks noChangeShapeType="1"/>
                </p:cNvSpPr>
                <p:nvPr/>
              </p:nvSpPr>
              <p:spPr bwMode="auto">
                <a:xfrm flipV="1">
                  <a:off x="2370" y="818"/>
                  <a:ext cx="0" cy="4045"/>
                </a:xfrm>
                <a:prstGeom prst="line">
                  <a:avLst/>
                </a:prstGeom>
                <a:noFill/>
                <a:ln w="12700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7" name="Group 26"/>
              <p:cNvGrpSpPr>
                <a:grpSpLocks/>
              </p:cNvGrpSpPr>
              <p:nvPr/>
            </p:nvGrpSpPr>
            <p:grpSpPr bwMode="auto">
              <a:xfrm>
                <a:off x="3595" y="783"/>
                <a:ext cx="734" cy="4087"/>
                <a:chOff x="1636" y="783"/>
                <a:chExt cx="734" cy="4087"/>
              </a:xfrm>
            </p:grpSpPr>
            <p:sp>
              <p:nvSpPr>
                <p:cNvPr id="5147" name="Line 27"/>
                <p:cNvSpPr>
                  <a:spLocks noChangeShapeType="1"/>
                </p:cNvSpPr>
                <p:nvPr/>
              </p:nvSpPr>
              <p:spPr bwMode="auto">
                <a:xfrm flipV="1">
                  <a:off x="1636" y="825"/>
                  <a:ext cx="0" cy="4045"/>
                </a:xfrm>
                <a:prstGeom prst="line">
                  <a:avLst/>
                </a:prstGeom>
                <a:noFill/>
                <a:ln w="12700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148" name="Line 28"/>
                <p:cNvSpPr>
                  <a:spLocks noChangeShapeType="1"/>
                </p:cNvSpPr>
                <p:nvPr/>
              </p:nvSpPr>
              <p:spPr bwMode="auto">
                <a:xfrm flipV="1">
                  <a:off x="1882" y="783"/>
                  <a:ext cx="0" cy="4045"/>
                </a:xfrm>
                <a:prstGeom prst="line">
                  <a:avLst/>
                </a:prstGeom>
                <a:noFill/>
                <a:ln w="12700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149" name="Line 29"/>
                <p:cNvSpPr>
                  <a:spLocks noChangeShapeType="1"/>
                </p:cNvSpPr>
                <p:nvPr/>
              </p:nvSpPr>
              <p:spPr bwMode="auto">
                <a:xfrm flipV="1">
                  <a:off x="2124" y="805"/>
                  <a:ext cx="0" cy="4045"/>
                </a:xfrm>
                <a:prstGeom prst="line">
                  <a:avLst/>
                </a:prstGeom>
                <a:noFill/>
                <a:ln w="12700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150" name="Line 30"/>
                <p:cNvSpPr>
                  <a:spLocks noChangeShapeType="1"/>
                </p:cNvSpPr>
                <p:nvPr/>
              </p:nvSpPr>
              <p:spPr bwMode="auto">
                <a:xfrm flipV="1">
                  <a:off x="2370" y="818"/>
                  <a:ext cx="0" cy="4045"/>
                </a:xfrm>
                <a:prstGeom prst="line">
                  <a:avLst/>
                </a:prstGeom>
                <a:noFill/>
                <a:ln w="12700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8" name="Group 31"/>
              <p:cNvGrpSpPr>
                <a:grpSpLocks/>
              </p:cNvGrpSpPr>
              <p:nvPr/>
            </p:nvGrpSpPr>
            <p:grpSpPr bwMode="auto">
              <a:xfrm>
                <a:off x="4565" y="772"/>
                <a:ext cx="734" cy="4087"/>
                <a:chOff x="1636" y="783"/>
                <a:chExt cx="734" cy="4087"/>
              </a:xfrm>
            </p:grpSpPr>
            <p:sp>
              <p:nvSpPr>
                <p:cNvPr id="5152" name="Line 32"/>
                <p:cNvSpPr>
                  <a:spLocks noChangeShapeType="1"/>
                </p:cNvSpPr>
                <p:nvPr/>
              </p:nvSpPr>
              <p:spPr bwMode="auto">
                <a:xfrm flipV="1">
                  <a:off x="1636" y="825"/>
                  <a:ext cx="0" cy="4045"/>
                </a:xfrm>
                <a:prstGeom prst="line">
                  <a:avLst/>
                </a:prstGeom>
                <a:noFill/>
                <a:ln w="12700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153" name="Line 33"/>
                <p:cNvSpPr>
                  <a:spLocks noChangeShapeType="1"/>
                </p:cNvSpPr>
                <p:nvPr/>
              </p:nvSpPr>
              <p:spPr bwMode="auto">
                <a:xfrm flipV="1">
                  <a:off x="1882" y="783"/>
                  <a:ext cx="0" cy="4045"/>
                </a:xfrm>
                <a:prstGeom prst="line">
                  <a:avLst/>
                </a:prstGeom>
                <a:noFill/>
                <a:ln w="12700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154" name="Line 34"/>
                <p:cNvSpPr>
                  <a:spLocks noChangeShapeType="1"/>
                </p:cNvSpPr>
                <p:nvPr/>
              </p:nvSpPr>
              <p:spPr bwMode="auto">
                <a:xfrm flipV="1">
                  <a:off x="2124" y="805"/>
                  <a:ext cx="0" cy="4045"/>
                </a:xfrm>
                <a:prstGeom prst="line">
                  <a:avLst/>
                </a:prstGeom>
                <a:noFill/>
                <a:ln w="12700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155" name="Line 35"/>
                <p:cNvSpPr>
                  <a:spLocks noChangeShapeType="1"/>
                </p:cNvSpPr>
                <p:nvPr/>
              </p:nvSpPr>
              <p:spPr bwMode="auto">
                <a:xfrm flipV="1">
                  <a:off x="2370" y="818"/>
                  <a:ext cx="0" cy="4045"/>
                </a:xfrm>
                <a:prstGeom prst="line">
                  <a:avLst/>
                </a:prstGeom>
                <a:noFill/>
                <a:ln w="12700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  <p:grpSp>
          <p:nvGrpSpPr>
            <p:cNvPr id="9" name="Group 36"/>
            <p:cNvGrpSpPr>
              <a:grpSpLocks/>
            </p:cNvGrpSpPr>
            <p:nvPr/>
          </p:nvGrpSpPr>
          <p:grpSpPr bwMode="auto">
            <a:xfrm>
              <a:off x="1104" y="528"/>
              <a:ext cx="630" cy="3548"/>
              <a:chOff x="252" y="509"/>
              <a:chExt cx="630" cy="3548"/>
            </a:xfrm>
          </p:grpSpPr>
          <p:sp>
            <p:nvSpPr>
              <p:cNvPr id="5157" name="Line 37"/>
              <p:cNvSpPr>
                <a:spLocks noChangeShapeType="1"/>
              </p:cNvSpPr>
              <p:nvPr/>
            </p:nvSpPr>
            <p:spPr bwMode="auto">
              <a:xfrm flipV="1">
                <a:off x="252" y="517"/>
                <a:ext cx="0" cy="3528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58" name="Line 38"/>
              <p:cNvSpPr>
                <a:spLocks noChangeShapeType="1"/>
              </p:cNvSpPr>
              <p:nvPr/>
            </p:nvSpPr>
            <p:spPr bwMode="auto">
              <a:xfrm flipV="1">
                <a:off x="455" y="509"/>
                <a:ext cx="0" cy="3528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59" name="Line 39"/>
              <p:cNvSpPr>
                <a:spLocks noChangeShapeType="1"/>
              </p:cNvSpPr>
              <p:nvPr/>
            </p:nvSpPr>
            <p:spPr bwMode="auto">
              <a:xfrm flipV="1">
                <a:off x="672" y="528"/>
                <a:ext cx="0" cy="3529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60" name="Line 40"/>
              <p:cNvSpPr>
                <a:spLocks noChangeShapeType="1"/>
              </p:cNvSpPr>
              <p:nvPr/>
            </p:nvSpPr>
            <p:spPr bwMode="auto">
              <a:xfrm flipV="1">
                <a:off x="882" y="528"/>
                <a:ext cx="0" cy="3528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" name="Group 41"/>
            <p:cNvGrpSpPr>
              <a:grpSpLocks/>
            </p:cNvGrpSpPr>
            <p:nvPr/>
          </p:nvGrpSpPr>
          <p:grpSpPr bwMode="auto">
            <a:xfrm>
              <a:off x="1968" y="528"/>
              <a:ext cx="630" cy="3548"/>
              <a:chOff x="252" y="509"/>
              <a:chExt cx="630" cy="3548"/>
            </a:xfrm>
          </p:grpSpPr>
          <p:sp>
            <p:nvSpPr>
              <p:cNvPr id="5162" name="Line 42"/>
              <p:cNvSpPr>
                <a:spLocks noChangeShapeType="1"/>
              </p:cNvSpPr>
              <p:nvPr/>
            </p:nvSpPr>
            <p:spPr bwMode="auto">
              <a:xfrm flipV="1">
                <a:off x="252" y="517"/>
                <a:ext cx="0" cy="3528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63" name="Line 43"/>
              <p:cNvSpPr>
                <a:spLocks noChangeShapeType="1"/>
              </p:cNvSpPr>
              <p:nvPr/>
            </p:nvSpPr>
            <p:spPr bwMode="auto">
              <a:xfrm flipV="1">
                <a:off x="455" y="509"/>
                <a:ext cx="0" cy="3528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64" name="Line 44"/>
              <p:cNvSpPr>
                <a:spLocks noChangeShapeType="1"/>
              </p:cNvSpPr>
              <p:nvPr/>
            </p:nvSpPr>
            <p:spPr bwMode="auto">
              <a:xfrm flipV="1">
                <a:off x="672" y="528"/>
                <a:ext cx="0" cy="3529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65" name="Line 45"/>
              <p:cNvSpPr>
                <a:spLocks noChangeShapeType="1"/>
              </p:cNvSpPr>
              <p:nvPr/>
            </p:nvSpPr>
            <p:spPr bwMode="auto">
              <a:xfrm flipV="1">
                <a:off x="882" y="528"/>
                <a:ext cx="0" cy="3528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1" name="Group 46"/>
            <p:cNvGrpSpPr>
              <a:grpSpLocks/>
            </p:cNvGrpSpPr>
            <p:nvPr/>
          </p:nvGrpSpPr>
          <p:grpSpPr bwMode="auto">
            <a:xfrm>
              <a:off x="2832" y="528"/>
              <a:ext cx="630" cy="3548"/>
              <a:chOff x="252" y="509"/>
              <a:chExt cx="630" cy="3548"/>
            </a:xfrm>
          </p:grpSpPr>
          <p:sp>
            <p:nvSpPr>
              <p:cNvPr id="5167" name="Line 47"/>
              <p:cNvSpPr>
                <a:spLocks noChangeShapeType="1"/>
              </p:cNvSpPr>
              <p:nvPr/>
            </p:nvSpPr>
            <p:spPr bwMode="auto">
              <a:xfrm flipV="1">
                <a:off x="252" y="517"/>
                <a:ext cx="0" cy="3528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68" name="Line 48"/>
              <p:cNvSpPr>
                <a:spLocks noChangeShapeType="1"/>
              </p:cNvSpPr>
              <p:nvPr/>
            </p:nvSpPr>
            <p:spPr bwMode="auto">
              <a:xfrm flipV="1">
                <a:off x="455" y="509"/>
                <a:ext cx="0" cy="3528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69" name="Line 49"/>
              <p:cNvSpPr>
                <a:spLocks noChangeShapeType="1"/>
              </p:cNvSpPr>
              <p:nvPr/>
            </p:nvSpPr>
            <p:spPr bwMode="auto">
              <a:xfrm flipV="1">
                <a:off x="672" y="528"/>
                <a:ext cx="0" cy="3529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70" name="Line 50"/>
              <p:cNvSpPr>
                <a:spLocks noChangeShapeType="1"/>
              </p:cNvSpPr>
              <p:nvPr/>
            </p:nvSpPr>
            <p:spPr bwMode="auto">
              <a:xfrm flipV="1">
                <a:off x="882" y="528"/>
                <a:ext cx="0" cy="3528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2" name="Group 51"/>
            <p:cNvGrpSpPr>
              <a:grpSpLocks/>
            </p:cNvGrpSpPr>
            <p:nvPr/>
          </p:nvGrpSpPr>
          <p:grpSpPr bwMode="auto">
            <a:xfrm>
              <a:off x="3659" y="528"/>
              <a:ext cx="630" cy="3548"/>
              <a:chOff x="252" y="509"/>
              <a:chExt cx="630" cy="3548"/>
            </a:xfrm>
          </p:grpSpPr>
          <p:sp>
            <p:nvSpPr>
              <p:cNvPr id="5172" name="Line 52"/>
              <p:cNvSpPr>
                <a:spLocks noChangeShapeType="1"/>
              </p:cNvSpPr>
              <p:nvPr/>
            </p:nvSpPr>
            <p:spPr bwMode="auto">
              <a:xfrm flipV="1">
                <a:off x="252" y="517"/>
                <a:ext cx="0" cy="3528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73" name="Line 53"/>
              <p:cNvSpPr>
                <a:spLocks noChangeShapeType="1"/>
              </p:cNvSpPr>
              <p:nvPr/>
            </p:nvSpPr>
            <p:spPr bwMode="auto">
              <a:xfrm flipV="1">
                <a:off x="455" y="509"/>
                <a:ext cx="0" cy="3528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74" name="Line 54"/>
              <p:cNvSpPr>
                <a:spLocks noChangeShapeType="1"/>
              </p:cNvSpPr>
              <p:nvPr/>
            </p:nvSpPr>
            <p:spPr bwMode="auto">
              <a:xfrm flipV="1">
                <a:off x="672" y="528"/>
                <a:ext cx="0" cy="3529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75" name="Line 55"/>
              <p:cNvSpPr>
                <a:spLocks noChangeShapeType="1"/>
              </p:cNvSpPr>
              <p:nvPr/>
            </p:nvSpPr>
            <p:spPr bwMode="auto">
              <a:xfrm flipV="1">
                <a:off x="882" y="528"/>
                <a:ext cx="0" cy="3528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3" name="Group 56"/>
            <p:cNvGrpSpPr>
              <a:grpSpLocks/>
            </p:cNvGrpSpPr>
            <p:nvPr/>
          </p:nvGrpSpPr>
          <p:grpSpPr bwMode="auto">
            <a:xfrm>
              <a:off x="4505" y="528"/>
              <a:ext cx="630" cy="3548"/>
              <a:chOff x="252" y="509"/>
              <a:chExt cx="630" cy="3548"/>
            </a:xfrm>
          </p:grpSpPr>
          <p:sp>
            <p:nvSpPr>
              <p:cNvPr id="5177" name="Line 57"/>
              <p:cNvSpPr>
                <a:spLocks noChangeShapeType="1"/>
              </p:cNvSpPr>
              <p:nvPr/>
            </p:nvSpPr>
            <p:spPr bwMode="auto">
              <a:xfrm flipV="1">
                <a:off x="252" y="517"/>
                <a:ext cx="0" cy="3528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78" name="Line 58"/>
              <p:cNvSpPr>
                <a:spLocks noChangeShapeType="1"/>
              </p:cNvSpPr>
              <p:nvPr/>
            </p:nvSpPr>
            <p:spPr bwMode="auto">
              <a:xfrm flipV="1">
                <a:off x="455" y="509"/>
                <a:ext cx="0" cy="3528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79" name="Line 59"/>
              <p:cNvSpPr>
                <a:spLocks noChangeShapeType="1"/>
              </p:cNvSpPr>
              <p:nvPr/>
            </p:nvSpPr>
            <p:spPr bwMode="auto">
              <a:xfrm flipV="1">
                <a:off x="672" y="528"/>
                <a:ext cx="0" cy="3529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80" name="Line 60"/>
              <p:cNvSpPr>
                <a:spLocks noChangeShapeType="1"/>
              </p:cNvSpPr>
              <p:nvPr/>
            </p:nvSpPr>
            <p:spPr bwMode="auto">
              <a:xfrm flipV="1">
                <a:off x="882" y="528"/>
                <a:ext cx="0" cy="3528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9404" name="AutoShape 3260"/>
          <p:cNvSpPr>
            <a:spLocks noChangeArrowheads="1"/>
          </p:cNvSpPr>
          <p:nvPr/>
        </p:nvSpPr>
        <p:spPr bwMode="auto">
          <a:xfrm>
            <a:off x="990600" y="5943600"/>
            <a:ext cx="7010400" cy="304800"/>
          </a:xfrm>
          <a:prstGeom prst="cube">
            <a:avLst>
              <a:gd name="adj" fmla="val 8229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pic>
        <p:nvPicPr>
          <p:cNvPr id="9402" name="Picture 3258" descr="ED00184_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5867400"/>
            <a:ext cx="609600" cy="266700"/>
          </a:xfrm>
          <a:prstGeom prst="rect">
            <a:avLst/>
          </a:prstGeom>
          <a:noFill/>
          <a:effectLst>
            <a:outerShdw dist="35921" dir="2700000" algn="ctr" rotWithShape="0">
              <a:srgbClr val="808080">
                <a:alpha val="50000"/>
              </a:srgbClr>
            </a:outerShdw>
          </a:effectLst>
        </p:spPr>
      </p:pic>
      <p:pic>
        <p:nvPicPr>
          <p:cNvPr id="9405" name="Picture 3261" descr="j029107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5400000">
            <a:off x="5903913" y="4987925"/>
            <a:ext cx="457200" cy="1911350"/>
          </a:xfrm>
          <a:prstGeom prst="rect">
            <a:avLst/>
          </a:prstGeom>
          <a:noFill/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  <p:pic>
        <p:nvPicPr>
          <p:cNvPr id="9406" name="Picture 3262" descr="j0303337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3400" y="1295400"/>
            <a:ext cx="419100" cy="762000"/>
          </a:xfrm>
          <a:prstGeom prst="rect">
            <a:avLst/>
          </a:prstGeom>
          <a:noFill/>
        </p:spPr>
      </p:pic>
      <p:sp>
        <p:nvSpPr>
          <p:cNvPr id="9407" name="Rectangle 3263"/>
          <p:cNvSpPr>
            <a:spLocks noGrp="1" noChangeArrowheads="1"/>
          </p:cNvSpPr>
          <p:nvPr>
            <p:ph type="ctrTitle" sz="quarter"/>
          </p:nvPr>
        </p:nvSpPr>
        <p:spPr bwMode="auto">
          <a:xfrm>
            <a:off x="685800" y="2130425"/>
            <a:ext cx="7772400" cy="14700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9408" name="Rectangle 3264"/>
          <p:cNvSpPr>
            <a:spLocks noGrp="1" noChangeArrowheads="1"/>
          </p:cNvSpPr>
          <p:nvPr>
            <p:ph type="subTitle" sz="quarter" idx="1"/>
          </p:nvPr>
        </p:nvSpPr>
        <p:spPr bwMode="auto">
          <a:xfrm>
            <a:off x="1371600" y="3886200"/>
            <a:ext cx="6400800" cy="1752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B884806-FF84-4A6E-8E96-5700C1C7EFB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EF06B9FD-4C08-4A56-AADA-61E33CB10237}" type="datetimeFigureOut">
              <a:rPr lang="ru-RU" smtClean="0"/>
              <a:pPr/>
              <a:t>03.02.2012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B884806-FF84-4A6E-8E96-5700C1C7EFB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EF06B9FD-4C08-4A56-AADA-61E33CB10237}" type="datetimeFigureOut">
              <a:rPr lang="ru-RU" smtClean="0"/>
              <a:pPr/>
              <a:t>03.02.2012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B884806-FF84-4A6E-8E96-5700C1C7EFB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EF06B9FD-4C08-4A56-AADA-61E33CB10237}" type="datetimeFigureOut">
              <a:rPr lang="ru-RU" smtClean="0"/>
              <a:pPr/>
              <a:t>03.02.2012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B884806-FF84-4A6E-8E96-5700C1C7EFB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Дата 8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EF06B9FD-4C08-4A56-AADA-61E33CB10237}" type="datetimeFigureOut">
              <a:rPr lang="ru-RU" smtClean="0"/>
              <a:pPr/>
              <a:t>03.02.2012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B884806-FF84-4A6E-8E96-5700C1C7EFB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EF06B9FD-4C08-4A56-AADA-61E33CB10237}" type="datetimeFigureOut">
              <a:rPr lang="ru-RU" smtClean="0"/>
              <a:pPr/>
              <a:t>03.02.2012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B884806-FF84-4A6E-8E96-5700C1C7EFB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EF06B9FD-4C08-4A56-AADA-61E33CB10237}" type="datetimeFigureOut">
              <a:rPr lang="ru-RU" smtClean="0"/>
              <a:pPr/>
              <a:t>03.02.2012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B884806-FF84-4A6E-8E96-5700C1C7EFB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EF06B9FD-4C08-4A56-AADA-61E33CB10237}" type="datetimeFigureOut">
              <a:rPr lang="ru-RU" smtClean="0"/>
              <a:pPr/>
              <a:t>03.02.2012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B884806-FF84-4A6E-8E96-5700C1C7EFB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EF06B9FD-4C08-4A56-AADA-61E33CB10237}" type="datetimeFigureOut">
              <a:rPr lang="ru-RU" smtClean="0"/>
              <a:pPr/>
              <a:t>03.02.2012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B884806-FF84-4A6E-8E96-5700C1C7EFB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EF06B9FD-4C08-4A56-AADA-61E33CB10237}" type="datetimeFigureOut">
              <a:rPr lang="ru-RU" smtClean="0"/>
              <a:pPr/>
              <a:t>03.02.2012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B884806-FF84-4A6E-8E96-5700C1C7EFB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EF06B9FD-4C08-4A56-AADA-61E33CB10237}" type="datetimeFigureOut">
              <a:rPr lang="ru-RU" smtClean="0"/>
              <a:pPr/>
              <a:t>03.02.2012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w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B884806-FF84-4A6E-8E96-5700C1C7EFB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59" name="Rectangle 35"/>
          <p:cNvSpPr>
            <a:spLocks noChangeArrowheads="1"/>
          </p:cNvSpPr>
          <p:nvPr/>
        </p:nvSpPr>
        <p:spPr bwMode="auto">
          <a:xfrm>
            <a:off x="381000" y="0"/>
            <a:ext cx="76200" cy="6858000"/>
          </a:xfrm>
          <a:prstGeom prst="rect">
            <a:avLst/>
          </a:prstGeom>
          <a:gradFill rotWithShape="1">
            <a:gsLst>
              <a:gs pos="0">
                <a:schemeClr val="folHlink"/>
              </a:gs>
              <a:gs pos="100000">
                <a:srgbClr val="6633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228600" y="152400"/>
            <a:ext cx="982663" cy="836613"/>
            <a:chOff x="3552" y="2784"/>
            <a:chExt cx="619" cy="527"/>
          </a:xfrm>
        </p:grpSpPr>
        <p:sp>
          <p:nvSpPr>
            <p:cNvPr id="1036" name="Freeform 12"/>
            <p:cNvSpPr>
              <a:spLocks/>
            </p:cNvSpPr>
            <p:nvPr/>
          </p:nvSpPr>
          <p:spPr bwMode="auto">
            <a:xfrm>
              <a:off x="3586" y="2784"/>
              <a:ext cx="95" cy="123"/>
            </a:xfrm>
            <a:custGeom>
              <a:avLst/>
              <a:gdLst/>
              <a:ahLst/>
              <a:cxnLst>
                <a:cxn ang="0">
                  <a:pos x="92" y="114"/>
                </a:cxn>
                <a:cxn ang="0">
                  <a:pos x="78" y="105"/>
                </a:cxn>
                <a:cxn ang="0">
                  <a:pos x="62" y="85"/>
                </a:cxn>
                <a:cxn ang="0">
                  <a:pos x="46" y="62"/>
                </a:cxn>
                <a:cxn ang="0">
                  <a:pos x="30" y="33"/>
                </a:cxn>
                <a:cxn ang="0">
                  <a:pos x="24" y="6"/>
                </a:cxn>
                <a:cxn ang="0">
                  <a:pos x="24" y="0"/>
                </a:cxn>
                <a:cxn ang="0">
                  <a:pos x="22" y="0"/>
                </a:cxn>
                <a:cxn ang="0">
                  <a:pos x="14" y="2"/>
                </a:cxn>
                <a:cxn ang="0">
                  <a:pos x="3" y="6"/>
                </a:cxn>
                <a:cxn ang="0">
                  <a:pos x="0" y="6"/>
                </a:cxn>
                <a:cxn ang="0">
                  <a:pos x="0" y="11"/>
                </a:cxn>
                <a:cxn ang="0">
                  <a:pos x="11" y="29"/>
                </a:cxn>
                <a:cxn ang="0">
                  <a:pos x="27" y="60"/>
                </a:cxn>
                <a:cxn ang="0">
                  <a:pos x="43" y="85"/>
                </a:cxn>
                <a:cxn ang="0">
                  <a:pos x="76" y="116"/>
                </a:cxn>
                <a:cxn ang="0">
                  <a:pos x="84" y="123"/>
                </a:cxn>
                <a:cxn ang="0">
                  <a:pos x="95" y="121"/>
                </a:cxn>
                <a:cxn ang="0">
                  <a:pos x="92" y="114"/>
                </a:cxn>
              </a:cxnLst>
              <a:rect l="0" t="0" r="r" b="b"/>
              <a:pathLst>
                <a:path w="95" h="123">
                  <a:moveTo>
                    <a:pt x="92" y="114"/>
                  </a:moveTo>
                  <a:lnTo>
                    <a:pt x="78" y="105"/>
                  </a:lnTo>
                  <a:lnTo>
                    <a:pt x="62" y="85"/>
                  </a:lnTo>
                  <a:lnTo>
                    <a:pt x="46" y="62"/>
                  </a:lnTo>
                  <a:lnTo>
                    <a:pt x="30" y="33"/>
                  </a:lnTo>
                  <a:lnTo>
                    <a:pt x="24" y="6"/>
                  </a:lnTo>
                  <a:lnTo>
                    <a:pt x="24" y="0"/>
                  </a:lnTo>
                  <a:lnTo>
                    <a:pt x="22" y="0"/>
                  </a:lnTo>
                  <a:lnTo>
                    <a:pt x="14" y="2"/>
                  </a:lnTo>
                  <a:lnTo>
                    <a:pt x="3" y="6"/>
                  </a:lnTo>
                  <a:lnTo>
                    <a:pt x="0" y="6"/>
                  </a:lnTo>
                  <a:lnTo>
                    <a:pt x="0" y="11"/>
                  </a:lnTo>
                  <a:lnTo>
                    <a:pt x="11" y="29"/>
                  </a:lnTo>
                  <a:lnTo>
                    <a:pt x="27" y="60"/>
                  </a:lnTo>
                  <a:lnTo>
                    <a:pt x="43" y="85"/>
                  </a:lnTo>
                  <a:lnTo>
                    <a:pt x="76" y="116"/>
                  </a:lnTo>
                  <a:lnTo>
                    <a:pt x="84" y="123"/>
                  </a:lnTo>
                  <a:lnTo>
                    <a:pt x="95" y="121"/>
                  </a:lnTo>
                  <a:lnTo>
                    <a:pt x="92" y="114"/>
                  </a:lnTo>
                </a:path>
              </a:pathLst>
            </a:custGeom>
            <a:solidFill>
              <a:srgbClr val="AC3D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ru-RU"/>
            </a:p>
          </p:txBody>
        </p:sp>
        <p:sp>
          <p:nvSpPr>
            <p:cNvPr id="1037" name="Freeform 13"/>
            <p:cNvSpPr>
              <a:spLocks/>
            </p:cNvSpPr>
            <p:nvPr/>
          </p:nvSpPr>
          <p:spPr bwMode="auto">
            <a:xfrm>
              <a:off x="3552" y="2784"/>
              <a:ext cx="619" cy="527"/>
            </a:xfrm>
            <a:custGeom>
              <a:avLst/>
              <a:gdLst/>
              <a:ahLst/>
              <a:cxnLst>
                <a:cxn ang="0">
                  <a:pos x="78" y="128"/>
                </a:cxn>
                <a:cxn ang="0">
                  <a:pos x="13" y="193"/>
                </a:cxn>
                <a:cxn ang="0">
                  <a:pos x="0" y="229"/>
                </a:cxn>
                <a:cxn ang="0">
                  <a:pos x="16" y="224"/>
                </a:cxn>
                <a:cxn ang="0">
                  <a:pos x="3" y="256"/>
                </a:cxn>
                <a:cxn ang="0">
                  <a:pos x="32" y="372"/>
                </a:cxn>
                <a:cxn ang="0">
                  <a:pos x="70" y="433"/>
                </a:cxn>
                <a:cxn ang="0">
                  <a:pos x="92" y="397"/>
                </a:cxn>
                <a:cxn ang="0">
                  <a:pos x="124" y="388"/>
                </a:cxn>
                <a:cxn ang="0">
                  <a:pos x="151" y="453"/>
                </a:cxn>
                <a:cxn ang="0">
                  <a:pos x="173" y="448"/>
                </a:cxn>
                <a:cxn ang="0">
                  <a:pos x="238" y="527"/>
                </a:cxn>
                <a:cxn ang="0">
                  <a:pos x="249" y="435"/>
                </a:cxn>
                <a:cxn ang="0">
                  <a:pos x="262" y="433"/>
                </a:cxn>
                <a:cxn ang="0">
                  <a:pos x="276" y="381"/>
                </a:cxn>
                <a:cxn ang="0">
                  <a:pos x="324" y="401"/>
                </a:cxn>
                <a:cxn ang="0">
                  <a:pos x="373" y="473"/>
                </a:cxn>
                <a:cxn ang="0">
                  <a:pos x="378" y="457"/>
                </a:cxn>
                <a:cxn ang="0">
                  <a:pos x="408" y="455"/>
                </a:cxn>
                <a:cxn ang="0">
                  <a:pos x="421" y="435"/>
                </a:cxn>
                <a:cxn ang="0">
                  <a:pos x="462" y="430"/>
                </a:cxn>
                <a:cxn ang="0">
                  <a:pos x="505" y="455"/>
                </a:cxn>
                <a:cxn ang="0">
                  <a:pos x="538" y="450"/>
                </a:cxn>
                <a:cxn ang="0">
                  <a:pos x="548" y="441"/>
                </a:cxn>
                <a:cxn ang="0">
                  <a:pos x="519" y="386"/>
                </a:cxn>
                <a:cxn ang="0">
                  <a:pos x="516" y="372"/>
                </a:cxn>
                <a:cxn ang="0">
                  <a:pos x="489" y="325"/>
                </a:cxn>
                <a:cxn ang="0">
                  <a:pos x="508" y="303"/>
                </a:cxn>
                <a:cxn ang="0">
                  <a:pos x="548" y="294"/>
                </a:cxn>
                <a:cxn ang="0">
                  <a:pos x="548" y="282"/>
                </a:cxn>
                <a:cxn ang="0">
                  <a:pos x="513" y="278"/>
                </a:cxn>
                <a:cxn ang="0">
                  <a:pos x="424" y="224"/>
                </a:cxn>
                <a:cxn ang="0">
                  <a:pos x="432" y="211"/>
                </a:cxn>
                <a:cxn ang="0">
                  <a:pos x="457" y="204"/>
                </a:cxn>
                <a:cxn ang="0">
                  <a:pos x="513" y="193"/>
                </a:cxn>
                <a:cxn ang="0">
                  <a:pos x="538" y="202"/>
                </a:cxn>
                <a:cxn ang="0">
                  <a:pos x="532" y="179"/>
                </a:cxn>
                <a:cxn ang="0">
                  <a:pos x="573" y="166"/>
                </a:cxn>
                <a:cxn ang="0">
                  <a:pos x="619" y="128"/>
                </a:cxn>
                <a:cxn ang="0">
                  <a:pos x="562" y="141"/>
                </a:cxn>
                <a:cxn ang="0">
                  <a:pos x="538" y="112"/>
                </a:cxn>
                <a:cxn ang="0">
                  <a:pos x="519" y="110"/>
                </a:cxn>
                <a:cxn ang="0">
                  <a:pos x="492" y="92"/>
                </a:cxn>
                <a:cxn ang="0">
                  <a:pos x="519" y="52"/>
                </a:cxn>
                <a:cxn ang="0">
                  <a:pos x="497" y="54"/>
                </a:cxn>
                <a:cxn ang="0">
                  <a:pos x="424" y="72"/>
                </a:cxn>
                <a:cxn ang="0">
                  <a:pos x="348" y="59"/>
                </a:cxn>
                <a:cxn ang="0">
                  <a:pos x="348" y="43"/>
                </a:cxn>
                <a:cxn ang="0">
                  <a:pos x="386" y="27"/>
                </a:cxn>
                <a:cxn ang="0">
                  <a:pos x="397" y="5"/>
                </a:cxn>
                <a:cxn ang="0">
                  <a:pos x="346" y="9"/>
                </a:cxn>
                <a:cxn ang="0">
                  <a:pos x="284" y="5"/>
                </a:cxn>
                <a:cxn ang="0">
                  <a:pos x="251" y="20"/>
                </a:cxn>
                <a:cxn ang="0">
                  <a:pos x="257" y="7"/>
                </a:cxn>
                <a:cxn ang="0">
                  <a:pos x="240" y="3"/>
                </a:cxn>
                <a:cxn ang="0">
                  <a:pos x="154" y="34"/>
                </a:cxn>
                <a:cxn ang="0">
                  <a:pos x="119" y="83"/>
                </a:cxn>
              </a:cxnLst>
              <a:rect l="0" t="0" r="r" b="b"/>
              <a:pathLst>
                <a:path w="619" h="527">
                  <a:moveTo>
                    <a:pt x="113" y="108"/>
                  </a:moveTo>
                  <a:lnTo>
                    <a:pt x="103" y="112"/>
                  </a:lnTo>
                  <a:lnTo>
                    <a:pt x="78" y="128"/>
                  </a:lnTo>
                  <a:lnTo>
                    <a:pt x="59" y="141"/>
                  </a:lnTo>
                  <a:lnTo>
                    <a:pt x="32" y="166"/>
                  </a:lnTo>
                  <a:lnTo>
                    <a:pt x="13" y="193"/>
                  </a:lnTo>
                  <a:lnTo>
                    <a:pt x="0" y="215"/>
                  </a:lnTo>
                  <a:lnTo>
                    <a:pt x="0" y="224"/>
                  </a:lnTo>
                  <a:lnTo>
                    <a:pt x="0" y="229"/>
                  </a:lnTo>
                  <a:lnTo>
                    <a:pt x="8" y="224"/>
                  </a:lnTo>
                  <a:lnTo>
                    <a:pt x="13" y="224"/>
                  </a:lnTo>
                  <a:lnTo>
                    <a:pt x="16" y="224"/>
                  </a:lnTo>
                  <a:lnTo>
                    <a:pt x="19" y="229"/>
                  </a:lnTo>
                  <a:lnTo>
                    <a:pt x="16" y="233"/>
                  </a:lnTo>
                  <a:lnTo>
                    <a:pt x="3" y="256"/>
                  </a:lnTo>
                  <a:lnTo>
                    <a:pt x="0" y="291"/>
                  </a:lnTo>
                  <a:lnTo>
                    <a:pt x="13" y="336"/>
                  </a:lnTo>
                  <a:lnTo>
                    <a:pt x="32" y="372"/>
                  </a:lnTo>
                  <a:lnTo>
                    <a:pt x="49" y="390"/>
                  </a:lnTo>
                  <a:lnTo>
                    <a:pt x="62" y="408"/>
                  </a:lnTo>
                  <a:lnTo>
                    <a:pt x="70" y="433"/>
                  </a:lnTo>
                  <a:lnTo>
                    <a:pt x="78" y="430"/>
                  </a:lnTo>
                  <a:lnTo>
                    <a:pt x="86" y="410"/>
                  </a:lnTo>
                  <a:lnTo>
                    <a:pt x="92" y="397"/>
                  </a:lnTo>
                  <a:lnTo>
                    <a:pt x="100" y="386"/>
                  </a:lnTo>
                  <a:lnTo>
                    <a:pt x="111" y="381"/>
                  </a:lnTo>
                  <a:lnTo>
                    <a:pt x="124" y="388"/>
                  </a:lnTo>
                  <a:lnTo>
                    <a:pt x="132" y="401"/>
                  </a:lnTo>
                  <a:lnTo>
                    <a:pt x="138" y="433"/>
                  </a:lnTo>
                  <a:lnTo>
                    <a:pt x="151" y="453"/>
                  </a:lnTo>
                  <a:lnTo>
                    <a:pt x="159" y="464"/>
                  </a:lnTo>
                  <a:lnTo>
                    <a:pt x="165" y="459"/>
                  </a:lnTo>
                  <a:lnTo>
                    <a:pt x="173" y="448"/>
                  </a:lnTo>
                  <a:lnTo>
                    <a:pt x="184" y="468"/>
                  </a:lnTo>
                  <a:lnTo>
                    <a:pt x="197" y="489"/>
                  </a:lnTo>
                  <a:lnTo>
                    <a:pt x="238" y="527"/>
                  </a:lnTo>
                  <a:lnTo>
                    <a:pt x="232" y="500"/>
                  </a:lnTo>
                  <a:lnTo>
                    <a:pt x="235" y="473"/>
                  </a:lnTo>
                  <a:lnTo>
                    <a:pt x="249" y="435"/>
                  </a:lnTo>
                  <a:lnTo>
                    <a:pt x="249" y="433"/>
                  </a:lnTo>
                  <a:lnTo>
                    <a:pt x="257" y="435"/>
                  </a:lnTo>
                  <a:lnTo>
                    <a:pt x="262" y="433"/>
                  </a:lnTo>
                  <a:lnTo>
                    <a:pt x="262" y="412"/>
                  </a:lnTo>
                  <a:lnTo>
                    <a:pt x="265" y="397"/>
                  </a:lnTo>
                  <a:lnTo>
                    <a:pt x="276" y="381"/>
                  </a:lnTo>
                  <a:lnTo>
                    <a:pt x="289" y="377"/>
                  </a:lnTo>
                  <a:lnTo>
                    <a:pt x="297" y="377"/>
                  </a:lnTo>
                  <a:lnTo>
                    <a:pt x="324" y="401"/>
                  </a:lnTo>
                  <a:lnTo>
                    <a:pt x="343" y="426"/>
                  </a:lnTo>
                  <a:lnTo>
                    <a:pt x="365" y="459"/>
                  </a:lnTo>
                  <a:lnTo>
                    <a:pt x="373" y="473"/>
                  </a:lnTo>
                  <a:lnTo>
                    <a:pt x="375" y="473"/>
                  </a:lnTo>
                  <a:lnTo>
                    <a:pt x="378" y="468"/>
                  </a:lnTo>
                  <a:lnTo>
                    <a:pt x="378" y="457"/>
                  </a:lnTo>
                  <a:lnTo>
                    <a:pt x="384" y="453"/>
                  </a:lnTo>
                  <a:lnTo>
                    <a:pt x="394" y="450"/>
                  </a:lnTo>
                  <a:lnTo>
                    <a:pt x="408" y="455"/>
                  </a:lnTo>
                  <a:lnTo>
                    <a:pt x="413" y="453"/>
                  </a:lnTo>
                  <a:lnTo>
                    <a:pt x="416" y="450"/>
                  </a:lnTo>
                  <a:lnTo>
                    <a:pt x="421" y="435"/>
                  </a:lnTo>
                  <a:lnTo>
                    <a:pt x="432" y="430"/>
                  </a:lnTo>
                  <a:lnTo>
                    <a:pt x="448" y="428"/>
                  </a:lnTo>
                  <a:lnTo>
                    <a:pt x="462" y="430"/>
                  </a:lnTo>
                  <a:lnTo>
                    <a:pt x="494" y="450"/>
                  </a:lnTo>
                  <a:lnTo>
                    <a:pt x="500" y="455"/>
                  </a:lnTo>
                  <a:lnTo>
                    <a:pt x="505" y="455"/>
                  </a:lnTo>
                  <a:lnTo>
                    <a:pt x="513" y="444"/>
                  </a:lnTo>
                  <a:lnTo>
                    <a:pt x="519" y="444"/>
                  </a:lnTo>
                  <a:lnTo>
                    <a:pt x="538" y="450"/>
                  </a:lnTo>
                  <a:lnTo>
                    <a:pt x="551" y="455"/>
                  </a:lnTo>
                  <a:lnTo>
                    <a:pt x="567" y="464"/>
                  </a:lnTo>
                  <a:lnTo>
                    <a:pt x="548" y="441"/>
                  </a:lnTo>
                  <a:lnTo>
                    <a:pt x="527" y="415"/>
                  </a:lnTo>
                  <a:lnTo>
                    <a:pt x="513" y="392"/>
                  </a:lnTo>
                  <a:lnTo>
                    <a:pt x="519" y="386"/>
                  </a:lnTo>
                  <a:lnTo>
                    <a:pt x="527" y="386"/>
                  </a:lnTo>
                  <a:lnTo>
                    <a:pt x="527" y="381"/>
                  </a:lnTo>
                  <a:lnTo>
                    <a:pt x="516" y="372"/>
                  </a:lnTo>
                  <a:lnTo>
                    <a:pt x="502" y="361"/>
                  </a:lnTo>
                  <a:lnTo>
                    <a:pt x="494" y="345"/>
                  </a:lnTo>
                  <a:lnTo>
                    <a:pt x="489" y="325"/>
                  </a:lnTo>
                  <a:lnTo>
                    <a:pt x="489" y="312"/>
                  </a:lnTo>
                  <a:lnTo>
                    <a:pt x="500" y="305"/>
                  </a:lnTo>
                  <a:lnTo>
                    <a:pt x="508" y="303"/>
                  </a:lnTo>
                  <a:lnTo>
                    <a:pt x="527" y="303"/>
                  </a:lnTo>
                  <a:lnTo>
                    <a:pt x="538" y="298"/>
                  </a:lnTo>
                  <a:lnTo>
                    <a:pt x="548" y="294"/>
                  </a:lnTo>
                  <a:lnTo>
                    <a:pt x="554" y="287"/>
                  </a:lnTo>
                  <a:lnTo>
                    <a:pt x="554" y="282"/>
                  </a:lnTo>
                  <a:lnTo>
                    <a:pt x="548" y="282"/>
                  </a:lnTo>
                  <a:lnTo>
                    <a:pt x="543" y="282"/>
                  </a:lnTo>
                  <a:lnTo>
                    <a:pt x="532" y="282"/>
                  </a:lnTo>
                  <a:lnTo>
                    <a:pt x="513" y="278"/>
                  </a:lnTo>
                  <a:lnTo>
                    <a:pt x="478" y="258"/>
                  </a:lnTo>
                  <a:lnTo>
                    <a:pt x="435" y="231"/>
                  </a:lnTo>
                  <a:lnTo>
                    <a:pt x="424" y="224"/>
                  </a:lnTo>
                  <a:lnTo>
                    <a:pt x="421" y="220"/>
                  </a:lnTo>
                  <a:lnTo>
                    <a:pt x="424" y="215"/>
                  </a:lnTo>
                  <a:lnTo>
                    <a:pt x="432" y="211"/>
                  </a:lnTo>
                  <a:lnTo>
                    <a:pt x="438" y="213"/>
                  </a:lnTo>
                  <a:lnTo>
                    <a:pt x="451" y="209"/>
                  </a:lnTo>
                  <a:lnTo>
                    <a:pt x="457" y="204"/>
                  </a:lnTo>
                  <a:lnTo>
                    <a:pt x="478" y="195"/>
                  </a:lnTo>
                  <a:lnTo>
                    <a:pt x="500" y="195"/>
                  </a:lnTo>
                  <a:lnTo>
                    <a:pt x="513" y="193"/>
                  </a:lnTo>
                  <a:lnTo>
                    <a:pt x="519" y="193"/>
                  </a:lnTo>
                  <a:lnTo>
                    <a:pt x="532" y="200"/>
                  </a:lnTo>
                  <a:lnTo>
                    <a:pt x="538" y="202"/>
                  </a:lnTo>
                  <a:lnTo>
                    <a:pt x="540" y="197"/>
                  </a:lnTo>
                  <a:lnTo>
                    <a:pt x="532" y="182"/>
                  </a:lnTo>
                  <a:lnTo>
                    <a:pt x="532" y="179"/>
                  </a:lnTo>
                  <a:lnTo>
                    <a:pt x="538" y="175"/>
                  </a:lnTo>
                  <a:lnTo>
                    <a:pt x="548" y="173"/>
                  </a:lnTo>
                  <a:lnTo>
                    <a:pt x="573" y="166"/>
                  </a:lnTo>
                  <a:lnTo>
                    <a:pt x="605" y="148"/>
                  </a:lnTo>
                  <a:lnTo>
                    <a:pt x="616" y="137"/>
                  </a:lnTo>
                  <a:lnTo>
                    <a:pt x="619" y="128"/>
                  </a:lnTo>
                  <a:lnTo>
                    <a:pt x="605" y="137"/>
                  </a:lnTo>
                  <a:lnTo>
                    <a:pt x="592" y="139"/>
                  </a:lnTo>
                  <a:lnTo>
                    <a:pt x="562" y="141"/>
                  </a:lnTo>
                  <a:lnTo>
                    <a:pt x="546" y="132"/>
                  </a:lnTo>
                  <a:lnTo>
                    <a:pt x="540" y="128"/>
                  </a:lnTo>
                  <a:lnTo>
                    <a:pt x="538" y="112"/>
                  </a:lnTo>
                  <a:lnTo>
                    <a:pt x="532" y="108"/>
                  </a:lnTo>
                  <a:lnTo>
                    <a:pt x="524" y="110"/>
                  </a:lnTo>
                  <a:lnTo>
                    <a:pt x="519" y="110"/>
                  </a:lnTo>
                  <a:lnTo>
                    <a:pt x="519" y="108"/>
                  </a:lnTo>
                  <a:lnTo>
                    <a:pt x="497" y="97"/>
                  </a:lnTo>
                  <a:lnTo>
                    <a:pt x="492" y="92"/>
                  </a:lnTo>
                  <a:lnTo>
                    <a:pt x="497" y="88"/>
                  </a:lnTo>
                  <a:lnTo>
                    <a:pt x="513" y="65"/>
                  </a:lnTo>
                  <a:lnTo>
                    <a:pt x="519" y="52"/>
                  </a:lnTo>
                  <a:lnTo>
                    <a:pt x="516" y="43"/>
                  </a:lnTo>
                  <a:lnTo>
                    <a:pt x="508" y="47"/>
                  </a:lnTo>
                  <a:lnTo>
                    <a:pt x="497" y="54"/>
                  </a:lnTo>
                  <a:lnTo>
                    <a:pt x="478" y="65"/>
                  </a:lnTo>
                  <a:lnTo>
                    <a:pt x="465" y="67"/>
                  </a:lnTo>
                  <a:lnTo>
                    <a:pt x="424" y="72"/>
                  </a:lnTo>
                  <a:lnTo>
                    <a:pt x="392" y="67"/>
                  </a:lnTo>
                  <a:lnTo>
                    <a:pt x="365" y="63"/>
                  </a:lnTo>
                  <a:lnTo>
                    <a:pt x="348" y="59"/>
                  </a:lnTo>
                  <a:lnTo>
                    <a:pt x="343" y="54"/>
                  </a:lnTo>
                  <a:lnTo>
                    <a:pt x="343" y="50"/>
                  </a:lnTo>
                  <a:lnTo>
                    <a:pt x="348" y="43"/>
                  </a:lnTo>
                  <a:lnTo>
                    <a:pt x="359" y="43"/>
                  </a:lnTo>
                  <a:lnTo>
                    <a:pt x="373" y="36"/>
                  </a:lnTo>
                  <a:lnTo>
                    <a:pt x="386" y="27"/>
                  </a:lnTo>
                  <a:lnTo>
                    <a:pt x="403" y="9"/>
                  </a:lnTo>
                  <a:lnTo>
                    <a:pt x="403" y="5"/>
                  </a:lnTo>
                  <a:lnTo>
                    <a:pt x="397" y="5"/>
                  </a:lnTo>
                  <a:lnTo>
                    <a:pt x="389" y="11"/>
                  </a:lnTo>
                  <a:lnTo>
                    <a:pt x="378" y="14"/>
                  </a:lnTo>
                  <a:lnTo>
                    <a:pt x="346" y="9"/>
                  </a:lnTo>
                  <a:lnTo>
                    <a:pt x="319" y="5"/>
                  </a:lnTo>
                  <a:lnTo>
                    <a:pt x="300" y="3"/>
                  </a:lnTo>
                  <a:lnTo>
                    <a:pt x="284" y="5"/>
                  </a:lnTo>
                  <a:lnTo>
                    <a:pt x="273" y="9"/>
                  </a:lnTo>
                  <a:lnTo>
                    <a:pt x="265" y="14"/>
                  </a:lnTo>
                  <a:lnTo>
                    <a:pt x="251" y="20"/>
                  </a:lnTo>
                  <a:lnTo>
                    <a:pt x="249" y="18"/>
                  </a:lnTo>
                  <a:lnTo>
                    <a:pt x="251" y="14"/>
                  </a:lnTo>
                  <a:lnTo>
                    <a:pt x="257" y="7"/>
                  </a:lnTo>
                  <a:lnTo>
                    <a:pt x="257" y="5"/>
                  </a:lnTo>
                  <a:lnTo>
                    <a:pt x="254" y="0"/>
                  </a:lnTo>
                  <a:lnTo>
                    <a:pt x="240" y="3"/>
                  </a:lnTo>
                  <a:lnTo>
                    <a:pt x="205" y="11"/>
                  </a:lnTo>
                  <a:lnTo>
                    <a:pt x="176" y="25"/>
                  </a:lnTo>
                  <a:lnTo>
                    <a:pt x="154" y="34"/>
                  </a:lnTo>
                  <a:lnTo>
                    <a:pt x="138" y="47"/>
                  </a:lnTo>
                  <a:lnTo>
                    <a:pt x="124" y="65"/>
                  </a:lnTo>
                  <a:lnTo>
                    <a:pt x="119" y="83"/>
                  </a:lnTo>
                  <a:lnTo>
                    <a:pt x="119" y="97"/>
                  </a:lnTo>
                  <a:lnTo>
                    <a:pt x="113" y="108"/>
                  </a:lnTo>
                </a:path>
              </a:pathLst>
            </a:custGeom>
            <a:gradFill rotWithShape="1">
              <a:gsLst>
                <a:gs pos="0">
                  <a:srgbClr val="FF9900"/>
                </a:gs>
                <a:gs pos="100000">
                  <a:srgbClr val="AC3D00"/>
                </a:gs>
              </a:gsLst>
              <a:lin ang="5400000" scaled="1"/>
            </a:gra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ru-RU"/>
            </a:p>
          </p:txBody>
        </p:sp>
        <p:sp>
          <p:nvSpPr>
            <p:cNvPr id="1038" name="Freeform 14"/>
            <p:cNvSpPr>
              <a:spLocks/>
            </p:cNvSpPr>
            <p:nvPr/>
          </p:nvSpPr>
          <p:spPr bwMode="auto">
            <a:xfrm>
              <a:off x="3648" y="2880"/>
              <a:ext cx="413" cy="33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5" y="31"/>
                </a:cxn>
                <a:cxn ang="0">
                  <a:pos x="103" y="87"/>
                </a:cxn>
                <a:cxn ang="0">
                  <a:pos x="167" y="141"/>
                </a:cxn>
                <a:cxn ang="0">
                  <a:pos x="219" y="179"/>
                </a:cxn>
                <a:cxn ang="0">
                  <a:pos x="248" y="208"/>
                </a:cxn>
                <a:cxn ang="0">
                  <a:pos x="259" y="215"/>
                </a:cxn>
                <a:cxn ang="0">
                  <a:pos x="286" y="237"/>
                </a:cxn>
                <a:cxn ang="0">
                  <a:pos x="313" y="264"/>
                </a:cxn>
                <a:cxn ang="0">
                  <a:pos x="340" y="284"/>
                </a:cxn>
                <a:cxn ang="0">
                  <a:pos x="373" y="309"/>
                </a:cxn>
                <a:cxn ang="0">
                  <a:pos x="413" y="333"/>
                </a:cxn>
              </a:cxnLst>
              <a:rect l="0" t="0" r="r" b="b"/>
              <a:pathLst>
                <a:path w="413" h="333">
                  <a:moveTo>
                    <a:pt x="0" y="0"/>
                  </a:moveTo>
                  <a:lnTo>
                    <a:pt x="35" y="31"/>
                  </a:lnTo>
                  <a:lnTo>
                    <a:pt x="103" y="87"/>
                  </a:lnTo>
                  <a:lnTo>
                    <a:pt x="167" y="141"/>
                  </a:lnTo>
                  <a:lnTo>
                    <a:pt x="219" y="179"/>
                  </a:lnTo>
                  <a:lnTo>
                    <a:pt x="248" y="208"/>
                  </a:lnTo>
                  <a:lnTo>
                    <a:pt x="259" y="215"/>
                  </a:lnTo>
                  <a:lnTo>
                    <a:pt x="286" y="237"/>
                  </a:lnTo>
                  <a:lnTo>
                    <a:pt x="313" y="264"/>
                  </a:lnTo>
                  <a:lnTo>
                    <a:pt x="340" y="284"/>
                  </a:lnTo>
                  <a:lnTo>
                    <a:pt x="373" y="309"/>
                  </a:lnTo>
                  <a:lnTo>
                    <a:pt x="413" y="333"/>
                  </a:lnTo>
                </a:path>
              </a:pathLst>
            </a:custGeom>
            <a:noFill/>
            <a:ln w="0">
              <a:solidFill>
                <a:srgbClr val="7F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ru-RU"/>
            </a:p>
          </p:txBody>
        </p:sp>
        <p:sp>
          <p:nvSpPr>
            <p:cNvPr id="1039" name="Freeform 15"/>
            <p:cNvSpPr>
              <a:spLocks/>
            </p:cNvSpPr>
            <p:nvPr/>
          </p:nvSpPr>
          <p:spPr bwMode="auto">
            <a:xfrm>
              <a:off x="3936" y="3120"/>
              <a:ext cx="72" cy="1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6" y="0"/>
                </a:cxn>
                <a:cxn ang="0">
                  <a:pos x="24" y="0"/>
                </a:cxn>
                <a:cxn ang="0">
                  <a:pos x="43" y="7"/>
                </a:cxn>
                <a:cxn ang="0">
                  <a:pos x="59" y="11"/>
                </a:cxn>
                <a:cxn ang="0">
                  <a:pos x="72" y="11"/>
                </a:cxn>
              </a:cxnLst>
              <a:rect l="0" t="0" r="r" b="b"/>
              <a:pathLst>
                <a:path w="72" h="11">
                  <a:moveTo>
                    <a:pt x="0" y="0"/>
                  </a:moveTo>
                  <a:lnTo>
                    <a:pt x="16" y="0"/>
                  </a:lnTo>
                  <a:lnTo>
                    <a:pt x="24" y="0"/>
                  </a:lnTo>
                  <a:lnTo>
                    <a:pt x="43" y="7"/>
                  </a:lnTo>
                  <a:lnTo>
                    <a:pt x="59" y="11"/>
                  </a:lnTo>
                  <a:lnTo>
                    <a:pt x="72" y="11"/>
                  </a:lnTo>
                </a:path>
              </a:pathLst>
            </a:custGeom>
            <a:noFill/>
            <a:ln w="0">
              <a:solidFill>
                <a:srgbClr val="7F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ru-RU"/>
            </a:p>
          </p:txBody>
        </p:sp>
        <p:sp>
          <p:nvSpPr>
            <p:cNvPr id="1040" name="Freeform 16"/>
            <p:cNvSpPr>
              <a:spLocks/>
            </p:cNvSpPr>
            <p:nvPr/>
          </p:nvSpPr>
          <p:spPr bwMode="auto">
            <a:xfrm>
              <a:off x="3929" y="3120"/>
              <a:ext cx="30" cy="11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16"/>
                </a:cxn>
                <a:cxn ang="0">
                  <a:pos x="14" y="54"/>
                </a:cxn>
                <a:cxn ang="0">
                  <a:pos x="19" y="87"/>
                </a:cxn>
                <a:cxn ang="0">
                  <a:pos x="30" y="117"/>
                </a:cxn>
              </a:cxnLst>
              <a:rect l="0" t="0" r="r" b="b"/>
              <a:pathLst>
                <a:path w="30" h="117">
                  <a:moveTo>
                    <a:pt x="0" y="0"/>
                  </a:moveTo>
                  <a:lnTo>
                    <a:pt x="6" y="16"/>
                  </a:lnTo>
                  <a:lnTo>
                    <a:pt x="14" y="54"/>
                  </a:lnTo>
                  <a:lnTo>
                    <a:pt x="19" y="87"/>
                  </a:lnTo>
                  <a:lnTo>
                    <a:pt x="30" y="117"/>
                  </a:lnTo>
                </a:path>
              </a:pathLst>
            </a:custGeom>
            <a:noFill/>
            <a:ln w="0">
              <a:solidFill>
                <a:srgbClr val="7F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ru-RU"/>
            </a:p>
          </p:txBody>
        </p:sp>
        <p:sp>
          <p:nvSpPr>
            <p:cNvPr id="1041" name="Freeform 17"/>
            <p:cNvSpPr>
              <a:spLocks/>
            </p:cNvSpPr>
            <p:nvPr/>
          </p:nvSpPr>
          <p:spPr bwMode="auto">
            <a:xfrm>
              <a:off x="3840" y="3038"/>
              <a:ext cx="38" cy="92"/>
            </a:xfrm>
            <a:custGeom>
              <a:avLst/>
              <a:gdLst/>
              <a:ahLst/>
              <a:cxnLst>
                <a:cxn ang="0">
                  <a:pos x="38" y="92"/>
                </a:cxn>
                <a:cxn ang="0">
                  <a:pos x="21" y="63"/>
                </a:cxn>
                <a:cxn ang="0">
                  <a:pos x="11" y="42"/>
                </a:cxn>
                <a:cxn ang="0">
                  <a:pos x="0" y="20"/>
                </a:cxn>
                <a:cxn ang="0">
                  <a:pos x="0" y="4"/>
                </a:cxn>
                <a:cxn ang="0">
                  <a:pos x="0" y="0"/>
                </a:cxn>
              </a:cxnLst>
              <a:rect l="0" t="0" r="r" b="b"/>
              <a:pathLst>
                <a:path w="38" h="92">
                  <a:moveTo>
                    <a:pt x="38" y="92"/>
                  </a:moveTo>
                  <a:lnTo>
                    <a:pt x="21" y="63"/>
                  </a:lnTo>
                  <a:lnTo>
                    <a:pt x="11" y="42"/>
                  </a:lnTo>
                  <a:lnTo>
                    <a:pt x="0" y="20"/>
                  </a:lnTo>
                  <a:lnTo>
                    <a:pt x="0" y="4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7F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ru-RU"/>
            </a:p>
          </p:txBody>
        </p:sp>
        <p:sp>
          <p:nvSpPr>
            <p:cNvPr id="1042" name="Freeform 18"/>
            <p:cNvSpPr>
              <a:spLocks/>
            </p:cNvSpPr>
            <p:nvPr/>
          </p:nvSpPr>
          <p:spPr bwMode="auto">
            <a:xfrm>
              <a:off x="3744" y="2976"/>
              <a:ext cx="71" cy="14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7" y="22"/>
                </a:cxn>
                <a:cxn ang="0">
                  <a:pos x="28" y="60"/>
                </a:cxn>
                <a:cxn ang="0">
                  <a:pos x="44" y="94"/>
                </a:cxn>
                <a:cxn ang="0">
                  <a:pos x="60" y="123"/>
                </a:cxn>
                <a:cxn ang="0">
                  <a:pos x="71" y="143"/>
                </a:cxn>
              </a:cxnLst>
              <a:rect l="0" t="0" r="r" b="b"/>
              <a:pathLst>
                <a:path w="71" h="143">
                  <a:moveTo>
                    <a:pt x="0" y="0"/>
                  </a:moveTo>
                  <a:lnTo>
                    <a:pt x="17" y="22"/>
                  </a:lnTo>
                  <a:lnTo>
                    <a:pt x="28" y="60"/>
                  </a:lnTo>
                  <a:lnTo>
                    <a:pt x="44" y="94"/>
                  </a:lnTo>
                  <a:lnTo>
                    <a:pt x="60" y="123"/>
                  </a:lnTo>
                  <a:lnTo>
                    <a:pt x="71" y="143"/>
                  </a:lnTo>
                </a:path>
              </a:pathLst>
            </a:custGeom>
            <a:noFill/>
            <a:ln w="0">
              <a:solidFill>
                <a:srgbClr val="7F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ru-RU"/>
            </a:p>
          </p:txBody>
        </p:sp>
        <p:sp>
          <p:nvSpPr>
            <p:cNvPr id="1043" name="Freeform 19"/>
            <p:cNvSpPr>
              <a:spLocks/>
            </p:cNvSpPr>
            <p:nvPr/>
          </p:nvSpPr>
          <p:spPr bwMode="auto">
            <a:xfrm>
              <a:off x="3840" y="3024"/>
              <a:ext cx="205" cy="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0" y="14"/>
                </a:cxn>
                <a:cxn ang="0">
                  <a:pos x="100" y="29"/>
                </a:cxn>
                <a:cxn ang="0">
                  <a:pos x="140" y="34"/>
                </a:cxn>
                <a:cxn ang="0">
                  <a:pos x="186" y="36"/>
                </a:cxn>
                <a:cxn ang="0">
                  <a:pos x="205" y="36"/>
                </a:cxn>
              </a:cxnLst>
              <a:rect l="0" t="0" r="r" b="b"/>
              <a:pathLst>
                <a:path w="205" h="36">
                  <a:moveTo>
                    <a:pt x="0" y="0"/>
                  </a:moveTo>
                  <a:lnTo>
                    <a:pt x="40" y="14"/>
                  </a:lnTo>
                  <a:lnTo>
                    <a:pt x="100" y="29"/>
                  </a:lnTo>
                  <a:lnTo>
                    <a:pt x="140" y="34"/>
                  </a:lnTo>
                  <a:lnTo>
                    <a:pt x="186" y="36"/>
                  </a:lnTo>
                  <a:lnTo>
                    <a:pt x="205" y="36"/>
                  </a:lnTo>
                </a:path>
              </a:pathLst>
            </a:custGeom>
            <a:noFill/>
            <a:ln w="0">
              <a:solidFill>
                <a:srgbClr val="7F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ru-RU"/>
            </a:p>
          </p:txBody>
        </p:sp>
        <p:sp>
          <p:nvSpPr>
            <p:cNvPr id="1044" name="Freeform 20"/>
            <p:cNvSpPr>
              <a:spLocks/>
            </p:cNvSpPr>
            <p:nvPr/>
          </p:nvSpPr>
          <p:spPr bwMode="auto">
            <a:xfrm>
              <a:off x="3744" y="2976"/>
              <a:ext cx="198" cy="53"/>
            </a:xfrm>
            <a:custGeom>
              <a:avLst/>
              <a:gdLst/>
              <a:ahLst/>
              <a:cxnLst>
                <a:cxn ang="0">
                  <a:pos x="198" y="53"/>
                </a:cxn>
                <a:cxn ang="0">
                  <a:pos x="141" y="44"/>
                </a:cxn>
                <a:cxn ang="0">
                  <a:pos x="92" y="31"/>
                </a:cxn>
                <a:cxn ang="0">
                  <a:pos x="35" y="11"/>
                </a:cxn>
                <a:cxn ang="0">
                  <a:pos x="0" y="0"/>
                </a:cxn>
              </a:cxnLst>
              <a:rect l="0" t="0" r="r" b="b"/>
              <a:pathLst>
                <a:path w="198" h="53">
                  <a:moveTo>
                    <a:pt x="198" y="53"/>
                  </a:moveTo>
                  <a:lnTo>
                    <a:pt x="141" y="44"/>
                  </a:lnTo>
                  <a:lnTo>
                    <a:pt x="92" y="31"/>
                  </a:lnTo>
                  <a:lnTo>
                    <a:pt x="35" y="11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7F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ru-RU"/>
            </a:p>
          </p:txBody>
        </p:sp>
        <p:sp>
          <p:nvSpPr>
            <p:cNvPr id="1045" name="Freeform 21"/>
            <p:cNvSpPr>
              <a:spLocks/>
            </p:cNvSpPr>
            <p:nvPr/>
          </p:nvSpPr>
          <p:spPr bwMode="auto">
            <a:xfrm>
              <a:off x="3840" y="2976"/>
              <a:ext cx="27" cy="9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14" y="7"/>
                </a:cxn>
                <a:cxn ang="0">
                  <a:pos x="27" y="0"/>
                </a:cxn>
              </a:cxnLst>
              <a:rect l="0" t="0" r="r" b="b"/>
              <a:pathLst>
                <a:path w="27" h="9">
                  <a:moveTo>
                    <a:pt x="0" y="9"/>
                  </a:moveTo>
                  <a:lnTo>
                    <a:pt x="14" y="7"/>
                  </a:lnTo>
                  <a:lnTo>
                    <a:pt x="27" y="0"/>
                  </a:lnTo>
                </a:path>
              </a:pathLst>
            </a:custGeom>
            <a:noFill/>
            <a:ln w="0">
              <a:solidFill>
                <a:srgbClr val="7F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ru-RU"/>
            </a:p>
          </p:txBody>
        </p:sp>
        <p:sp>
          <p:nvSpPr>
            <p:cNvPr id="1046" name="Freeform 22"/>
            <p:cNvSpPr>
              <a:spLocks/>
            </p:cNvSpPr>
            <p:nvPr/>
          </p:nvSpPr>
          <p:spPr bwMode="auto">
            <a:xfrm>
              <a:off x="3675" y="2880"/>
              <a:ext cx="47" cy="378"/>
            </a:xfrm>
            <a:custGeom>
              <a:avLst/>
              <a:gdLst/>
              <a:ahLst/>
              <a:cxnLst>
                <a:cxn ang="0">
                  <a:pos x="87" y="378"/>
                </a:cxn>
                <a:cxn ang="0">
                  <a:pos x="70" y="304"/>
                </a:cxn>
                <a:cxn ang="0">
                  <a:pos x="57" y="237"/>
                </a:cxn>
                <a:cxn ang="0">
                  <a:pos x="35" y="172"/>
                </a:cxn>
                <a:cxn ang="0">
                  <a:pos x="22" y="118"/>
                </a:cxn>
                <a:cxn ang="0">
                  <a:pos x="11" y="78"/>
                </a:cxn>
                <a:cxn ang="0">
                  <a:pos x="0" y="36"/>
                </a:cxn>
                <a:cxn ang="0">
                  <a:pos x="0" y="11"/>
                </a:cxn>
                <a:cxn ang="0">
                  <a:pos x="0" y="0"/>
                </a:cxn>
              </a:cxnLst>
              <a:rect l="0" t="0" r="r" b="b"/>
              <a:pathLst>
                <a:path w="87" h="378">
                  <a:moveTo>
                    <a:pt x="87" y="378"/>
                  </a:moveTo>
                  <a:lnTo>
                    <a:pt x="70" y="304"/>
                  </a:lnTo>
                  <a:lnTo>
                    <a:pt x="57" y="237"/>
                  </a:lnTo>
                  <a:lnTo>
                    <a:pt x="35" y="172"/>
                  </a:lnTo>
                  <a:lnTo>
                    <a:pt x="22" y="118"/>
                  </a:lnTo>
                  <a:lnTo>
                    <a:pt x="11" y="78"/>
                  </a:lnTo>
                  <a:lnTo>
                    <a:pt x="0" y="36"/>
                  </a:lnTo>
                  <a:lnTo>
                    <a:pt x="0" y="11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7F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ru-RU"/>
            </a:p>
          </p:txBody>
        </p:sp>
        <p:sp>
          <p:nvSpPr>
            <p:cNvPr id="1047" name="Freeform 23"/>
            <p:cNvSpPr>
              <a:spLocks/>
            </p:cNvSpPr>
            <p:nvPr/>
          </p:nvSpPr>
          <p:spPr bwMode="auto">
            <a:xfrm>
              <a:off x="3675" y="2976"/>
              <a:ext cx="119" cy="163"/>
            </a:xfrm>
            <a:custGeom>
              <a:avLst/>
              <a:gdLst/>
              <a:ahLst/>
              <a:cxnLst>
                <a:cxn ang="0">
                  <a:pos x="119" y="163"/>
                </a:cxn>
                <a:cxn ang="0">
                  <a:pos x="89" y="127"/>
                </a:cxn>
                <a:cxn ang="0">
                  <a:pos x="54" y="85"/>
                </a:cxn>
                <a:cxn ang="0">
                  <a:pos x="27" y="40"/>
                </a:cxn>
                <a:cxn ang="0">
                  <a:pos x="5" y="9"/>
                </a:cxn>
                <a:cxn ang="0">
                  <a:pos x="0" y="0"/>
                </a:cxn>
              </a:cxnLst>
              <a:rect l="0" t="0" r="r" b="b"/>
              <a:pathLst>
                <a:path w="119" h="163">
                  <a:moveTo>
                    <a:pt x="119" y="163"/>
                  </a:moveTo>
                  <a:lnTo>
                    <a:pt x="89" y="127"/>
                  </a:lnTo>
                  <a:lnTo>
                    <a:pt x="54" y="85"/>
                  </a:lnTo>
                  <a:lnTo>
                    <a:pt x="27" y="40"/>
                  </a:lnTo>
                  <a:lnTo>
                    <a:pt x="5" y="9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7F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ru-RU"/>
            </a:p>
          </p:txBody>
        </p:sp>
        <p:sp>
          <p:nvSpPr>
            <p:cNvPr id="1048" name="Freeform 24"/>
            <p:cNvSpPr>
              <a:spLocks/>
            </p:cNvSpPr>
            <p:nvPr/>
          </p:nvSpPr>
          <p:spPr bwMode="auto">
            <a:xfrm>
              <a:off x="3648" y="2976"/>
              <a:ext cx="21" cy="83"/>
            </a:xfrm>
            <a:custGeom>
              <a:avLst/>
              <a:gdLst/>
              <a:ahLst/>
              <a:cxnLst>
                <a:cxn ang="0">
                  <a:pos x="0" y="83"/>
                </a:cxn>
                <a:cxn ang="0">
                  <a:pos x="5" y="56"/>
                </a:cxn>
                <a:cxn ang="0">
                  <a:pos x="13" y="32"/>
                </a:cxn>
                <a:cxn ang="0">
                  <a:pos x="21" y="14"/>
                </a:cxn>
                <a:cxn ang="0">
                  <a:pos x="21" y="5"/>
                </a:cxn>
                <a:cxn ang="0">
                  <a:pos x="21" y="0"/>
                </a:cxn>
              </a:cxnLst>
              <a:rect l="0" t="0" r="r" b="b"/>
              <a:pathLst>
                <a:path w="21" h="83">
                  <a:moveTo>
                    <a:pt x="0" y="83"/>
                  </a:moveTo>
                  <a:lnTo>
                    <a:pt x="5" y="56"/>
                  </a:lnTo>
                  <a:lnTo>
                    <a:pt x="13" y="32"/>
                  </a:lnTo>
                  <a:lnTo>
                    <a:pt x="21" y="14"/>
                  </a:lnTo>
                  <a:lnTo>
                    <a:pt x="21" y="5"/>
                  </a:lnTo>
                  <a:lnTo>
                    <a:pt x="21" y="0"/>
                  </a:lnTo>
                </a:path>
              </a:pathLst>
            </a:custGeom>
            <a:noFill/>
            <a:ln w="0">
              <a:solidFill>
                <a:srgbClr val="7F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ru-RU"/>
            </a:p>
          </p:txBody>
        </p:sp>
        <p:sp>
          <p:nvSpPr>
            <p:cNvPr id="1049" name="Freeform 25"/>
            <p:cNvSpPr>
              <a:spLocks/>
            </p:cNvSpPr>
            <p:nvPr/>
          </p:nvSpPr>
          <p:spPr bwMode="auto">
            <a:xfrm>
              <a:off x="3696" y="3120"/>
              <a:ext cx="71" cy="106"/>
            </a:xfrm>
            <a:custGeom>
              <a:avLst/>
              <a:gdLst/>
              <a:ahLst/>
              <a:cxnLst>
                <a:cxn ang="0">
                  <a:pos x="71" y="106"/>
                </a:cxn>
                <a:cxn ang="0">
                  <a:pos x="49" y="81"/>
                </a:cxn>
                <a:cxn ang="0">
                  <a:pos x="27" y="41"/>
                </a:cxn>
                <a:cxn ang="0">
                  <a:pos x="16" y="20"/>
                </a:cxn>
                <a:cxn ang="0">
                  <a:pos x="8" y="12"/>
                </a:cxn>
                <a:cxn ang="0">
                  <a:pos x="0" y="0"/>
                </a:cxn>
              </a:cxnLst>
              <a:rect l="0" t="0" r="r" b="b"/>
              <a:pathLst>
                <a:path w="71" h="106">
                  <a:moveTo>
                    <a:pt x="71" y="106"/>
                  </a:moveTo>
                  <a:lnTo>
                    <a:pt x="49" y="81"/>
                  </a:lnTo>
                  <a:lnTo>
                    <a:pt x="27" y="41"/>
                  </a:lnTo>
                  <a:lnTo>
                    <a:pt x="16" y="20"/>
                  </a:lnTo>
                  <a:lnTo>
                    <a:pt x="8" y="12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7F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ru-RU"/>
            </a:p>
          </p:txBody>
        </p:sp>
        <p:sp>
          <p:nvSpPr>
            <p:cNvPr id="1050" name="Freeform 26"/>
            <p:cNvSpPr>
              <a:spLocks/>
            </p:cNvSpPr>
            <p:nvPr/>
          </p:nvSpPr>
          <p:spPr bwMode="auto">
            <a:xfrm>
              <a:off x="3648" y="3072"/>
              <a:ext cx="30" cy="83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25" y="11"/>
                </a:cxn>
                <a:cxn ang="0">
                  <a:pos x="8" y="33"/>
                </a:cxn>
                <a:cxn ang="0">
                  <a:pos x="0" y="54"/>
                </a:cxn>
                <a:cxn ang="0">
                  <a:pos x="0" y="74"/>
                </a:cxn>
                <a:cxn ang="0">
                  <a:pos x="0" y="83"/>
                </a:cxn>
              </a:cxnLst>
              <a:rect l="0" t="0" r="r" b="b"/>
              <a:pathLst>
                <a:path w="30" h="83">
                  <a:moveTo>
                    <a:pt x="30" y="0"/>
                  </a:moveTo>
                  <a:lnTo>
                    <a:pt x="25" y="11"/>
                  </a:lnTo>
                  <a:lnTo>
                    <a:pt x="8" y="33"/>
                  </a:lnTo>
                  <a:lnTo>
                    <a:pt x="0" y="54"/>
                  </a:lnTo>
                  <a:lnTo>
                    <a:pt x="0" y="74"/>
                  </a:lnTo>
                  <a:lnTo>
                    <a:pt x="0" y="83"/>
                  </a:lnTo>
                </a:path>
              </a:pathLst>
            </a:custGeom>
            <a:noFill/>
            <a:ln w="0">
              <a:solidFill>
                <a:srgbClr val="7F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ru-RU"/>
            </a:p>
          </p:txBody>
        </p:sp>
        <p:sp>
          <p:nvSpPr>
            <p:cNvPr id="1051" name="Freeform 27"/>
            <p:cNvSpPr>
              <a:spLocks/>
            </p:cNvSpPr>
            <p:nvPr/>
          </p:nvSpPr>
          <p:spPr bwMode="auto">
            <a:xfrm>
              <a:off x="3600" y="2894"/>
              <a:ext cx="79" cy="253"/>
            </a:xfrm>
            <a:custGeom>
              <a:avLst/>
              <a:gdLst/>
              <a:ahLst/>
              <a:cxnLst>
                <a:cxn ang="0">
                  <a:pos x="14" y="253"/>
                </a:cxn>
                <a:cxn ang="0">
                  <a:pos x="3" y="199"/>
                </a:cxn>
                <a:cxn ang="0">
                  <a:pos x="0" y="177"/>
                </a:cxn>
                <a:cxn ang="0">
                  <a:pos x="0" y="148"/>
                </a:cxn>
                <a:cxn ang="0">
                  <a:pos x="3" y="121"/>
                </a:cxn>
                <a:cxn ang="0">
                  <a:pos x="11" y="98"/>
                </a:cxn>
                <a:cxn ang="0">
                  <a:pos x="22" y="83"/>
                </a:cxn>
                <a:cxn ang="0">
                  <a:pos x="38" y="67"/>
                </a:cxn>
                <a:cxn ang="0">
                  <a:pos x="54" y="47"/>
                </a:cxn>
                <a:cxn ang="0">
                  <a:pos x="70" y="18"/>
                </a:cxn>
                <a:cxn ang="0">
                  <a:pos x="79" y="0"/>
                </a:cxn>
              </a:cxnLst>
              <a:rect l="0" t="0" r="r" b="b"/>
              <a:pathLst>
                <a:path w="79" h="253">
                  <a:moveTo>
                    <a:pt x="14" y="253"/>
                  </a:moveTo>
                  <a:lnTo>
                    <a:pt x="3" y="199"/>
                  </a:lnTo>
                  <a:lnTo>
                    <a:pt x="0" y="177"/>
                  </a:lnTo>
                  <a:lnTo>
                    <a:pt x="0" y="148"/>
                  </a:lnTo>
                  <a:lnTo>
                    <a:pt x="3" y="121"/>
                  </a:lnTo>
                  <a:lnTo>
                    <a:pt x="11" y="98"/>
                  </a:lnTo>
                  <a:lnTo>
                    <a:pt x="22" y="83"/>
                  </a:lnTo>
                  <a:lnTo>
                    <a:pt x="38" y="67"/>
                  </a:lnTo>
                  <a:lnTo>
                    <a:pt x="54" y="47"/>
                  </a:lnTo>
                  <a:lnTo>
                    <a:pt x="70" y="18"/>
                  </a:lnTo>
                  <a:lnTo>
                    <a:pt x="79" y="0"/>
                  </a:lnTo>
                </a:path>
              </a:pathLst>
            </a:custGeom>
            <a:noFill/>
            <a:ln w="0">
              <a:solidFill>
                <a:srgbClr val="7F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ru-RU"/>
            </a:p>
          </p:txBody>
        </p:sp>
        <p:sp>
          <p:nvSpPr>
            <p:cNvPr id="1052" name="Freeform 28"/>
            <p:cNvSpPr>
              <a:spLocks/>
            </p:cNvSpPr>
            <p:nvPr/>
          </p:nvSpPr>
          <p:spPr bwMode="auto">
            <a:xfrm>
              <a:off x="3600" y="2976"/>
              <a:ext cx="46" cy="23"/>
            </a:xfrm>
            <a:custGeom>
              <a:avLst/>
              <a:gdLst/>
              <a:ahLst/>
              <a:cxnLst>
                <a:cxn ang="0">
                  <a:pos x="0" y="23"/>
                </a:cxn>
                <a:cxn ang="0">
                  <a:pos x="24" y="14"/>
                </a:cxn>
                <a:cxn ang="0">
                  <a:pos x="40" y="5"/>
                </a:cxn>
                <a:cxn ang="0">
                  <a:pos x="46" y="0"/>
                </a:cxn>
              </a:cxnLst>
              <a:rect l="0" t="0" r="r" b="b"/>
              <a:pathLst>
                <a:path w="46" h="23">
                  <a:moveTo>
                    <a:pt x="0" y="23"/>
                  </a:moveTo>
                  <a:lnTo>
                    <a:pt x="24" y="14"/>
                  </a:lnTo>
                  <a:lnTo>
                    <a:pt x="40" y="5"/>
                  </a:lnTo>
                  <a:lnTo>
                    <a:pt x="46" y="0"/>
                  </a:lnTo>
                </a:path>
              </a:pathLst>
            </a:custGeom>
            <a:noFill/>
            <a:ln w="0">
              <a:solidFill>
                <a:srgbClr val="7F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ru-RU"/>
            </a:p>
          </p:txBody>
        </p:sp>
        <p:sp>
          <p:nvSpPr>
            <p:cNvPr id="1053" name="Freeform 29"/>
            <p:cNvSpPr>
              <a:spLocks/>
            </p:cNvSpPr>
            <p:nvPr/>
          </p:nvSpPr>
          <p:spPr bwMode="auto">
            <a:xfrm>
              <a:off x="3696" y="2784"/>
              <a:ext cx="248" cy="99"/>
            </a:xfrm>
            <a:custGeom>
              <a:avLst/>
              <a:gdLst/>
              <a:ahLst/>
              <a:cxnLst>
                <a:cxn ang="0">
                  <a:pos x="0" y="99"/>
                </a:cxn>
                <a:cxn ang="0">
                  <a:pos x="10" y="92"/>
                </a:cxn>
                <a:cxn ang="0">
                  <a:pos x="27" y="79"/>
                </a:cxn>
                <a:cxn ang="0">
                  <a:pos x="54" y="65"/>
                </a:cxn>
                <a:cxn ang="0">
                  <a:pos x="78" y="52"/>
                </a:cxn>
                <a:cxn ang="0">
                  <a:pos x="127" y="32"/>
                </a:cxn>
                <a:cxn ang="0">
                  <a:pos x="156" y="23"/>
                </a:cxn>
                <a:cxn ang="0">
                  <a:pos x="194" y="14"/>
                </a:cxn>
                <a:cxn ang="0">
                  <a:pos x="224" y="9"/>
                </a:cxn>
                <a:cxn ang="0">
                  <a:pos x="240" y="5"/>
                </a:cxn>
                <a:cxn ang="0">
                  <a:pos x="248" y="0"/>
                </a:cxn>
              </a:cxnLst>
              <a:rect l="0" t="0" r="r" b="b"/>
              <a:pathLst>
                <a:path w="248" h="99">
                  <a:moveTo>
                    <a:pt x="0" y="99"/>
                  </a:moveTo>
                  <a:lnTo>
                    <a:pt x="10" y="92"/>
                  </a:lnTo>
                  <a:lnTo>
                    <a:pt x="27" y="79"/>
                  </a:lnTo>
                  <a:lnTo>
                    <a:pt x="54" y="65"/>
                  </a:lnTo>
                  <a:lnTo>
                    <a:pt x="78" y="52"/>
                  </a:lnTo>
                  <a:lnTo>
                    <a:pt x="127" y="32"/>
                  </a:lnTo>
                  <a:lnTo>
                    <a:pt x="156" y="23"/>
                  </a:lnTo>
                  <a:lnTo>
                    <a:pt x="194" y="14"/>
                  </a:lnTo>
                  <a:lnTo>
                    <a:pt x="224" y="9"/>
                  </a:lnTo>
                  <a:lnTo>
                    <a:pt x="240" y="5"/>
                  </a:lnTo>
                  <a:lnTo>
                    <a:pt x="248" y="0"/>
                  </a:lnTo>
                </a:path>
              </a:pathLst>
            </a:custGeom>
            <a:noFill/>
            <a:ln w="0">
              <a:solidFill>
                <a:srgbClr val="7F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ru-RU"/>
            </a:p>
          </p:txBody>
        </p:sp>
        <p:sp>
          <p:nvSpPr>
            <p:cNvPr id="1054" name="Freeform 30"/>
            <p:cNvSpPr>
              <a:spLocks/>
            </p:cNvSpPr>
            <p:nvPr/>
          </p:nvSpPr>
          <p:spPr bwMode="auto">
            <a:xfrm>
              <a:off x="3744" y="2784"/>
              <a:ext cx="62" cy="77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46" y="5"/>
                </a:cxn>
                <a:cxn ang="0">
                  <a:pos x="35" y="14"/>
                </a:cxn>
                <a:cxn ang="0">
                  <a:pos x="22" y="32"/>
                </a:cxn>
                <a:cxn ang="0">
                  <a:pos x="11" y="52"/>
                </a:cxn>
                <a:cxn ang="0">
                  <a:pos x="6" y="63"/>
                </a:cxn>
                <a:cxn ang="0">
                  <a:pos x="0" y="77"/>
                </a:cxn>
              </a:cxnLst>
              <a:rect l="0" t="0" r="r" b="b"/>
              <a:pathLst>
                <a:path w="62" h="77">
                  <a:moveTo>
                    <a:pt x="62" y="0"/>
                  </a:moveTo>
                  <a:lnTo>
                    <a:pt x="46" y="5"/>
                  </a:lnTo>
                  <a:lnTo>
                    <a:pt x="35" y="14"/>
                  </a:lnTo>
                  <a:lnTo>
                    <a:pt x="22" y="32"/>
                  </a:lnTo>
                  <a:lnTo>
                    <a:pt x="11" y="52"/>
                  </a:lnTo>
                  <a:lnTo>
                    <a:pt x="6" y="63"/>
                  </a:lnTo>
                  <a:lnTo>
                    <a:pt x="0" y="77"/>
                  </a:lnTo>
                </a:path>
              </a:pathLst>
            </a:custGeom>
            <a:noFill/>
            <a:ln w="0">
              <a:solidFill>
                <a:srgbClr val="7F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ru-RU"/>
            </a:p>
          </p:txBody>
        </p:sp>
        <p:sp>
          <p:nvSpPr>
            <p:cNvPr id="1055" name="Freeform 31"/>
            <p:cNvSpPr>
              <a:spLocks/>
            </p:cNvSpPr>
            <p:nvPr/>
          </p:nvSpPr>
          <p:spPr bwMode="auto">
            <a:xfrm>
              <a:off x="3676" y="2897"/>
              <a:ext cx="446" cy="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2" y="2"/>
                </a:cxn>
                <a:cxn ang="0">
                  <a:pos x="90" y="2"/>
                </a:cxn>
                <a:cxn ang="0">
                  <a:pos x="146" y="7"/>
                </a:cxn>
                <a:cxn ang="0">
                  <a:pos x="184" y="16"/>
                </a:cxn>
                <a:cxn ang="0">
                  <a:pos x="206" y="20"/>
                </a:cxn>
                <a:cxn ang="0">
                  <a:pos x="252" y="25"/>
                </a:cxn>
                <a:cxn ang="0">
                  <a:pos x="306" y="32"/>
                </a:cxn>
                <a:cxn ang="0">
                  <a:pos x="335" y="38"/>
                </a:cxn>
                <a:cxn ang="0">
                  <a:pos x="357" y="38"/>
                </a:cxn>
                <a:cxn ang="0">
                  <a:pos x="400" y="34"/>
                </a:cxn>
                <a:cxn ang="0">
                  <a:pos x="427" y="34"/>
                </a:cxn>
                <a:cxn ang="0">
                  <a:pos x="446" y="29"/>
                </a:cxn>
              </a:cxnLst>
              <a:rect l="0" t="0" r="r" b="b"/>
              <a:pathLst>
                <a:path w="446" h="38">
                  <a:moveTo>
                    <a:pt x="0" y="0"/>
                  </a:moveTo>
                  <a:lnTo>
                    <a:pt x="22" y="2"/>
                  </a:lnTo>
                  <a:lnTo>
                    <a:pt x="90" y="2"/>
                  </a:lnTo>
                  <a:lnTo>
                    <a:pt x="146" y="7"/>
                  </a:lnTo>
                  <a:lnTo>
                    <a:pt x="184" y="16"/>
                  </a:lnTo>
                  <a:lnTo>
                    <a:pt x="206" y="20"/>
                  </a:lnTo>
                  <a:lnTo>
                    <a:pt x="252" y="25"/>
                  </a:lnTo>
                  <a:lnTo>
                    <a:pt x="306" y="32"/>
                  </a:lnTo>
                  <a:lnTo>
                    <a:pt x="335" y="38"/>
                  </a:lnTo>
                  <a:lnTo>
                    <a:pt x="357" y="38"/>
                  </a:lnTo>
                  <a:lnTo>
                    <a:pt x="400" y="34"/>
                  </a:lnTo>
                  <a:lnTo>
                    <a:pt x="427" y="34"/>
                  </a:lnTo>
                  <a:lnTo>
                    <a:pt x="446" y="29"/>
                  </a:lnTo>
                </a:path>
              </a:pathLst>
            </a:custGeom>
            <a:noFill/>
            <a:ln w="0">
              <a:solidFill>
                <a:srgbClr val="7F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ru-RU"/>
            </a:p>
          </p:txBody>
        </p:sp>
        <p:sp>
          <p:nvSpPr>
            <p:cNvPr id="1056" name="Freeform 32"/>
            <p:cNvSpPr>
              <a:spLocks/>
            </p:cNvSpPr>
            <p:nvPr/>
          </p:nvSpPr>
          <p:spPr bwMode="auto">
            <a:xfrm>
              <a:off x="3888" y="2928"/>
              <a:ext cx="70" cy="36"/>
            </a:xfrm>
            <a:custGeom>
              <a:avLst/>
              <a:gdLst/>
              <a:ahLst/>
              <a:cxnLst>
                <a:cxn ang="0">
                  <a:pos x="70" y="36"/>
                </a:cxn>
                <a:cxn ang="0">
                  <a:pos x="45" y="18"/>
                </a:cxn>
                <a:cxn ang="0">
                  <a:pos x="21" y="9"/>
                </a:cxn>
                <a:cxn ang="0">
                  <a:pos x="0" y="0"/>
                </a:cxn>
              </a:cxnLst>
              <a:rect l="0" t="0" r="r" b="b"/>
              <a:pathLst>
                <a:path w="70" h="36">
                  <a:moveTo>
                    <a:pt x="70" y="36"/>
                  </a:moveTo>
                  <a:lnTo>
                    <a:pt x="45" y="18"/>
                  </a:lnTo>
                  <a:lnTo>
                    <a:pt x="21" y="9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7F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ru-RU"/>
            </a:p>
          </p:txBody>
        </p:sp>
        <p:sp>
          <p:nvSpPr>
            <p:cNvPr id="1057" name="Freeform 33"/>
            <p:cNvSpPr>
              <a:spLocks/>
            </p:cNvSpPr>
            <p:nvPr/>
          </p:nvSpPr>
          <p:spPr bwMode="auto">
            <a:xfrm>
              <a:off x="3950" y="2832"/>
              <a:ext cx="111" cy="81"/>
            </a:xfrm>
            <a:custGeom>
              <a:avLst/>
              <a:gdLst/>
              <a:ahLst/>
              <a:cxnLst>
                <a:cxn ang="0">
                  <a:pos x="111" y="0"/>
                </a:cxn>
                <a:cxn ang="0">
                  <a:pos x="98" y="14"/>
                </a:cxn>
                <a:cxn ang="0">
                  <a:pos x="60" y="32"/>
                </a:cxn>
                <a:cxn ang="0">
                  <a:pos x="30" y="50"/>
                </a:cxn>
                <a:cxn ang="0">
                  <a:pos x="14" y="65"/>
                </a:cxn>
                <a:cxn ang="0">
                  <a:pos x="8" y="72"/>
                </a:cxn>
                <a:cxn ang="0">
                  <a:pos x="0" y="81"/>
                </a:cxn>
              </a:cxnLst>
              <a:rect l="0" t="0" r="r" b="b"/>
              <a:pathLst>
                <a:path w="111" h="81">
                  <a:moveTo>
                    <a:pt x="111" y="0"/>
                  </a:moveTo>
                  <a:lnTo>
                    <a:pt x="98" y="14"/>
                  </a:lnTo>
                  <a:lnTo>
                    <a:pt x="60" y="32"/>
                  </a:lnTo>
                  <a:lnTo>
                    <a:pt x="30" y="50"/>
                  </a:lnTo>
                  <a:lnTo>
                    <a:pt x="14" y="65"/>
                  </a:lnTo>
                  <a:lnTo>
                    <a:pt x="8" y="72"/>
                  </a:lnTo>
                  <a:lnTo>
                    <a:pt x="0" y="81"/>
                  </a:lnTo>
                </a:path>
              </a:pathLst>
            </a:custGeom>
            <a:noFill/>
            <a:ln w="0">
              <a:solidFill>
                <a:srgbClr val="7F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ru-RU"/>
            </a:p>
          </p:txBody>
        </p:sp>
        <p:sp>
          <p:nvSpPr>
            <p:cNvPr id="1058" name="Freeform 34"/>
            <p:cNvSpPr>
              <a:spLocks/>
            </p:cNvSpPr>
            <p:nvPr/>
          </p:nvSpPr>
          <p:spPr bwMode="auto">
            <a:xfrm>
              <a:off x="3779" y="2914"/>
              <a:ext cx="109" cy="62"/>
            </a:xfrm>
            <a:custGeom>
              <a:avLst/>
              <a:gdLst/>
              <a:ahLst/>
              <a:cxnLst>
                <a:cxn ang="0">
                  <a:pos x="76" y="69"/>
                </a:cxn>
                <a:cxn ang="0">
                  <a:pos x="59" y="47"/>
                </a:cxn>
                <a:cxn ang="0">
                  <a:pos x="40" y="27"/>
                </a:cxn>
                <a:cxn ang="0">
                  <a:pos x="24" y="15"/>
                </a:cxn>
                <a:cxn ang="0">
                  <a:pos x="11" y="4"/>
                </a:cxn>
                <a:cxn ang="0">
                  <a:pos x="0" y="0"/>
                </a:cxn>
              </a:cxnLst>
              <a:rect l="0" t="0" r="r" b="b"/>
              <a:pathLst>
                <a:path w="76" h="69">
                  <a:moveTo>
                    <a:pt x="76" y="69"/>
                  </a:moveTo>
                  <a:lnTo>
                    <a:pt x="59" y="47"/>
                  </a:lnTo>
                  <a:lnTo>
                    <a:pt x="40" y="27"/>
                  </a:lnTo>
                  <a:lnTo>
                    <a:pt x="24" y="15"/>
                  </a:lnTo>
                  <a:lnTo>
                    <a:pt x="11" y="4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7F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endParaRPr lang="ru-RU"/>
            </a:p>
          </p:txBody>
        </p:sp>
      </p:grpSp>
      <p:pic>
        <p:nvPicPr>
          <p:cNvPr id="1060" name="Picture 36" descr="ED00184_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152400" y="6172200"/>
            <a:ext cx="1219200" cy="533400"/>
          </a:xfrm>
          <a:prstGeom prst="rect">
            <a:avLst/>
          </a:prstGeom>
          <a:noFill/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EF06B9FD-4C08-4A56-AADA-61E33CB10237}" type="datetimeFigureOut">
              <a:rPr lang="ru-RU" smtClean="0"/>
              <a:pPr/>
              <a:t>03.02.2012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slow">
    <p:split orient="vert"/>
  </p:transition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file:///C:\Users\&#1044;&#1077;&#1085;&#1080;&#1089;\Desktop\&#1089;&#1077;&#1084;&#1110;&#1085;&#1072;&#1088;\&#1086;&#1089;&#1086;&#1073;&#1080;&#1089;&#1090;&#1110;&#1089;&#1090;&#1100;.ppt" TargetMode="External"/><Relationship Id="rId3" Type="http://schemas.openxmlformats.org/officeDocument/2006/relationships/image" Target="../media/image29.gif"/><Relationship Id="rId7" Type="http://schemas.openxmlformats.org/officeDocument/2006/relationships/oleObject" Target="file:///C:\Users\&#1044;&#1077;&#1085;&#1080;&#1089;\Desktop\&#1089;&#1077;&#1084;&#1110;&#1085;&#1072;&#1088;\&#1074;&#1110;&#1081;&#1085;&#1072;.pptx" TargetMode="Externa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file:///C:\Users\&#1044;&#1077;&#1085;&#1080;&#1089;\Desktop\&#1089;&#1077;&#1084;&#1110;&#1085;&#1072;&#1088;\&#1087;&#1072;&#1090;&#1088;&#1110;&#1086;&#1090;&#1080;&#1079;&#1084;\&#1055;&#1072;&#1090;&#1088;&#1080;&#1086;&#1090;1.ppt" TargetMode="External"/><Relationship Id="rId5" Type="http://schemas.openxmlformats.org/officeDocument/2006/relationships/oleObject" Target="file:///C:\Users\&#1044;&#1077;&#1085;&#1080;&#1089;\Desktop\&#1089;&#1077;&#1084;&#1110;&#1085;&#1072;&#1088;\&#1084;&#1086;&#1074;&#1072;\&#1052;&#1086;&#1074;&#1072;%20&#8211;%20&#1076;&#1091;&#1096;&#1072;%20&#1085;&#1072;&#1088;&#1086;&#1076;&#1091;.ppt" TargetMode="External"/><Relationship Id="rId4" Type="http://schemas.openxmlformats.org/officeDocument/2006/relationships/oleObject" Target="file:///C:\Users\&#1044;&#1077;&#1085;&#1080;&#1089;\Desktop\&#1089;&#1077;&#1084;&#1110;&#1085;&#1072;&#1088;\&#1075;&#1088;&#1086;&#1096;&#1110;\&#1055;&#1088;&#1077;&#1079;&#1077;&#1085;&#1090;&#1072;&#1094;&#1080;&#1103;%20Microsoft%20PowerPoint.ppt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5588" cy="685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1142976" y="1428736"/>
            <a:ext cx="6929486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54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ПІДГОТОВКА ДО НАПИСАННЯ </a:t>
            </a:r>
            <a:br>
              <a:rPr lang="uk-UA" sz="54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uk-UA" sz="54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ТВОРУ-РОЗДУМУ</a:t>
            </a:r>
          </a:p>
          <a:p>
            <a:pPr algn="ctr"/>
            <a:r>
              <a:rPr lang="uk-UA" sz="54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(у форматі ЗНО)</a:t>
            </a:r>
            <a:endParaRPr lang="ru-RU" sz="54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Прямоугольник 9"/>
          <p:cNvSpPr/>
          <p:nvPr/>
        </p:nvSpPr>
        <p:spPr>
          <a:xfrm>
            <a:off x="1071538" y="500042"/>
            <a:ext cx="2333973" cy="923330"/>
          </a:xfrm>
          <a:prstGeom prst="rect">
            <a:avLst/>
          </a:prstGeom>
          <a:noFill/>
        </p:spPr>
        <p:txBody>
          <a:bodyPr vert="horz" wrap="none" lIns="91440" tIns="45720" rIns="91440" bIns="45720">
            <a:spAutoFit/>
          </a:bodyPr>
          <a:lstStyle/>
          <a:p>
            <a:pPr algn="ctr"/>
            <a:r>
              <a:rPr lang="uk-UA" sz="5400" b="1" u="sng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МЕТА:</a:t>
            </a:r>
            <a:endParaRPr lang="ru-RU" sz="5400" b="1" u="sng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1071538" y="1357298"/>
            <a:ext cx="6858048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підготуватися</a:t>
            </a:r>
            <a:r>
              <a:rPr kumimoji="0" lang="uk-UA" sz="2400" b="1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до написання твору під час ЗНО; навчитися  осмислено підходити до роботи, визначаючи опорні поняття; поширювати словниковий запас;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	розвивати мислення, мовлення, аналітичні здібності, увагу; відпрацьовувати вміння чітко й послідовно викладати думки; застосовувати у творчій роботі знання з літератури, історії, громадського життя;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	виховувати повагу до думок товаришів, уміння об’єктивно оцінювати свій внесок у роботу колективу, свідому громадську позицію, небайдужість до долі своєї країни, національну свідомість.</a:t>
            </a:r>
            <a:endParaRPr kumimoji="0" lang="uk-UA" sz="2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 rot="21029707">
            <a:off x="928662" y="1142984"/>
            <a:ext cx="592935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6000" b="1" i="1" cap="none" spc="50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Прийом </a:t>
            </a:r>
          </a:p>
          <a:p>
            <a:pPr algn="ctr"/>
            <a:r>
              <a:rPr lang="uk-UA" sz="6000" b="1" i="1" cap="none" spc="50" dirty="0" err="1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“Незакінчене</a:t>
            </a:r>
            <a:r>
              <a:rPr lang="uk-UA" sz="6000" b="1" i="1" cap="none" spc="50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uk-UA" sz="6000" b="1" i="1" cap="none" spc="50" dirty="0" err="1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речення”</a:t>
            </a:r>
            <a:endParaRPr lang="ru-RU" sz="6000" b="1" i="1" cap="none" spc="50" dirty="0">
              <a:ln w="11430"/>
              <a:solidFill>
                <a:schemeClr val="accent2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23554" name="Picture 2" descr="C:\Documents and Settings\Loner\Local Settings\Temporary Internet Files\Content.IE5\ITDZRO91\MC900434411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43636" y="3929066"/>
            <a:ext cx="2571768" cy="2643206"/>
          </a:xfrm>
          <a:prstGeom prst="rect">
            <a:avLst/>
          </a:prstGeom>
          <a:noFill/>
        </p:spPr>
      </p:pic>
      <p:pic>
        <p:nvPicPr>
          <p:cNvPr id="23556" name="Picture 4" descr="C:\Documents and Settings\Loner\Local Settings\Temporary Internet Files\Content.IE5\ITDZRO91\MC900434667[1]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785794"/>
            <a:ext cx="8429652" cy="5214974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285852" y="2357430"/>
            <a:ext cx="65350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b="1" dirty="0" smtClean="0"/>
              <a:t>Ми знаємо такі типи мовлення:</a:t>
            </a:r>
            <a:endParaRPr lang="ru-RU" sz="32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2000232" y="2857496"/>
            <a:ext cx="518289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b="1" dirty="0"/>
              <a:t>о</a:t>
            </a:r>
            <a:r>
              <a:rPr lang="uk-UA" sz="3200" b="1" dirty="0" smtClean="0"/>
              <a:t>пис,розповідь, роздум.</a:t>
            </a:r>
            <a:endParaRPr lang="ru-RU" sz="3200" b="1" dirty="0"/>
          </a:p>
        </p:txBody>
      </p:sp>
      <p:pic>
        <p:nvPicPr>
          <p:cNvPr id="23557" name="Picture 5" descr="C:\Documents and Settings\Loner\Local Settings\Temporary Internet Files\Content.IE5\ITDZRO91\MC900434667[1]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785794"/>
            <a:ext cx="8643998" cy="5429288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2000232" y="1928802"/>
            <a:ext cx="47149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/>
              <a:t>	Текст-роздум має </a:t>
            </a:r>
          </a:p>
          <a:p>
            <a:r>
              <a:rPr lang="uk-UA" sz="2800" b="1" dirty="0" smtClean="0"/>
              <a:t>такі основні частини:</a:t>
            </a:r>
            <a:endParaRPr lang="ru-RU" sz="28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1500166" y="2857496"/>
            <a:ext cx="56055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b="1" dirty="0"/>
              <a:t>т</a:t>
            </a:r>
            <a:r>
              <a:rPr lang="uk-UA" sz="3200" b="1" dirty="0" smtClean="0"/>
              <a:t>езу, аргументи, висновок.</a:t>
            </a:r>
            <a:endParaRPr lang="ru-RU" sz="3200" b="1" dirty="0"/>
          </a:p>
        </p:txBody>
      </p:sp>
      <p:pic>
        <p:nvPicPr>
          <p:cNvPr id="23558" name="Picture 6" descr="C:\Documents and Settings\Loner\Local Settings\Temporary Internet Files\Content.IE5\ITDZRO91\MC900434667[1]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42918"/>
            <a:ext cx="8429684" cy="5500726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3286116" y="1643050"/>
            <a:ext cx="21304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b="1" dirty="0" smtClean="0"/>
              <a:t>Теза - це</a:t>
            </a:r>
            <a:endParaRPr lang="ru-RU" sz="36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1214414" y="2357430"/>
            <a:ext cx="651787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b="1" dirty="0"/>
              <a:t>з</a:t>
            </a:r>
            <a:r>
              <a:rPr lang="uk-UA" sz="3200" b="1" dirty="0" smtClean="0"/>
              <a:t>агальне положення, яке треба</a:t>
            </a:r>
          </a:p>
          <a:p>
            <a:r>
              <a:rPr lang="uk-UA" sz="3200" b="1" dirty="0"/>
              <a:t> </a:t>
            </a:r>
            <a:r>
              <a:rPr lang="uk-UA" sz="3200" b="1" dirty="0" smtClean="0"/>
              <a:t>                      доводити.</a:t>
            </a:r>
            <a:endParaRPr lang="ru-RU" sz="3200" b="1" dirty="0"/>
          </a:p>
        </p:txBody>
      </p:sp>
      <p:pic>
        <p:nvPicPr>
          <p:cNvPr id="23559" name="Picture 7" descr="C:\Documents and Settings\Loner\Local Settings\Temporary Internet Files\Content.IE5\ITDZRO91\MC900434667[1]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214346" y="714356"/>
            <a:ext cx="8786842" cy="5643602"/>
          </a:xfrm>
          <a:prstGeom prst="rect">
            <a:avLst/>
          </a:prstGeom>
          <a:noFill/>
        </p:spPr>
      </p:pic>
      <p:sp>
        <p:nvSpPr>
          <p:cNvPr id="17" name="TextBox 16"/>
          <p:cNvSpPr txBox="1"/>
          <p:nvPr/>
        </p:nvSpPr>
        <p:spPr>
          <a:xfrm>
            <a:off x="2571736" y="1785926"/>
            <a:ext cx="35801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b="1" dirty="0" smtClean="0"/>
              <a:t>Аргументи - це</a:t>
            </a:r>
            <a:endParaRPr lang="ru-RU" sz="3600" b="1" dirty="0"/>
          </a:p>
        </p:txBody>
      </p:sp>
      <p:sp>
        <p:nvSpPr>
          <p:cNvPr id="23560" name="Rectangle 8"/>
          <p:cNvSpPr>
            <a:spLocks noChangeArrowheads="1"/>
          </p:cNvSpPr>
          <p:nvPr/>
        </p:nvSpPr>
        <p:spPr bwMode="auto">
          <a:xfrm>
            <a:off x="928662" y="2500306"/>
            <a:ext cx="6848285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факти, приклади, докази,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які працюють в ім’я доведення тези.</a:t>
            </a:r>
            <a:endParaRPr kumimoji="0" lang="uk-UA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23561" name="Picture 9" descr="C:\Documents and Settings\Loner\Local Settings\Temporary Internet Files\Content.IE5\ITDZRO91\MC900434667[1]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71480"/>
            <a:ext cx="8715404" cy="5786478"/>
          </a:xfrm>
          <a:prstGeom prst="rect">
            <a:avLst/>
          </a:prstGeom>
          <a:noFill/>
        </p:spPr>
      </p:pic>
      <p:sp>
        <p:nvSpPr>
          <p:cNvPr id="20" name="Прямоугольник 19"/>
          <p:cNvSpPr/>
          <p:nvPr/>
        </p:nvSpPr>
        <p:spPr>
          <a:xfrm>
            <a:off x="1643042" y="1857364"/>
            <a:ext cx="528641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dirty="0"/>
              <a:t>Для успішного написання твору-роздуму   треба чітко уявляти </a:t>
            </a:r>
            <a:endParaRPr lang="ru-RU" sz="28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2500298" y="3286124"/>
            <a:ext cx="37010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b="1" dirty="0"/>
              <a:t>й</a:t>
            </a:r>
            <a:r>
              <a:rPr lang="uk-UA" sz="3600" b="1" dirty="0" smtClean="0"/>
              <a:t>ого структуру.</a:t>
            </a:r>
            <a:endParaRPr lang="ru-RU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20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7" dur="200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6" dur="2000"/>
                                        <p:tgtEl>
                                          <p:spTgt spid="23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8" dur="2000"/>
                                        <p:tgtEl>
                                          <p:spTgt spid="23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00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00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5" dur="2000"/>
                                        <p:tgtEl>
                                          <p:spTgt spid="23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0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  <p:bldP spid="12" grpId="0"/>
      <p:bldP spid="14" grpId="0"/>
      <p:bldP spid="15" grpId="0"/>
      <p:bldP spid="17" grpId="0"/>
      <p:bldP spid="23560" grpId="0"/>
      <p:bldP spid="20" grpId="0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4" descr="1310255.jpg"/>
          <p:cNvPicPr>
            <a:picLocks noChangeAspect="1"/>
          </p:cNvPicPr>
          <p:nvPr/>
        </p:nvPicPr>
        <p:blipFill>
          <a:blip r:embed="rId2"/>
          <a:srcRect l="16251" t="1563" b="14063"/>
          <a:stretch>
            <a:fillRect/>
          </a:stretch>
        </p:blipFill>
        <p:spPr bwMode="auto">
          <a:xfrm>
            <a:off x="0" y="-28575"/>
            <a:ext cx="9144000" cy="688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63096070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928934"/>
            <a:ext cx="3929058" cy="4071966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1857356" y="642918"/>
            <a:ext cx="728664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4800" b="1" i="1" dirty="0">
                <a:solidFill>
                  <a:srgbClr val="002060"/>
                </a:solidFill>
              </a:rPr>
              <a:t>Ознайомлення </a:t>
            </a:r>
            <a:endParaRPr lang="uk-UA" sz="4800" b="1" i="1" dirty="0" smtClean="0">
              <a:solidFill>
                <a:srgbClr val="002060"/>
              </a:solidFill>
            </a:endParaRPr>
          </a:p>
          <a:p>
            <a:r>
              <a:rPr lang="uk-UA" sz="4800" b="1" i="1" dirty="0" smtClean="0">
                <a:solidFill>
                  <a:srgbClr val="002060"/>
                </a:solidFill>
              </a:rPr>
              <a:t>         з </a:t>
            </a:r>
            <a:r>
              <a:rPr lang="uk-UA" sz="4800" b="1" i="1" dirty="0">
                <a:solidFill>
                  <a:srgbClr val="002060"/>
                </a:solidFill>
              </a:rPr>
              <a:t>критеріями оцінювання власного </a:t>
            </a:r>
            <a:r>
              <a:rPr lang="uk-UA" sz="4800" b="1" i="1" dirty="0" smtClean="0">
                <a:solidFill>
                  <a:srgbClr val="002060"/>
                </a:solidFill>
              </a:rPr>
              <a:t>висловлювання</a:t>
            </a:r>
          </a:p>
          <a:p>
            <a:r>
              <a:rPr lang="uk-UA" sz="4800" b="1" i="1" dirty="0">
                <a:solidFill>
                  <a:srgbClr val="002060"/>
                </a:solidFill>
              </a:rPr>
              <a:t> </a:t>
            </a:r>
            <a:r>
              <a:rPr lang="uk-UA" sz="4800" b="1" i="1" dirty="0" smtClean="0">
                <a:solidFill>
                  <a:srgbClr val="002060"/>
                </a:solidFill>
              </a:rPr>
              <a:t>        </a:t>
            </a:r>
            <a:r>
              <a:rPr lang="uk-UA" sz="4800" b="1" i="1" dirty="0">
                <a:solidFill>
                  <a:srgbClr val="002060"/>
                </a:solidFill>
              </a:rPr>
              <a:t>у форматі ЗНО 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tretch>
            <a:fillRect/>
          </a:stretch>
        </p:blipFill>
        <p:spPr>
          <a:xfrm rot="5400000">
            <a:off x="1785918" y="-714404"/>
            <a:ext cx="6000792" cy="81439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свиток 1"/>
          <p:cNvSpPr/>
          <p:nvPr/>
        </p:nvSpPr>
        <p:spPr>
          <a:xfrm>
            <a:off x="714348" y="857232"/>
            <a:ext cx="4214842" cy="5143536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Вертикальный свиток 3"/>
          <p:cNvSpPr/>
          <p:nvPr/>
        </p:nvSpPr>
        <p:spPr>
          <a:xfrm>
            <a:off x="4714876" y="857232"/>
            <a:ext cx="4071966" cy="5143536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1428728" y="1357298"/>
            <a:ext cx="2857520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2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Теза.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Перший</a:t>
            </a:r>
            <a:r>
              <a:rPr kumimoji="0" lang="uk-UA" sz="2400" b="1" i="0" u="none" strike="noStrike" cap="none" normalizeH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аргумент.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Другий аргумент.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Приклад із художньої</a:t>
            </a:r>
            <a:r>
              <a:rPr kumimoji="0" lang="uk-UA" sz="2400" b="1" i="0" u="none" strike="noStrike" cap="none" normalizeH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літератури.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Приклад з історії, суспільно-політичного чи власного життя.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Висновок.</a:t>
            </a:r>
          </a:p>
        </p:txBody>
      </p:sp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5429256" y="1428736"/>
            <a:ext cx="2786082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Теза.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Перший аргумент.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Приклад із літератури.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Другий аргумент.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Приклад з історії, суспільно-політичного чи власного життя.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Висновок.</a:t>
            </a:r>
            <a:endParaRPr kumimoji="0" lang="uk-UA" sz="24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14810" y="928670"/>
            <a:ext cx="13461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dirty="0" smtClean="0">
                <a:solidFill>
                  <a:srgbClr val="C00000"/>
                </a:solidFill>
              </a:rPr>
              <a:t>Вступ </a:t>
            </a:r>
            <a:endParaRPr lang="ru-RU" sz="28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245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245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24577" grpId="0"/>
      <p:bldP spid="24578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4" descr="1310255.jpg"/>
          <p:cNvPicPr>
            <a:picLocks noChangeAspect="1"/>
          </p:cNvPicPr>
          <p:nvPr/>
        </p:nvPicPr>
        <p:blipFill>
          <a:blip r:embed="rId2"/>
          <a:srcRect l="16251" t="1563" b="14063"/>
          <a:stretch>
            <a:fillRect/>
          </a:stretch>
        </p:blipFill>
        <p:spPr bwMode="auto">
          <a:xfrm>
            <a:off x="0" y="0"/>
            <a:ext cx="9144000" cy="688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63096070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071810"/>
            <a:ext cx="3929058" cy="3929090"/>
          </a:xfrm>
          <a:prstGeom prst="rect">
            <a:avLst/>
          </a:prstGeom>
        </p:spPr>
      </p:pic>
      <p:sp>
        <p:nvSpPr>
          <p:cNvPr id="25601" name="Rectangle 1"/>
          <p:cNvSpPr>
            <a:spLocks noChangeArrowheads="1"/>
          </p:cNvSpPr>
          <p:nvPr/>
        </p:nvSpPr>
        <p:spPr bwMode="auto">
          <a:xfrm rot="21064907">
            <a:off x="1658304" y="913319"/>
            <a:ext cx="7527971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sz="5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Вимоги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sz="5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до написання власного висловлювання</a:t>
            </a:r>
            <a:endParaRPr kumimoji="0" lang="uk-UA" sz="5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2016813" y="2967335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Блок-схема: альтернативный процесс 3"/>
          <p:cNvSpPr/>
          <p:nvPr/>
        </p:nvSpPr>
        <p:spPr>
          <a:xfrm>
            <a:off x="1643042" y="285728"/>
            <a:ext cx="5786478" cy="826962"/>
          </a:xfrm>
          <a:prstGeom prst="flowChartAlternateProcess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smtClean="0"/>
              <a:t>Земля на </a:t>
            </a:r>
            <a:r>
              <a:rPr lang="uk-UA" sz="3200" b="1" dirty="0" err="1" smtClean="0"/>
              <a:t>зернятці</a:t>
            </a:r>
            <a:r>
              <a:rPr lang="uk-UA" sz="3200" b="1" dirty="0" smtClean="0"/>
              <a:t> стоїть</a:t>
            </a:r>
            <a:endParaRPr lang="ru-RU" sz="3200" b="1" dirty="0"/>
          </a:p>
        </p:txBody>
      </p:sp>
      <p:sp>
        <p:nvSpPr>
          <p:cNvPr id="5" name="Горизонтальный свиток 4"/>
          <p:cNvSpPr/>
          <p:nvPr/>
        </p:nvSpPr>
        <p:spPr>
          <a:xfrm>
            <a:off x="1714480" y="2000240"/>
            <a:ext cx="5572164" cy="2962098"/>
          </a:xfrm>
          <a:prstGeom prst="horizontalScroll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u="sng" dirty="0" smtClean="0"/>
              <a:t>Цілком справедливою </a:t>
            </a:r>
            <a:r>
              <a:rPr lang="uk-UA" sz="3200" b="1" dirty="0" smtClean="0"/>
              <a:t>є народна мудрість, яка говорить: земля на </a:t>
            </a:r>
            <a:r>
              <a:rPr lang="uk-UA" sz="3200" b="1" dirty="0" err="1" smtClean="0"/>
              <a:t>зернятці</a:t>
            </a:r>
            <a:r>
              <a:rPr lang="uk-UA" sz="3200" b="1" dirty="0" smtClean="0"/>
              <a:t> стоїть.</a:t>
            </a:r>
            <a:endParaRPr lang="ru-RU" sz="32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6643702" y="5572140"/>
            <a:ext cx="224734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6600" b="1" dirty="0" smtClean="0">
                <a:solidFill>
                  <a:srgbClr val="0070C0"/>
                </a:solidFill>
              </a:rPr>
              <a:t>Теза </a:t>
            </a:r>
            <a:endParaRPr lang="ru-RU" sz="66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5138865" y="5786454"/>
            <a:ext cx="400513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5400" b="1" dirty="0" smtClean="0">
                <a:solidFill>
                  <a:srgbClr val="0070C0"/>
                </a:solidFill>
              </a:rPr>
              <a:t>Аргумент 1</a:t>
            </a:r>
            <a:endParaRPr lang="ru-RU" sz="5400" b="1" dirty="0">
              <a:solidFill>
                <a:srgbClr val="0070C0"/>
              </a:solidFill>
            </a:endParaRPr>
          </a:p>
        </p:txBody>
      </p:sp>
      <p:sp>
        <p:nvSpPr>
          <p:cNvPr id="6" name="Горизонтальный свиток 5"/>
          <p:cNvSpPr/>
          <p:nvPr/>
        </p:nvSpPr>
        <p:spPr>
          <a:xfrm>
            <a:off x="1142976" y="1000108"/>
            <a:ext cx="7072362" cy="4000528"/>
          </a:xfrm>
          <a:prstGeom prst="horizontalScroll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u="sng" dirty="0" smtClean="0"/>
              <a:t>Адже</a:t>
            </a:r>
            <a:r>
              <a:rPr lang="uk-UA" sz="4000" b="1" dirty="0" smtClean="0"/>
              <a:t> хто не знає, що таке праця, хліб, той перестає бути дитям свого народу.</a:t>
            </a:r>
            <a:endParaRPr lang="ru-RU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5138865" y="5934670"/>
            <a:ext cx="400513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5400" b="1" dirty="0" smtClean="0">
                <a:solidFill>
                  <a:srgbClr val="0070C0"/>
                </a:solidFill>
              </a:rPr>
              <a:t>Аргумент 2</a:t>
            </a:r>
            <a:endParaRPr lang="ru-RU" sz="5400" b="1" dirty="0">
              <a:solidFill>
                <a:srgbClr val="0070C0"/>
              </a:solidFill>
            </a:endParaRPr>
          </a:p>
        </p:txBody>
      </p:sp>
      <p:sp>
        <p:nvSpPr>
          <p:cNvPr id="5" name="Горизонтальный свиток 4"/>
          <p:cNvSpPr/>
          <p:nvPr/>
        </p:nvSpPr>
        <p:spPr>
          <a:xfrm>
            <a:off x="3571868" y="857232"/>
            <a:ext cx="4786346" cy="2357454"/>
          </a:xfrm>
          <a:prstGeom prst="horizontalScroll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smtClean="0"/>
              <a:t>Хліб – це найсвятіше, що є у людини.</a:t>
            </a:r>
            <a:endParaRPr lang="ru-RU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  <a:effectLst/>
        </p:spPr>
      </p:pic>
      <p:sp>
        <p:nvSpPr>
          <p:cNvPr id="7" name="Горизонтальный свиток 6"/>
          <p:cNvSpPr/>
          <p:nvPr/>
        </p:nvSpPr>
        <p:spPr>
          <a:xfrm>
            <a:off x="3071802" y="1071546"/>
            <a:ext cx="5429288" cy="2033404"/>
          </a:xfrm>
          <a:prstGeom prst="horizontalScroll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smtClean="0"/>
              <a:t>Недаремно в народі казали: </a:t>
            </a:r>
            <a:r>
              <a:rPr lang="uk-UA" sz="3200" b="1" dirty="0" err="1" smtClean="0"/>
              <a:t>“хліб</a:t>
            </a:r>
            <a:r>
              <a:rPr lang="uk-UA" sz="3200" b="1" dirty="0" smtClean="0"/>
              <a:t> – батечко, хліб – </a:t>
            </a:r>
            <a:r>
              <a:rPr lang="uk-UA" sz="3200" b="1" dirty="0" err="1" smtClean="0"/>
              <a:t>годувальник”</a:t>
            </a:r>
            <a:r>
              <a:rPr lang="uk-UA" sz="3200" b="1" dirty="0" smtClean="0"/>
              <a:t>.</a:t>
            </a:r>
            <a:endParaRPr lang="ru-RU" sz="32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857752" y="5934670"/>
            <a:ext cx="400513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5400" b="1" dirty="0" smtClean="0">
                <a:solidFill>
                  <a:srgbClr val="0070C0"/>
                </a:solidFill>
              </a:rPr>
              <a:t>Аргумент 3</a:t>
            </a:r>
            <a:endParaRPr lang="ru-RU" sz="54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3766246" y="6027003"/>
            <a:ext cx="537775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800" b="1" dirty="0" smtClean="0">
                <a:solidFill>
                  <a:srgbClr val="0070C0"/>
                </a:solidFill>
              </a:rPr>
              <a:t>Приклад з історії</a:t>
            </a:r>
            <a:endParaRPr lang="ru-RU" sz="4800" b="1" dirty="0">
              <a:solidFill>
                <a:srgbClr val="0070C0"/>
              </a:solidFill>
            </a:endParaRPr>
          </a:p>
        </p:txBody>
      </p:sp>
      <p:sp>
        <p:nvSpPr>
          <p:cNvPr id="5" name="Горизонтальный свиток 4"/>
          <p:cNvSpPr/>
          <p:nvPr/>
        </p:nvSpPr>
        <p:spPr>
          <a:xfrm>
            <a:off x="2357422" y="1571612"/>
            <a:ext cx="5643602" cy="3500462"/>
          </a:xfrm>
          <a:prstGeom prst="horizontalScroll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u="sng" dirty="0" smtClean="0"/>
              <a:t>А ми знаємо з історії</a:t>
            </a:r>
            <a:r>
              <a:rPr lang="uk-UA" sz="3200" b="1" dirty="0" smtClean="0"/>
              <a:t>, що були часи голодомору, коли життя обривалося тому, що не було хліба.</a:t>
            </a:r>
            <a:endParaRPr lang="ru-RU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7429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Горизонтальный свиток 4"/>
          <p:cNvSpPr/>
          <p:nvPr/>
        </p:nvSpPr>
        <p:spPr>
          <a:xfrm>
            <a:off x="2643174" y="0"/>
            <a:ext cx="6215106" cy="2786058"/>
          </a:xfrm>
          <a:prstGeom prst="horizontalScroll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/>
              <a:t>До процесу випікання хліба готувалися як до священнодійства. </a:t>
            </a:r>
            <a:r>
              <a:rPr lang="uk-UA" sz="2800" b="1" u="sng" dirty="0" smtClean="0"/>
              <a:t>Про це читаємо</a:t>
            </a:r>
            <a:r>
              <a:rPr lang="uk-UA" sz="2800" b="1" dirty="0" smtClean="0"/>
              <a:t> в </a:t>
            </a:r>
            <a:r>
              <a:rPr lang="uk-UA" sz="2800" b="1" dirty="0" err="1" smtClean="0"/>
              <a:t>“Етюді</a:t>
            </a:r>
            <a:r>
              <a:rPr lang="uk-UA" sz="2800" b="1" dirty="0" smtClean="0"/>
              <a:t> про </a:t>
            </a:r>
            <a:r>
              <a:rPr lang="uk-UA" sz="2800" b="1" dirty="0" err="1" smtClean="0"/>
              <a:t>хліб”</a:t>
            </a:r>
            <a:r>
              <a:rPr lang="uk-UA" sz="2800" b="1" dirty="0" smtClean="0"/>
              <a:t> І.Драча. </a:t>
            </a:r>
            <a:endParaRPr lang="ru-RU" sz="2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714480" y="6072206"/>
            <a:ext cx="762638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5400" b="1" dirty="0" smtClean="0">
                <a:solidFill>
                  <a:srgbClr val="0070C0"/>
                </a:solidFill>
              </a:rPr>
              <a:t>Приклад з літератури</a:t>
            </a:r>
            <a:endParaRPr lang="ru-RU" sz="54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09950" y="2652713"/>
            <a:ext cx="23241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731889" y="5715016"/>
            <a:ext cx="841211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800" b="1" dirty="0" smtClean="0">
                <a:solidFill>
                  <a:srgbClr val="0070C0"/>
                </a:solidFill>
              </a:rPr>
              <a:t>Приклад зі власного життя</a:t>
            </a:r>
            <a:endParaRPr lang="ru-RU" sz="4800" b="1" dirty="0">
              <a:solidFill>
                <a:srgbClr val="0070C0"/>
              </a:solidFill>
            </a:endParaRPr>
          </a:p>
        </p:txBody>
      </p:sp>
      <p:sp>
        <p:nvSpPr>
          <p:cNvPr id="5" name="Горизонтальный свиток 4"/>
          <p:cNvSpPr/>
          <p:nvPr/>
        </p:nvSpPr>
        <p:spPr>
          <a:xfrm>
            <a:off x="3428992" y="0"/>
            <a:ext cx="5143536" cy="3033488"/>
          </a:xfrm>
          <a:prstGeom prst="horizontalScroll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/>
              <a:t>Прочитала рядки І. Драча і уявила собі картину: я у бабусі. Ранок. Прокидаюся від аромату, який лоскоче мені носа – запаху свіжоспеченого хліба…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5427405" y="5934670"/>
            <a:ext cx="371659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5400" b="1" dirty="0" smtClean="0">
                <a:solidFill>
                  <a:srgbClr val="0070C0"/>
                </a:solidFill>
              </a:rPr>
              <a:t>Висновок </a:t>
            </a:r>
            <a:endParaRPr lang="ru-RU" sz="5400" b="1" dirty="0">
              <a:solidFill>
                <a:srgbClr val="0070C0"/>
              </a:solidFill>
            </a:endParaRPr>
          </a:p>
        </p:txBody>
      </p:sp>
      <p:sp>
        <p:nvSpPr>
          <p:cNvPr id="6" name="Горизонтальный свиток 5"/>
          <p:cNvSpPr/>
          <p:nvPr/>
        </p:nvSpPr>
        <p:spPr>
          <a:xfrm>
            <a:off x="2214546" y="1500174"/>
            <a:ext cx="4857784" cy="3357586"/>
          </a:xfrm>
          <a:prstGeom prst="horizontalScroll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u="sng" dirty="0" smtClean="0"/>
              <a:t>Завершуючи твір, можу зробити висновок</a:t>
            </a:r>
            <a:r>
              <a:rPr lang="uk-UA" sz="2800" b="1" dirty="0" smtClean="0"/>
              <a:t>: світ дійсно стоїть на </a:t>
            </a:r>
            <a:r>
              <a:rPr lang="uk-UA" sz="2800" b="1" dirty="0" err="1" smtClean="0"/>
              <a:t>зернятці</a:t>
            </a:r>
            <a:r>
              <a:rPr lang="uk-UA" sz="2800" b="1" dirty="0" smtClean="0"/>
              <a:t>. Я в цьому впевнена. А ви?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878" y="1071546"/>
            <a:ext cx="8501122" cy="4525963"/>
          </a:xfrm>
        </p:spPr>
        <p:txBody>
          <a:bodyPr/>
          <a:lstStyle/>
          <a:p>
            <a:r>
              <a:rPr lang="uk-UA" b="1" i="1" dirty="0" smtClean="0">
                <a:solidFill>
                  <a:srgbClr val="C00000"/>
                </a:solidFill>
              </a:rPr>
              <a:t>Чи чекати сучасному суспільству помсти від природи?</a:t>
            </a:r>
            <a:endParaRPr lang="ru-RU" b="1" dirty="0" smtClean="0">
              <a:solidFill>
                <a:srgbClr val="C00000"/>
              </a:solidFill>
            </a:endParaRPr>
          </a:p>
          <a:p>
            <a:r>
              <a:rPr lang="uk-UA" b="1" i="1" dirty="0" smtClean="0">
                <a:solidFill>
                  <a:srgbClr val="C00000"/>
                </a:solidFill>
              </a:rPr>
              <a:t>Дерева теж плачуть.</a:t>
            </a:r>
            <a:endParaRPr lang="ru-RU" b="1" dirty="0" smtClean="0">
              <a:solidFill>
                <a:srgbClr val="C00000"/>
              </a:solidFill>
            </a:endParaRPr>
          </a:p>
          <a:p>
            <a:r>
              <a:rPr lang="uk-UA" b="1" i="1" dirty="0" smtClean="0">
                <a:solidFill>
                  <a:srgbClr val="C00000"/>
                </a:solidFill>
              </a:rPr>
              <a:t>Навіщо людині вміння розуміти природу?</a:t>
            </a:r>
            <a:endParaRPr lang="ru-RU" b="1" dirty="0" smtClean="0">
              <a:solidFill>
                <a:srgbClr val="C00000"/>
              </a:solidFill>
            </a:endParaRPr>
          </a:p>
          <a:p>
            <a:endParaRPr lang="ru-RU" dirty="0" smtClean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14810" y="3500438"/>
            <a:ext cx="4929190" cy="335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 rot="19247663">
            <a:off x="-89346" y="4109592"/>
            <a:ext cx="338637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Природа 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 rot="19229203">
            <a:off x="1128809" y="4522543"/>
            <a:ext cx="331994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Екологія 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олна 3"/>
          <p:cNvSpPr/>
          <p:nvPr/>
        </p:nvSpPr>
        <p:spPr>
          <a:xfrm rot="20415202">
            <a:off x="856502" y="1679928"/>
            <a:ext cx="7429552" cy="2557474"/>
          </a:xfrm>
          <a:prstGeom prst="wav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Презентація учнівських</a:t>
            </a:r>
          </a:p>
          <a:p>
            <a:pPr algn="ctr"/>
            <a:r>
              <a:rPr lang="uk-UA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проектів</a:t>
            </a:r>
            <a:endParaRPr lang="ru-RU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6" name="Рисунок 5" descr="48106243_1251534596_0036_2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9224" y="3929066"/>
            <a:ext cx="3714776" cy="2714644"/>
          </a:xfrm>
          <a:prstGeom prst="rect">
            <a:avLst/>
          </a:prstGeom>
        </p:spPr>
      </p:pic>
      <p:graphicFrame>
        <p:nvGraphicFramePr>
          <p:cNvPr id="5" name="Объект 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571604" y="285728"/>
          <a:ext cx="1285884" cy="1285884"/>
        </p:xfrm>
        <a:graphic>
          <a:graphicData uri="http://schemas.openxmlformats.org/presentationml/2006/ole">
            <p:oleObj spid="_x0000_s1026" name="Презентация" showAsIcon="1" r:id="rId4" imgW="914400" imgH="771480" progId="PowerPoint.Show.8">
              <p:link updateAutomatic="1"/>
            </p:oleObj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714480" y="1428736"/>
            <a:ext cx="8545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Гроші </a:t>
            </a:r>
            <a:endParaRPr lang="uk-UA" dirty="0"/>
          </a:p>
        </p:txBody>
      </p:sp>
      <p:graphicFrame>
        <p:nvGraphicFramePr>
          <p:cNvPr id="8" name="Объект 7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286116" y="214290"/>
          <a:ext cx="1143008" cy="1071570"/>
        </p:xfrm>
        <a:graphic>
          <a:graphicData uri="http://schemas.openxmlformats.org/presentationml/2006/ole">
            <p:oleObj spid="_x0000_s1027" name="Презентация" showAsIcon="1" r:id="rId5" imgW="914400" imgH="771480" progId="PowerPoint.Show.8">
              <p:link updateAutomatic="1"/>
            </p:oleObj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357554" y="1214422"/>
            <a:ext cx="8210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Мова </a:t>
            </a:r>
            <a:endParaRPr lang="uk-UA" dirty="0"/>
          </a:p>
        </p:txBody>
      </p:sp>
      <p:graphicFrame>
        <p:nvGraphicFramePr>
          <p:cNvPr id="10" name="Объект 9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072066" y="285728"/>
          <a:ext cx="1071570" cy="1000132"/>
        </p:xfrm>
        <a:graphic>
          <a:graphicData uri="http://schemas.openxmlformats.org/presentationml/2006/ole">
            <p:oleObj spid="_x0000_s1028" name="Презентация" showAsIcon="1" r:id="rId6" imgW="914400" imgH="771480" progId="PowerPoint.Show.8">
              <p:link updateAutomatic="1"/>
            </p:oleObj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4929190" y="1142984"/>
            <a:ext cx="14457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Патріотизм </a:t>
            </a:r>
            <a:endParaRPr lang="uk-UA" dirty="0"/>
          </a:p>
        </p:txBody>
      </p:sp>
      <p:graphicFrame>
        <p:nvGraphicFramePr>
          <p:cNvPr id="12" name="Объект 1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214546" y="4786322"/>
          <a:ext cx="1143008" cy="928694"/>
        </p:xfrm>
        <a:graphic>
          <a:graphicData uri="http://schemas.openxmlformats.org/presentationml/2006/ole">
            <p:oleObj spid="_x0000_s1029" name="Презентация" showAsIcon="1" r:id="rId7" imgW="914400" imgH="771480" progId="PowerPoint.Show.12">
              <p:link updateAutomatic="1"/>
            </p:oleObj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2428860" y="5643578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Війна </a:t>
            </a:r>
            <a:endParaRPr lang="uk-UA" dirty="0"/>
          </a:p>
        </p:txBody>
      </p:sp>
      <p:graphicFrame>
        <p:nvGraphicFramePr>
          <p:cNvPr id="14" name="Объект 1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786182" y="4643446"/>
          <a:ext cx="1285884" cy="985839"/>
        </p:xfrm>
        <a:graphic>
          <a:graphicData uri="http://schemas.openxmlformats.org/presentationml/2006/ole">
            <p:oleObj spid="_x0000_s1030" name="Презентация" showAsIcon="1" r:id="rId8" imgW="914400" imgH="771480" progId="PowerPoint.Show.8">
              <p:link updateAutomatic="1"/>
            </p:oleObj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3714744" y="5500702"/>
            <a:ext cx="15481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Особистість 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000100" y="571480"/>
            <a:ext cx="70795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uk-UA" sz="5400" b="1" u="sng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Домашнє завдання</a:t>
            </a:r>
            <a:endParaRPr lang="ru-RU" sz="5400" b="1" u="sng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Горизонтальный свиток 5"/>
          <p:cNvSpPr/>
          <p:nvPr/>
        </p:nvSpPr>
        <p:spPr>
          <a:xfrm>
            <a:off x="785786" y="1571612"/>
            <a:ext cx="7643866" cy="4500594"/>
          </a:xfrm>
          <a:prstGeom prst="horizontalScroll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1428728" y="2357430"/>
            <a:ext cx="678661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1. Хто в Україні гідний називатися патріотом?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2. Знання – лиш карб, людина – скарб, цінніший від усього (Ф. Війон).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3. Там, де смітять грошима, дуже тяжко дотримуватися чистоти (</a:t>
            </a:r>
            <a:r>
              <a:rPr kumimoji="0" lang="uk-UA" sz="2400" b="1" i="1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Плавт</a:t>
            </a:r>
            <a:r>
              <a:rPr kumimoji="0" lang="uk-UA" sz="24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).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4. Або людство покінчить з війною, або війна покінчить з людством (Дж. Кеннеді).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5. Слово – «сорочка духу народу».</a:t>
            </a:r>
            <a:endParaRPr kumimoji="0" lang="uk-UA" sz="24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204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204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048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6600" b="1" i="1" dirty="0" smtClean="0">
                <a:solidFill>
                  <a:srgbClr val="C00000"/>
                </a:solidFill>
              </a:rPr>
              <a:t>Дякую за увагу!</a:t>
            </a:r>
            <a:endParaRPr lang="uk-UA" sz="6600" b="1" i="1" dirty="0">
              <a:solidFill>
                <a:srgbClr val="C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85786" y="1571612"/>
            <a:ext cx="78581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smtClean="0">
                <a:solidFill>
                  <a:srgbClr val="0070C0"/>
                </a:solidFill>
              </a:rPr>
              <a:t>	Урок підготувала вчитель української мови й літератури ЗОШ №2 м. Фастова </a:t>
            </a:r>
          </a:p>
          <a:p>
            <a:r>
              <a:rPr lang="uk-UA" sz="3600" b="1" dirty="0" smtClean="0">
                <a:solidFill>
                  <a:srgbClr val="0070C0"/>
                </a:solidFill>
              </a:rPr>
              <a:t> </a:t>
            </a:r>
            <a:r>
              <a:rPr lang="uk-UA" sz="3600" b="1" dirty="0" smtClean="0">
                <a:solidFill>
                  <a:srgbClr val="0070C0"/>
                </a:solidFill>
              </a:rPr>
              <a:t>                            Демченко Ж. В.</a:t>
            </a:r>
            <a:endParaRPr lang="uk-UA" sz="3600" b="1" dirty="0">
              <a:solidFill>
                <a:srgbClr val="0070C0"/>
              </a:solidFill>
            </a:endParaRPr>
          </a:p>
        </p:txBody>
      </p:sp>
      <p:pic>
        <p:nvPicPr>
          <p:cNvPr id="4" name="Рисунок 3" descr="66915739_smayl_mashet_rukami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910" y="3500438"/>
            <a:ext cx="3643338" cy="27860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308_відокремлені означенняppt">
  <a:themeElements>
    <a:clrScheme name="Оформление по умолчанию 2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FBDF53"/>
      </a:accent1>
      <a:accent2>
        <a:srgbClr val="FF9966"/>
      </a:accent2>
      <a:accent3>
        <a:srgbClr val="FFFFFF"/>
      </a:accent3>
      <a:accent4>
        <a:srgbClr val="000000"/>
      </a:accent4>
      <a:accent5>
        <a:srgbClr val="FDECB3"/>
      </a:accent5>
      <a:accent6>
        <a:srgbClr val="E78A5C"/>
      </a:accent6>
      <a:hlink>
        <a:srgbClr val="CC3300"/>
      </a:hlink>
      <a:folHlink>
        <a:srgbClr val="9966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1308_відокремлені означенняppt</Template>
  <TotalTime>404</TotalTime>
  <Words>403</Words>
  <Application>Microsoft Office PowerPoint</Application>
  <PresentationFormat>Экран (4:3)</PresentationFormat>
  <Paragraphs>77</Paragraphs>
  <Slides>19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Связи</vt:lpstr>
      </vt:variant>
      <vt:variant>
        <vt:i4>5</vt:i4>
      </vt:variant>
      <vt:variant>
        <vt:lpstr>Заголовки слайдов</vt:lpstr>
      </vt:variant>
      <vt:variant>
        <vt:i4>19</vt:i4>
      </vt:variant>
    </vt:vector>
  </HeadingPairs>
  <TitlesOfParts>
    <vt:vector size="25" baseType="lpstr">
      <vt:lpstr>1308_відокремлені означенняppt</vt:lpstr>
      <vt:lpstr>C:\Users\Денис\Desktop\семінар\гроші\Презентация Microsoft PowerPoint.ppt</vt:lpstr>
      <vt:lpstr>C:\Users\Денис\Desktop\семінар\мова\Мова – душа народу.ppt</vt:lpstr>
      <vt:lpstr>C:\Users\Денис\Desktop\семінар\патріотизм\Патриот1.ppt</vt:lpstr>
      <vt:lpstr>C:\Users\Денис\Desktop\семінар\війна.pptx</vt:lpstr>
      <vt:lpstr>C:\Users\Денис\Desktop\семінар\особистість.ppt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Дякую за увагу!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Denis Demchenko</dc:creator>
  <cp:lastModifiedBy>Денис</cp:lastModifiedBy>
  <cp:revision>49</cp:revision>
  <dcterms:created xsi:type="dcterms:W3CDTF">2011-10-24T17:55:54Z</dcterms:created>
  <dcterms:modified xsi:type="dcterms:W3CDTF">2012-02-03T17:00:43Z</dcterms:modified>
</cp:coreProperties>
</file>