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2" r:id="rId3"/>
    <p:sldId id="258" r:id="rId4"/>
    <p:sldId id="259" r:id="rId5"/>
    <p:sldId id="264" r:id="rId6"/>
    <p:sldId id="266" r:id="rId7"/>
    <p:sldId id="265" r:id="rId8"/>
    <p:sldId id="267" r:id="rId9"/>
    <p:sldId id="268" r:id="rId10"/>
    <p:sldId id="269" r:id="rId11"/>
    <p:sldId id="270" r:id="rId12"/>
    <p:sldId id="260" r:id="rId13"/>
    <p:sldId id="273" r:id="rId14"/>
    <p:sldId id="274" r:id="rId15"/>
    <p:sldId id="261" r:id="rId16"/>
    <p:sldId id="262" r:id="rId17"/>
    <p:sldId id="26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17793-D6BE-435E-9CAD-FFA6016355E7}" type="datetimeFigureOut">
              <a:rPr lang="ru-RU" smtClean="0"/>
              <a:pPr/>
              <a:t>27.02.2012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9E5C-1CA4-4478-AB38-C2646E67569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17793-D6BE-435E-9CAD-FFA6016355E7}" type="datetimeFigureOut">
              <a:rPr lang="ru-RU" smtClean="0"/>
              <a:pPr/>
              <a:t>27.02.2012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9E5C-1CA4-4478-AB38-C2646E6756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17793-D6BE-435E-9CAD-FFA6016355E7}" type="datetimeFigureOut">
              <a:rPr lang="ru-RU" smtClean="0"/>
              <a:pPr/>
              <a:t>27.02.2012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16E9E5C-1CA4-4478-AB38-C2646E6756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17793-D6BE-435E-9CAD-FFA6016355E7}" type="datetimeFigureOut">
              <a:rPr lang="ru-RU" smtClean="0"/>
              <a:pPr/>
              <a:t>27.02.2012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9E5C-1CA4-4478-AB38-C2646E6756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17793-D6BE-435E-9CAD-FFA6016355E7}" type="datetimeFigureOut">
              <a:rPr lang="ru-RU" smtClean="0"/>
              <a:pPr/>
              <a:t>27.02.2012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9E5C-1CA4-4478-AB38-C2646E6756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17793-D6BE-435E-9CAD-FFA6016355E7}" type="datetimeFigureOut">
              <a:rPr lang="ru-RU" smtClean="0"/>
              <a:pPr/>
              <a:t>27.02.2012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9E5C-1CA4-4478-AB38-C2646E6756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17793-D6BE-435E-9CAD-FFA6016355E7}" type="datetimeFigureOut">
              <a:rPr lang="ru-RU" smtClean="0"/>
              <a:pPr/>
              <a:t>27.02.2012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9E5C-1CA4-4478-AB38-C2646E6756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17793-D6BE-435E-9CAD-FFA6016355E7}" type="datetimeFigureOut">
              <a:rPr lang="ru-RU" smtClean="0"/>
              <a:pPr/>
              <a:t>27.02.2012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9E5C-1CA4-4478-AB38-C2646E6756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17793-D6BE-435E-9CAD-FFA6016355E7}" type="datetimeFigureOut">
              <a:rPr lang="ru-RU" smtClean="0"/>
              <a:pPr/>
              <a:t>27.02.2012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9E5C-1CA4-4478-AB38-C2646E6756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17793-D6BE-435E-9CAD-FFA6016355E7}" type="datetimeFigureOut">
              <a:rPr lang="ru-RU" smtClean="0"/>
              <a:pPr/>
              <a:t>27.02.2012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9E5C-1CA4-4478-AB38-C2646E6756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17793-D6BE-435E-9CAD-FFA6016355E7}" type="datetimeFigureOut">
              <a:rPr lang="ru-RU" smtClean="0"/>
              <a:pPr/>
              <a:t>27.02.2012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9E5C-1CA4-4478-AB38-C2646E6756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2017793-D6BE-435E-9CAD-FFA6016355E7}" type="datetimeFigureOut">
              <a:rPr lang="ru-RU" smtClean="0"/>
              <a:pPr/>
              <a:t>27.02.2012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16E9E5C-1CA4-4478-AB38-C2646E67569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gif"/><Relationship Id="rId3" Type="http://schemas.openxmlformats.org/officeDocument/2006/relationships/image" Target="../media/image27.wmf"/><Relationship Id="rId7" Type="http://schemas.openxmlformats.org/officeDocument/2006/relationships/image" Target="../media/image31.wmf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sz="4400" dirty="0" smtClean="0">
                <a:solidFill>
                  <a:schemeClr val="tx2">
                    <a:lumMod val="10000"/>
                  </a:schemeClr>
                </a:solidFill>
              </a:rPr>
              <a:t>ПРОЕКТ</a:t>
            </a:r>
            <a:r>
              <a:rPr lang="ru-RU" sz="4400" dirty="0" smtClean="0">
                <a:solidFill>
                  <a:schemeClr val="tx2">
                    <a:lumMod val="10000"/>
                  </a:schemeClr>
                </a:solidFill>
              </a:rPr>
              <a:t/>
            </a:r>
            <a:br>
              <a:rPr lang="ru-RU" sz="4400" dirty="0" smtClean="0">
                <a:solidFill>
                  <a:schemeClr val="tx2">
                    <a:lumMod val="10000"/>
                  </a:schemeClr>
                </a:solidFill>
              </a:rPr>
            </a:br>
            <a:r>
              <a:rPr lang="ru-RU" sz="4400" dirty="0" smtClean="0">
                <a:solidFill>
                  <a:schemeClr val="tx2">
                    <a:lumMod val="10000"/>
                  </a:schemeClr>
                </a:solidFill>
              </a:rPr>
              <a:t>“ </a:t>
            </a:r>
            <a:r>
              <a:rPr lang="uk-UA" sz="4400" dirty="0" smtClean="0">
                <a:solidFill>
                  <a:schemeClr val="tx2">
                    <a:lumMod val="10000"/>
                  </a:schemeClr>
                </a:solidFill>
              </a:rPr>
              <a:t>Твоє життя – твій вибір </a:t>
            </a:r>
            <a:r>
              <a:rPr lang="ru-RU" sz="4400" dirty="0" smtClean="0">
                <a:solidFill>
                  <a:schemeClr val="tx2">
                    <a:lumMod val="10000"/>
                  </a:schemeClr>
                </a:solidFill>
              </a:rPr>
              <a:t>“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uk-UA" b="1" dirty="0" smtClean="0"/>
              <a:t>Автор</a:t>
            </a:r>
            <a:r>
              <a:rPr lang="uk-UA" b="1" dirty="0" smtClean="0"/>
              <a:t>и</a:t>
            </a:r>
            <a:r>
              <a:rPr lang="uk-UA" b="1" dirty="0" smtClean="0"/>
              <a:t> </a:t>
            </a:r>
            <a:r>
              <a:rPr lang="uk-UA" b="1" dirty="0" smtClean="0"/>
              <a:t>проекту </a:t>
            </a:r>
            <a:r>
              <a:rPr lang="ru-RU" b="1" dirty="0" smtClean="0"/>
              <a:t>:</a:t>
            </a:r>
          </a:p>
          <a:p>
            <a:r>
              <a:rPr lang="uk-UA" b="1" dirty="0" err="1" smtClean="0"/>
              <a:t>Гуцуляк</a:t>
            </a:r>
            <a:r>
              <a:rPr lang="uk-UA" b="1" dirty="0" smtClean="0"/>
              <a:t> </a:t>
            </a:r>
            <a:endParaRPr lang="ru-RU" dirty="0" smtClean="0"/>
          </a:p>
          <a:p>
            <a:r>
              <a:rPr lang="uk-UA" b="1" dirty="0" smtClean="0"/>
              <a:t>Ігор Тарасович </a:t>
            </a:r>
          </a:p>
          <a:p>
            <a:r>
              <a:rPr lang="uk-UA" b="1" dirty="0" err="1" smtClean="0"/>
              <a:t>Гуцуляк</a:t>
            </a:r>
            <a:r>
              <a:rPr lang="uk-UA" b="1" dirty="0" smtClean="0"/>
              <a:t> </a:t>
            </a:r>
            <a:endParaRPr lang="ru-RU" dirty="0" smtClean="0"/>
          </a:p>
          <a:p>
            <a:r>
              <a:rPr lang="uk-UA" b="1" dirty="0" smtClean="0"/>
              <a:t>Богдана Ігорівна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12290" name="Picture 2" descr="C:\Documents and Settings\Администратор\Local Settings\Temporary Internet Files\Content.IE5\Q0YVO58W\MC90035886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4509120"/>
            <a:ext cx="1635125" cy="1874837"/>
          </a:xfrm>
          <a:prstGeom prst="rect">
            <a:avLst/>
          </a:prstGeom>
          <a:noFill/>
        </p:spPr>
      </p:pic>
      <p:pic>
        <p:nvPicPr>
          <p:cNvPr id="12291" name="Picture 3" descr="C:\Documents and Settings\Администратор\Local Settings\Temporary Internet Files\Content.IE5\VNJXFBAD\MC900318796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437112"/>
            <a:ext cx="1131888" cy="18208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157192"/>
            <a:ext cx="8229600" cy="1152168"/>
          </a:xfrm>
        </p:spPr>
        <p:txBody>
          <a:bodyPr/>
          <a:lstStyle/>
          <a:p>
            <a:pPr>
              <a:buNone/>
            </a:pPr>
            <a:r>
              <a:rPr lang="uk-UA" sz="4000" b="1" dirty="0" err="1" smtClean="0">
                <a:solidFill>
                  <a:srgbClr val="002060"/>
                </a:solidFill>
              </a:rPr>
              <a:t>Івано</a:t>
            </a:r>
            <a:r>
              <a:rPr lang="uk-UA" sz="4000" b="1" dirty="0" smtClean="0">
                <a:solidFill>
                  <a:srgbClr val="002060"/>
                </a:solidFill>
              </a:rPr>
              <a:t> - Франківська область</a:t>
            </a:r>
            <a:endParaRPr lang="ru-RU" sz="4000" b="1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628800"/>
            <a:ext cx="5256584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Апробація проекту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68760"/>
            <a:ext cx="8229600" cy="2520280"/>
          </a:xfrm>
        </p:spPr>
        <p:txBody>
          <a:bodyPr>
            <a:normAutofit/>
          </a:bodyPr>
          <a:lstStyle/>
          <a:p>
            <a:r>
              <a:rPr lang="uk-UA" sz="4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Тема проекту</a:t>
            </a:r>
            <a:r>
              <a:rPr lang="en-US" sz="4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/>
            </a:r>
            <a:br>
              <a:rPr lang="en-US" sz="4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r>
              <a:rPr lang="uk-UA" sz="4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«Твоє життя – твій вибір»</a:t>
            </a:r>
            <a:r>
              <a:rPr lang="ru-RU" sz="4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/>
            </a:r>
            <a:br>
              <a:rPr lang="ru-RU" sz="4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r>
              <a:rPr lang="uk-UA" sz="44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933056"/>
            <a:ext cx="8229600" cy="2376304"/>
          </a:xfrm>
        </p:spPr>
        <p:txBody>
          <a:bodyPr/>
          <a:lstStyle/>
          <a:p>
            <a:pPr>
              <a:buNone/>
            </a:pPr>
            <a:r>
              <a:rPr lang="uk-UA" sz="3600" b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Мета роботи</a:t>
            </a:r>
            <a:r>
              <a:rPr lang="uk-UA" sz="36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: переконати молодих людей – моїх друзів, студентів у перевазі здорового способу життя</a:t>
            </a:r>
            <a:endParaRPr lang="ru-RU" sz="3600" dirty="0" smtClean="0">
              <a:solidFill>
                <a:schemeClr val="bg1">
                  <a:lumMod val="85000"/>
                  <a:lumOff val="15000"/>
                </a:schemeClr>
              </a:solidFill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2050" name="Picture 2" descr="C:\Documents and Settings\Администратор\Local Settings\Temporary Internet Files\Content.IE5\YLD4OOX6\MC900446504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332656"/>
            <a:ext cx="1682496" cy="1798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0266"/>
          </a:xfrm>
        </p:spPr>
        <p:txBody>
          <a:bodyPr>
            <a:normAutofit/>
          </a:bodyPr>
          <a:lstStyle/>
          <a:p>
            <a:r>
              <a:rPr lang="uk-UA" sz="36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Таблиця 1</a:t>
            </a:r>
            <a:r>
              <a:rPr lang="en-US" sz="36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</a:br>
            <a:r>
              <a:rPr lang="uk-UA" sz="36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 Вплив навантаження на пульс 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40600"/>
          </a:xfrm>
        </p:spPr>
        <p:txBody>
          <a:bodyPr>
            <a:normAutofit/>
          </a:bodyPr>
          <a:lstStyle/>
          <a:p>
            <a:r>
              <a:rPr lang="uk-UA" dirty="0" smtClean="0"/>
              <a:t>     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524000" y="2395320"/>
          <a:ext cx="6096000" cy="27438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915064">
                <a:tc>
                  <a:txBody>
                    <a:bodyPr/>
                    <a:lstStyle/>
                    <a:p>
                      <a:r>
                        <a:rPr kumimoji="0" lang="uk-UA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Вік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Погана форма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Хороша форма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Відмінна форма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  <a:tr h="3174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15-19</a:t>
                      </a: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Більше 90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72–90</a:t>
                      </a: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Менше 71</a:t>
                      </a: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17442">
                <a:tc>
                  <a:txBody>
                    <a:bodyPr/>
                    <a:lstStyle/>
                    <a:p>
                      <a:r>
                        <a:rPr lang="en-US" dirty="0" smtClean="0"/>
                        <a:t>20-29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Більше 96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72–95</a:t>
                      </a: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Менше 71</a:t>
                      </a: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17442">
                <a:tc>
                  <a:txBody>
                    <a:bodyPr/>
                    <a:lstStyle/>
                    <a:p>
                      <a:r>
                        <a:rPr lang="en-US" dirty="0" smtClean="0"/>
                        <a:t>30-39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Більше 98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72–97</a:t>
                      </a: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Менше 71</a:t>
                      </a: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17442">
                <a:tc>
                  <a:txBody>
                    <a:bodyPr/>
                    <a:lstStyle/>
                    <a:p>
                      <a:r>
                        <a:rPr lang="en-US" dirty="0" smtClean="0"/>
                        <a:t>40-49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Більше 99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74-98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Менше 73</a:t>
                      </a: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17442">
                <a:tc>
                  <a:txBody>
                    <a:bodyPr/>
                    <a:lstStyle/>
                    <a:p>
                      <a:r>
                        <a:rPr lang="en-US" dirty="0" smtClean="0"/>
                        <a:t>50-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Більше 103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76-102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Менше 75</a:t>
                      </a:r>
                      <a:endParaRPr kumimoji="0"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8" name="Picture 6" descr="C:\Documents and Settings\Администратор\Local Settings\Temporary Internet Files\Content.IE5\VNJXFBAD\MC900370464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116513"/>
            <a:ext cx="1804988" cy="1741487"/>
          </a:xfrm>
          <a:prstGeom prst="rect">
            <a:avLst/>
          </a:prstGeom>
          <a:noFill/>
        </p:spPr>
      </p:pic>
      <p:pic>
        <p:nvPicPr>
          <p:cNvPr id="3080" name="Picture 8" descr="C:\Documents and Settings\Администратор\Local Settings\Temporary Internet Files\Content.IE5\0NABLTLV\MP900425236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55768" y="5273824"/>
            <a:ext cx="2088232" cy="1584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 fontScale="90000"/>
          </a:bodyPr>
          <a:lstStyle/>
          <a:p>
            <a:pPr lvl="0"/>
            <a:r>
              <a:rPr lang="uk-UA" sz="3600" u="sng" dirty="0" smtClean="0">
                <a:solidFill>
                  <a:schemeClr val="bg1"/>
                </a:solidFill>
              </a:rPr>
              <a:t> ПРОЕКТ ’’ Твоє життя – твій вибір ’’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08552"/>
          </a:xfrm>
        </p:spPr>
        <p:txBody>
          <a:bodyPr>
            <a:normAutofit fontScale="92500" lnSpcReduction="10000"/>
          </a:bodyPr>
          <a:lstStyle/>
          <a:p>
            <a:pPr algn="r">
              <a:buNone/>
            </a:pPr>
            <a:r>
              <a:rPr lang="uk-UA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Девіз: </a:t>
            </a:r>
          </a:p>
          <a:p>
            <a:pPr algn="r">
              <a:buNone/>
            </a:pPr>
            <a:r>
              <a:rPr lang="uk-UA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«</a:t>
            </a:r>
            <a:r>
              <a:rPr lang="uk-UA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Те, чого сьогодні </a:t>
            </a:r>
            <a:endParaRPr lang="ru-RU" b="1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r">
              <a:buNone/>
            </a:pPr>
            <a:r>
              <a:rPr lang="uk-UA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навчається одне покоління,</a:t>
            </a:r>
            <a:endParaRPr lang="ru-RU" b="1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r">
              <a:buNone/>
            </a:pPr>
            <a:r>
              <a:rPr lang="uk-UA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стане нормою життя наступного</a:t>
            </a:r>
            <a:r>
              <a:rPr lang="uk-UA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»</a:t>
            </a:r>
            <a:endParaRPr lang="ru-RU" b="1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r">
              <a:buNone/>
            </a:pPr>
            <a:r>
              <a:rPr lang="uk-UA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А. Лінкольн</a:t>
            </a:r>
          </a:p>
          <a:p>
            <a:pPr>
              <a:buNone/>
            </a:pPr>
            <a:r>
              <a:rPr lang="uk-UA" sz="2400" b="1" u="sng" dirty="0" smtClean="0">
                <a:solidFill>
                  <a:schemeClr val="bg1"/>
                </a:solidFill>
              </a:rPr>
              <a:t>Проблеми:</a:t>
            </a:r>
            <a:endParaRPr lang="ru-RU" sz="2400" b="1" dirty="0" smtClean="0">
              <a:solidFill>
                <a:schemeClr val="bg1"/>
              </a:solidFill>
            </a:endParaRPr>
          </a:p>
          <a:p>
            <a:pPr lvl="0">
              <a:buNone/>
            </a:pPr>
            <a:r>
              <a:rPr lang="uk-UA" sz="2400" dirty="0" smtClean="0"/>
              <a:t>Погіршення стану фізичного і психічного здоров’я  молоді.</a:t>
            </a:r>
            <a:endParaRPr lang="ru-RU" sz="2400" dirty="0" smtClean="0"/>
          </a:p>
          <a:p>
            <a:pPr lvl="0">
              <a:buNone/>
            </a:pPr>
            <a:r>
              <a:rPr lang="uk-UA" sz="2400" dirty="0" smtClean="0"/>
              <a:t>Розвиток у молоді агресивності, невдоволеності, почуття заниженої самооцінки.</a:t>
            </a:r>
            <a:endParaRPr lang="ru-RU" sz="2400" dirty="0" smtClean="0"/>
          </a:p>
          <a:p>
            <a:pPr lvl="0">
              <a:buNone/>
            </a:pPr>
            <a:r>
              <a:rPr lang="uk-UA" sz="2400" dirty="0" smtClean="0"/>
              <a:t>Втрата цінності здоров’я для молоді.</a:t>
            </a:r>
            <a:endParaRPr lang="ru-RU" sz="2400" dirty="0" smtClean="0"/>
          </a:p>
          <a:p>
            <a:pPr>
              <a:buNone/>
            </a:pPr>
            <a:r>
              <a:rPr lang="uk-UA" sz="2400" dirty="0" smtClean="0"/>
              <a:t> </a:t>
            </a:r>
            <a:endParaRPr lang="ru-RU" sz="2400" dirty="0" smtClean="0"/>
          </a:p>
          <a:p>
            <a:pPr>
              <a:buNone/>
            </a:pPr>
            <a:endParaRPr lang="ru-RU" sz="2400" b="1" dirty="0" smtClean="0">
              <a:solidFill>
                <a:schemeClr val="bg1"/>
              </a:solidFill>
            </a:endParaRPr>
          </a:p>
          <a:p>
            <a:pPr algn="r">
              <a:buNone/>
            </a:pPr>
            <a:endParaRPr lang="ru-RU" dirty="0"/>
          </a:p>
        </p:txBody>
      </p:sp>
      <p:pic>
        <p:nvPicPr>
          <p:cNvPr id="4109" name="Picture 13" descr="C:\Documents and Settings\Администратор\Local Settings\Temporary Internet Files\Content.IE5\YLD4OOX6\MP900427831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3720" y="5031755"/>
            <a:ext cx="2520280" cy="18262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uk-UA" b="1" u="sng" dirty="0" smtClean="0"/>
              <a:t>Причини підготовки проекту:</a:t>
            </a:r>
          </a:p>
          <a:p>
            <a:pPr>
              <a:buNone/>
            </a:pPr>
            <a:endParaRPr lang="ru-RU" sz="2000" dirty="0" smtClean="0"/>
          </a:p>
          <a:p>
            <a:pPr lvl="0"/>
            <a:r>
              <a:rPr lang="uk-UA" dirty="0" smtClean="0"/>
              <a:t>Широка пропаганда засобами</a:t>
            </a:r>
          </a:p>
          <a:p>
            <a:pPr lvl="0">
              <a:buNone/>
            </a:pPr>
            <a:r>
              <a:rPr lang="uk-UA" dirty="0" smtClean="0"/>
              <a:t>     масової інформації тютюну та алкоголю.</a:t>
            </a:r>
            <a:endParaRPr lang="ru-RU" dirty="0" smtClean="0"/>
          </a:p>
          <a:p>
            <a:pPr lvl="0"/>
            <a:r>
              <a:rPr lang="uk-UA" dirty="0" smtClean="0"/>
              <a:t>Негативний вплив розбещених компаній.</a:t>
            </a:r>
            <a:endParaRPr lang="ru-RU" dirty="0" smtClean="0"/>
          </a:p>
          <a:p>
            <a:pPr lvl="0"/>
            <a:r>
              <a:rPr lang="uk-UA" dirty="0" smtClean="0"/>
              <a:t>Невміння молодих людей з користю</a:t>
            </a:r>
          </a:p>
          <a:p>
            <a:pPr lvl="0">
              <a:buNone/>
            </a:pPr>
            <a:r>
              <a:rPr lang="uk-UA" dirty="0" smtClean="0"/>
              <a:t>      організувати свій вільний час.</a:t>
            </a:r>
            <a:endParaRPr lang="ru-RU" dirty="0" smtClean="0"/>
          </a:p>
          <a:p>
            <a:pPr lvl="0"/>
            <a:r>
              <a:rPr lang="uk-UA" dirty="0" smtClean="0"/>
              <a:t>Непрацюючі спортивні клуби.</a:t>
            </a:r>
            <a:endParaRPr lang="ru-RU" dirty="0" smtClean="0"/>
          </a:p>
          <a:p>
            <a:pPr lvl="0"/>
            <a:r>
              <a:rPr lang="uk-UA" dirty="0" smtClean="0"/>
              <a:t>Втрата довіри молоді щодо державної </a:t>
            </a:r>
          </a:p>
          <a:p>
            <a:pPr lvl="0">
              <a:buNone/>
            </a:pPr>
            <a:r>
              <a:rPr lang="uk-UA" dirty="0" smtClean="0"/>
              <a:t>      політики проблем фізичної культури.</a:t>
            </a:r>
            <a:endParaRPr lang="ru-RU" dirty="0" smtClean="0"/>
          </a:p>
          <a:p>
            <a:pPr lvl="0"/>
            <a:r>
              <a:rPr lang="uk-UA" dirty="0" smtClean="0"/>
              <a:t>Відомчий підхід, спрямований </a:t>
            </a:r>
          </a:p>
          <a:p>
            <a:pPr lvl="0">
              <a:buNone/>
            </a:pPr>
            <a:r>
              <a:rPr lang="uk-UA" dirty="0" smtClean="0"/>
              <a:t>     переважно  на боротьбу з </a:t>
            </a:r>
          </a:p>
          <a:p>
            <a:pPr lvl="0">
              <a:buNone/>
            </a:pPr>
            <a:r>
              <a:rPr lang="uk-UA" dirty="0" smtClean="0"/>
              <a:t>     наслідками негативних явищ.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5124" name="Picture 4" descr="C:\Documents and Settings\Администратор\Local Settings\Temporary Internet Files\Content.IE5\0NABLTLV\MP900442705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4077072"/>
            <a:ext cx="1907704" cy="2780928"/>
          </a:xfrm>
          <a:prstGeom prst="rect">
            <a:avLst/>
          </a:prstGeom>
          <a:noFill/>
        </p:spPr>
      </p:pic>
      <p:pic>
        <p:nvPicPr>
          <p:cNvPr id="5127" name="Picture 7" descr="C:\Documents and Settings\Администратор\Local Settings\Temporary Internet Files\Content.IE5\Q0YVO58W\MP900443614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1562" y="0"/>
            <a:ext cx="1722438" cy="259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02234"/>
          </a:xfrm>
        </p:spPr>
        <p:txBody>
          <a:bodyPr>
            <a:normAutofit/>
          </a:bodyPr>
          <a:lstStyle/>
          <a:p>
            <a:pPr algn="r"/>
            <a:r>
              <a:rPr lang="uk-UA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«</a:t>
            </a:r>
            <a:r>
              <a:rPr lang="uk-UA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Приховуючи істину</a:t>
            </a:r>
            <a:r>
              <a:rPr lang="ru-RU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uk-UA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від друзів, кому ти </a:t>
            </a:r>
            <a:r>
              <a:rPr lang="ru-RU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uk-UA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відкриєшся?</a:t>
            </a:r>
            <a:r>
              <a:rPr lang="uk-UA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»</a:t>
            </a:r>
            <a:r>
              <a:rPr lang="ru-RU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uk-UA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Кузьма </a:t>
            </a:r>
            <a:r>
              <a:rPr lang="uk-UA" sz="2400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Прутков</a:t>
            </a:r>
            <a:r>
              <a:rPr lang="ru-RU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endParaRPr lang="ru-RU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1044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2000" b="1" u="sng" dirty="0" smtClean="0">
                <a:solidFill>
                  <a:schemeClr val="bg1"/>
                </a:solidFill>
              </a:rPr>
              <a:t>Мета</a:t>
            </a:r>
            <a:r>
              <a:rPr lang="uk-UA" sz="2000" dirty="0" smtClean="0">
                <a:solidFill>
                  <a:schemeClr val="bg1"/>
                </a:solidFill>
              </a:rPr>
              <a:t>: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r>
              <a:rPr lang="uk-UA" sz="2000" dirty="0" smtClean="0"/>
              <a:t>сприяння підвищенню розуміння молоддю переваг здорового способу життя, формування системи життєвих принципів здорового способу життя, стимулювання студентів до самостійного й усвідомленого вибору життєвої позиції, формування знань, умінь та навичок здорового способу життя шляхом спортивних тренувань і запобігати негативній поведінці. Залучення дітей і молоді різного віку  в спортивні секції (а саме в секцію </a:t>
            </a:r>
            <a:r>
              <a:rPr lang="uk-UA" sz="2000" dirty="0" err="1" smtClean="0"/>
              <a:t>пауерліфтингу</a:t>
            </a:r>
            <a:r>
              <a:rPr lang="uk-UA" sz="2000" dirty="0" smtClean="0"/>
              <a:t>) та розробка для них індивідуальних програм тренувань в межах  вікових норм.</a:t>
            </a:r>
          </a:p>
          <a:p>
            <a:pPr>
              <a:buNone/>
            </a:pPr>
            <a:r>
              <a:rPr lang="uk-UA" sz="2000" dirty="0" smtClean="0"/>
              <a:t> </a:t>
            </a:r>
          </a:p>
          <a:p>
            <a:pPr>
              <a:buNone/>
            </a:pPr>
            <a:r>
              <a:rPr lang="uk-UA" sz="2000" b="1" u="sng" dirty="0" smtClean="0">
                <a:solidFill>
                  <a:schemeClr val="bg1"/>
                </a:solidFill>
              </a:rPr>
              <a:t>Спрямованість</a:t>
            </a:r>
            <a:r>
              <a:rPr lang="uk-UA" sz="2000" dirty="0" smtClean="0"/>
              <a:t>:</a:t>
            </a:r>
            <a:r>
              <a:rPr lang="ru-RU" sz="2000" dirty="0" smtClean="0"/>
              <a:t> </a:t>
            </a:r>
            <a:r>
              <a:rPr lang="uk-UA" sz="2000" dirty="0" smtClean="0"/>
              <a:t>проект спрямований на дітей і молодь віком 13-18 років різного соціального статусу. Спрямований на 100% переконання молоді у правильності здорового способу життя.</a:t>
            </a:r>
            <a:endParaRPr lang="ru-RU" sz="2000" dirty="0" smtClean="0"/>
          </a:p>
          <a:p>
            <a:pPr>
              <a:buNone/>
            </a:pPr>
            <a:endParaRPr lang="ru-RU" sz="2000" dirty="0"/>
          </a:p>
        </p:txBody>
      </p:sp>
      <p:pic>
        <p:nvPicPr>
          <p:cNvPr id="6152" name="Picture 8" descr="C:\Documents and Settings\Администратор\Local Settings\Temporary Internet Files\Content.IE5\Q0YVO58W\MC90038912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1903412" cy="1438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200" u="sng" dirty="0" smtClean="0">
                <a:solidFill>
                  <a:schemeClr val="tx2">
                    <a:lumMod val="10000"/>
                  </a:schemeClr>
                </a:solidFill>
              </a:rPr>
              <a:t/>
            </a:r>
            <a:br>
              <a:rPr lang="uk-UA" sz="3200" u="sng" dirty="0" smtClean="0">
                <a:solidFill>
                  <a:schemeClr val="tx2">
                    <a:lumMod val="10000"/>
                  </a:schemeClr>
                </a:solidFill>
              </a:rPr>
            </a:br>
            <a:r>
              <a:rPr lang="uk-UA" sz="3200" u="sng" dirty="0" smtClean="0">
                <a:solidFill>
                  <a:schemeClr val="tx2">
                    <a:lumMod val="10000"/>
                  </a:schemeClr>
                </a:solidFill>
              </a:rPr>
              <a:t>Практична мета №1:</a:t>
            </a:r>
            <a:r>
              <a:rPr lang="ru-RU" sz="3200" dirty="0" smtClean="0">
                <a:solidFill>
                  <a:schemeClr val="tx2">
                    <a:lumMod val="10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tx2">
                    <a:lumMod val="10000"/>
                  </a:schemeClr>
                </a:solidFill>
              </a:rPr>
            </a:br>
            <a:r>
              <a:rPr lang="uk-UA" sz="3200" dirty="0" smtClean="0">
                <a:solidFill>
                  <a:schemeClr val="tx2">
                    <a:lumMod val="10000"/>
                  </a:schemeClr>
                </a:solidFill>
              </a:rPr>
              <a:t> </a:t>
            </a:r>
            <a:r>
              <a:rPr lang="ru-RU" sz="3200" dirty="0" smtClean="0">
                <a:solidFill>
                  <a:schemeClr val="tx2">
                    <a:lumMod val="10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tx2">
                    <a:lumMod val="10000"/>
                  </a:schemeClr>
                </a:solidFill>
              </a:rPr>
            </a:br>
            <a:r>
              <a:rPr lang="uk-UA" sz="3200" dirty="0" smtClean="0">
                <a:solidFill>
                  <a:schemeClr val="tx2">
                    <a:lumMod val="10000"/>
                  </a:schemeClr>
                </a:solidFill>
              </a:rPr>
              <a:t>Популяризація здорового способу життя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24576"/>
          </a:xfrm>
        </p:spPr>
        <p:txBody>
          <a:bodyPr>
            <a:normAutofit fontScale="92500" lnSpcReduction="20000"/>
          </a:bodyPr>
          <a:lstStyle/>
          <a:p>
            <a:pPr algn="r">
              <a:buNone/>
            </a:pPr>
            <a:r>
              <a:rPr lang="uk-UA" sz="24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«Вміння продовжувати</a:t>
            </a:r>
            <a:endParaRPr lang="ru-RU" sz="2400" b="1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r">
              <a:buNone/>
            </a:pPr>
            <a:r>
              <a:rPr lang="uk-UA" sz="24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життя – це насамперед вміння</a:t>
            </a:r>
            <a:endParaRPr lang="ru-RU" sz="2400" b="1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r">
              <a:buNone/>
            </a:pPr>
            <a:r>
              <a:rPr lang="uk-UA" sz="24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не скорочувати його» </a:t>
            </a:r>
            <a:endParaRPr lang="ru-RU" sz="2400" b="1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r">
              <a:buNone/>
            </a:pPr>
            <a:r>
              <a:rPr lang="uk-UA" sz="20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Олександр Богомолець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uk-UA" b="1" u="sng" dirty="0" smtClean="0"/>
              <a:t>Завдання 1</a:t>
            </a:r>
            <a:r>
              <a:rPr lang="uk-UA" dirty="0" smtClean="0"/>
              <a:t>:  Проведення просвітницької роботи серед ровесників.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uk-UA" b="1" u="sng" dirty="0" smtClean="0"/>
              <a:t>Завдання 2</a:t>
            </a:r>
            <a:r>
              <a:rPr lang="uk-UA" dirty="0" smtClean="0"/>
              <a:t> : Мотивація та навчання своїх однолітків щодо переваг здорового способу життя.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uk-UA" b="1" u="sng" dirty="0" smtClean="0"/>
              <a:t>Завдання 3</a:t>
            </a:r>
            <a:r>
              <a:rPr lang="uk-UA" dirty="0" smtClean="0"/>
              <a:t> : Складання індивідуального плану здорового способу життя друзям, знайомим.</a:t>
            </a:r>
            <a:endParaRPr lang="ru-RU" dirty="0" smtClean="0"/>
          </a:p>
          <a:p>
            <a:pPr algn="r">
              <a:buNone/>
            </a:pPr>
            <a:endParaRPr lang="ru-RU" dirty="0"/>
          </a:p>
        </p:txBody>
      </p:sp>
      <p:pic>
        <p:nvPicPr>
          <p:cNvPr id="7170" name="Picture 2" descr="C:\Documents and Settings\Администратор\Local Settings\Temporary Internet Files\Content.IE5\VNJXFBAD\MC90019839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88237" y="4508500"/>
            <a:ext cx="1655763" cy="2349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2800" u="sng" dirty="0" smtClean="0">
                <a:solidFill>
                  <a:schemeClr val="tx2">
                    <a:lumMod val="10000"/>
                  </a:schemeClr>
                </a:solidFill>
              </a:rPr>
              <a:t>Практична мета 2</a:t>
            </a:r>
            <a:r>
              <a:rPr lang="uk-UA" sz="2800" dirty="0" smtClean="0">
                <a:solidFill>
                  <a:schemeClr val="tx2">
                    <a:lumMod val="10000"/>
                  </a:schemeClr>
                </a:solidFill>
              </a:rPr>
              <a:t>: </a:t>
            </a:r>
            <a:br>
              <a:rPr lang="uk-UA" sz="2800" dirty="0" smtClean="0">
                <a:solidFill>
                  <a:schemeClr val="tx2">
                    <a:lumMod val="10000"/>
                  </a:schemeClr>
                </a:solidFill>
              </a:rPr>
            </a:br>
            <a:r>
              <a:rPr lang="uk-UA" sz="2800" dirty="0" smtClean="0">
                <a:solidFill>
                  <a:schemeClr val="tx2">
                    <a:lumMod val="10000"/>
                  </a:schemeClr>
                </a:solidFill>
              </a:rPr>
              <a:t>Удосконалення діючих спортивних клубів</a:t>
            </a:r>
            <a:endParaRPr lang="ru-RU" sz="28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r">
              <a:buNone/>
            </a:pPr>
            <a:r>
              <a:rPr lang="uk-UA" sz="2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«</a:t>
            </a:r>
            <a:r>
              <a:rPr lang="uk-UA" sz="2400" i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Фізичні вправи за своєю</a:t>
            </a:r>
            <a:endParaRPr lang="ru-RU" sz="2400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r">
              <a:buNone/>
            </a:pPr>
            <a:r>
              <a:rPr lang="uk-UA" sz="2400" i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дією можуть замінити будь-які</a:t>
            </a:r>
            <a:endParaRPr lang="ru-RU" sz="2400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r">
              <a:buNone/>
            </a:pPr>
            <a:r>
              <a:rPr lang="uk-UA" sz="2400" i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ліки, але всі ліки світу не можуть</a:t>
            </a:r>
            <a:endParaRPr lang="ru-RU" sz="2400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r">
              <a:buNone/>
            </a:pPr>
            <a:r>
              <a:rPr lang="uk-UA" sz="2400" i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замінити дії фізичних вправ</a:t>
            </a:r>
            <a:r>
              <a:rPr lang="uk-UA" sz="2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.» </a:t>
            </a:r>
            <a:endParaRPr lang="ru-RU" sz="2400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r">
              <a:buNone/>
            </a:pPr>
            <a:r>
              <a:rPr lang="uk-UA" sz="2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Симон Андре </a:t>
            </a:r>
            <a:r>
              <a:rPr lang="uk-UA" sz="2400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Тіссо</a:t>
            </a:r>
            <a:r>
              <a:rPr lang="ru-RU" sz="2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uk-UA" sz="24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(лікар та учений  Паризької академії)</a:t>
            </a:r>
            <a:endParaRPr lang="ru-RU" sz="2400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uk-UA" sz="2400" b="1" u="sng" dirty="0" smtClean="0"/>
              <a:t>Завдання 1</a:t>
            </a:r>
            <a:r>
              <a:rPr lang="uk-UA" sz="2400" dirty="0" smtClean="0"/>
              <a:t>: Індивідуальний підбір вправ для кожного підлітка, правильне тренування</a:t>
            </a:r>
            <a:endParaRPr lang="ru-RU" sz="2400" dirty="0" smtClean="0"/>
          </a:p>
          <a:p>
            <a:pPr>
              <a:buNone/>
            </a:pPr>
            <a:r>
              <a:rPr lang="uk-UA" sz="2400" dirty="0" smtClean="0"/>
              <a:t> </a:t>
            </a:r>
            <a:endParaRPr lang="ru-RU" sz="2400" dirty="0" smtClean="0"/>
          </a:p>
          <a:p>
            <a:pPr>
              <a:buNone/>
            </a:pPr>
            <a:r>
              <a:rPr lang="uk-UA" sz="2400" b="1" u="sng" dirty="0" smtClean="0"/>
              <a:t>Завдання 2</a:t>
            </a:r>
            <a:r>
              <a:rPr lang="uk-UA" sz="2400" dirty="0" smtClean="0"/>
              <a:t>: Індивідуальний розгляд раціону харчування кожного члена клубу</a:t>
            </a:r>
            <a:endParaRPr lang="ru-RU" sz="2400" dirty="0" smtClean="0"/>
          </a:p>
          <a:p>
            <a:pPr>
              <a:buNone/>
            </a:pPr>
            <a:r>
              <a:rPr lang="uk-UA" sz="2400" dirty="0" smtClean="0"/>
              <a:t> </a:t>
            </a:r>
            <a:endParaRPr lang="ru-RU" sz="2400" dirty="0" smtClean="0"/>
          </a:p>
          <a:p>
            <a:pPr>
              <a:buNone/>
            </a:pPr>
            <a:r>
              <a:rPr lang="uk-UA" sz="2400" b="1" u="sng" dirty="0" smtClean="0"/>
              <a:t>Завдання 3</a:t>
            </a:r>
            <a:r>
              <a:rPr lang="uk-UA" sz="2400" dirty="0" smtClean="0"/>
              <a:t>: Навчання та наступність у розповсюдженні та впровадженні молоддю фітнес-курсів</a:t>
            </a:r>
            <a:endParaRPr lang="ru-RU" sz="2400" dirty="0" smtClean="0"/>
          </a:p>
          <a:p>
            <a:pPr>
              <a:buNone/>
            </a:pPr>
            <a:endParaRPr lang="ru-RU" sz="2400" dirty="0"/>
          </a:p>
        </p:txBody>
      </p:sp>
      <p:pic>
        <p:nvPicPr>
          <p:cNvPr id="8205" name="Picture 13" descr="C:\Documents and Settings\Администратор\Local Settings\Temporary Internet Files\Content.IE5\Q0YVO58W\MM900286723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268760"/>
            <a:ext cx="2592288" cy="18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96552" y="188640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bg2">
                    <a:lumMod val="50000"/>
                  </a:schemeClr>
                </a:solidFill>
              </a:rPr>
              <a:t>Ресурси: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bg2">
                    <a:lumMod val="50000"/>
                  </a:schemeClr>
                </a:solidFill>
              </a:rPr>
            </a:b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uk-UA" b="1" dirty="0" smtClean="0">
                <a:solidFill>
                  <a:schemeClr val="tx2">
                    <a:lumMod val="25000"/>
                  </a:schemeClr>
                </a:solidFill>
              </a:rPr>
              <a:t>№ 1 Людські:</a:t>
            </a:r>
            <a:endParaRPr lang="ru-RU" b="1" dirty="0" smtClean="0">
              <a:solidFill>
                <a:schemeClr val="tx2">
                  <a:lumMod val="25000"/>
                </a:schemeClr>
              </a:solidFill>
            </a:endParaRPr>
          </a:p>
          <a:p>
            <a:pPr>
              <a:buNone/>
            </a:pPr>
            <a:r>
              <a:rPr lang="uk-UA" dirty="0" smtClean="0"/>
              <a:t>	студенти, учні шкіл, гімназисти,</a:t>
            </a:r>
          </a:p>
          <a:p>
            <a:pPr>
              <a:buNone/>
            </a:pPr>
            <a:r>
              <a:rPr lang="uk-UA" dirty="0" smtClean="0"/>
              <a:t> допризовники, молодь з груп ризику.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 </a:t>
            </a:r>
            <a:endParaRPr lang="ru-RU" dirty="0" smtClean="0"/>
          </a:p>
          <a:p>
            <a:pPr algn="r">
              <a:buNone/>
            </a:pPr>
            <a:r>
              <a:rPr lang="uk-UA" b="1" dirty="0" smtClean="0">
                <a:solidFill>
                  <a:schemeClr val="tx2">
                    <a:lumMod val="10000"/>
                  </a:schemeClr>
                </a:solidFill>
              </a:rPr>
              <a:t>№ 2 Матеріальні: </a:t>
            </a:r>
            <a:endParaRPr lang="ru-RU" b="1" dirty="0" smtClean="0">
              <a:solidFill>
                <a:schemeClr val="tx2">
                  <a:lumMod val="10000"/>
                </a:schemeClr>
              </a:solidFill>
            </a:endParaRPr>
          </a:p>
          <a:p>
            <a:pPr algn="r">
              <a:buNone/>
            </a:pPr>
            <a:r>
              <a:rPr lang="uk-UA" dirty="0" smtClean="0"/>
              <a:t>	приміщення навчальних закладів, </a:t>
            </a:r>
          </a:p>
          <a:p>
            <a:pPr algn="r">
              <a:buNone/>
            </a:pPr>
            <a:r>
              <a:rPr lang="uk-UA" dirty="0" smtClean="0"/>
              <a:t>фізкультурних залів, </a:t>
            </a:r>
          </a:p>
          <a:p>
            <a:pPr algn="r">
              <a:buNone/>
            </a:pPr>
            <a:r>
              <a:rPr lang="uk-UA" dirty="0" smtClean="0"/>
              <a:t>набір силових тренажерів. </a:t>
            </a:r>
          </a:p>
          <a:p>
            <a:pPr algn="r">
              <a:buNone/>
            </a:pPr>
            <a:r>
              <a:rPr lang="uk-UA" dirty="0" smtClean="0"/>
              <a:t>Залучення установ,</a:t>
            </a:r>
          </a:p>
          <a:p>
            <a:pPr algn="r">
              <a:buNone/>
            </a:pPr>
            <a:r>
              <a:rPr lang="uk-UA" dirty="0" smtClean="0"/>
              <a:t> соціальних служб, батьків і окремих осіб.</a:t>
            </a:r>
            <a:endParaRPr lang="ru-RU" dirty="0" smtClean="0"/>
          </a:p>
          <a:p>
            <a:pPr>
              <a:buNone/>
            </a:pPr>
            <a:r>
              <a:rPr lang="uk-UA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uk-UA" b="1" dirty="0" smtClean="0">
                <a:solidFill>
                  <a:schemeClr val="tx2">
                    <a:lumMod val="10000"/>
                  </a:schemeClr>
                </a:solidFill>
              </a:rPr>
              <a:t>№ 3 Інформаційні:</a:t>
            </a:r>
            <a:endParaRPr lang="ru-RU" b="1" dirty="0" smtClean="0">
              <a:solidFill>
                <a:schemeClr val="tx2">
                  <a:lumMod val="10000"/>
                </a:schemeClr>
              </a:solidFill>
            </a:endParaRPr>
          </a:p>
          <a:p>
            <a:pPr>
              <a:buNone/>
            </a:pPr>
            <a:r>
              <a:rPr lang="uk-UA" dirty="0" smtClean="0"/>
              <a:t>	залучення до просвітницької роботи </a:t>
            </a:r>
          </a:p>
          <a:p>
            <a:pPr>
              <a:buNone/>
            </a:pPr>
            <a:r>
              <a:rPr lang="uk-UA" dirty="0" smtClean="0"/>
              <a:t>засобів масової інформації; </a:t>
            </a:r>
          </a:p>
          <a:p>
            <a:pPr>
              <a:buNone/>
            </a:pPr>
            <a:r>
              <a:rPr lang="uk-UA" dirty="0" smtClean="0"/>
              <a:t>районних, обласних газет, </a:t>
            </a:r>
          </a:p>
          <a:p>
            <a:pPr>
              <a:buNone/>
            </a:pPr>
            <a:r>
              <a:rPr lang="uk-UA" dirty="0" smtClean="0"/>
              <a:t>студентських вісників, </a:t>
            </a:r>
          </a:p>
          <a:p>
            <a:pPr>
              <a:buNone/>
            </a:pPr>
            <a:r>
              <a:rPr lang="uk-UA" dirty="0" smtClean="0"/>
              <a:t>молодіжних об’єднань, </a:t>
            </a:r>
          </a:p>
          <a:p>
            <a:pPr>
              <a:buNone/>
            </a:pPr>
            <a:r>
              <a:rPr lang="uk-UA" dirty="0" smtClean="0"/>
              <a:t>громадських і релігійних організацій.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11270" name="Picture 6" descr="C:\Documents and Settings\Администратор\Local Settings\Temporary Internet Files\Content.IE5\Q0YVO58W\MP900401748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052736"/>
            <a:ext cx="2016224" cy="1484784"/>
          </a:xfrm>
          <a:prstGeom prst="rect">
            <a:avLst/>
          </a:prstGeom>
          <a:noFill/>
        </p:spPr>
      </p:pic>
      <p:pic>
        <p:nvPicPr>
          <p:cNvPr id="11271" name="Picture 7" descr="C:\Documents and Settings\Администратор\Local Settings\Temporary Internet Files\Content.IE5\VNJXFBAD\MC900233255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4725144"/>
            <a:ext cx="2089150" cy="1944688"/>
          </a:xfrm>
          <a:prstGeom prst="rect">
            <a:avLst/>
          </a:prstGeom>
          <a:noFill/>
        </p:spPr>
      </p:pic>
      <p:pic>
        <p:nvPicPr>
          <p:cNvPr id="11279" name="Picture 15" descr="C:\Documents and Settings\Администратор\Local Settings\Temporary Internet Files\Content.IE5\YLD4OOX6\MC900250160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2564904"/>
            <a:ext cx="2400300" cy="20014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bg2">
                    <a:lumMod val="50000"/>
                  </a:schemeClr>
                </a:solidFill>
              </a:rPr>
              <a:t>Етапи впровадження проекту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bg2">
                    <a:lumMod val="50000"/>
                  </a:schemeClr>
                </a:solidFill>
              </a:rPr>
            </a:b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84616"/>
          </a:xfrm>
        </p:spPr>
        <p:txBody>
          <a:bodyPr>
            <a:normAutofit fontScale="85000" lnSpcReduction="20000"/>
          </a:bodyPr>
          <a:lstStyle/>
          <a:p>
            <a:pPr algn="r">
              <a:buNone/>
            </a:pPr>
            <a:r>
              <a:rPr lang="uk-UA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«</a:t>
            </a:r>
            <a:r>
              <a:rPr lang="uk-UA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Нам відмовлено в довгому</a:t>
            </a:r>
            <a:endParaRPr lang="ru-RU" sz="2400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algn="r">
              <a:buNone/>
            </a:pPr>
            <a:r>
              <a:rPr lang="uk-UA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житті, залишимо праці, які</a:t>
            </a:r>
            <a:endParaRPr lang="ru-RU" sz="2400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algn="r">
              <a:buNone/>
            </a:pPr>
            <a:r>
              <a:rPr lang="uk-UA" sz="2400" i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доведуть, що ми жили</a:t>
            </a:r>
            <a:r>
              <a:rPr lang="uk-UA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.»</a:t>
            </a:r>
            <a:endParaRPr lang="ru-RU" sz="2400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algn="r">
              <a:buNone/>
            </a:pPr>
            <a:r>
              <a:rPr lang="uk-UA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Пліній Старший</a:t>
            </a:r>
          </a:p>
          <a:p>
            <a:pPr algn="r">
              <a:buNone/>
            </a:pPr>
            <a:endParaRPr lang="uk-UA" sz="2400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>
              <a:buNone/>
            </a:pPr>
            <a:r>
              <a:rPr lang="uk-UA" sz="2400" b="1" u="sng" dirty="0" smtClean="0"/>
              <a:t>Перший етап.</a:t>
            </a:r>
            <a:r>
              <a:rPr lang="uk-UA" sz="2400" dirty="0" smtClean="0"/>
              <a:t> Формування громадської думки щодо здорового способу життя, та красивого, здорового тіла. Виступи, поширення ідей через засоби масової інформації. Довірливі розмови з ровесниками.</a:t>
            </a:r>
            <a:endParaRPr lang="ru-RU" sz="2400" dirty="0" smtClean="0"/>
          </a:p>
          <a:p>
            <a:pPr>
              <a:buNone/>
            </a:pPr>
            <a:r>
              <a:rPr lang="uk-UA" sz="2400" dirty="0" smtClean="0"/>
              <a:t> </a:t>
            </a:r>
            <a:endParaRPr lang="ru-RU" sz="2400" dirty="0" smtClean="0"/>
          </a:p>
          <a:p>
            <a:pPr>
              <a:buNone/>
            </a:pPr>
            <a:r>
              <a:rPr lang="uk-UA" sz="2400" b="1" u="sng" dirty="0" smtClean="0"/>
              <a:t>Другий етап.</a:t>
            </a:r>
            <a:r>
              <a:rPr lang="uk-UA" sz="2400" dirty="0" smtClean="0"/>
              <a:t> Розповсюдження посібників.</a:t>
            </a:r>
            <a:endParaRPr lang="ru-RU" sz="2400" dirty="0" smtClean="0"/>
          </a:p>
          <a:p>
            <a:pPr>
              <a:buNone/>
            </a:pPr>
            <a:r>
              <a:rPr lang="uk-UA" sz="2400" dirty="0" smtClean="0"/>
              <a:t> </a:t>
            </a:r>
            <a:endParaRPr lang="ru-RU" sz="2400" dirty="0" smtClean="0"/>
          </a:p>
          <a:p>
            <a:pPr>
              <a:buNone/>
            </a:pPr>
            <a:r>
              <a:rPr lang="uk-UA" sz="2400" b="1" u="sng" dirty="0" smtClean="0"/>
              <a:t>Третій етап.</a:t>
            </a:r>
            <a:r>
              <a:rPr lang="uk-UA" sz="2400" dirty="0" smtClean="0"/>
              <a:t> Організація діючих </a:t>
            </a:r>
            <a:r>
              <a:rPr lang="uk-UA" sz="2400" dirty="0" err="1" smtClean="0"/>
              <a:t>фітнесцентрів</a:t>
            </a:r>
            <a:r>
              <a:rPr lang="uk-UA" sz="2400" dirty="0" smtClean="0"/>
              <a:t>.</a:t>
            </a:r>
            <a:endParaRPr lang="ru-RU" sz="2400" dirty="0" smtClean="0"/>
          </a:p>
          <a:p>
            <a:pPr>
              <a:buNone/>
            </a:pPr>
            <a:r>
              <a:rPr lang="uk-UA" sz="2400" dirty="0" smtClean="0"/>
              <a:t> </a:t>
            </a:r>
            <a:endParaRPr lang="ru-RU" sz="2400" dirty="0" smtClean="0"/>
          </a:p>
          <a:p>
            <a:pPr>
              <a:buNone/>
            </a:pPr>
            <a:r>
              <a:rPr lang="uk-UA" sz="2400" b="1" u="sng" dirty="0" smtClean="0"/>
              <a:t>Четвертий етап</a:t>
            </a:r>
            <a:r>
              <a:rPr lang="uk-UA" sz="2400" dirty="0" smtClean="0"/>
              <a:t>. Індивідуальна тренерська робота.</a:t>
            </a:r>
            <a:endParaRPr lang="ru-RU" sz="2400" dirty="0" smtClean="0"/>
          </a:p>
          <a:p>
            <a:pPr>
              <a:buNone/>
            </a:pPr>
            <a:r>
              <a:rPr lang="uk-UA" sz="2400" dirty="0" smtClean="0"/>
              <a:t> </a:t>
            </a:r>
            <a:endParaRPr lang="ru-RU" sz="2400" dirty="0" smtClean="0"/>
          </a:p>
          <a:p>
            <a:pPr>
              <a:buNone/>
            </a:pPr>
            <a:r>
              <a:rPr lang="uk-UA" sz="2400" b="1" u="sng" dirty="0" smtClean="0"/>
              <a:t>П’ятий етап</a:t>
            </a:r>
            <a:r>
              <a:rPr lang="uk-UA" sz="2400" dirty="0" smtClean="0"/>
              <a:t>. Підготовка та навчання підлітків-тренерів, мотивація до розповсюдження програми проекту.</a:t>
            </a:r>
            <a:endParaRPr lang="ru-RU" sz="2400" dirty="0" smtClean="0"/>
          </a:p>
          <a:p>
            <a:pPr>
              <a:buNone/>
            </a:pPr>
            <a:endParaRPr lang="ru-RU" sz="2400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algn="r">
              <a:buNone/>
            </a:pPr>
            <a:endParaRPr lang="ru-RU" sz="2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Picture 3" descr="C:\Documents and Settings\Администратор\Local Settings\Temporary Internet Files\Content.IE5\VNJXFBAD\MC90044650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3573016"/>
            <a:ext cx="1518818" cy="1728216"/>
          </a:xfrm>
          <a:prstGeom prst="rect">
            <a:avLst/>
          </a:prstGeom>
          <a:noFill/>
        </p:spPr>
      </p:pic>
      <p:pic>
        <p:nvPicPr>
          <p:cNvPr id="5" name="Picture 9" descr="C:\Documents and Settings\Администратор\Local Settings\Temporary Internet Files\Content.IE5\YLD4OOX6\MC900390034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764704"/>
            <a:ext cx="1838325" cy="1695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056784" cy="1426170"/>
          </a:xfrm>
        </p:spPr>
        <p:txBody>
          <a:bodyPr>
            <a:noAutofit/>
          </a:bodyPr>
          <a:lstStyle/>
          <a:p>
            <a:pPr lvl="0"/>
            <a:r>
              <a:rPr lang="uk-UA" sz="4000" dirty="0" smtClean="0">
                <a:solidFill>
                  <a:schemeClr val="accent1">
                    <a:lumMod val="50000"/>
                  </a:schemeClr>
                </a:solidFill>
              </a:rPr>
              <a:t>Стиль життя – рухова активність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4000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ru-RU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uk-UA" sz="2400" i="1" dirty="0" smtClean="0"/>
              <a:t>					Дев'ять десятин нашого щастя 				залежить від здоров'я</a:t>
            </a:r>
            <a:endParaRPr lang="ru-RU" sz="2400" dirty="0" smtClean="0"/>
          </a:p>
          <a:p>
            <a:pPr>
              <a:buNone/>
            </a:pPr>
            <a:r>
              <a:rPr lang="uk-UA" sz="2400" i="1" dirty="0" smtClean="0"/>
              <a:t>							А. </a:t>
            </a:r>
            <a:r>
              <a:rPr lang="uk-UA" sz="2400" i="1" dirty="0" err="1" smtClean="0"/>
              <a:t>Шопенгауер</a:t>
            </a:r>
            <a:endParaRPr lang="ru-RU" sz="2400" dirty="0"/>
          </a:p>
        </p:txBody>
      </p:sp>
      <p:pic>
        <p:nvPicPr>
          <p:cNvPr id="5" name="Picture 3" descr="C:\Documents and Settings\Администратор\Local Settings\Temporary Internet Files\Content.IE5\VNJXFBAD\MM900336413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3501008"/>
            <a:ext cx="3096344" cy="2736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>
                <a:solidFill>
                  <a:schemeClr val="bg2">
                    <a:lumMod val="50000"/>
                  </a:schemeClr>
                </a:solidFill>
              </a:rPr>
              <a:t>Домашнє тренування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6" name="Picture 2" descr="C:\Documents and Settings\Администратор\Рабочий стол\PB30348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32983" y="1600200"/>
            <a:ext cx="6278033" cy="4708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Тренування в залі</a:t>
            </a:r>
            <a:endParaRPr lang="ru-RU" dirty="0"/>
          </a:p>
        </p:txBody>
      </p:sp>
      <p:pic>
        <p:nvPicPr>
          <p:cNvPr id="2050" name="Picture 2" descr="D:\Наші документи\Мої документи\Мирося\Мирося\виховна\здоровий спосіб життя\Білас\CIMG267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32983" y="1600200"/>
            <a:ext cx="6278033" cy="4708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>
                <a:solidFill>
                  <a:schemeClr val="accent1">
                    <a:lumMod val="50000"/>
                  </a:schemeClr>
                </a:solidFill>
              </a:rPr>
              <a:t>Складова успіху – раціональне харчування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					Треба </a:t>
            </a:r>
            <a:r>
              <a:rPr lang="uk-UA" sz="2400" dirty="0" smtClean="0"/>
              <a:t>їсти </a:t>
            </a:r>
            <a:r>
              <a:rPr lang="ru-RU" sz="2400" dirty="0" smtClean="0"/>
              <a:t>для того, </a:t>
            </a:r>
            <a:r>
              <a:rPr lang="uk-UA" sz="2400" dirty="0" smtClean="0"/>
              <a:t>щоб жити,</a:t>
            </a:r>
          </a:p>
          <a:p>
            <a:pPr>
              <a:buNone/>
            </a:pPr>
            <a:r>
              <a:rPr lang="uk-UA" sz="2400" dirty="0" smtClean="0"/>
              <a:t>					 </a:t>
            </a:r>
            <a:r>
              <a:rPr lang="ru-RU" sz="2400" dirty="0" smtClean="0"/>
              <a:t>а не </a:t>
            </a:r>
            <a:r>
              <a:rPr lang="uk-UA" sz="2400" dirty="0" smtClean="0"/>
              <a:t>жити, щоб їсти» </a:t>
            </a:r>
            <a:endParaRPr lang="ru-RU" sz="2400" dirty="0" smtClean="0"/>
          </a:p>
          <a:p>
            <a:pPr lvl="2">
              <a:buNone/>
            </a:pPr>
            <a:r>
              <a:rPr lang="ru-RU" sz="1800" b="1" dirty="0" smtClean="0"/>
              <a:t>					Сократ </a:t>
            </a:r>
            <a:r>
              <a:rPr lang="uk-UA" sz="1800" dirty="0" smtClean="0"/>
              <a:t>(</a:t>
            </a:r>
            <a:r>
              <a:rPr lang="uk-UA" sz="1800" dirty="0" err="1" smtClean="0"/>
              <a:t>бл</a:t>
            </a:r>
            <a:r>
              <a:rPr lang="uk-UA" sz="1800" dirty="0" smtClean="0"/>
              <a:t>. </a:t>
            </a:r>
            <a:r>
              <a:rPr lang="ru-RU" sz="1800" dirty="0" smtClean="0"/>
              <a:t>470-399 </a:t>
            </a:r>
            <a:r>
              <a:rPr lang="en-US" sz="1800" dirty="0" smtClean="0"/>
              <a:t>p</a:t>
            </a:r>
            <a:r>
              <a:rPr lang="ru-RU" sz="1800" dirty="0" smtClean="0"/>
              <a:t>.</a:t>
            </a:r>
            <a:r>
              <a:rPr lang="en-US" sz="1800" dirty="0" smtClean="0"/>
              <a:t>p</a:t>
            </a:r>
            <a:r>
              <a:rPr lang="ru-RU" sz="1800" dirty="0" smtClean="0"/>
              <a:t>. </a:t>
            </a:r>
            <a:r>
              <a:rPr lang="uk-UA" sz="1800" dirty="0" smtClean="0"/>
              <a:t>до н.е.)</a:t>
            </a:r>
            <a:endParaRPr lang="ru-RU" sz="1800" dirty="0" smtClean="0"/>
          </a:p>
          <a:p>
            <a:endParaRPr lang="ru-RU" sz="2400" dirty="0"/>
          </a:p>
        </p:txBody>
      </p:sp>
      <p:pic>
        <p:nvPicPr>
          <p:cNvPr id="9229" name="Picture 13" descr="C:\Documents and Settings\Администратор\Local Settings\Temporary Internet Files\Content.IE5\YLD4OOX6\MP90043397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3845776"/>
            <a:ext cx="3563888" cy="3012224"/>
          </a:xfrm>
          <a:prstGeom prst="rect">
            <a:avLst/>
          </a:prstGeom>
          <a:noFill/>
        </p:spPr>
      </p:pic>
      <p:pic>
        <p:nvPicPr>
          <p:cNvPr id="9232" name="Picture 16" descr="C:\Documents and Settings\Администратор\Local Settings\Temporary Internet Files\Content.IE5\Q0YVO58W\MP900433966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61048"/>
            <a:ext cx="3528392" cy="2996952"/>
          </a:xfrm>
          <a:prstGeom prst="rect">
            <a:avLst/>
          </a:prstGeom>
          <a:noFill/>
        </p:spPr>
      </p:pic>
      <p:pic>
        <p:nvPicPr>
          <p:cNvPr id="1026" name="Picture 2" descr="C:\Program Files\Microsoft Office\MEDIA\CAGCAT10\j0199283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196752"/>
            <a:ext cx="1841500" cy="1654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uk-UA" sz="4400" dirty="0" smtClean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uk-UA" sz="4400" u="sng" dirty="0" smtClean="0">
                <a:solidFill>
                  <a:schemeClr val="accent1">
                    <a:lumMod val="50000"/>
                  </a:schemeClr>
                </a:solidFill>
              </a:rPr>
              <a:t>Правила харчування:</a:t>
            </a:r>
            <a:r>
              <a:rPr lang="ru-RU" sz="4400" dirty="0" smtClean="0"/>
              <a:t/>
            </a:r>
            <a:br>
              <a:rPr lang="ru-RU" sz="440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uk-UA" sz="2400" dirty="0" smtClean="0"/>
              <a:t> </a:t>
            </a:r>
            <a:endParaRPr lang="ru-RU" sz="2400" dirty="0" smtClean="0"/>
          </a:p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uk-UA" sz="2900" b="1" dirty="0" smtClean="0">
                <a:solidFill>
                  <a:schemeClr val="bg1"/>
                </a:solidFill>
              </a:rPr>
              <a:t>Ніколи не йдіть з дому не поснідавши. Привчіть себе до цього.</a:t>
            </a:r>
            <a:endParaRPr lang="ru-RU" sz="2900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uk-UA" sz="2900" b="1" dirty="0" smtClean="0">
                <a:solidFill>
                  <a:schemeClr val="bg1"/>
                </a:solidFill>
              </a:rPr>
              <a:t>Банальне правило </a:t>
            </a:r>
            <a:r>
              <a:rPr lang="ru-RU" sz="2900" b="1" dirty="0" smtClean="0">
                <a:solidFill>
                  <a:schemeClr val="bg1"/>
                </a:solidFill>
              </a:rPr>
              <a:t>- </a:t>
            </a:r>
            <a:r>
              <a:rPr lang="uk-UA" sz="2900" b="1" dirty="0" smtClean="0">
                <a:solidFill>
                  <a:schemeClr val="bg1"/>
                </a:solidFill>
              </a:rPr>
              <a:t>не наїдайтесь на ніч. Якщо приходите пізно </a:t>
            </a:r>
          </a:p>
          <a:p>
            <a:pPr>
              <a:lnSpc>
                <a:spcPct val="120000"/>
              </a:lnSpc>
              <a:buNone/>
            </a:pPr>
            <a:r>
              <a:rPr lang="uk-UA" sz="2900" b="1" dirty="0" smtClean="0">
                <a:solidFill>
                  <a:schemeClr val="bg1"/>
                </a:solidFill>
              </a:rPr>
              <a:t>        з пар чи роботи, то найкращим для вас буде кефір або апельсин, </a:t>
            </a:r>
          </a:p>
          <a:p>
            <a:pPr>
              <a:lnSpc>
                <a:spcPct val="120000"/>
              </a:lnSpc>
              <a:buNone/>
            </a:pPr>
            <a:r>
              <a:rPr lang="uk-UA" sz="2900" b="1" dirty="0" smtClean="0">
                <a:solidFill>
                  <a:schemeClr val="bg1"/>
                </a:solidFill>
              </a:rPr>
              <a:t>         яблуко, ананас, і після цього лягайте спати.</a:t>
            </a:r>
            <a:endParaRPr lang="ru-RU" sz="2900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uk-UA" sz="2900" b="1" dirty="0" smtClean="0">
                <a:solidFill>
                  <a:schemeClr val="bg1"/>
                </a:solidFill>
              </a:rPr>
              <a:t>Не робіть великих перерв між прийняттям їжі. Перерва повинна</a:t>
            </a:r>
          </a:p>
          <a:p>
            <a:pPr>
              <a:lnSpc>
                <a:spcPct val="120000"/>
              </a:lnSpc>
              <a:buNone/>
            </a:pPr>
            <a:r>
              <a:rPr lang="uk-UA" sz="2900" b="1" dirty="0" smtClean="0">
                <a:solidFill>
                  <a:schemeClr val="bg1"/>
                </a:solidFill>
              </a:rPr>
              <a:t>         бути не більше </a:t>
            </a:r>
            <a:r>
              <a:rPr lang="ru-RU" sz="2900" b="1" dirty="0" smtClean="0">
                <a:solidFill>
                  <a:schemeClr val="bg1"/>
                </a:solidFill>
              </a:rPr>
              <a:t>6-8 </a:t>
            </a:r>
            <a:r>
              <a:rPr lang="uk-UA" sz="2900" b="1" dirty="0" smtClean="0">
                <a:solidFill>
                  <a:schemeClr val="bg1"/>
                </a:solidFill>
              </a:rPr>
              <a:t>годин. Потрібно їсти </a:t>
            </a:r>
            <a:r>
              <a:rPr lang="ru-RU" sz="2900" b="1" dirty="0" smtClean="0">
                <a:solidFill>
                  <a:schemeClr val="bg1"/>
                </a:solidFill>
              </a:rPr>
              <a:t>3 </a:t>
            </a:r>
            <a:r>
              <a:rPr lang="uk-UA" sz="2900" b="1" dirty="0" smtClean="0">
                <a:solidFill>
                  <a:schemeClr val="bg1"/>
                </a:solidFill>
              </a:rPr>
              <a:t>рази вдень, можна чотири </a:t>
            </a:r>
          </a:p>
          <a:p>
            <a:pPr>
              <a:lnSpc>
                <a:spcPct val="120000"/>
              </a:lnSpc>
              <a:buNone/>
            </a:pPr>
            <a:r>
              <a:rPr lang="uk-UA" sz="2900" b="1" dirty="0" smtClean="0">
                <a:solidFill>
                  <a:schemeClr val="bg1"/>
                </a:solidFill>
              </a:rPr>
              <a:t>         рази. Основна частина харчування повинна приходитися на перші два прийняття їжі.</a:t>
            </a:r>
            <a:endParaRPr lang="ru-RU" sz="2900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uk-UA" sz="2900" b="1" dirty="0" smtClean="0">
                <a:solidFill>
                  <a:schemeClr val="bg1"/>
                </a:solidFill>
              </a:rPr>
              <a:t>Не допускайте, щоб кількість жирів у вашому раціоні зменшувався до нульової позначки. Не вживаючи достатню кількість жирів, ви можете порушити обмін речовин, погіршити зір і слух. Такі продукти, як масло, сир і яйця повинні бути присутні у вашому раціоні.</a:t>
            </a:r>
            <a:endParaRPr lang="ru-RU" sz="2900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uk-UA" sz="2900" b="1" dirty="0" smtClean="0">
                <a:solidFill>
                  <a:schemeClr val="bg1"/>
                </a:solidFill>
              </a:rPr>
              <a:t>Різне солодке, торти, цукерки та інше повинні покинути ваш стіл, але це не означає, що одне морозиво може покласти хрест на вашій фігурі.</a:t>
            </a:r>
            <a:endParaRPr lang="ru-RU" sz="2900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uk-UA" sz="2900" b="1" dirty="0" smtClean="0">
                <a:solidFill>
                  <a:schemeClr val="bg1"/>
                </a:solidFill>
              </a:rPr>
              <a:t>Поступово витисніть із свого раціону харчове сміття: кетчупи, </a:t>
            </a:r>
            <a:r>
              <a:rPr lang="uk-UA" sz="2900" b="1" dirty="0" err="1" smtClean="0">
                <a:solidFill>
                  <a:schemeClr val="bg1"/>
                </a:solidFill>
              </a:rPr>
              <a:t>майонези</a:t>
            </a:r>
            <a:r>
              <a:rPr lang="uk-UA" sz="2900" b="1" dirty="0" smtClean="0">
                <a:solidFill>
                  <a:schemeClr val="bg1"/>
                </a:solidFill>
              </a:rPr>
              <a:t>, соуси, чіпси, сухарики та ін.</a:t>
            </a:r>
            <a:endParaRPr lang="ru-RU" sz="2900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Wingdings" pitchFamily="2" charset="2"/>
              <a:buChar char="v"/>
            </a:pPr>
            <a:r>
              <a:rPr lang="uk-UA" sz="2900" b="1" dirty="0" smtClean="0">
                <a:solidFill>
                  <a:schemeClr val="bg1"/>
                </a:solidFill>
              </a:rPr>
              <a:t>Обережніше з алкоголем! Він може призвести до небажаних наслідків.</a:t>
            </a:r>
            <a:endParaRPr lang="ru-RU" sz="2900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ru-RU" sz="2400" dirty="0"/>
          </a:p>
        </p:txBody>
      </p:sp>
      <p:pic>
        <p:nvPicPr>
          <p:cNvPr id="10242" name="Picture 2" descr="C:\Documents and Settings\Администратор\Local Settings\Temporary Internet Files\Content.IE5\YLD4OOX6\MP900431806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27776" y="0"/>
            <a:ext cx="2016224" cy="31409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200" dirty="0" smtClean="0">
                <a:solidFill>
                  <a:schemeClr val="bg1"/>
                </a:solidFill>
              </a:rPr>
              <a:t> Технічні  засоби, що  необхідні для тренувань</a:t>
            </a:r>
            <a:r>
              <a:rPr lang="ru-RU" sz="3200" dirty="0" smtClean="0">
                <a:solidFill>
                  <a:schemeClr val="bg1"/>
                </a:solidFill>
              </a:rPr>
              <a:t/>
            </a:r>
            <a:br>
              <a:rPr lang="ru-RU" sz="3200" dirty="0" smtClean="0">
                <a:solidFill>
                  <a:schemeClr val="bg1"/>
                </a:solidFill>
              </a:rPr>
            </a:b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14343" name="Picture 7" descr="C:\Documents and Settings\Администратор\Local Settings\Temporary Internet Files\Content.IE5\0NABLTLV\MC90035141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1268760"/>
            <a:ext cx="1812925" cy="1657350"/>
          </a:xfrm>
          <a:prstGeom prst="rect">
            <a:avLst/>
          </a:prstGeom>
          <a:noFill/>
        </p:spPr>
      </p:pic>
      <p:pic>
        <p:nvPicPr>
          <p:cNvPr id="14344" name="Picture 8" descr="C:\Documents and Settings\Администратор\Local Settings\Temporary Internet Files\Content.IE5\YLD4OOX6\MC900350458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4437112"/>
            <a:ext cx="800100" cy="1812925"/>
          </a:xfrm>
          <a:prstGeom prst="rect">
            <a:avLst/>
          </a:prstGeom>
          <a:noFill/>
        </p:spPr>
      </p:pic>
      <p:pic>
        <p:nvPicPr>
          <p:cNvPr id="14346" name="Picture 10" descr="C:\Documents and Settings\Администратор\Local Settings\Temporary Internet Files\Content.IE5\Q0YVO58W\MC900199911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484784"/>
            <a:ext cx="1836738" cy="1463675"/>
          </a:xfrm>
          <a:prstGeom prst="rect">
            <a:avLst/>
          </a:prstGeom>
          <a:noFill/>
        </p:spPr>
      </p:pic>
      <p:pic>
        <p:nvPicPr>
          <p:cNvPr id="14352" name="Picture 16" descr="C:\Documents and Settings\Администратор\Local Settings\Temporary Internet Files\Content.IE5\Q0YVO58W\MC900350452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6" y="1124744"/>
            <a:ext cx="1816100" cy="955675"/>
          </a:xfrm>
          <a:prstGeom prst="rect">
            <a:avLst/>
          </a:prstGeom>
          <a:noFill/>
        </p:spPr>
      </p:pic>
      <p:pic>
        <p:nvPicPr>
          <p:cNvPr id="14354" name="Picture 18" descr="C:\Documents and Settings\Администратор\Local Settings\Temporary Internet Files\Content.IE5\YLD4OOX6\MC900383756[1]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4" y="4581128"/>
            <a:ext cx="1393825" cy="1835150"/>
          </a:xfrm>
          <a:prstGeom prst="rect">
            <a:avLst/>
          </a:prstGeom>
          <a:noFill/>
        </p:spPr>
      </p:pic>
      <p:pic>
        <p:nvPicPr>
          <p:cNvPr id="14355" name="Picture 19" descr="C:\Documents and Settings\Администратор\Local Settings\Temporary Internet Files\Content.IE5\VNJXFBAD\MC900352299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35896" y="5157192"/>
            <a:ext cx="1792287" cy="1479550"/>
          </a:xfrm>
          <a:prstGeom prst="rect">
            <a:avLst/>
          </a:prstGeom>
          <a:noFill/>
        </p:spPr>
      </p:pic>
      <p:pic>
        <p:nvPicPr>
          <p:cNvPr id="14356" name="Picture 20" descr="C:\Documents and Settings\Администратор\Local Settings\Temporary Internet Files\Content.IE5\VNJXFBAD\MM900303486[1]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31840" y="2276872"/>
            <a:ext cx="3240360" cy="2736304"/>
          </a:xfrm>
          <a:prstGeom prst="rect">
            <a:avLst/>
          </a:prstGeom>
          <a:noFill/>
        </p:spPr>
      </p:pic>
      <p:sp>
        <p:nvSpPr>
          <p:cNvPr id="24" name="Содержимое 23"/>
          <p:cNvSpPr>
            <a:spLocks noGrp="1"/>
          </p:cNvSpPr>
          <p:nvPr>
            <p:ph idx="1"/>
          </p:nvPr>
        </p:nvSpPr>
        <p:spPr>
          <a:xfrm>
            <a:off x="2339752" y="1556792"/>
            <a:ext cx="4680520" cy="4709160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184</TotalTime>
  <Words>413</Words>
  <Application>Microsoft Office PowerPoint</Application>
  <PresentationFormat>Экран (4:3)</PresentationFormat>
  <Paragraphs>143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Апекс</vt:lpstr>
      <vt:lpstr>ПРОЕКТ “ Твоє життя – твій вибір “ </vt:lpstr>
      <vt:lpstr>Апробація проекту</vt:lpstr>
      <vt:lpstr>Тема проекту «Твоє життя – твій вибір»  </vt:lpstr>
      <vt:lpstr>Таблиця 1  Вплив навантаження на пульс  </vt:lpstr>
      <vt:lpstr> ПРОЕКТ ’’ Твоє життя – твій вибір ’’ </vt:lpstr>
      <vt:lpstr>Слайд 6</vt:lpstr>
      <vt:lpstr>«Приховуючи істину від друзів, кому ти  відкриєшся?» Кузьма Прутков </vt:lpstr>
      <vt:lpstr> Практична мета №1:   Популяризація здорового способу життя </vt:lpstr>
      <vt:lpstr>Практична мета 2:  Удосконалення діючих спортивних клубів</vt:lpstr>
      <vt:lpstr>Ресурси: </vt:lpstr>
      <vt:lpstr>Етапи впровадження проекту </vt:lpstr>
      <vt:lpstr>Стиль життя – рухова активність </vt:lpstr>
      <vt:lpstr>Домашнє тренування</vt:lpstr>
      <vt:lpstr>Тренування в залі</vt:lpstr>
      <vt:lpstr>Складова успіху – раціональне харчування</vt:lpstr>
      <vt:lpstr> Правила харчування: </vt:lpstr>
      <vt:lpstr> Технічні  засоби, що  необхідні для тренувань </vt:lpstr>
    </vt:vector>
  </TitlesOfParts>
  <Company>GrasCD Project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23</cp:revision>
  <dcterms:created xsi:type="dcterms:W3CDTF">2011-11-21T21:42:47Z</dcterms:created>
  <dcterms:modified xsi:type="dcterms:W3CDTF">2012-02-27T15:33:23Z</dcterms:modified>
</cp:coreProperties>
</file>