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69" r:id="rId3"/>
    <p:sldId id="259" r:id="rId4"/>
    <p:sldId id="268" r:id="rId5"/>
    <p:sldId id="267" r:id="rId6"/>
    <p:sldId id="266" r:id="rId7"/>
    <p:sldId id="265" r:id="rId8"/>
    <p:sldId id="264" r:id="rId9"/>
    <p:sldId id="263" r:id="rId10"/>
    <p:sldId id="275" r:id="rId11"/>
    <p:sldId id="274" r:id="rId12"/>
    <p:sldId id="273" r:id="rId13"/>
    <p:sldId id="272" r:id="rId14"/>
    <p:sldId id="258" r:id="rId15"/>
    <p:sldId id="280" r:id="rId16"/>
    <p:sldId id="284" r:id="rId17"/>
    <p:sldId id="283" r:id="rId18"/>
    <p:sldId id="282" r:id="rId19"/>
    <p:sldId id="281" r:id="rId20"/>
    <p:sldId id="277" r:id="rId21"/>
    <p:sldId id="285" r:id="rId22"/>
    <p:sldId id="286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FF00"/>
    <a:srgbClr val="FFFF66"/>
    <a:srgbClr val="660033"/>
    <a:srgbClr val="800000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482" autoAdjust="0"/>
    <p:restoredTop sz="90929"/>
  </p:normalViewPr>
  <p:slideViewPr>
    <p:cSldViewPr>
      <p:cViewPr varScale="1">
        <p:scale>
          <a:sx n="59" d="100"/>
          <a:sy n="59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74036DA6-8AE8-47F8-831B-5DC1351C06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8C1C19BD-7C60-436A-932D-EC15972ED1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0FAC87-49A1-43D0-85B6-AEF2C7E9A159}" type="slidenum">
              <a:rPr lang="en-US">
                <a:latin typeface="Times New Roman" pitchFamily="18" charset="0"/>
              </a:rPr>
              <a:pPr/>
              <a:t>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323811-22F7-486A-8DB5-A4D22D347BAE}" type="slidenum">
              <a:rPr lang="en-US">
                <a:latin typeface="Times New Roman" pitchFamily="18" charset="0"/>
              </a:rPr>
              <a:pPr/>
              <a:t>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7651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03D4C6-9E5A-4DBB-9B13-174309795EA6}" type="slidenum">
              <a:rPr lang="en-US">
                <a:latin typeface="Times New Roman" pitchFamily="18" charset="0"/>
              </a:rPr>
              <a:pPr/>
              <a:t>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8675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5553EE-8E3E-46A0-B186-4D4492DDCCA6}" type="slidenum">
              <a:rPr lang="en-US">
                <a:latin typeface="Times New Roman" pitchFamily="18" charset="0"/>
              </a:rPr>
              <a:pPr/>
              <a:t>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29699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7FACA9-F4D5-4181-98A2-7AB8A3D8BD5B}" type="slidenum">
              <a:rPr lang="en-US">
                <a:latin typeface="Times New Roman" pitchFamily="18" charset="0"/>
              </a:rPr>
              <a:pPr/>
              <a:t>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0723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0B80DF-53EC-4DBC-8D6F-23FD590AA37D}" type="slidenum">
              <a:rPr lang="en-US">
                <a:latin typeface="Times New Roman" pitchFamily="18" charset="0"/>
              </a:rPr>
              <a:pPr/>
              <a:t>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1747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EC16D3-28B7-4C31-9BDA-31C06D68317C}" type="slidenum">
              <a:rPr lang="en-US">
                <a:latin typeface="Times New Roman" pitchFamily="18" charset="0"/>
              </a:rPr>
              <a:pPr/>
              <a:t>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2771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A6DC25-8B0C-4EDF-9A34-D42570173CD8}" type="slidenum">
              <a:rPr lang="en-US">
                <a:latin typeface="Times New Roman" pitchFamily="18" charset="0"/>
              </a:rPr>
              <a:pPr/>
              <a:t>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3795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60C4AD-5802-4B9C-8CB2-13A5089BCC7F}" type="slidenum">
              <a:rPr lang="en-US">
                <a:latin typeface="Times New Roman" pitchFamily="18" charset="0"/>
              </a:rPr>
              <a:pPr/>
              <a:t>10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4819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779A3F-5D12-419C-8948-9F0C397722A2}" type="slidenum">
              <a:rPr lang="en-US">
                <a:latin typeface="Times New Roman" pitchFamily="18" charset="0"/>
              </a:rPr>
              <a:pPr/>
              <a:t>11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5843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31EF42-F3FB-4881-8D78-3177A41EE41E}" type="slidenum">
              <a:rPr lang="en-US">
                <a:latin typeface="Times New Roman" pitchFamily="18" charset="0"/>
              </a:rPr>
              <a:pPr/>
              <a:t>12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6867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A3F150-07FA-43EE-AB9F-685E6F4060D6}" type="slidenum">
              <a:rPr lang="en-US">
                <a:latin typeface="Times New Roman" pitchFamily="18" charset="0"/>
              </a:rPr>
              <a:pPr/>
              <a:t>13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7891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7C0FF3-4B1A-4E6F-86AE-FFCEA0BF1FBB}" type="slidenum">
              <a:rPr lang="en-US">
                <a:latin typeface="Times New Roman" pitchFamily="18" charset="0"/>
              </a:rPr>
              <a:pPr/>
              <a:t>14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E68247-9FE1-400A-88FF-D4E393927885}" type="slidenum">
              <a:rPr lang="en-US">
                <a:latin typeface="Times New Roman" pitchFamily="18" charset="0"/>
              </a:rPr>
              <a:pPr/>
              <a:t>15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39939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393A97-77F7-47C1-B978-6389ACAAD38C}" type="slidenum">
              <a:rPr lang="en-US">
                <a:latin typeface="Times New Roman" pitchFamily="18" charset="0"/>
              </a:rPr>
              <a:pPr/>
              <a:t>16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0963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6924F2-0EE4-4255-BA4B-A9D2352CF850}" type="slidenum">
              <a:rPr lang="en-US">
                <a:latin typeface="Times New Roman" pitchFamily="18" charset="0"/>
              </a:rPr>
              <a:pPr/>
              <a:t>17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1987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0E6E89-58C3-4125-AC96-7FEAFAAB2811}" type="slidenum">
              <a:rPr lang="en-US">
                <a:latin typeface="Times New Roman" pitchFamily="18" charset="0"/>
              </a:rPr>
              <a:pPr/>
              <a:t>18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3011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B5FF73-9DD2-4386-9353-13E25C770769}" type="slidenum">
              <a:rPr lang="en-US">
                <a:latin typeface="Times New Roman" pitchFamily="18" charset="0"/>
              </a:rPr>
              <a:pPr/>
              <a:t>19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4035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524989-8C30-498C-9AEA-4C6880FB6426}" type="slidenum">
              <a:rPr lang="en-US">
                <a:latin typeface="Times New Roman" pitchFamily="18" charset="0"/>
              </a:rPr>
              <a:pPr/>
              <a:t>21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5059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6F98C0-2E18-4FB1-9DFF-EA7036258549}" type="slidenum">
              <a:rPr lang="en-US">
                <a:latin typeface="Times New Roman" pitchFamily="18" charset="0"/>
              </a:rPr>
              <a:pPr/>
              <a:t>22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6083" name="Rectangle 1026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ChangeArrowheads="1"/>
          </p:cNvSpPr>
          <p:nvPr/>
        </p:nvSpPr>
        <p:spPr bwMode="auto">
          <a:xfrm>
            <a:off x="685800" y="1447800"/>
            <a:ext cx="7772400" cy="4191000"/>
          </a:xfrm>
          <a:prstGeom prst="rect">
            <a:avLst/>
          </a:prstGeom>
          <a:solidFill>
            <a:srgbClr val="CCCC00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Times New Roman" charset="0"/>
            </a:endParaRPr>
          </a:p>
        </p:txBody>
      </p:sp>
      <p:sp>
        <p:nvSpPr>
          <p:cNvPr id="307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  <a:ln w="9525"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  <a:ln w="9525">
            <a:noFill/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A1F8C3-6003-41BD-9981-EBEDF9CCE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2555A-5A84-4F9A-87C4-F05A6CAFCF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76319-7195-4C4C-86DF-CFC44C2F37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BCD52-23DE-42F6-A543-1986A4F6F0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D2253-1D02-4C6A-9BFD-F814E8FFE8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D79C2-CACB-4402-8F82-4903949A6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41317-58F8-4107-A2A2-A92B77013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C668C-8CB6-4B7D-9663-4AF9BD868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09604-3502-4275-860D-8DD48B9EF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4868E-5652-4014-A19B-794E82E99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0E2FF-C36A-470F-8522-98296DC4C4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solidFill>
            <a:srgbClr val="CCCC00">
              <a:alpha val="50195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5894B34D-D21F-4C0E-8E6E-4EC0C939D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642938"/>
            <a:ext cx="8215313" cy="5786437"/>
          </a:xfrm>
          <a:solidFill>
            <a:srgbClr val="FFFF00">
              <a:alpha val="49804"/>
            </a:srgbClr>
          </a:solidFill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uk-UA" sz="80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ХУДОЖНЯ КУЛЬТУРА УКРАЇНСЬКОЇ ДІАСПОРИ</a:t>
            </a:r>
            <a:endParaRPr lang="en-US" sz="8000" dirty="0" smtClean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357188"/>
            <a:ext cx="8429625" cy="6286500"/>
          </a:xfrm>
          <a:solidFill>
            <a:srgbClr val="FFFF00">
              <a:alpha val="50195"/>
            </a:srgbClr>
          </a:solidFill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Tx/>
              <a:buNone/>
            </a:pPr>
            <a:endParaRPr lang="uk-UA" sz="4600" b="1" smtClean="0">
              <a:solidFill>
                <a:schemeClr val="tx1"/>
              </a:solidFill>
            </a:endParaRPr>
          </a:p>
          <a:p>
            <a:pPr marL="0" indent="0" algn="ctr" eaLnBrk="1" hangingPunct="1">
              <a:spcBef>
                <a:spcPct val="0"/>
              </a:spcBef>
            </a:pPr>
            <a:r>
              <a:rPr lang="uk-UA" sz="4800" b="1" smtClean="0">
                <a:solidFill>
                  <a:schemeClr val="tx1"/>
                </a:solidFill>
              </a:rPr>
              <a:t> </a:t>
            </a:r>
            <a:r>
              <a:rPr lang="uk-UA" sz="5400" b="1" smtClean="0">
                <a:solidFill>
                  <a:schemeClr val="tx1"/>
                </a:solidFill>
              </a:rPr>
              <a:t>Історія української еміграції.</a:t>
            </a:r>
          </a:p>
          <a:p>
            <a:pPr marL="0" indent="0" algn="ctr" eaLnBrk="1" hangingPunct="1">
              <a:spcBef>
                <a:spcPct val="0"/>
              </a:spcBef>
            </a:pPr>
            <a:endParaRPr lang="uk-UA" sz="5400" b="1" smtClean="0">
              <a:solidFill>
                <a:schemeClr val="tx1"/>
              </a:solidFill>
            </a:endParaRPr>
          </a:p>
          <a:p>
            <a:pPr marL="0" indent="0" algn="ctr" eaLnBrk="1" hangingPunct="1">
              <a:spcBef>
                <a:spcPct val="0"/>
              </a:spcBef>
            </a:pPr>
            <a:r>
              <a:rPr lang="uk-UA" sz="5400" b="1" smtClean="0">
                <a:solidFill>
                  <a:schemeClr val="tx1"/>
                </a:solidFill>
              </a:rPr>
              <a:t> О.Архипенко – піонер авангардизму у скульптурі. </a:t>
            </a:r>
            <a:endParaRPr lang="ru-RU" sz="5400" smtClean="0">
              <a:solidFill>
                <a:schemeClr val="tx1"/>
              </a:solidFill>
            </a:endParaRPr>
          </a:p>
          <a:p>
            <a:pPr marL="0" indent="0" algn="ctr" eaLnBrk="1" hangingPunct="1">
              <a:spcBef>
                <a:spcPct val="0"/>
              </a:spcBef>
            </a:pPr>
            <a:endParaRPr lang="ru-RU" sz="46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428625"/>
            <a:ext cx="7772400" cy="823913"/>
          </a:xfr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uk-UA" sz="5400" b="1" dirty="0" smtClean="0">
                <a:solidFill>
                  <a:srgbClr val="006600"/>
                </a:solidFill>
              </a:rPr>
              <a:t>«Мозковий штурм»</a:t>
            </a:r>
            <a:endParaRPr lang="ru-RU" sz="5400" dirty="0" smtClean="0">
              <a:solidFill>
                <a:srgbClr val="0066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357313"/>
            <a:ext cx="7986712" cy="5072062"/>
          </a:xfrm>
          <a:noFill/>
          <a:ln>
            <a:noFill/>
          </a:ln>
        </p:spPr>
        <p:txBody>
          <a:bodyPr/>
          <a:lstStyle/>
          <a:p>
            <a:pPr marL="271463" indent="-271463" algn="just" eaLnBrk="1" hangingPunct="1">
              <a:spcBef>
                <a:spcPct val="0"/>
              </a:spcBef>
            </a:pPr>
            <a:r>
              <a:rPr lang="uk-UA" sz="3500" b="1" smtClean="0">
                <a:solidFill>
                  <a:schemeClr val="tx1"/>
                </a:solidFill>
              </a:rPr>
              <a:t>Що включає поняття «духовна спадщина народу України»?</a:t>
            </a:r>
            <a:endParaRPr lang="ru-RU" sz="3500" b="1" smtClean="0">
              <a:solidFill>
                <a:schemeClr val="tx1"/>
              </a:solidFill>
            </a:endParaRPr>
          </a:p>
          <a:p>
            <a:pPr marL="271463" indent="-271463" algn="just" eaLnBrk="1" hangingPunct="1">
              <a:spcBef>
                <a:spcPct val="0"/>
              </a:spcBef>
            </a:pPr>
            <a:r>
              <a:rPr lang="uk-UA" sz="3500" b="1" smtClean="0">
                <a:solidFill>
                  <a:schemeClr val="tx1"/>
                </a:solidFill>
              </a:rPr>
              <a:t>Чи входять сюди надбання представників українського народу, які живуть за межами нашої країни?</a:t>
            </a:r>
            <a:endParaRPr lang="ru-RU" sz="3500" b="1" smtClean="0">
              <a:solidFill>
                <a:schemeClr val="tx1"/>
              </a:solidFill>
            </a:endParaRPr>
          </a:p>
          <a:p>
            <a:pPr marL="271463" indent="-271463" algn="just" eaLnBrk="1" hangingPunct="1">
              <a:spcBef>
                <a:spcPct val="0"/>
              </a:spcBef>
            </a:pPr>
            <a:r>
              <a:rPr lang="uk-UA" sz="3500" b="1" smtClean="0">
                <a:solidFill>
                  <a:schemeClr val="tx1"/>
                </a:solidFill>
              </a:rPr>
              <a:t>Визначення поняття «українська діаспора».</a:t>
            </a:r>
            <a:endParaRPr lang="ru-RU" sz="3500" b="1" smtClean="0">
              <a:solidFill>
                <a:schemeClr val="tx1"/>
              </a:solidFill>
            </a:endParaRPr>
          </a:p>
          <a:p>
            <a:pPr marL="271463" indent="-271463" algn="just" eaLnBrk="1" hangingPunct="1">
              <a:spcBef>
                <a:spcPct val="0"/>
              </a:spcBef>
            </a:pPr>
            <a:r>
              <a:rPr lang="uk-UA" sz="3500" b="1" smtClean="0">
                <a:solidFill>
                  <a:schemeClr val="tx1"/>
                </a:solidFill>
              </a:rPr>
              <a:t>Що таке «міграція», «імміграція», «еміграція»?</a:t>
            </a:r>
            <a:endParaRPr lang="ru-RU" sz="35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357188"/>
            <a:ext cx="7772400" cy="895350"/>
          </a:xfr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uk-UA" sz="5400" b="1" dirty="0" smtClean="0">
                <a:solidFill>
                  <a:srgbClr val="006600"/>
                </a:solidFill>
              </a:rPr>
              <a:t>Словничок </a:t>
            </a:r>
            <a:endParaRPr lang="en-US" sz="5400" dirty="0" smtClean="0">
              <a:solidFill>
                <a:srgbClr val="006600"/>
              </a:solidFill>
              <a:effectLst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500563"/>
          </a:xfrm>
          <a:noFill/>
          <a:ln>
            <a:noFill/>
          </a:ln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uk-UA" sz="4200" b="1" i="1" smtClean="0">
                <a:solidFill>
                  <a:schemeClr val="tx1"/>
                </a:solidFill>
              </a:rPr>
              <a:t>Українська діаспора</a:t>
            </a:r>
            <a:r>
              <a:rPr lang="uk-UA" sz="4200" smtClean="0">
                <a:solidFill>
                  <a:schemeClr val="tx1"/>
                </a:solidFill>
              </a:rPr>
              <a:t> - збірне визначення української національної спільноти поза межами українських земель (етнічної української території), яка відчуває духовний зв'язок з Україною.</a:t>
            </a:r>
            <a:endParaRPr lang="ru-RU" sz="42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714375"/>
            <a:ext cx="5000625" cy="5572125"/>
          </a:xfrm>
          <a:noFill/>
          <a:ln>
            <a:noFill/>
          </a:ln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uk-UA" sz="4000" b="1" i="1" smtClean="0">
                <a:solidFill>
                  <a:schemeClr val="tx1"/>
                </a:solidFill>
              </a:rPr>
              <a:t>Міграція населення</a:t>
            </a:r>
            <a:r>
              <a:rPr lang="uk-UA" sz="4000" b="1" smtClean="0">
                <a:solidFill>
                  <a:schemeClr val="tx1"/>
                </a:solidFill>
              </a:rPr>
              <a:t> (лат. </a:t>
            </a:r>
            <a:r>
              <a:rPr lang="uk-UA" sz="4000" b="1" i="1" smtClean="0">
                <a:solidFill>
                  <a:schemeClr val="tx1"/>
                </a:solidFill>
              </a:rPr>
              <a:t>переселення</a:t>
            </a:r>
            <a:r>
              <a:rPr lang="uk-UA" sz="4000" b="1" smtClean="0">
                <a:solidFill>
                  <a:schemeClr val="tx1"/>
                </a:solidFill>
              </a:rPr>
              <a:t>) - </a:t>
            </a:r>
            <a:r>
              <a:rPr lang="uk-UA" sz="4000" smtClean="0">
                <a:solidFill>
                  <a:schemeClr val="tx1"/>
                </a:solidFill>
              </a:rPr>
              <a:t>переміщення людей через кордони тих чи інших територій зі зміною місця проживання назавжди або на більш-менш тривалий час.</a:t>
            </a:r>
            <a:endParaRPr lang="ru-RU" sz="4000" smtClean="0">
              <a:solidFill>
                <a:schemeClr val="tx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03380" y="1714489"/>
            <a:ext cx="3440620" cy="295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642938"/>
            <a:ext cx="7629525" cy="5857875"/>
          </a:xfrm>
          <a:noFill/>
          <a:ln>
            <a:noFill/>
          </a:ln>
        </p:spPr>
        <p:txBody>
          <a:bodyPr/>
          <a:lstStyle/>
          <a:p>
            <a:pPr marL="0" indent="0" algn="just" eaLnBrk="1" hangingPunct="1">
              <a:spcBef>
                <a:spcPct val="0"/>
              </a:spcBef>
              <a:buFontTx/>
              <a:buNone/>
            </a:pPr>
            <a:r>
              <a:rPr lang="uk-UA" sz="3400" b="1" i="1" smtClean="0">
                <a:solidFill>
                  <a:schemeClr val="tx1"/>
                </a:solidFill>
              </a:rPr>
              <a:t>Іммігра́ція</a:t>
            </a:r>
            <a:r>
              <a:rPr lang="uk-UA" sz="3400" smtClean="0">
                <a:solidFill>
                  <a:schemeClr val="tx1"/>
                </a:solidFill>
              </a:rPr>
              <a:t> (лат. - вселяюся, в'їжджаю) - в'їзд громадян інших держав у країну на довгострокове перебування або постійне проживання. </a:t>
            </a:r>
            <a:endParaRPr lang="ru-RU" sz="3400" smtClean="0">
              <a:solidFill>
                <a:schemeClr val="tx1"/>
              </a:solidFill>
            </a:endParaRPr>
          </a:p>
          <a:p>
            <a:pPr marL="0" indent="0" algn="just" eaLnBrk="1" hangingPunct="1">
              <a:spcBef>
                <a:spcPct val="0"/>
              </a:spcBef>
              <a:buFontTx/>
              <a:buNone/>
            </a:pPr>
            <a:r>
              <a:rPr lang="uk-UA" sz="3400" b="1" i="1" smtClean="0">
                <a:solidFill>
                  <a:schemeClr val="tx1"/>
                </a:solidFill>
              </a:rPr>
              <a:t>Емігра́ція</a:t>
            </a:r>
            <a:r>
              <a:rPr lang="uk-UA" sz="3400" smtClean="0">
                <a:solidFill>
                  <a:schemeClr val="tx1"/>
                </a:solidFill>
              </a:rPr>
              <a:t> (лат. - виселення, переселення) - вимушена чи добровільна зміна місця проживання людей (емігрантів, переселенців), переселення зі своєї батьківщини, країни до інших країн глобального суспільства.</a:t>
            </a:r>
            <a:endParaRPr lang="ru-RU" sz="34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571500"/>
            <a:ext cx="8101012" cy="752475"/>
          </a:xfr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uk-UA" sz="4800" b="1" dirty="0" smtClean="0">
                <a:solidFill>
                  <a:srgbClr val="006600"/>
                </a:solidFill>
              </a:rPr>
              <a:t>Хвилі української еміграції </a:t>
            </a:r>
            <a:endParaRPr lang="en-US" sz="4800" dirty="0" smtClean="0">
              <a:solidFill>
                <a:srgbClr val="006600"/>
              </a:solidFill>
              <a:effectLst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428750"/>
            <a:ext cx="7772400" cy="4714875"/>
          </a:xfrm>
          <a:noFill/>
          <a:ln>
            <a:noFill/>
          </a:ln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uk-UA" sz="3600" b="1" smtClean="0">
                <a:solidFill>
                  <a:srgbClr val="006600"/>
                </a:solidFill>
              </a:rPr>
              <a:t>І</a:t>
            </a:r>
            <a:r>
              <a:rPr lang="ru-RU" sz="3600" b="1" smtClean="0">
                <a:solidFill>
                  <a:srgbClr val="006600"/>
                </a:solidFill>
              </a:rPr>
              <a:t> хвиля</a:t>
            </a:r>
            <a:r>
              <a:rPr lang="uk-UA" sz="3600" b="1" smtClean="0">
                <a:solidFill>
                  <a:srgbClr val="006600"/>
                </a:solidFill>
              </a:rPr>
              <a:t> - «Масова трудова»</a:t>
            </a:r>
          </a:p>
          <a:p>
            <a:pPr marL="0" indent="0" algn="just" eaLnBrk="1" hangingPunct="1">
              <a:spcBef>
                <a:spcPct val="0"/>
              </a:spcBef>
              <a:buFontTx/>
              <a:buNone/>
            </a:pPr>
            <a:r>
              <a:rPr lang="ru-RU" sz="3600" smtClean="0">
                <a:solidFill>
                  <a:schemeClr val="tx1"/>
                </a:solidFill>
              </a:rPr>
              <a:t>До США розпочалася у 1877 р., до Бразилії </a:t>
            </a:r>
            <a:r>
              <a:rPr lang="uk-UA" sz="3600" smtClean="0">
                <a:solidFill>
                  <a:schemeClr val="tx1"/>
                </a:solidFill>
              </a:rPr>
              <a:t>-</a:t>
            </a:r>
            <a:r>
              <a:rPr lang="ru-RU" sz="3600" smtClean="0">
                <a:solidFill>
                  <a:schemeClr val="tx1"/>
                </a:solidFill>
              </a:rPr>
              <a:t> у 1880-і рр., у Канаду </a:t>
            </a:r>
            <a:r>
              <a:rPr lang="uk-UA" sz="3600" smtClean="0">
                <a:solidFill>
                  <a:schemeClr val="tx1"/>
                </a:solidFill>
              </a:rPr>
              <a:t>-</a:t>
            </a:r>
            <a:r>
              <a:rPr lang="ru-RU" sz="3600" smtClean="0">
                <a:solidFill>
                  <a:schemeClr val="tx1"/>
                </a:solidFill>
              </a:rPr>
              <a:t> з 1891 р., до Російського Сибіру </a:t>
            </a:r>
            <a:r>
              <a:rPr lang="uk-UA" sz="3600" smtClean="0">
                <a:solidFill>
                  <a:schemeClr val="tx1"/>
                </a:solidFill>
              </a:rPr>
              <a:t>-</a:t>
            </a:r>
            <a:r>
              <a:rPr lang="ru-RU" sz="3600" smtClean="0">
                <a:solidFill>
                  <a:schemeClr val="tx1"/>
                </a:solidFill>
              </a:rPr>
              <a:t> після революції 1905</a:t>
            </a:r>
            <a:r>
              <a:rPr lang="uk-UA" sz="3600" smtClean="0">
                <a:solidFill>
                  <a:schemeClr val="tx1"/>
                </a:solidFill>
              </a:rPr>
              <a:t>-</a:t>
            </a:r>
            <a:r>
              <a:rPr lang="ru-RU" sz="3600" smtClean="0">
                <a:solidFill>
                  <a:schemeClr val="tx1"/>
                </a:solidFill>
              </a:rPr>
              <a:t>1907 рр. Виїздили до Аргентини, Австралії, Нової Зеландії, на Гавайські острови. Тривала до початку І світової війни.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25" y="5286375"/>
            <a:ext cx="7358063" cy="928688"/>
          </a:xfrm>
          <a:noFill/>
          <a:ln>
            <a:noFill/>
          </a:ln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sz="2800" b="1" i="1" smtClean="0">
                <a:solidFill>
                  <a:srgbClr val="006600"/>
                </a:solidFill>
              </a:rPr>
              <a:t>Одні з перших українських емігрантів до Америки – баптисти. </a:t>
            </a:r>
            <a:endParaRPr lang="en-US" sz="2800" b="1" i="1" smtClean="0">
              <a:solidFill>
                <a:srgbClr val="0066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38" y="142875"/>
            <a:ext cx="6746875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5643563"/>
            <a:ext cx="7772400" cy="519112"/>
          </a:xfrm>
          <a:noFill/>
          <a:ln>
            <a:noFill/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b="1" i="1" smtClean="0">
                <a:solidFill>
                  <a:srgbClr val="006600"/>
                </a:solidFill>
              </a:rPr>
              <a:t>Українські  вуглекопи  у  Канаді. 1904 р.</a:t>
            </a:r>
            <a:endParaRPr lang="en-US" sz="2800" b="1" i="1" smtClean="0">
              <a:solidFill>
                <a:srgbClr val="006600"/>
              </a:solidFill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142875"/>
            <a:ext cx="7777163" cy="5391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14375" y="714375"/>
            <a:ext cx="757237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4000" b="1">
                <a:solidFill>
                  <a:srgbClr val="008000"/>
                </a:solidFill>
                <a:ea typeface="Calibri" pitchFamily="34" charset="0"/>
                <a:cs typeface="Times New Roman" pitchFamily="18" charset="0"/>
              </a:rPr>
              <a:t>ІІ  хвиля  - </a:t>
            </a:r>
            <a:r>
              <a:rPr lang="uk-UA" sz="4000" b="1">
                <a:solidFill>
                  <a:srgbClr val="008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uk-UA" sz="4000" b="1">
                <a:solidFill>
                  <a:srgbClr val="008000"/>
                </a:solidFill>
                <a:ea typeface="Calibri" pitchFamily="34" charset="0"/>
                <a:cs typeface="Times New Roman" pitchFamily="18" charset="0"/>
              </a:rPr>
              <a:t>Інтелектуальна</a:t>
            </a:r>
            <a:r>
              <a:rPr lang="uk-UA" sz="4000" b="1">
                <a:solidFill>
                  <a:srgbClr val="008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</a:p>
          <a:p>
            <a:pPr algn="ctr"/>
            <a:endParaRPr lang="uk-UA" sz="40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uk-UA" sz="4000">
                <a:ea typeface="Calibri" pitchFamily="34" charset="0"/>
                <a:cs typeface="Times New Roman" pitchFamily="18" charset="0"/>
              </a:rPr>
              <a:t>       Друга хвиля еміграції українців охоплювала період між Першою та Другою світовими війнами у ХХ ст. і була зумовлена поєднанням соціально-економічних та політичних причин.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785813" y="571500"/>
            <a:ext cx="75723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4000" b="1">
                <a:solidFill>
                  <a:srgbClr val="008000"/>
                </a:solidFill>
                <a:ea typeface="Calibri" pitchFamily="34" charset="0"/>
                <a:cs typeface="Times New Roman" pitchFamily="18" charset="0"/>
              </a:rPr>
              <a:t>ІІІ  хвиля  -  </a:t>
            </a:r>
            <a:r>
              <a:rPr lang="uk-UA" sz="4000" b="1">
                <a:solidFill>
                  <a:srgbClr val="008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uk-UA" sz="4000" b="1">
                <a:solidFill>
                  <a:srgbClr val="008000"/>
                </a:solidFill>
                <a:ea typeface="Calibri" pitchFamily="34" charset="0"/>
                <a:cs typeface="Times New Roman" pitchFamily="18" charset="0"/>
              </a:rPr>
              <a:t>Політична</a:t>
            </a:r>
            <a:r>
              <a:rPr lang="uk-UA" sz="4000" b="1">
                <a:solidFill>
                  <a:srgbClr val="008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lang="uk-UA" sz="4000"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uk-UA" sz="4000">
                <a:ea typeface="Calibri" pitchFamily="34" charset="0"/>
                <a:cs typeface="Times New Roman" pitchFamily="18" charset="0"/>
              </a:rPr>
              <a:t>     Третя хвиля еміграції викликана головно політичними мотивами і розпочалася наприкінці Другої світової війни (1947-1953). </a:t>
            </a:r>
          </a:p>
        </p:txBody>
      </p:sp>
      <p:pic>
        <p:nvPicPr>
          <p:cNvPr id="20482" name="Picture 2" descr="C:\Users\User\Desktop\Новая папка (2)\392_300_7002_prov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3714752"/>
            <a:ext cx="4286280" cy="3076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785813" y="642938"/>
            <a:ext cx="7572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uk-UA" sz="3600" b="1">
                <a:solidFill>
                  <a:srgbClr val="008000"/>
                </a:solidFill>
                <a:ea typeface="Calibri" pitchFamily="34" charset="0"/>
                <a:cs typeface="Times New Roman" pitchFamily="18" charset="0"/>
              </a:rPr>
              <a:t>І</a:t>
            </a:r>
            <a:r>
              <a:rPr lang="en-US" sz="3600" b="1">
                <a:solidFill>
                  <a:srgbClr val="008000"/>
                </a:solidFill>
                <a:ea typeface="Calibri" pitchFamily="34" charset="0"/>
                <a:cs typeface="Times New Roman" pitchFamily="18" charset="0"/>
              </a:rPr>
              <a:t>V </a:t>
            </a:r>
            <a:r>
              <a:rPr lang="ru-RU" sz="3600" b="1">
                <a:solidFill>
                  <a:srgbClr val="008000"/>
                </a:solidFill>
                <a:ea typeface="Calibri" pitchFamily="34" charset="0"/>
                <a:cs typeface="Times New Roman" pitchFamily="18" charset="0"/>
              </a:rPr>
              <a:t> хвиля</a:t>
            </a:r>
            <a:r>
              <a:rPr lang="uk-UA" sz="3600" b="1">
                <a:solidFill>
                  <a:srgbClr val="008000"/>
                </a:solidFill>
                <a:ea typeface="Calibri" pitchFamily="34" charset="0"/>
                <a:cs typeface="Times New Roman" pitchFamily="18" charset="0"/>
              </a:rPr>
              <a:t>  - </a:t>
            </a:r>
            <a:r>
              <a:rPr lang="uk-UA" sz="3600" b="1">
                <a:solidFill>
                  <a:srgbClr val="008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uk-UA" sz="3600" b="1">
                <a:solidFill>
                  <a:srgbClr val="008000"/>
                </a:solidFill>
                <a:ea typeface="Calibri" pitchFamily="34" charset="0"/>
                <a:cs typeface="Times New Roman" pitchFamily="18" charset="0"/>
              </a:rPr>
              <a:t>Заробітчанська</a:t>
            </a:r>
            <a:r>
              <a:rPr lang="uk-UA" sz="3600" b="1">
                <a:solidFill>
                  <a:srgbClr val="008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</a:p>
          <a:p>
            <a:pPr algn="ctr"/>
            <a:endParaRPr lang="uk-UA" sz="36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714375" y="1357313"/>
            <a:ext cx="3500438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/>
              <a:t>1990-х рр. </a:t>
            </a:r>
          </a:p>
          <a:p>
            <a:pPr algn="ctr"/>
            <a:r>
              <a:rPr lang="ru-RU" sz="4000"/>
              <a:t>Головні причини - економічна скрута перехідного періоду в Україні. 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2436" y="1857364"/>
            <a:ext cx="466728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>
            <a:off x="785813" y="5643563"/>
            <a:ext cx="7572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 i="1">
                <a:solidFill>
                  <a:srgbClr val="006600"/>
                </a:solidFill>
              </a:rPr>
              <a:t>Група українських заробітчан. Іспанія. 2000 р.</a:t>
            </a:r>
          </a:p>
        </p:txBody>
      </p:sp>
      <p:pic>
        <p:nvPicPr>
          <p:cNvPr id="24577" name="Picture 1" descr="C:\Users\User\Desktop\Новая папка (2)\diaspora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428625"/>
            <a:ext cx="7745413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42875"/>
            <a:ext cx="8715375" cy="1428750"/>
          </a:xfrm>
          <a:solidFill>
            <a:srgbClr val="FFFF00">
              <a:alpha val="50000"/>
            </a:srgbClr>
          </a:solidFill>
        </p:spPr>
        <p:txBody>
          <a:bodyPr/>
          <a:lstStyle/>
          <a:p>
            <a:pPr eaLnBrk="1" hangingPunct="1">
              <a:defRPr/>
            </a:pPr>
            <a:r>
              <a:rPr lang="uk-UA" sz="4000" b="1" dirty="0" smtClean="0"/>
              <a:t>Олександр Архипенко (1887-1964)  – піонер авангардизму у скульптурі</a:t>
            </a:r>
            <a:endParaRPr lang="en-US" sz="4000" b="1" dirty="0" smtClean="0"/>
          </a:p>
        </p:txBody>
      </p:sp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1643063"/>
            <a:ext cx="457200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Z:\newtek\_backgrounds_1.02\Greg\PowerPoint Templates\Maps\Elements\maps_pri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428625" y="5500688"/>
            <a:ext cx="37147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006600"/>
                </a:solidFill>
              </a:rPr>
              <a:t>«Жінка, що розчісує волосся»</a:t>
            </a:r>
          </a:p>
        </p:txBody>
      </p:sp>
      <p:sp>
        <p:nvSpPr>
          <p:cNvPr id="17412" name="Прямоугольник 6"/>
          <p:cNvSpPr>
            <a:spLocks noChangeArrowheads="1"/>
          </p:cNvSpPr>
          <p:nvPr/>
        </p:nvSpPr>
        <p:spPr bwMode="auto">
          <a:xfrm>
            <a:off x="4714875" y="5715000"/>
            <a:ext cx="3649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6600"/>
                </a:solidFill>
              </a:rPr>
              <a:t>«Блакитний танцівник»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5" y="714355"/>
            <a:ext cx="2982242" cy="4857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785793"/>
            <a:ext cx="3786198" cy="4878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Z:\newtek\_backgrounds_1.02\Greg\PowerPoint Templates\Maps\Elements\maps_pri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642918"/>
            <a:ext cx="428625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857250" y="2857500"/>
            <a:ext cx="3070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006600"/>
                </a:solidFill>
              </a:rPr>
              <a:t>«Та, що крокує»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Z:\newtek\_backgrounds_1.02\Greg\PowerPoint Templates\Maps\Elements\maps_pri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714355"/>
            <a:ext cx="4500594" cy="5540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60" name="Прямоугольник 6"/>
          <p:cNvSpPr>
            <a:spLocks noChangeArrowheads="1"/>
          </p:cNvSpPr>
          <p:nvPr/>
        </p:nvSpPr>
        <p:spPr bwMode="auto">
          <a:xfrm>
            <a:off x="5214938" y="3143250"/>
            <a:ext cx="3421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006600"/>
                </a:solidFill>
              </a:rPr>
              <a:t>«Карусель Пьєро»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Z:\newtek\_backgrounds_1.02\Greg\PowerPoint Templates\Maps\Elements\maps_pri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57166"/>
            <a:ext cx="3929090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4357688" y="2428875"/>
            <a:ext cx="40719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uk-UA" sz="2800" b="1" i="1">
                <a:solidFill>
                  <a:srgbClr val="006600"/>
                </a:solidFill>
                <a:cs typeface="Times New Roman" pitchFamily="18" charset="0"/>
              </a:rPr>
              <a:t>Особливий механізм - «архипентура». </a:t>
            </a:r>
            <a:endParaRPr lang="uk-UA" sz="2800" b="1" i="1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Z:\newtek\_backgrounds_1.02\Greg\PowerPoint Templates\Maps\Elements\maps_pri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214290"/>
            <a:ext cx="4935916" cy="6649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8" name="Прямоугольник 4"/>
          <p:cNvSpPr>
            <a:spLocks noChangeArrowheads="1"/>
          </p:cNvSpPr>
          <p:nvPr/>
        </p:nvSpPr>
        <p:spPr bwMode="auto">
          <a:xfrm>
            <a:off x="928688" y="2928938"/>
            <a:ext cx="2903537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i="1">
                <a:solidFill>
                  <a:srgbClr val="006600"/>
                </a:solidFill>
              </a:rPr>
              <a:t>«Два ню. </a:t>
            </a:r>
          </a:p>
          <a:p>
            <a:pPr algn="ctr"/>
            <a:r>
              <a:rPr lang="ru-RU" sz="3200" b="1" i="1">
                <a:solidFill>
                  <a:srgbClr val="006600"/>
                </a:solidFill>
              </a:rPr>
              <a:t>Жіночі фігури»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142875"/>
            <a:ext cx="7772400" cy="1285875"/>
          </a:xfrm>
          <a:solidFill>
            <a:srgbClr val="FFFF00">
              <a:alpha val="50000"/>
            </a:srgbClr>
          </a:solidFill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/>
              <a:t>Енді</a:t>
            </a:r>
            <a:r>
              <a:rPr lang="ru-RU" b="1" dirty="0" smtClean="0"/>
              <a:t> </a:t>
            </a:r>
            <a:r>
              <a:rPr lang="ru-RU" b="1" dirty="0" err="1" smtClean="0"/>
              <a:t>Воргол</a:t>
            </a: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ru-RU" b="1" dirty="0" err="1" smtClean="0"/>
              <a:t>Андрій</a:t>
            </a:r>
            <a:r>
              <a:rPr lang="ru-RU" b="1" dirty="0" smtClean="0"/>
              <a:t> </a:t>
            </a:r>
            <a:r>
              <a:rPr lang="ru-RU" b="1" dirty="0" err="1" smtClean="0"/>
              <a:t>Ворхола</a:t>
            </a:r>
            <a:r>
              <a:rPr lang="ru-RU" b="1" dirty="0" smtClean="0"/>
              <a:t>)  (1928-1987)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643063"/>
            <a:ext cx="6334125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Z:\newtek\_backgrounds_1.02\Greg\PowerPoint Templates\Maps\Elements\maps_pri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Прямоугольник 4"/>
          <p:cNvSpPr>
            <a:spLocks noChangeArrowheads="1"/>
          </p:cNvSpPr>
          <p:nvPr/>
        </p:nvSpPr>
        <p:spPr bwMode="auto">
          <a:xfrm>
            <a:off x="1214438" y="2714625"/>
            <a:ext cx="21399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i="1">
                <a:solidFill>
                  <a:srgbClr val="006600"/>
                </a:solidFill>
              </a:rPr>
              <a:t>«Майкл </a:t>
            </a:r>
          </a:p>
          <a:p>
            <a:pPr algn="ctr"/>
            <a:r>
              <a:rPr lang="ru-RU" sz="3200" b="1" i="1">
                <a:solidFill>
                  <a:srgbClr val="006600"/>
                </a:solidFill>
              </a:rPr>
              <a:t>Джексон »</a:t>
            </a:r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785794"/>
            <a:ext cx="4725873" cy="5462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Z:\newtek\_backgrounds_1.02\Greg\PowerPoint Templates\Maps\Elements\maps_pri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Прямоугольник 4"/>
          <p:cNvSpPr>
            <a:spLocks noChangeArrowheads="1"/>
          </p:cNvSpPr>
          <p:nvPr/>
        </p:nvSpPr>
        <p:spPr bwMode="auto">
          <a:xfrm>
            <a:off x="4071938" y="5643563"/>
            <a:ext cx="1504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i="1">
                <a:solidFill>
                  <a:srgbClr val="006600"/>
                </a:solidFill>
              </a:rPr>
              <a:t>«Гете»</a:t>
            </a:r>
          </a:p>
        </p:txBody>
      </p:sp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642918"/>
            <a:ext cx="6956422" cy="514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Українська діаспора. О.Архипенко.">
  <a:themeElements>
    <a:clrScheme name="Тема Office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Українська діаспора. О.Архипенко.</Template>
  <TotalTime>0</TotalTime>
  <Words>408</Words>
  <Application>Microsoft PowerPoint</Application>
  <PresentationFormat>Экран (4:3)</PresentationFormat>
  <Paragraphs>61</Paragraphs>
  <Slides>22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Times New Roman</vt:lpstr>
      <vt:lpstr>Arial</vt:lpstr>
      <vt:lpstr>Calibri</vt:lpstr>
      <vt:lpstr>Українська діаспора. О.Архипенко.</vt:lpstr>
      <vt:lpstr>Слайд 1</vt:lpstr>
      <vt:lpstr>Слайд 2</vt:lpstr>
      <vt:lpstr>«Мозковий штурм»</vt:lpstr>
      <vt:lpstr>Словничок </vt:lpstr>
      <vt:lpstr>Слайд 5</vt:lpstr>
      <vt:lpstr>Слайд 6</vt:lpstr>
      <vt:lpstr>Хвилі української еміграції </vt:lpstr>
      <vt:lpstr>Слайд 8</vt:lpstr>
      <vt:lpstr>Слайд 9</vt:lpstr>
      <vt:lpstr>Слайд 10</vt:lpstr>
      <vt:lpstr>Слайд 11</vt:lpstr>
      <vt:lpstr>Слайд 12</vt:lpstr>
      <vt:lpstr>Слайд 13</vt:lpstr>
      <vt:lpstr>Олександр Архипенко (1887-1964)  – піонер авангардизму у скульптурі</vt:lpstr>
      <vt:lpstr>Слайд 15</vt:lpstr>
      <vt:lpstr>Слайд 16</vt:lpstr>
      <vt:lpstr>Слайд 17</vt:lpstr>
      <vt:lpstr>Слайд 18</vt:lpstr>
      <vt:lpstr>Слайд 19</vt:lpstr>
      <vt:lpstr>Енді Воргол  (Андрій Ворхола)  (1928-1987)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2012-07-22T07:23:06Z</dcterms:created>
  <dcterms:modified xsi:type="dcterms:W3CDTF">2012-07-22T07:23:42Z</dcterms:modified>
</cp:coreProperties>
</file>