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EFA4"/>
    <a:srgbClr val="3BBDF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7" autoAdjust="0"/>
    <p:restoredTop sz="94660"/>
  </p:normalViewPr>
  <p:slideViewPr>
    <p:cSldViewPr>
      <p:cViewPr varScale="1">
        <p:scale>
          <a:sx n="77" d="100"/>
          <a:sy n="77" d="100"/>
        </p:scale>
        <p:origin x="-8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2140F3B-1CBA-4234-A920-5DE608FF2A26}" type="datetimeFigureOut">
              <a:rPr lang="ru-RU" smtClean="0"/>
              <a:pPr/>
              <a:t>29.11.2010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4D91E45-B6C6-4548-8BFA-871FF2D641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7.png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071602" y="1714488"/>
            <a:ext cx="11963531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Якщо результат не залежить від способу                 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uk-UA" sz="2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2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розв</a:t>
            </a:r>
            <a:r>
              <a:rPr lang="ru-RU" sz="2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28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язування</a:t>
            </a:r>
            <a:r>
              <a:rPr lang="uk-UA" sz="2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– це математика</a:t>
            </a:r>
            <a:r>
              <a:rPr lang="uk-UA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br>
              <a:rPr lang="uk-UA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uk-UA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2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 якщо </a:t>
            </a:r>
            <a:r>
              <a:rPr lang="uk-UA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залежить </a:t>
            </a:r>
            <a:r>
              <a:rPr lang="uk-UA" sz="2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це бухгалтерія.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321" name="Object 1"/>
          <p:cNvGraphicFramePr>
            <a:graphicFrameLocks noChangeAspect="1"/>
          </p:cNvGraphicFramePr>
          <p:nvPr/>
        </p:nvGraphicFramePr>
        <p:xfrm>
          <a:off x="1071538" y="1785926"/>
          <a:ext cx="6713497" cy="752476"/>
        </p:xfrm>
        <a:graphic>
          <a:graphicData uri="http://schemas.openxmlformats.org/presentationml/2006/ole">
            <p:oleObj spid="_x0000_s56321" name="Формула" r:id="rId3" imgW="4508500" imgH="508000" progId="Equation.3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14480" y="500042"/>
            <a:ext cx="55290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Перевір себе </a:t>
            </a:r>
            <a:endParaRPr lang="ru-RU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71472" y="457200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А)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Б)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В)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Г)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>Д)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1142975" y="2714620"/>
          <a:ext cx="5330833" cy="657226"/>
        </p:xfrm>
        <a:graphic>
          <a:graphicData uri="http://schemas.openxmlformats.org/presentationml/2006/ole">
            <p:oleObj spid="_x0000_s56323" name="Формула" r:id="rId4" imgW="3403600" imgH="419100" progId="Equation.3">
              <p:embed/>
            </p:oleObj>
          </a:graphicData>
        </a:graphic>
      </p:graphicFrame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325" name="Object 5"/>
          <p:cNvGraphicFramePr>
            <a:graphicFrameLocks noChangeAspect="1"/>
          </p:cNvGraphicFramePr>
          <p:nvPr/>
        </p:nvGraphicFramePr>
        <p:xfrm>
          <a:off x="1142976" y="3500438"/>
          <a:ext cx="2053031" cy="723901"/>
        </p:xfrm>
        <a:graphic>
          <a:graphicData uri="http://schemas.openxmlformats.org/presentationml/2006/ole">
            <p:oleObj spid="_x0000_s56325" name="Формула" r:id="rId5" imgW="1308100" imgH="457200" progId="Equation.3">
              <p:embed/>
            </p:oleObj>
          </a:graphicData>
        </a:graphic>
      </p:graphicFrame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1214414" y="4331231"/>
          <a:ext cx="2000264" cy="740839"/>
        </p:xfrm>
        <a:graphic>
          <a:graphicData uri="http://schemas.openxmlformats.org/presentationml/2006/ole">
            <p:oleObj spid="_x0000_s56327" name="Формула" r:id="rId6" imgW="1358900" imgH="508000" progId="Equation.3">
              <p:embed/>
            </p:oleObj>
          </a:graphicData>
        </a:graphic>
      </p:graphicFrame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6329" name="Object 9"/>
          <p:cNvGraphicFramePr>
            <a:graphicFrameLocks noChangeAspect="1"/>
          </p:cNvGraphicFramePr>
          <p:nvPr/>
        </p:nvGraphicFramePr>
        <p:xfrm>
          <a:off x="1285852" y="5072074"/>
          <a:ext cx="4159968" cy="695326"/>
        </p:xfrm>
        <a:graphic>
          <a:graphicData uri="http://schemas.openxmlformats.org/presentationml/2006/ole">
            <p:oleObj spid="_x0000_s56329" name="Формула" r:id="rId7" imgW="2552700" imgH="431800" progId="Equation.3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285860"/>
            <a:ext cx="54498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5400" b="1" i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Тема </a:t>
            </a:r>
            <a:r>
              <a:rPr lang="uk-UA" sz="54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заняття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357430"/>
            <a:ext cx="857252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Найпростіші </a:t>
            </a:r>
          </a:p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тригонометричні </a:t>
            </a: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рівняння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14678" y="357166"/>
            <a:ext cx="30894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План заняття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357298"/>
            <a:ext cx="74885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 indent="-914400" algn="ctr"/>
            <a:r>
              <a:rPr lang="en-US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Найпростіше </a:t>
            </a:r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тригонометричне 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рівняння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cos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</a:t>
            </a:r>
            <a:r>
              <a:rPr lang="en-US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en-US" sz="2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914400" indent="-914400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Тренувальні </a:t>
            </a:r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вправи.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214554"/>
            <a:ext cx="74139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2.Найпростіше </a:t>
            </a:r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тригонометричне 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рівняння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sin </a:t>
            </a:r>
            <a:r>
              <a:rPr lang="en-US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  <a:r>
              <a:rPr lang="uk-UA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</a:t>
            </a:r>
            <a:r>
              <a:rPr lang="en-US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uk-UA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en-US" sz="2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Тренувальні </a:t>
            </a:r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вправи.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3071810"/>
            <a:ext cx="80951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Найпростіші тригонометричні 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рівняння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tg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</a:t>
            </a:r>
            <a:r>
              <a:rPr lang="en-US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ctg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= </a:t>
            </a:r>
            <a:r>
              <a:rPr lang="en-US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uk-UA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en-US" sz="20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Тренувальні вправи.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4000504"/>
            <a:ext cx="631987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</a:t>
            </a:r>
            <a:r>
              <a:rPr lang="uk-UA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Розв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’</a:t>
            </a:r>
            <a:r>
              <a:rPr lang="uk-UA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язування</a:t>
            </a:r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різних типів </a:t>
            </a:r>
            <a:r>
              <a:rPr lang="uk-UA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найпростіши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</a:p>
          <a:p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uk-U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тригонометричних рівнянь</a:t>
            </a:r>
            <a:r>
              <a:rPr lang="uk-U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71472" y="214290"/>
            <a:ext cx="2714644" cy="1857388"/>
          </a:xfrm>
          <a:prstGeom prst="rect">
            <a:avLst/>
          </a:prstGeom>
          <a:solidFill>
            <a:srgbClr val="95EFA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</a:rPr>
              <a:t>Геометрія. </a:t>
            </a:r>
            <a:endParaRPr kumimoji="0" lang="en-US" sz="2800" b="1" i="0" u="none" strike="noStrike" normalizeH="0" baseline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Розв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’</a:t>
            </a:r>
            <a:r>
              <a:rPr lang="uk-UA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язування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 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трикутників  </a:t>
            </a: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3214678" y="2571744"/>
            <a:ext cx="2928958" cy="1738315"/>
          </a:xfrm>
          <a:prstGeom prst="ellipse">
            <a:avLst/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Arial" pitchFamily="34" charset="0"/>
              </a:rPr>
              <a:t>Найпростіші</a:t>
            </a:r>
            <a:r>
              <a:rPr kumimoji="0" lang="uk-UA" sz="2000" b="1" i="0" u="none" strike="noStrike" normalizeH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Arial" pitchFamily="34" charset="0"/>
              </a:rPr>
              <a:t> тригонометричні рівняння </a:t>
            </a:r>
            <a:endParaRPr kumimoji="0" lang="ru-RU" sz="2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Arial" pitchFamily="34" charset="0"/>
            </a:endParaRPr>
          </a:p>
        </p:txBody>
      </p:sp>
      <p:cxnSp>
        <p:nvCxnSpPr>
          <p:cNvPr id="6" name="AutoShape 7"/>
          <p:cNvCxnSpPr>
            <a:cxnSpLocks noChangeShapeType="1"/>
          </p:cNvCxnSpPr>
          <p:nvPr/>
        </p:nvCxnSpPr>
        <p:spPr bwMode="auto">
          <a:xfrm rot="16200000" flipH="1">
            <a:off x="3250397" y="2107397"/>
            <a:ext cx="642942" cy="57150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072198" y="285728"/>
            <a:ext cx="2714644" cy="1857388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</a:rPr>
              <a:t>Вища математика.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Диференціальні рівняння </a:t>
            </a:r>
            <a:endParaRPr kumimoji="0" lang="uk-UA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</a:endParaRPr>
          </a:p>
        </p:txBody>
      </p:sp>
      <p:cxnSp>
        <p:nvCxnSpPr>
          <p:cNvPr id="11" name="AutoShape 8"/>
          <p:cNvCxnSpPr>
            <a:cxnSpLocks noChangeShapeType="1"/>
          </p:cNvCxnSpPr>
          <p:nvPr/>
        </p:nvCxnSpPr>
        <p:spPr bwMode="auto">
          <a:xfrm flipV="1">
            <a:off x="5500696" y="2143116"/>
            <a:ext cx="571811" cy="57150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2857488" y="5286388"/>
            <a:ext cx="3643338" cy="122237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</a:rPr>
              <a:t>Вища математика.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Аналітична геометрія</a:t>
            </a: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cxnSp>
        <p:nvCxnSpPr>
          <p:cNvPr id="41" name="AutoShape 10"/>
          <p:cNvCxnSpPr>
            <a:cxnSpLocks noChangeShapeType="1"/>
            <a:endCxn id="21" idx="0"/>
          </p:cNvCxnSpPr>
          <p:nvPr/>
        </p:nvCxnSpPr>
        <p:spPr bwMode="auto">
          <a:xfrm rot="5400000">
            <a:off x="4197746" y="4768462"/>
            <a:ext cx="999337" cy="3651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2643182"/>
            <a:ext cx="7513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БЛІЦ - ОПИТУВАННЯ 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7467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/>
            </a:r>
            <a:br>
              <a:rPr lang="uk-UA" sz="2800" dirty="0" smtClean="0">
                <a:solidFill>
                  <a:schemeClr val="tx1"/>
                </a:solidFill>
              </a:rPr>
            </a:br>
            <a:r>
              <a:rPr lang="uk-UA" sz="2800" dirty="0" smtClean="0">
                <a:solidFill>
                  <a:schemeClr val="tx1"/>
                </a:solidFill>
              </a:rPr>
              <a:t>1. </a:t>
            </a:r>
            <a:r>
              <a:rPr lang="uk-UA" sz="2800" b="1" dirty="0" smtClean="0">
                <a:solidFill>
                  <a:schemeClr val="tx1"/>
                </a:solidFill>
              </a:rPr>
              <a:t>Яка функція називається оборотною</a:t>
            </a:r>
            <a:r>
              <a:rPr lang="en-US" sz="2800" b="1" dirty="0" smtClean="0">
                <a:solidFill>
                  <a:schemeClr val="tx1"/>
                </a:solidFill>
              </a:rPr>
              <a:t>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2428868"/>
            <a:ext cx="7467600" cy="1257296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  </a:t>
            </a:r>
            <a:r>
              <a:rPr lang="uk-UA" i="1" dirty="0" smtClean="0"/>
              <a:t>Функція </a:t>
            </a:r>
            <a:r>
              <a:rPr lang="en-US" i="1" dirty="0" smtClean="0"/>
              <a:t>f </a:t>
            </a:r>
            <a:r>
              <a:rPr lang="ru-RU" i="1" dirty="0" err="1" smtClean="0"/>
              <a:t>назива</a:t>
            </a:r>
            <a:r>
              <a:rPr lang="uk-UA" i="1" dirty="0" smtClean="0"/>
              <a:t>є</a:t>
            </a:r>
            <a:r>
              <a:rPr lang="ru-RU" i="1" dirty="0" err="1" smtClean="0"/>
              <a:t>ться</a:t>
            </a:r>
            <a:r>
              <a:rPr lang="ru-RU" i="1" dirty="0" smtClean="0"/>
              <a:t> оборотною на </a:t>
            </a:r>
            <a:r>
              <a:rPr lang="ru-RU" i="1" dirty="0" err="1" smtClean="0"/>
              <a:t>деякому</a:t>
            </a:r>
            <a:r>
              <a:rPr lang="ru-RU" i="1" dirty="0" smtClean="0"/>
              <a:t> </a:t>
            </a:r>
            <a:r>
              <a:rPr lang="ru-RU" i="1" dirty="0" err="1" smtClean="0"/>
              <a:t>проміжку</a:t>
            </a:r>
            <a:r>
              <a:rPr lang="ru-RU" i="1" dirty="0" smtClean="0"/>
              <a:t> </a:t>
            </a:r>
            <a:r>
              <a:rPr lang="ru-RU" i="1" dirty="0" err="1" smtClean="0"/>
              <a:t>якщо</a:t>
            </a:r>
            <a:r>
              <a:rPr lang="ru-RU" i="1" dirty="0" smtClean="0"/>
              <a:t> </a:t>
            </a:r>
            <a:r>
              <a:rPr lang="ru-RU" i="1" dirty="0" err="1" smtClean="0"/>
              <a:t>на</a:t>
            </a:r>
            <a:r>
              <a:rPr lang="ru-RU" i="1" dirty="0" smtClean="0"/>
              <a:t> </a:t>
            </a:r>
            <a:r>
              <a:rPr lang="ru-RU" i="1" dirty="0" err="1" smtClean="0"/>
              <a:t>цьому</a:t>
            </a:r>
            <a:r>
              <a:rPr lang="ru-RU" i="1" dirty="0" smtClean="0"/>
              <a:t> </a:t>
            </a:r>
            <a:r>
              <a:rPr lang="ru-RU" i="1" dirty="0" err="1" smtClean="0"/>
              <a:t>проміжку</a:t>
            </a:r>
            <a:r>
              <a:rPr lang="ru-RU" i="1" dirty="0" smtClean="0"/>
              <a:t> до </a:t>
            </a:r>
            <a:r>
              <a:rPr lang="ru-RU" i="1" dirty="0" err="1" smtClean="0"/>
              <a:t>неї</a:t>
            </a:r>
            <a:r>
              <a:rPr lang="ru-RU" i="1" dirty="0" smtClean="0"/>
              <a:t> </a:t>
            </a:r>
            <a:r>
              <a:rPr lang="ru-RU" i="1" dirty="0" err="1" smtClean="0"/>
              <a:t>існує</a:t>
            </a:r>
            <a:r>
              <a:rPr lang="ru-RU" i="1" dirty="0" smtClean="0"/>
              <a:t> </a:t>
            </a:r>
            <a:r>
              <a:rPr lang="ru-RU" i="1" dirty="0" err="1" smtClean="0"/>
              <a:t>обернена</a:t>
            </a:r>
            <a:r>
              <a:rPr lang="ru-RU" i="1" dirty="0" smtClean="0"/>
              <a:t> 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7467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uk-UA" b="1" dirty="0" smtClean="0">
                <a:solidFill>
                  <a:schemeClr val="tx1"/>
                </a:solidFill>
              </a:rPr>
              <a:t>2. Необхідна умова оборотності функції.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2357430"/>
            <a:ext cx="7467600" cy="2686056"/>
          </a:xfrm>
        </p:spPr>
        <p:txBody>
          <a:bodyPr/>
          <a:lstStyle/>
          <a:p>
            <a:pPr>
              <a:buNone/>
            </a:pPr>
            <a:r>
              <a:rPr lang="uk-UA" i="1" dirty="0" smtClean="0"/>
              <a:t>    Для того щоб функція була оборотною, необхідно щоб вона кожне своє значення приймала лише</a:t>
            </a:r>
            <a:r>
              <a:rPr lang="en-US" i="1" dirty="0" smtClean="0"/>
              <a:t> </a:t>
            </a:r>
            <a:r>
              <a:rPr lang="ru-RU" i="1" dirty="0" smtClean="0"/>
              <a:t>раз на </a:t>
            </a:r>
            <a:r>
              <a:rPr lang="ru-RU" i="1" dirty="0" err="1" smtClean="0"/>
              <a:t>област</a:t>
            </a:r>
            <a:r>
              <a:rPr lang="uk-UA" i="1" dirty="0" smtClean="0"/>
              <a:t>і </a:t>
            </a:r>
            <a:r>
              <a:rPr lang="ru-RU" i="1" dirty="0" smtClean="0"/>
              <a:t> </a:t>
            </a:r>
            <a:r>
              <a:rPr lang="ru-RU" i="1" dirty="0" err="1" smtClean="0"/>
              <a:t>визначення</a:t>
            </a:r>
            <a:r>
              <a:rPr lang="ru-RU" i="1" dirty="0" smtClean="0"/>
              <a:t>. 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uk-UA" b="1" dirty="0" smtClean="0">
                <a:solidFill>
                  <a:schemeClr val="tx1"/>
                </a:solidFill>
              </a:rPr>
              <a:t>3. </a:t>
            </a:r>
            <a:r>
              <a:rPr lang="uk-UA" sz="2700" b="1" dirty="0" smtClean="0">
                <a:solidFill>
                  <a:schemeClr val="tx1"/>
                </a:solidFill>
              </a:rPr>
              <a:t>Достатня умова оборотності функції.</a:t>
            </a:r>
            <a:r>
              <a:rPr lang="ru-RU" sz="2700" b="1" dirty="0" smtClean="0">
                <a:solidFill>
                  <a:schemeClr val="tx1"/>
                </a:solidFill>
              </a:rPr>
              <a:t/>
            </a:r>
            <a:br>
              <a:rPr lang="ru-RU" sz="2700" b="1" dirty="0" smtClean="0">
                <a:solidFill>
                  <a:schemeClr val="tx1"/>
                </a:solidFill>
              </a:rPr>
            </a:br>
            <a:endParaRPr lang="ru-RU" sz="27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 </a:t>
            </a:r>
            <a:r>
              <a:rPr lang="uk-UA" i="1" dirty="0" smtClean="0"/>
              <a:t>Для того, щоб функція була оборотною, достатньо щоб вона була монотонною </a:t>
            </a:r>
          </a:p>
          <a:p>
            <a:pPr>
              <a:buNone/>
            </a:pPr>
            <a:r>
              <a:rPr lang="uk-UA" i="1" dirty="0" smtClean="0"/>
              <a:t>   (зростаюча або спадна )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4.Чи задовольняють умови оборотності тригонометричні функції </a:t>
            </a:r>
            <a:r>
              <a:rPr lang="ru-RU" b="1" dirty="0" smtClean="0">
                <a:solidFill>
                  <a:schemeClr val="tx1"/>
                </a:solidFill>
              </a:rPr>
              <a:t>для </a:t>
            </a:r>
            <a:r>
              <a:rPr lang="uk-UA" b="1" dirty="0" smtClean="0">
                <a:solidFill>
                  <a:schemeClr val="tx1"/>
                </a:solidFill>
              </a:rPr>
              <a:t>довільних значень змінної </a:t>
            </a:r>
            <a:r>
              <a:rPr lang="en-US" b="1" i="1" dirty="0" smtClean="0">
                <a:solidFill>
                  <a:schemeClr val="tx1"/>
                </a:solidFill>
              </a:rPr>
              <a:t>x</a:t>
            </a:r>
            <a:r>
              <a:rPr lang="ru-RU" b="1" i="1" dirty="0" smtClean="0">
                <a:solidFill>
                  <a:schemeClr val="tx1"/>
                </a:solidFill>
              </a:rPr>
              <a:t>  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3286124"/>
            <a:ext cx="7467600" cy="2543180"/>
          </a:xfrm>
        </p:spPr>
        <p:txBody>
          <a:bodyPr/>
          <a:lstStyle/>
          <a:p>
            <a:pPr>
              <a:buNone/>
            </a:pPr>
            <a:r>
              <a:rPr lang="uk-UA" i="1" dirty="0" smtClean="0"/>
              <a:t>   Ні. Оскільки не виконується необхідна умова оборотності  </a:t>
            </a:r>
            <a:endParaRPr lang="ru-RU" i="1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uk-UA" sz="2700" dirty="0" smtClean="0">
                <a:solidFill>
                  <a:schemeClr val="tx1"/>
                </a:solidFill>
              </a:rPr>
              <a:t>5. </a:t>
            </a:r>
            <a:r>
              <a:rPr lang="uk-UA" sz="2700" b="1" dirty="0" smtClean="0">
                <a:solidFill>
                  <a:schemeClr val="tx1"/>
                </a:solidFill>
              </a:rPr>
              <a:t>Як ми вирішуємо цю проблему</a:t>
            </a:r>
            <a:r>
              <a:rPr lang="ru-RU" sz="2700" b="1" dirty="0" smtClean="0">
                <a:solidFill>
                  <a:schemeClr val="tx1"/>
                </a:solidFill>
              </a:rPr>
              <a:t>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uk-UA" i="1" dirty="0" smtClean="0"/>
              <a:t>   Розглядаємо дані функції на окремому інтервалі, де виконуються необхідна та достатня умови оборотності.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uk-UA" sz="2700" b="1" dirty="0" smtClean="0">
                <a:solidFill>
                  <a:schemeClr val="tx1"/>
                </a:solidFill>
              </a:rPr>
              <a:t>6.Що називається арксинусом числа </a:t>
            </a:r>
            <a:r>
              <a:rPr lang="en-US" sz="2700" b="1" i="1" dirty="0" smtClean="0">
                <a:solidFill>
                  <a:schemeClr val="tx1"/>
                </a:solidFill>
              </a:rPr>
              <a:t>a</a:t>
            </a:r>
            <a:r>
              <a:rPr lang="ru-RU" sz="2700" b="1" dirty="0" smtClean="0">
                <a:solidFill>
                  <a:schemeClr val="tx1"/>
                </a:solidFill>
              </a:rPr>
              <a:t>?</a:t>
            </a:r>
            <a:br>
              <a:rPr lang="ru-RU" sz="2700" b="1" dirty="0" smtClean="0">
                <a:solidFill>
                  <a:schemeClr val="tx1"/>
                </a:solidFill>
              </a:rPr>
            </a:br>
            <a:endParaRPr lang="ru-RU" sz="27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Арксинусом числа а називається таке число із </a:t>
            </a:r>
          </a:p>
          <a:p>
            <a:pPr>
              <a:buNone/>
            </a:pPr>
            <a:r>
              <a:rPr lang="uk-UA" dirty="0" smtClean="0"/>
              <a:t>    проміжку             синус якого дорівнює а.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2285984" y="2000240"/>
          <a:ext cx="857256" cy="714380"/>
        </p:xfrm>
        <a:graphic>
          <a:graphicData uri="http://schemas.openxmlformats.org/presentationml/2006/ole">
            <p:oleObj spid="_x0000_s22529" name="Формула" r:id="rId3" imgW="622030" imgH="43161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7467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uk-UA" b="1" dirty="0" smtClean="0">
                <a:solidFill>
                  <a:schemeClr val="tx1"/>
                </a:solidFill>
              </a:rPr>
              <a:t>7. Що таке арккосинус числа</a:t>
            </a:r>
            <a:r>
              <a:rPr lang="uk-UA" i="1" dirty="0" smtClean="0">
                <a:solidFill>
                  <a:schemeClr val="tx1"/>
                </a:solidFill>
              </a:rPr>
              <a:t> а</a:t>
            </a:r>
            <a:r>
              <a:rPr lang="ru-RU" b="1" dirty="0" smtClean="0">
                <a:solidFill>
                  <a:schemeClr val="tx1"/>
                </a:solidFill>
              </a:rPr>
              <a:t>? </a:t>
            </a:r>
            <a:r>
              <a:rPr lang="uk-UA" b="1" dirty="0" smtClean="0">
                <a:solidFill>
                  <a:schemeClr val="tx1"/>
                </a:solidFill>
              </a:rPr>
              <a:t>Чому дорівнює арккосинус від</a:t>
            </a:r>
            <a:r>
              <a:rPr lang="ru-RU" b="1" dirty="0" smtClean="0">
                <a:solidFill>
                  <a:schemeClr val="tx1"/>
                </a:solidFill>
              </a:rPr>
              <a:t>’</a:t>
            </a:r>
            <a:r>
              <a:rPr lang="uk-UA" b="1" dirty="0" smtClean="0">
                <a:solidFill>
                  <a:schemeClr val="tx1"/>
                </a:solidFill>
              </a:rPr>
              <a:t>ємного аргументу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500306"/>
            <a:ext cx="7467600" cy="3043246"/>
          </a:xfrm>
        </p:spPr>
        <p:txBody>
          <a:bodyPr/>
          <a:lstStyle/>
          <a:p>
            <a:pPr>
              <a:buNone/>
            </a:pPr>
            <a:r>
              <a:rPr lang="uk-UA" i="1" dirty="0" smtClean="0"/>
              <a:t>    Арккосинусом</a:t>
            </a:r>
            <a:r>
              <a:rPr lang="uk-UA" dirty="0" smtClean="0"/>
              <a:t> числа </a:t>
            </a:r>
            <a:r>
              <a:rPr lang="uk-UA" i="1" dirty="0" smtClean="0"/>
              <a:t>а</a:t>
            </a:r>
            <a:r>
              <a:rPr lang="uk-UA" dirty="0" smtClean="0"/>
              <a:t> називається таке число з проміжку</a:t>
            </a:r>
            <a:r>
              <a:rPr lang="uk-UA" b="1" dirty="0" smtClean="0"/>
              <a:t> </a:t>
            </a:r>
            <a:r>
              <a:rPr lang="uk-UA" dirty="0" smtClean="0"/>
              <a:t>[0; π], косинус якого дорівнює </a:t>
            </a:r>
            <a:r>
              <a:rPr lang="uk-UA" i="1" dirty="0" smtClean="0"/>
              <a:t>а.</a:t>
            </a:r>
            <a:r>
              <a:rPr lang="uk-UA" dirty="0" smtClean="0"/>
              <a:t> </a:t>
            </a:r>
          </a:p>
          <a:p>
            <a:pPr>
              <a:buNone/>
            </a:pPr>
            <a:r>
              <a:rPr lang="uk-UA" dirty="0" smtClean="0"/>
              <a:t>    </a:t>
            </a:r>
            <a:r>
              <a:rPr lang="uk-UA" dirty="0" err="1" smtClean="0"/>
              <a:t>arccos</a:t>
            </a:r>
            <a:r>
              <a:rPr lang="uk-UA" dirty="0" smtClean="0"/>
              <a:t> (-</a:t>
            </a:r>
            <a:r>
              <a:rPr lang="uk-UA" i="1" dirty="0" smtClean="0"/>
              <a:t>а</a:t>
            </a:r>
            <a:r>
              <a:rPr lang="uk-UA" dirty="0" smtClean="0"/>
              <a:t>) = π - </a:t>
            </a:r>
            <a:r>
              <a:rPr lang="uk-UA" dirty="0" err="1" smtClean="0"/>
              <a:t>arccos</a:t>
            </a:r>
            <a:r>
              <a:rPr lang="uk-UA" dirty="0" smtClean="0"/>
              <a:t> </a:t>
            </a:r>
            <a:r>
              <a:rPr lang="uk-UA" i="1" dirty="0" smtClean="0"/>
              <a:t>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7467600" cy="1143000"/>
          </a:xfrm>
        </p:spPr>
        <p:txBody>
          <a:bodyPr/>
          <a:lstStyle/>
          <a:p>
            <a:pPr lvl="0"/>
            <a:r>
              <a:rPr lang="uk-UA" sz="2700" b="1" dirty="0" smtClean="0">
                <a:solidFill>
                  <a:schemeClr val="tx1"/>
                </a:solidFill>
              </a:rPr>
              <a:t>8.Що таке арктангенс числа </a:t>
            </a:r>
            <a:r>
              <a:rPr lang="en-US" sz="2700" b="1" i="1" dirty="0" smtClean="0">
                <a:solidFill>
                  <a:schemeClr val="tx1"/>
                </a:solidFill>
              </a:rPr>
              <a:t>a</a:t>
            </a:r>
            <a:r>
              <a:rPr lang="ru-RU" sz="2700" b="1" dirty="0" smtClean="0">
                <a:solidFill>
                  <a:schemeClr val="tx1"/>
                </a:solidFill>
              </a:rPr>
              <a:t> 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3286124"/>
            <a:ext cx="7467600" cy="2614618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Арктангенсом числа а називається таке число з </a:t>
            </a:r>
          </a:p>
          <a:p>
            <a:pPr>
              <a:buNone/>
            </a:pPr>
            <a:r>
              <a:rPr lang="uk-UA" dirty="0" smtClean="0"/>
              <a:t>проміжку              , тангенс якого дорівнює а.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2285984" y="3714752"/>
          <a:ext cx="1000132" cy="671730"/>
        </p:xfrm>
        <a:graphic>
          <a:graphicData uri="http://schemas.openxmlformats.org/presentationml/2006/ole">
            <p:oleObj spid="_x0000_s24577" name="Формула" r:id="rId3" imgW="634725" imgH="43161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7467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uk-UA" b="1" dirty="0" smtClean="0">
                <a:solidFill>
                  <a:schemeClr val="tx1"/>
                </a:solidFill>
              </a:rPr>
              <a:t>9.Що таке арккотангенс числа </a:t>
            </a:r>
            <a:r>
              <a:rPr lang="en-US" b="1" i="1" dirty="0" smtClean="0">
                <a:solidFill>
                  <a:schemeClr val="tx1"/>
                </a:solidFill>
              </a:rPr>
              <a:t>a</a:t>
            </a:r>
            <a:r>
              <a:rPr lang="ru-RU" b="1" dirty="0" smtClean="0">
                <a:solidFill>
                  <a:schemeClr val="tx1"/>
                </a:solidFill>
              </a:rPr>
              <a:t> ? </a:t>
            </a:r>
            <a:r>
              <a:rPr lang="uk-UA" b="1" dirty="0" smtClean="0">
                <a:solidFill>
                  <a:schemeClr val="tx1"/>
                </a:solidFill>
              </a:rPr>
              <a:t>Чому дорівнює арккотангенс від</a:t>
            </a:r>
            <a:r>
              <a:rPr lang="ru-RU" b="1" dirty="0" smtClean="0">
                <a:solidFill>
                  <a:schemeClr val="tx1"/>
                </a:solidFill>
              </a:rPr>
              <a:t>’</a:t>
            </a:r>
            <a:r>
              <a:rPr lang="uk-UA" b="1" dirty="0" smtClean="0">
                <a:solidFill>
                  <a:schemeClr val="tx1"/>
                </a:solidFill>
              </a:rPr>
              <a:t>ємного аргументу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2714620"/>
            <a:ext cx="7467600" cy="3257560"/>
          </a:xfrm>
        </p:spPr>
        <p:txBody>
          <a:bodyPr/>
          <a:lstStyle/>
          <a:p>
            <a:pPr>
              <a:buNone/>
            </a:pPr>
            <a:r>
              <a:rPr lang="uk-UA" i="1" dirty="0" smtClean="0"/>
              <a:t>Арккотангенсом числа а називається таке число із інтервалу (0; π), котангенс якого дорівнює а.</a:t>
            </a:r>
            <a:endParaRPr lang="ru-RU" i="1" dirty="0" smtClean="0"/>
          </a:p>
          <a:p>
            <a:pPr>
              <a:buNone/>
            </a:pPr>
            <a:r>
              <a:rPr lang="uk-UA" i="1" dirty="0" smtClean="0"/>
              <a:t>   </a:t>
            </a:r>
            <a:r>
              <a:rPr lang="uk-UA" i="1" dirty="0" err="1" smtClean="0"/>
              <a:t>arcctg</a:t>
            </a:r>
            <a:r>
              <a:rPr lang="uk-UA" i="1" dirty="0" smtClean="0"/>
              <a:t> (-а) = π - </a:t>
            </a:r>
            <a:r>
              <a:rPr lang="uk-UA" i="1" dirty="0" err="1" smtClean="0"/>
              <a:t>arcctg</a:t>
            </a:r>
            <a:r>
              <a:rPr lang="uk-UA" i="1" dirty="0" smtClean="0"/>
              <a:t> 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42907" y="2285992"/>
            <a:ext cx="87154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МАТЕМАТИЧНИЙ ДИКТАНТ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071670" y="0"/>
            <a:ext cx="44999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Варіант -1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r>
              <a:rPr kumimoji="0" lang="uk-UA" sz="2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Варіант</a:t>
            </a:r>
            <a:r>
              <a:rPr kumimoji="0" lang="uk-UA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-2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28860" y="785794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1) </a:t>
            </a:r>
            <a:r>
              <a:rPr lang="en-US" dirty="0" err="1"/>
              <a:t>arcsin</a:t>
            </a:r>
            <a:r>
              <a:rPr lang="uk-UA" dirty="0"/>
              <a:t> 1;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78579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</a:t>
            </a:r>
            <a:r>
              <a:rPr lang="uk-UA" dirty="0"/>
              <a:t>) </a:t>
            </a:r>
            <a:r>
              <a:rPr lang="en-US" dirty="0" err="1"/>
              <a:t>arccos</a:t>
            </a:r>
            <a:endParaRPr lang="ru-RU" dirty="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6000760" y="539059"/>
          <a:ext cx="357190" cy="599158"/>
        </p:xfrm>
        <a:graphic>
          <a:graphicData uri="http://schemas.openxmlformats.org/presentationml/2006/ole">
            <p:oleObj spid="_x0000_s26629" name="Формула" r:id="rId3" imgW="253890" imgH="431613" progId="Equation.3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428860" y="1428736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  <a:r>
              <a:rPr lang="uk-UA" dirty="0"/>
              <a:t>) </a:t>
            </a:r>
            <a:r>
              <a:rPr lang="en-US" dirty="0" err="1"/>
              <a:t>arcsin</a:t>
            </a:r>
            <a:endParaRPr lang="ru-RU" dirty="0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3503288" y="1117176"/>
          <a:ext cx="428628" cy="675414"/>
        </p:xfrm>
        <a:graphic>
          <a:graphicData uri="http://schemas.openxmlformats.org/presentationml/2006/ole">
            <p:oleObj spid="_x0000_s26631" name="Формула" r:id="rId4" imgW="266469" imgH="431425" progId="Equation.3">
              <p:embed/>
            </p:oleObj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929190" y="1428736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  <a:r>
              <a:rPr lang="uk-UA" dirty="0"/>
              <a:t>) </a:t>
            </a:r>
            <a:r>
              <a:rPr lang="en-US" dirty="0" err="1"/>
              <a:t>arccos</a:t>
            </a:r>
            <a:endParaRPr lang="ru-RU" dirty="0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33" name="Object 9"/>
          <p:cNvGraphicFramePr>
            <a:graphicFrameLocks noChangeAspect="1"/>
          </p:cNvGraphicFramePr>
          <p:nvPr/>
        </p:nvGraphicFramePr>
        <p:xfrm>
          <a:off x="6072198" y="1214422"/>
          <a:ext cx="206829" cy="571504"/>
        </p:xfrm>
        <a:graphic>
          <a:graphicData uri="http://schemas.openxmlformats.org/presentationml/2006/ole">
            <p:oleObj spid="_x0000_s26633" name="Формула" r:id="rId5" imgW="152334" imgH="393529" progId="Equation.3">
              <p:embed/>
            </p:oleObj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2357422" y="2000240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3) </a:t>
            </a:r>
            <a:r>
              <a:rPr lang="en-US" dirty="0" err="1"/>
              <a:t>arcsin</a:t>
            </a:r>
            <a:r>
              <a:rPr lang="en-US" dirty="0"/>
              <a:t> 0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929190" y="2000240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3) </a:t>
            </a:r>
            <a:r>
              <a:rPr lang="en-US" dirty="0" err="1"/>
              <a:t>ar</a:t>
            </a:r>
            <a:r>
              <a:rPr lang="ru-RU" dirty="0"/>
              <a:t>с</a:t>
            </a:r>
            <a:r>
              <a:rPr lang="en-US" dirty="0" err="1"/>
              <a:t>cos</a:t>
            </a:r>
            <a:r>
              <a:rPr lang="en-US" dirty="0"/>
              <a:t> (-l)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357422" y="2571744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4) </a:t>
            </a:r>
            <a:r>
              <a:rPr lang="en-US" dirty="0" err="1"/>
              <a:t>arccos</a:t>
            </a:r>
            <a:endParaRPr lang="ru-RU" dirty="0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36" name="Object 12"/>
          <p:cNvGraphicFramePr>
            <a:graphicFrameLocks noChangeAspect="1"/>
          </p:cNvGraphicFramePr>
          <p:nvPr/>
        </p:nvGraphicFramePr>
        <p:xfrm>
          <a:off x="3500430" y="2428868"/>
          <a:ext cx="714380" cy="571504"/>
        </p:xfrm>
        <a:graphic>
          <a:graphicData uri="http://schemas.openxmlformats.org/presentationml/2006/ole">
            <p:oleObj spid="_x0000_s26636" name="Формула" r:id="rId6" imgW="507960" imgH="507960" progId="Equation.3">
              <p:embed/>
            </p:oleObj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4929190" y="257174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4) </a:t>
            </a:r>
            <a:r>
              <a:rPr lang="en-US" dirty="0" err="1"/>
              <a:t>arccos</a:t>
            </a:r>
            <a:endParaRPr lang="ru-RU" dirty="0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38" name="Object 14"/>
          <p:cNvGraphicFramePr>
            <a:graphicFrameLocks noChangeAspect="1"/>
          </p:cNvGraphicFramePr>
          <p:nvPr/>
        </p:nvGraphicFramePr>
        <p:xfrm>
          <a:off x="6072198" y="2357430"/>
          <a:ext cx="714380" cy="623888"/>
        </p:xfrm>
        <a:graphic>
          <a:graphicData uri="http://schemas.openxmlformats.org/presentationml/2006/ole">
            <p:oleObj spid="_x0000_s26638" name="Формула" r:id="rId7" imgW="520700" imgH="508000" progId="Equation.3">
              <p:embed/>
            </p:oleObj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2357422" y="3143248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5) </a:t>
            </a:r>
            <a:r>
              <a:rPr lang="en-US" dirty="0" err="1"/>
              <a:t>arcsin</a:t>
            </a:r>
            <a:endParaRPr lang="ru-RU" dirty="0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40" name="Object 16"/>
          <p:cNvGraphicFramePr>
            <a:graphicFrameLocks noChangeAspect="1"/>
          </p:cNvGraphicFramePr>
          <p:nvPr/>
        </p:nvGraphicFramePr>
        <p:xfrm>
          <a:off x="3500430" y="3071810"/>
          <a:ext cx="642942" cy="528638"/>
        </p:xfrm>
        <a:graphic>
          <a:graphicData uri="http://schemas.openxmlformats.org/presentationml/2006/ole">
            <p:oleObj spid="_x0000_s26640" name="Формула" r:id="rId8" imgW="406224" imgH="431613" progId="Equation.3">
              <p:embed/>
            </p:oleObj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5000628" y="3143248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5) </a:t>
            </a:r>
            <a:r>
              <a:rPr lang="en-US" dirty="0" err="1"/>
              <a:t>arctg</a:t>
            </a:r>
            <a:endParaRPr lang="ru-RU" dirty="0"/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42" name="Object 18"/>
          <p:cNvGraphicFramePr>
            <a:graphicFrameLocks noChangeAspect="1"/>
          </p:cNvGraphicFramePr>
          <p:nvPr/>
        </p:nvGraphicFramePr>
        <p:xfrm>
          <a:off x="6072198" y="3124196"/>
          <a:ext cx="357190" cy="357190"/>
        </p:xfrm>
        <a:graphic>
          <a:graphicData uri="http://schemas.openxmlformats.org/presentationml/2006/ole">
            <p:oleObj spid="_x0000_s26642" name="Формула" r:id="rId9" imgW="228600" imgH="228600" progId="Equation.3">
              <p:embed/>
            </p:oleObj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2357422" y="3643314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6) </a:t>
            </a:r>
            <a:r>
              <a:rPr lang="en-US" dirty="0" err="1"/>
              <a:t>arcctg</a:t>
            </a:r>
            <a:r>
              <a:rPr lang="en-US" dirty="0"/>
              <a:t> 1;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072066" y="3643314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6) </a:t>
            </a:r>
            <a:r>
              <a:rPr lang="en-US" dirty="0" err="1"/>
              <a:t>arctg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44" name="Object 20"/>
          <p:cNvGraphicFramePr>
            <a:graphicFrameLocks noChangeAspect="1"/>
          </p:cNvGraphicFramePr>
          <p:nvPr/>
        </p:nvGraphicFramePr>
        <p:xfrm>
          <a:off x="6072198" y="3571876"/>
          <a:ext cx="428628" cy="557214"/>
        </p:xfrm>
        <a:graphic>
          <a:graphicData uri="http://schemas.openxmlformats.org/presentationml/2006/ole">
            <p:oleObj spid="_x0000_s26644" name="Формула" r:id="rId10" imgW="253890" imgH="418918" progId="Equation.3">
              <p:embed/>
            </p:oleObj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2428860" y="4143380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7) </a:t>
            </a:r>
            <a:r>
              <a:rPr lang="en-US" dirty="0" err="1"/>
              <a:t>ar</a:t>
            </a:r>
            <a:r>
              <a:rPr lang="ru-RU" dirty="0"/>
              <a:t>с</a:t>
            </a:r>
            <a:r>
              <a:rPr lang="en-US" dirty="0" err="1"/>
              <a:t>tg</a:t>
            </a:r>
            <a:r>
              <a:rPr lang="en-US" dirty="0"/>
              <a:t> 0; 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072066" y="4214818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7) </a:t>
            </a:r>
            <a:r>
              <a:rPr lang="en-US" dirty="0" err="1"/>
              <a:t>arcctg</a:t>
            </a:r>
            <a:endParaRPr lang="ru-RU" dirty="0"/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46" name="Picture 22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143380"/>
            <a:ext cx="552450" cy="476250"/>
          </a:xfrm>
          <a:prstGeom prst="rect">
            <a:avLst/>
          </a:prstGeom>
          <a:noFill/>
        </p:spPr>
      </p:pic>
      <p:sp>
        <p:nvSpPr>
          <p:cNvPr id="41" name="Прямоугольник 40"/>
          <p:cNvSpPr/>
          <p:nvPr/>
        </p:nvSpPr>
        <p:spPr>
          <a:xfrm>
            <a:off x="2428860" y="4714884"/>
            <a:ext cx="1236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/>
              <a:t>8) </a:t>
            </a:r>
            <a:r>
              <a:rPr lang="en-US" dirty="0" err="1" smtClean="0"/>
              <a:t>arcctg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(-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endParaRPr lang="ru-RU" dirty="0"/>
          </a:p>
        </p:txBody>
      </p:sp>
      <p:graphicFrame>
        <p:nvGraphicFramePr>
          <p:cNvPr id="26648" name="Object 24"/>
          <p:cNvGraphicFramePr>
            <a:graphicFrameLocks noChangeAspect="1"/>
          </p:cNvGraphicFramePr>
          <p:nvPr/>
        </p:nvGraphicFramePr>
        <p:xfrm>
          <a:off x="3571868" y="4786322"/>
          <a:ext cx="266700" cy="266700"/>
        </p:xfrm>
        <a:graphic>
          <a:graphicData uri="http://schemas.openxmlformats.org/presentationml/2006/ole">
            <p:oleObj spid="_x0000_s26648" name="Формула" r:id="rId12" imgW="228600" imgH="228600" progId="Equation.3">
              <p:embed/>
            </p:oleObj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3714744" y="4714884"/>
            <a:ext cx="428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000" dirty="0"/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3857620" y="4714884"/>
            <a:ext cx="23711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2" indent="3429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8) arctg1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  <p:bldP spid="8" grpId="0"/>
      <p:bldP spid="9" grpId="0"/>
      <p:bldP spid="12" grpId="0"/>
      <p:bldP spid="15" grpId="0"/>
      <p:bldP spid="19" grpId="0"/>
      <p:bldP spid="20" grpId="0"/>
      <p:bldP spid="21" grpId="0"/>
      <p:bldP spid="24" grpId="0"/>
      <p:bldP spid="27" grpId="0"/>
      <p:bldP spid="30" grpId="0"/>
      <p:bldP spid="33" grpId="0"/>
      <p:bldP spid="34" grpId="0"/>
      <p:bldP spid="37" grpId="0"/>
      <p:bldP spid="38" grpId="0"/>
      <p:bldP spid="41" grpId="0"/>
      <p:bldP spid="45" grpId="0"/>
      <p:bldP spid="266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642974" y="428604"/>
            <a:ext cx="410788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Відповіді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488" y="1357298"/>
            <a:ext cx="3307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uk-UA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Варіант -1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r>
              <a:rPr kumimoji="0" lang="uk-UA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Варіант</a:t>
            </a:r>
            <a:r>
              <a:rPr kumimoji="0" lang="uk-UA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-2</a:t>
            </a:r>
            <a:endParaRPr lang="ru-RU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314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857488" y="2071678"/>
            <a:ext cx="3571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2000240"/>
            <a:ext cx="428628" cy="487749"/>
          </a:xfrm>
          <a:prstGeom prst="rect">
            <a:avLst/>
          </a:prstGeom>
          <a:noFill/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 flipH="1">
            <a:off x="2857488" y="2714620"/>
            <a:ext cx="4286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643182"/>
            <a:ext cx="225138" cy="571504"/>
          </a:xfrm>
          <a:prstGeom prst="rect">
            <a:avLst/>
          </a:prstGeom>
          <a:noFill/>
        </p:spPr>
      </p:pic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57488" y="3286124"/>
            <a:ext cx="5918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/>
              <a:t>3)</a:t>
            </a:r>
            <a:r>
              <a:rPr lang="ru-RU" sz="1400" dirty="0"/>
              <a:t> </a:t>
            </a:r>
            <a:r>
              <a:rPr lang="ru-RU" sz="1400" dirty="0" smtClean="0"/>
              <a:t> 0 </a:t>
            </a:r>
            <a:endParaRPr lang="ru-RU" sz="1400" dirty="0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 flipH="1">
            <a:off x="2857488" y="3786190"/>
            <a:ext cx="5000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2857488" y="4357694"/>
            <a:ext cx="5000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33" name="Picture 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4286256"/>
            <a:ext cx="167555" cy="614368"/>
          </a:xfrm>
          <a:prstGeom prst="rect">
            <a:avLst/>
          </a:prstGeom>
          <a:noFill/>
        </p:spPr>
      </p:pic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2857488" y="4929198"/>
            <a:ext cx="3571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6)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35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4857760"/>
            <a:ext cx="162359" cy="595316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2857488" y="5429264"/>
            <a:ext cx="5918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/>
              <a:t>7) </a:t>
            </a:r>
            <a:r>
              <a:rPr lang="ru-RU" sz="1400" dirty="0"/>
              <a:t>0; </a:t>
            </a: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2857488" y="5857892"/>
            <a:ext cx="4285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8)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37" name="Picture 1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5715016"/>
            <a:ext cx="285752" cy="588313"/>
          </a:xfrm>
          <a:prstGeom prst="rect">
            <a:avLst/>
          </a:prstGeom>
          <a:noFill/>
        </p:spPr>
      </p:pic>
      <p:sp>
        <p:nvSpPr>
          <p:cNvPr id="30740" name="Rectangle 20"/>
          <p:cNvSpPr>
            <a:spLocks noChangeArrowheads="1"/>
          </p:cNvSpPr>
          <p:nvPr/>
        </p:nvSpPr>
        <p:spPr bwMode="auto">
          <a:xfrm>
            <a:off x="4786314" y="2071678"/>
            <a:ext cx="4285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39" name="Picture 1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2000240"/>
            <a:ext cx="363685" cy="571504"/>
          </a:xfrm>
          <a:prstGeom prst="rect">
            <a:avLst/>
          </a:prstGeom>
          <a:noFill/>
        </p:spPr>
      </p:pic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4786314" y="2643182"/>
            <a:ext cx="5000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42" name="Picture 2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571744"/>
            <a:ext cx="253280" cy="642941"/>
          </a:xfrm>
          <a:prstGeom prst="rect">
            <a:avLst/>
          </a:prstGeom>
          <a:noFill/>
        </p:spPr>
      </p:pic>
      <p:sp>
        <p:nvSpPr>
          <p:cNvPr id="30744" name="Rectangle 24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 flipH="1">
            <a:off x="4786314" y="3214686"/>
            <a:ext cx="5000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45" name="Picture 25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3143248"/>
            <a:ext cx="203837" cy="463266"/>
          </a:xfrm>
          <a:prstGeom prst="rect">
            <a:avLst/>
          </a:prstGeom>
          <a:noFill/>
        </p:spPr>
      </p:pic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49" name="Rectangle 29"/>
          <p:cNvSpPr>
            <a:spLocks noChangeArrowheads="1"/>
          </p:cNvSpPr>
          <p:nvPr/>
        </p:nvSpPr>
        <p:spPr bwMode="auto">
          <a:xfrm>
            <a:off x="4786314" y="3714752"/>
            <a:ext cx="5000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48" name="Picture 28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3571876"/>
            <a:ext cx="357190" cy="595317"/>
          </a:xfrm>
          <a:prstGeom prst="rect">
            <a:avLst/>
          </a:prstGeom>
          <a:noFill/>
        </p:spPr>
      </p:pic>
      <p:sp>
        <p:nvSpPr>
          <p:cNvPr id="30750" name="Rectangle 30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52" name="Rectangle 32"/>
          <p:cNvSpPr>
            <a:spLocks noChangeArrowheads="1"/>
          </p:cNvSpPr>
          <p:nvPr/>
        </p:nvSpPr>
        <p:spPr bwMode="auto">
          <a:xfrm>
            <a:off x="4786314" y="4286256"/>
            <a:ext cx="4285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 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51" name="Picture 31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4143380"/>
            <a:ext cx="175348" cy="642942"/>
          </a:xfrm>
          <a:prstGeom prst="rect">
            <a:avLst/>
          </a:prstGeom>
          <a:noFill/>
        </p:spPr>
      </p:pic>
      <p:sp>
        <p:nvSpPr>
          <p:cNvPr id="30753" name="Rectangle 33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55" name="Rectangle 35"/>
          <p:cNvSpPr>
            <a:spLocks noChangeArrowheads="1"/>
          </p:cNvSpPr>
          <p:nvPr/>
        </p:nvSpPr>
        <p:spPr bwMode="auto">
          <a:xfrm>
            <a:off x="4786314" y="4929198"/>
            <a:ext cx="3571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6)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54" name="Picture 3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4857759"/>
            <a:ext cx="155866" cy="571505"/>
          </a:xfrm>
          <a:prstGeom prst="rect">
            <a:avLst/>
          </a:prstGeom>
          <a:noFill/>
        </p:spPr>
      </p:pic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4786314" y="5429264"/>
            <a:ext cx="3571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7)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56" name="Picture 36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5357827"/>
            <a:ext cx="242889" cy="500066"/>
          </a:xfrm>
          <a:prstGeom prst="rect">
            <a:avLst/>
          </a:prstGeom>
          <a:noFill/>
        </p:spPr>
      </p:pic>
      <p:sp>
        <p:nvSpPr>
          <p:cNvPr id="30759" name="Rectangle 39"/>
          <p:cNvSpPr>
            <a:spLocks noChangeArrowheads="1"/>
          </p:cNvSpPr>
          <p:nvPr/>
        </p:nvSpPr>
        <p:spPr bwMode="auto">
          <a:xfrm>
            <a:off x="4786314" y="5929330"/>
            <a:ext cx="4285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8)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58" name="Picture 3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5857892"/>
            <a:ext cx="142875" cy="523873"/>
          </a:xfrm>
          <a:prstGeom prst="rect">
            <a:avLst/>
          </a:prstGeom>
          <a:noFill/>
        </p:spPr>
      </p:pic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1" y="3639113"/>
            <a:ext cx="285751" cy="588310"/>
          </a:xfrm>
          <a:prstGeom prst="rect">
            <a:avLst/>
          </a:prstGeom>
          <a:noFill/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333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</a:rPr>
              <a:t>1.Найпростіше тригонометричне рівняння        </a:t>
            </a:r>
            <a:r>
              <a:rPr lang="en-US" sz="2800" b="1" i="1" dirty="0" err="1" smtClean="0">
                <a:solidFill>
                  <a:schemeClr val="tx1"/>
                </a:solidFill>
              </a:rPr>
              <a:t>cosx</a:t>
            </a:r>
            <a:r>
              <a:rPr lang="ru-RU" sz="2800" b="1" i="1" dirty="0" smtClean="0">
                <a:solidFill>
                  <a:schemeClr val="tx1"/>
                </a:solidFill>
              </a:rPr>
              <a:t> = а.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285860"/>
            <a:ext cx="6143668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2. </a:t>
            </a:r>
            <a:r>
              <a:rPr lang="uk-UA" sz="2800" b="1" dirty="0" smtClean="0">
                <a:solidFill>
                  <a:schemeClr val="tx1"/>
                </a:solidFill>
              </a:rPr>
              <a:t>Найпростіше тригонометричне  рівняння </a:t>
            </a:r>
            <a:r>
              <a:rPr lang="uk-UA" sz="2800" b="1" dirty="0" err="1" smtClean="0">
                <a:solidFill>
                  <a:schemeClr val="tx1"/>
                </a:solidFill>
              </a:rPr>
              <a:t>sin</a:t>
            </a:r>
            <a:r>
              <a:rPr lang="uk-UA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i="1" dirty="0" smtClean="0">
                <a:solidFill>
                  <a:schemeClr val="tx1"/>
                </a:solidFill>
              </a:rPr>
              <a:t>x</a:t>
            </a:r>
            <a:r>
              <a:rPr lang="uk-UA" sz="2800" b="1" i="1" dirty="0" smtClean="0">
                <a:solidFill>
                  <a:schemeClr val="tx1"/>
                </a:solidFill>
              </a:rPr>
              <a:t> = a.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357298"/>
            <a:ext cx="6301978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3. найпростіші тригонометричні рівняння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857232"/>
            <a:ext cx="2928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   </a:t>
            </a:r>
            <a:r>
              <a:rPr lang="ru-RU" sz="2400" b="1" i="1" dirty="0" err="1"/>
              <a:t>tg</a:t>
            </a:r>
            <a:r>
              <a:rPr lang="ru-RU" sz="2400" b="1" i="1" dirty="0"/>
              <a:t> </a:t>
            </a:r>
            <a:r>
              <a:rPr lang="en-US" sz="2400" b="1" i="1" dirty="0"/>
              <a:t>x</a:t>
            </a:r>
            <a:r>
              <a:rPr lang="uk-UA" sz="2400" b="1" i="1" dirty="0"/>
              <a:t> = </a:t>
            </a:r>
            <a:r>
              <a:rPr lang="ru-RU" sz="2400" b="1" i="1" dirty="0" err="1"/>
              <a:t>a</a:t>
            </a:r>
            <a:r>
              <a:rPr lang="uk-UA" sz="2400" b="1" dirty="0"/>
              <a:t> </a:t>
            </a:r>
            <a:r>
              <a:rPr lang="uk-UA" sz="2400" b="1" dirty="0" smtClean="0"/>
              <a:t>, </a:t>
            </a:r>
            <a:r>
              <a:rPr lang="ru-RU" sz="2400" b="1" dirty="0" err="1" smtClean="0"/>
              <a:t>ctg</a:t>
            </a:r>
            <a:r>
              <a:rPr lang="ru-RU" sz="2400" b="1" dirty="0" smtClean="0"/>
              <a:t> </a:t>
            </a:r>
            <a:r>
              <a:rPr lang="en-US" sz="2400" b="1" i="1" dirty="0"/>
              <a:t>x</a:t>
            </a:r>
            <a:r>
              <a:rPr lang="uk-UA" sz="2400" b="1" i="1" dirty="0"/>
              <a:t> = </a:t>
            </a:r>
            <a:r>
              <a:rPr lang="ru-RU" sz="2400" b="1" i="1" dirty="0" err="1" smtClean="0"/>
              <a:t>a</a:t>
            </a:r>
            <a:endParaRPr lang="ru-RU" sz="2400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85860"/>
            <a:ext cx="6143668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Алгоритм </a:t>
            </a:r>
            <a:r>
              <a:rPr lang="uk-UA" dirty="0" err="1" smtClean="0">
                <a:solidFill>
                  <a:schemeClr val="tx1"/>
                </a:solidFill>
              </a:rPr>
              <a:t>розв</a:t>
            </a:r>
            <a:r>
              <a:rPr lang="en-US" dirty="0" smtClean="0">
                <a:solidFill>
                  <a:schemeClr val="tx1"/>
                </a:solidFill>
              </a:rPr>
              <a:t>’</a:t>
            </a:r>
            <a:r>
              <a:rPr lang="uk-UA" dirty="0" err="1" smtClean="0">
                <a:solidFill>
                  <a:schemeClr val="tx1"/>
                </a:solidFill>
              </a:rPr>
              <a:t>язування</a:t>
            </a:r>
            <a:r>
              <a:rPr lang="uk-UA" dirty="0" smtClean="0">
                <a:solidFill>
                  <a:schemeClr val="tx1"/>
                </a:solidFill>
              </a:rPr>
              <a:t> найпростішого тригонометричного рівняння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uk-UA" dirty="0" smtClean="0"/>
              <a:t>Визначити тип рівняння. (</a:t>
            </a:r>
            <a:r>
              <a:rPr lang="en-US" i="1" dirty="0" err="1" smtClean="0"/>
              <a:t>cosx</a:t>
            </a:r>
            <a:r>
              <a:rPr lang="ru-RU" i="1" dirty="0" smtClean="0"/>
              <a:t> = а</a:t>
            </a:r>
            <a:r>
              <a:rPr lang="uk-UA" i="1" dirty="0" smtClean="0"/>
              <a:t>, </a:t>
            </a:r>
            <a:r>
              <a:rPr lang="en-US" i="1" dirty="0" err="1" smtClean="0"/>
              <a:t>sinx</a:t>
            </a:r>
            <a:r>
              <a:rPr lang="ru-RU" i="1" dirty="0" smtClean="0"/>
              <a:t> = а</a:t>
            </a:r>
            <a:r>
              <a:rPr lang="uk-UA" i="1" dirty="0" smtClean="0"/>
              <a:t>, </a:t>
            </a:r>
            <a:r>
              <a:rPr lang="uk-UA" b="1" i="1" dirty="0" smtClean="0"/>
              <a:t> </a:t>
            </a:r>
          </a:p>
          <a:p>
            <a:pPr lvl="0">
              <a:buNone/>
            </a:pPr>
            <a:r>
              <a:rPr lang="uk-UA" b="1" i="1" dirty="0" smtClean="0"/>
              <a:t>    </a:t>
            </a:r>
            <a:r>
              <a:rPr lang="en-US" i="1" dirty="0" err="1" smtClean="0"/>
              <a:t>tgx</a:t>
            </a:r>
            <a:r>
              <a:rPr lang="ru-RU" i="1" dirty="0" smtClean="0"/>
              <a:t> = а</a:t>
            </a:r>
            <a:r>
              <a:rPr lang="uk-UA" i="1" dirty="0" smtClean="0"/>
              <a:t> чи </a:t>
            </a:r>
            <a:r>
              <a:rPr lang="en-US" i="1" dirty="0" err="1" smtClean="0"/>
              <a:t>ctgx</a:t>
            </a:r>
            <a:r>
              <a:rPr lang="ru-RU" i="1" dirty="0" smtClean="0"/>
              <a:t> = а</a:t>
            </a:r>
            <a:r>
              <a:rPr lang="uk-UA" dirty="0" smtClean="0"/>
              <a:t>)</a:t>
            </a:r>
            <a:r>
              <a:rPr lang="ru-RU" dirty="0" smtClean="0"/>
              <a:t>.</a:t>
            </a:r>
          </a:p>
          <a:p>
            <a:pPr lvl="0"/>
            <a:r>
              <a:rPr lang="uk-UA" dirty="0" smtClean="0"/>
              <a:t>Якщо це один із двох перших типів, то з</a:t>
            </a:r>
            <a:r>
              <a:rPr lang="ru-RU" dirty="0" smtClean="0"/>
              <a:t>’</a:t>
            </a:r>
            <a:r>
              <a:rPr lang="uk-UA" dirty="0" smtClean="0"/>
              <a:t>ясувати загальний чи окремий випадок.</a:t>
            </a:r>
            <a:endParaRPr lang="ru-RU" dirty="0" smtClean="0"/>
          </a:p>
          <a:p>
            <a:r>
              <a:rPr lang="uk-UA" dirty="0" smtClean="0"/>
              <a:t>Застосувати відповідну формулу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EAEAEA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313</TotalTime>
  <Words>559</Words>
  <Application>Microsoft Office PowerPoint</Application>
  <PresentationFormat>Экран (4:3)</PresentationFormat>
  <Paragraphs>103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Эркер</vt:lpstr>
      <vt:lpstr>Формула</vt:lpstr>
      <vt:lpstr>Слайд 1</vt:lpstr>
      <vt:lpstr>А)  Б)  В)  Г)  Д)</vt:lpstr>
      <vt:lpstr>Слайд 3</vt:lpstr>
      <vt:lpstr>Слайд 4</vt:lpstr>
      <vt:lpstr>Слайд 5</vt:lpstr>
      <vt:lpstr>Слайд 6</vt:lpstr>
      <vt:lpstr>          1. Яка функція називається оборотною? </vt:lpstr>
      <vt:lpstr>2. Необхідна умова оборотності функції. </vt:lpstr>
      <vt:lpstr>3. Достатня умова оборотності функції. </vt:lpstr>
      <vt:lpstr>4.Чи задовольняють умови оборотності тригонометричні функції для довільних значень змінної x  ?</vt:lpstr>
      <vt:lpstr>5. Як ми вирішуємо цю проблему? </vt:lpstr>
      <vt:lpstr>6.Що називається арксинусом числа a? </vt:lpstr>
      <vt:lpstr>7. Що таке арккосинус числа а? Чому дорівнює арккосинус від’ємного аргументу? </vt:lpstr>
      <vt:lpstr>8.Що таке арктангенс числа a ? </vt:lpstr>
      <vt:lpstr>9.Що таке арккотангенс числа a ? Чому дорівнює арккотангенс від’ємного аргументу? </vt:lpstr>
      <vt:lpstr>Слайд 16</vt:lpstr>
      <vt:lpstr>Слайд 17</vt:lpstr>
      <vt:lpstr>Слайд 18</vt:lpstr>
      <vt:lpstr>1.Найпростіше тригонометричне рівняння        cosx = а.</vt:lpstr>
      <vt:lpstr>2. Найпростіше тригонометричне  рівняння sin x = a.</vt:lpstr>
      <vt:lpstr>3. найпростіші тригонометричні рівняння </vt:lpstr>
      <vt:lpstr>Алгоритм розв’язування найпростішого тригонометричного рівняння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24</cp:revision>
  <dcterms:created xsi:type="dcterms:W3CDTF">2010-11-27T17:43:18Z</dcterms:created>
  <dcterms:modified xsi:type="dcterms:W3CDTF">2010-11-29T09:20:25Z</dcterms:modified>
</cp:coreProperties>
</file>