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96" r:id="rId2"/>
    <p:sldId id="260" r:id="rId3"/>
    <p:sldId id="300" r:id="rId4"/>
    <p:sldId id="301" r:id="rId5"/>
    <p:sldId id="302" r:id="rId6"/>
    <p:sldId id="310" r:id="rId7"/>
    <p:sldId id="281" r:id="rId8"/>
    <p:sldId id="299" r:id="rId9"/>
    <p:sldId id="262" r:id="rId10"/>
    <p:sldId id="263" r:id="rId11"/>
    <p:sldId id="266" r:id="rId12"/>
    <p:sldId id="267" r:id="rId13"/>
    <p:sldId id="293" r:id="rId14"/>
    <p:sldId id="292" r:id="rId15"/>
    <p:sldId id="291" r:id="rId16"/>
    <p:sldId id="290" r:id="rId17"/>
    <p:sldId id="289" r:id="rId18"/>
    <p:sldId id="268" r:id="rId19"/>
    <p:sldId id="269" r:id="rId20"/>
    <p:sldId id="270" r:id="rId21"/>
    <p:sldId id="271" r:id="rId22"/>
    <p:sldId id="273" r:id="rId23"/>
    <p:sldId id="303" r:id="rId24"/>
    <p:sldId id="305" r:id="rId25"/>
    <p:sldId id="306" r:id="rId26"/>
    <p:sldId id="304" r:id="rId27"/>
    <p:sldId id="275" r:id="rId28"/>
    <p:sldId id="282" r:id="rId29"/>
    <p:sldId id="276" r:id="rId30"/>
    <p:sldId id="277" r:id="rId31"/>
    <p:sldId id="278" r:id="rId32"/>
    <p:sldId id="279" r:id="rId33"/>
    <p:sldId id="297" r:id="rId34"/>
    <p:sldId id="311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2A95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8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26.11.2011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from-ua.com/upload/specproject/9_big.gif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85;%20-%20&#1076;&#1083;&#1103;%20&#1084;&#1077;&#1085;&#1103;\&#1076;&#1083;&#1103;%20&#1072;&#1090;&#1090;&#1077;&#1089;&#1090;&#1072;&#1094;&#1080;&#1080;\&#1054;&#1090;&#1082;&#1088;&#1099;&#1090;&#1099;&#1081;%20&#1091;&#1088;&#1086;&#1082;%20&#1052;&#1054;&#1049;\&#1084;&#1086;&#1103;%20&#1091;&#1082;&#1088;&#1072;&#1111;&#1085;&#1072;%20&#1087;&#1088;&#1077;&#1079;&#1077;&#1085;&#1090;&#1072;&#1094;&#1080;&#1103;%20&#1082;%20&#1091;&#1088;&#1086;&#1082;&#1091;.wmv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hyperlink" Target="file:///E:\&#1058;&#1072;&#1085;&#1103;\&#1055;&#1088;&#1077;&#1079;&#1077;&#1085;&#1090;&#1072;&#1094;&#1110;&#1111;\&#1075;&#1110;&#1087;&#1077;&#1088;&#1087;&#1086;&#1089;&#1080;&#1083;&#1072;&#1085;&#1085;&#1103;.ppt" TargetMode="Externa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.wav"/><Relationship Id="rId5" Type="http://schemas.openxmlformats.org/officeDocument/2006/relationships/image" Target="../media/image33.png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w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" name="Picture 8" descr="Картинка 7 из 64000">
            <a:hlinkClick r:id="rId2"/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357166"/>
            <a:ext cx="8429684" cy="607223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57158" y="3714752"/>
            <a:ext cx="8501092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6000" b="1" i="1" dirty="0">
                <a:solidFill>
                  <a:srgbClr val="E8081D"/>
                </a:solidFill>
                <a:latin typeface="Constantia" pitchFamily="18" charset="0"/>
              </a:rPr>
              <a:t>Моя</a:t>
            </a:r>
          </a:p>
          <a:p>
            <a:r>
              <a:rPr lang="uk-UA" sz="6000" b="1" i="1" dirty="0">
                <a:solidFill>
                  <a:srgbClr val="E8081D"/>
                </a:solidFill>
                <a:latin typeface="Constantia" pitchFamily="18" charset="0"/>
              </a:rPr>
              <a:t>     Батьківщина -        </a:t>
            </a:r>
          </a:p>
          <a:p>
            <a:r>
              <a:rPr lang="uk-UA" sz="6000" b="1" i="1" dirty="0">
                <a:solidFill>
                  <a:srgbClr val="E8081D"/>
                </a:solidFill>
                <a:latin typeface="Constantia" pitchFamily="18" charset="0"/>
              </a:rPr>
              <a:t>                           Україна</a:t>
            </a:r>
            <a:endParaRPr lang="ru-RU" sz="6000" b="1" i="1" dirty="0">
              <a:solidFill>
                <a:srgbClr val="E8081D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allAtOnce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/>
          <p:cNvSpPr>
            <a:spLocks noChangeAspect="1" noChangeArrowheads="1"/>
          </p:cNvSpPr>
          <p:nvPr/>
        </p:nvSpPr>
        <p:spPr bwMode="auto">
          <a:xfrm>
            <a:off x="239777" y="137683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Picture 4" descr="simvol1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857628"/>
            <a:ext cx="8572528" cy="2708275"/>
          </a:xfrm>
          <a:prstGeom prst="rect">
            <a:avLst/>
          </a:prstGeom>
          <a:noFill/>
        </p:spPr>
      </p:pic>
      <p:pic>
        <p:nvPicPr>
          <p:cNvPr id="7" name="Picture 6" descr="9_1_~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42852"/>
            <a:ext cx="3733185" cy="3786214"/>
          </a:xfrm>
          <a:prstGeom prst="rect">
            <a:avLst/>
          </a:prstGeom>
          <a:noFill/>
        </p:spPr>
      </p:pic>
      <p:sp>
        <p:nvSpPr>
          <p:cNvPr id="9" name="Rectangle 2"/>
          <p:cNvSpPr txBox="1">
            <a:spLocks/>
          </p:cNvSpPr>
          <p:nvPr/>
        </p:nvSpPr>
        <p:spPr>
          <a:xfrm>
            <a:off x="4143372" y="285728"/>
            <a:ext cx="4629150" cy="34290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uk-UA" sz="4400" b="1" i="0" u="none" strike="noStrike" kern="1200" cap="none" spc="0" normalizeH="0" baseline="0" noProof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no Pro Display" pitchFamily="18" charset="0"/>
              <a:ea typeface="+mj-ea"/>
              <a:cs typeface="+mj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uk-UA" sz="4400" b="1" i="0" u="none" strike="noStrike" kern="1200" cap="none" spc="0" normalizeH="0" baseline="0" noProof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no Pro Display" pitchFamily="18" charset="0"/>
                <a:ea typeface="+mj-ea"/>
                <a:cs typeface="+mj-cs"/>
              </a:rPr>
              <a:t>Нема без кореня рослини, а нас, людей, без Батьківщини!</a:t>
            </a:r>
            <a: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  <a:t/>
            </a:r>
            <a:br>
              <a:rPr kumimoji="0" lang="uk-UA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charset="0"/>
                <a:ea typeface="+mj-ea"/>
                <a:cs typeface="+mj-cs"/>
              </a:rPr>
            </a:br>
            <a:endParaRPr kumimoji="0" lang="ru-RU" sz="6000" b="0" i="1" u="sng" strike="noStrike" kern="1200" cap="none" spc="0" normalizeH="0" baseline="0" noProof="0" dirty="0" smtClean="0">
              <a:ln>
                <a:noFill/>
              </a:ln>
              <a:solidFill>
                <a:srgbClr val="0000FF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D:\н - для меня\КАРТИНКИ\картинки на школьную тему\711befc9cc18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85728"/>
            <a:ext cx="8572560" cy="6357981"/>
          </a:xfrm>
          <a:prstGeom prst="rect">
            <a:avLst/>
          </a:prstGeom>
          <a:noFill/>
        </p:spPr>
      </p:pic>
      <p:sp>
        <p:nvSpPr>
          <p:cNvPr id="2052" name="Rectangle 4"/>
          <p:cNvSpPr>
            <a:spLocks noChangeArrowheads="1"/>
          </p:cNvSpPr>
          <p:nvPr/>
        </p:nvSpPr>
        <p:spPr bwMode="auto">
          <a:xfrm>
            <a:off x="2143108" y="3000372"/>
            <a:ext cx="5072098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– це вірш, у якому перші літери рядків утворюють слово або речення</a:t>
            </a:r>
            <a:r>
              <a:rPr kumimoji="0" lang="uk-UA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2054" name="Rectangle 6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786050" y="2143116"/>
            <a:ext cx="385765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u="sng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Акровірш</a:t>
            </a:r>
            <a:endParaRPr lang="ru-RU" sz="4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3" name="Picture 1" descr="D:\н - для меня\КАРТИНКИ\neznayk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85728"/>
            <a:ext cx="4500594" cy="6215106"/>
          </a:xfrm>
          <a:prstGeom prst="rect">
            <a:avLst/>
          </a:prstGeom>
          <a:noFill/>
        </p:spPr>
      </p:pic>
      <p:sp>
        <p:nvSpPr>
          <p:cNvPr id="3074" name="AutoShape 2"/>
          <p:cNvSpPr>
            <a:spLocks noChangeArrowheads="1"/>
          </p:cNvSpPr>
          <p:nvPr/>
        </p:nvSpPr>
        <p:spPr bwMode="auto">
          <a:xfrm>
            <a:off x="4357686" y="571480"/>
            <a:ext cx="4286250" cy="1028700"/>
          </a:xfrm>
          <a:prstGeom prst="wedgeRoundRectCallout">
            <a:avLst>
              <a:gd name="adj1" fmla="val -56667"/>
              <a:gd name="adj2" fmla="val 117407"/>
              <a:gd name="adj3" fmla="val 16667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</a:rPr>
              <a:t>ПАТРІОТ…?</a:t>
            </a: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7106" name="Picture 2" descr="D:\н - для меня\КАРТИНКИ\картинки на школьную тему\711befc9cc18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01122" cy="6357981"/>
          </a:xfrm>
          <a:prstGeom prst="rect">
            <a:avLst/>
          </a:prstGeom>
          <a:noFill/>
        </p:spPr>
      </p:pic>
      <p:sp>
        <p:nvSpPr>
          <p:cNvPr id="47107" name="Rectangle 3"/>
          <p:cNvSpPr>
            <a:spLocks noChangeArrowheads="1"/>
          </p:cNvSpPr>
          <p:nvPr/>
        </p:nvSpPr>
        <p:spPr bwMode="auto">
          <a:xfrm>
            <a:off x="2285984" y="571480"/>
            <a:ext cx="4714908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ПАТРІОТ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071670" y="2357430"/>
            <a:ext cx="507209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Той,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хто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любить свою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Батьківщину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відданий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своєму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народові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готовий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заради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них на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жертви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 подвиги.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моя україна презентация к уроку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9144000" cy="6864371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6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 - для меня\для аттестации\фото для откритого урока\ukraine-sky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3"/>
            <a:ext cx="8715436" cy="6608014"/>
          </a:xfrm>
          <a:prstGeom prst="rect">
            <a:avLst/>
          </a:prstGeom>
          <a:noFill/>
        </p:spPr>
      </p:pic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57884" y="1928802"/>
            <a:ext cx="3071834" cy="4429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4"/>
          <a:srcRect r="4820" b="58273"/>
          <a:stretch>
            <a:fillRect/>
          </a:stretch>
        </p:blipFill>
        <p:spPr>
          <a:xfrm>
            <a:off x="142844" y="1428736"/>
            <a:ext cx="3887788" cy="3382962"/>
          </a:xfrm>
          <a:prstGeom prst="rect">
            <a:avLst/>
          </a:prstGeom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3428992" y="2000240"/>
            <a:ext cx="2286016" cy="32623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effectLst>
            <a:reflection blurRad="12700" stA="38000" endPos="28000" dist="5000" dir="5400000" sy="-100000" algn="bl" rotWithShape="0"/>
          </a:effectLst>
        </p:spPr>
      </p:pic>
      <p:sp>
        <p:nvSpPr>
          <p:cNvPr id="1032" name="WordArt 8"/>
          <p:cNvSpPr>
            <a:spLocks noChangeArrowheads="1" noChangeShapeType="1" noTextEdit="1"/>
          </p:cNvSpPr>
          <p:nvPr/>
        </p:nvSpPr>
        <p:spPr bwMode="auto">
          <a:xfrm>
            <a:off x="1571604" y="714356"/>
            <a:ext cx="6029325" cy="581025"/>
          </a:xfrm>
          <a:prstGeom prst="rect">
            <a:avLst/>
          </a:prstGeom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4000" b="1" kern="10" spc="0" dirty="0" err="1" smtClean="0">
                <a:ln w="9525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Державні</a:t>
            </a:r>
            <a:r>
              <a:rPr lang="ru-RU" sz="4000" b="1" kern="10" spc="0" dirty="0" smtClean="0">
                <a:ln w="9525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4000" b="1" kern="10" spc="0" dirty="0" err="1" smtClean="0">
                <a:ln w="9525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символи</a:t>
            </a:r>
            <a:r>
              <a:rPr lang="ru-RU" sz="4000" b="1" kern="10" spc="0" dirty="0" smtClean="0">
                <a:ln w="9525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ru-RU" sz="4000" b="1" kern="10" spc="0" dirty="0" err="1" smtClean="0">
                <a:ln w="9525">
                  <a:solidFill>
                    <a:schemeClr val="accent6">
                      <a:lumMod val="75000"/>
                    </a:schemeClr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України</a:t>
            </a:r>
            <a:endParaRPr lang="ru-RU" sz="4000" b="1" kern="10" spc="0" dirty="0">
              <a:ln w="9525">
                <a:solidFill>
                  <a:schemeClr val="accent6">
                    <a:lumMod val="75000"/>
                  </a:schemeClr>
                </a:solidFill>
                <a:round/>
                <a:headEnd/>
                <a:tailEnd/>
              </a:ln>
              <a:solidFill>
                <a:srgbClr val="FFFF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428992" y="4714884"/>
            <a:ext cx="23352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 dirty="0">
                <a:solidFill>
                  <a:schemeClr val="bg1"/>
                </a:solidFill>
                <a:latin typeface="Constantia" pitchFamily="18" charset="0"/>
              </a:rPr>
              <a:t>герб</a:t>
            </a:r>
            <a:endParaRPr lang="ru-RU" sz="2800" b="1" dirty="0">
              <a:solidFill>
                <a:schemeClr val="bg1"/>
              </a:solidFill>
              <a:latin typeface="Constantia" pitchFamily="18" charset="0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214282" y="4286256"/>
            <a:ext cx="17145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uk-UA" sz="2800" b="1" dirty="0">
                <a:solidFill>
                  <a:srgbClr val="0070C0"/>
                </a:solidFill>
                <a:latin typeface="Constantia" pitchFamily="18" charset="0"/>
              </a:rPr>
              <a:t>Прапор</a:t>
            </a:r>
            <a:r>
              <a:rPr lang="uk-UA" sz="2800" dirty="0">
                <a:solidFill>
                  <a:schemeClr val="accent1"/>
                </a:solidFill>
                <a:latin typeface="Constantia" pitchFamily="18" charset="0"/>
              </a:rPr>
              <a:t> </a:t>
            </a:r>
            <a:endParaRPr lang="ru-RU" sz="2800" dirty="0">
              <a:solidFill>
                <a:schemeClr val="accent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н - для меня\для аттестации\фото для откритого урока\1dc183cc9cd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42852"/>
            <a:ext cx="8858312" cy="6572296"/>
          </a:xfrm>
          <a:prstGeom prst="rect">
            <a:avLst/>
          </a:prstGeom>
          <a:noFill/>
        </p:spPr>
      </p:pic>
      <p:sp>
        <p:nvSpPr>
          <p:cNvPr id="4" name="Блок-схема: перфолента 3"/>
          <p:cNvSpPr/>
          <p:nvPr/>
        </p:nvSpPr>
        <p:spPr>
          <a:xfrm>
            <a:off x="5857884" y="357166"/>
            <a:ext cx="3071834" cy="6215106"/>
          </a:xfrm>
          <a:prstGeom prst="flowChartPunchedTape">
            <a:avLst/>
          </a:prstGeom>
          <a:blipFill>
            <a:blip r:embed="rId3"/>
            <a:tile tx="0" ty="0" sx="100000" sy="100000" flip="none" algn="tl"/>
          </a:blipFill>
          <a:ln w="57150">
            <a:solidFill>
              <a:schemeClr val="accent3">
                <a:lumMod val="75000"/>
              </a:schemeClr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k-UA" sz="4400" b="1" u="sng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Червона калина </a:t>
            </a:r>
            <a:r>
              <a:rPr lang="uk-UA" sz="4400" b="1" dirty="0" smtClean="0">
                <a:ln>
                  <a:solidFill>
                    <a:schemeClr val="tx1"/>
                  </a:solidFill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</a:p>
          <a:p>
            <a:pPr algn="ctr"/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один із народних символів</a:t>
            </a:r>
          </a:p>
          <a:p>
            <a:pPr algn="ctr"/>
            <a:r>
              <a:rPr lang="uk-UA" sz="4000" b="1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України.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 noChangeAspect="1"/>
          </p:cNvGrpSpPr>
          <p:nvPr/>
        </p:nvGrpSpPr>
        <p:grpSpPr bwMode="auto">
          <a:xfrm>
            <a:off x="229273" y="109306"/>
            <a:ext cx="8771883" cy="6531129"/>
            <a:chOff x="2281" y="2668"/>
            <a:chExt cx="10273" cy="7550"/>
          </a:xfrm>
        </p:grpSpPr>
        <p:sp>
          <p:nvSpPr>
            <p:cNvPr id="5123" name="AutoShape 3"/>
            <p:cNvSpPr>
              <a:spLocks noChangeAspect="1" noChangeArrowheads="1"/>
            </p:cNvSpPr>
            <p:nvPr/>
          </p:nvSpPr>
          <p:spPr bwMode="auto">
            <a:xfrm>
              <a:off x="2281" y="2668"/>
              <a:ext cx="10273" cy="755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CC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5124" name="AutoShape 4"/>
            <p:cNvSpPr>
              <a:spLocks noChangeArrowheads="1"/>
            </p:cNvSpPr>
            <p:nvPr/>
          </p:nvSpPr>
          <p:spPr bwMode="auto">
            <a:xfrm>
              <a:off x="2281" y="5828"/>
              <a:ext cx="5839" cy="3981"/>
            </a:xfrm>
            <a:prstGeom prst="wedgeRectCallout">
              <a:avLst>
                <a:gd name="adj1" fmla="val 55648"/>
                <a:gd name="adj2" fmla="val -99620"/>
              </a:avLst>
            </a:prstGeom>
            <a:gradFill rotWithShape="1">
              <a:gsLst>
                <a:gs pos="0">
                  <a:srgbClr val="99CCFF"/>
                </a:gs>
                <a:gs pos="50000">
                  <a:srgbClr val="0000FF"/>
                </a:gs>
                <a:gs pos="100000">
                  <a:srgbClr val="99CCFF"/>
                </a:gs>
              </a:gsLst>
              <a:lin ang="18900000" scaled="1"/>
            </a:gradFill>
            <a:ln w="76200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vert="horz" wrap="square" lIns="37328" tIns="18665" rIns="37328" bIns="18665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5" name="Rectangle 5"/>
            <p:cNvSpPr>
              <a:spLocks noRot="1" noChangeArrowheads="1"/>
            </p:cNvSpPr>
            <p:nvPr/>
          </p:nvSpPr>
          <p:spPr bwMode="auto">
            <a:xfrm>
              <a:off x="2371" y="6005"/>
              <a:ext cx="5869" cy="368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</p:spPr>
          <p:txBody>
            <a:bodyPr vert="horz" wrap="square" lIns="37328" tIns="18665" rIns="37328" bIns="18665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uk-UA" sz="13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endParaRP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«Калина»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Василь  Скуратівський</a:t>
              </a:r>
              <a:endParaRPr kumimoji="0" lang="ru-RU" sz="4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126" name="Rectangle 6"/>
            <p:cNvSpPr>
              <a:spLocks noRot="1" noChangeArrowheads="1"/>
            </p:cNvSpPr>
            <p:nvPr/>
          </p:nvSpPr>
          <p:spPr bwMode="auto">
            <a:xfrm>
              <a:off x="7955" y="4109"/>
              <a:ext cx="4599" cy="57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37328" tIns="18665" rIns="37328" bIns="18665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        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5127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548" y="2668"/>
              <a:ext cx="9675" cy="1228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18750"/>
                </a:avLst>
              </a:prstTxWarp>
            </a:bodyPr>
            <a:lstStyle/>
            <a:p>
              <a:pPr algn="ctr" rtl="0"/>
              <a:endParaRPr lang="ru-RU" sz="3600" kern="10" spc="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</p:grpSp>
      <p:pic>
        <p:nvPicPr>
          <p:cNvPr id="8" name="Рисунок 7" descr="D:\н - для меня\для аттестации\фото для откритого урока\logo2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80" y="214290"/>
            <a:ext cx="3571900" cy="621510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Group 2"/>
          <p:cNvGrpSpPr>
            <a:grpSpLocks noChangeAspect="1"/>
          </p:cNvGrpSpPr>
          <p:nvPr/>
        </p:nvGrpSpPr>
        <p:grpSpPr bwMode="auto">
          <a:xfrm>
            <a:off x="285720" y="214290"/>
            <a:ext cx="8730318" cy="6500180"/>
            <a:chOff x="2281" y="2668"/>
            <a:chExt cx="10273" cy="7550"/>
          </a:xfrm>
        </p:grpSpPr>
        <p:sp>
          <p:nvSpPr>
            <p:cNvPr id="6147" name="AutoShape 3"/>
            <p:cNvSpPr>
              <a:spLocks noChangeAspect="1" noChangeArrowheads="1"/>
            </p:cNvSpPr>
            <p:nvPr/>
          </p:nvSpPr>
          <p:spPr bwMode="auto">
            <a:xfrm>
              <a:off x="2281" y="2668"/>
              <a:ext cx="10273" cy="755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CC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6148" name="Rectangle 4"/>
            <p:cNvSpPr>
              <a:spLocks noRot="1" noChangeArrowheads="1"/>
            </p:cNvSpPr>
            <p:nvPr/>
          </p:nvSpPr>
          <p:spPr bwMode="auto">
            <a:xfrm>
              <a:off x="7688" y="3276"/>
              <a:ext cx="4866" cy="65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37328" tIns="18665" rIns="37328" bIns="18665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        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sp>
        <p:nvSpPr>
          <p:cNvPr id="6149" name="Rectangle 5"/>
          <p:cNvSpPr>
            <a:spLocks noRot="1" noChangeArrowheads="1"/>
          </p:cNvSpPr>
          <p:nvPr/>
        </p:nvSpPr>
        <p:spPr bwMode="auto">
          <a:xfrm>
            <a:off x="428596" y="4357694"/>
            <a:ext cx="6215106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01600">
              <a:schemeClr val="bg2">
                <a:lumMod val="25000"/>
                <a:alpha val="60000"/>
              </a:schemeClr>
            </a:glow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vert="horz" wrap="square" lIns="37328" tIns="18665" rIns="37328" bIns="18665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ru-RU" sz="4400" b="1" i="0" u="none" strike="noStrike" normalizeH="0" baseline="0" dirty="0" smtClean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pic>
        <p:nvPicPr>
          <p:cNvPr id="6" name="Рисунок 5" descr="D:\н - для меня\для аттестации\фото для откритого урока\post-51-126976226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357298"/>
            <a:ext cx="4786346" cy="34290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151" name="WordArt 7"/>
          <p:cNvSpPr>
            <a:spLocks noChangeArrowheads="1" noChangeShapeType="1" noTextEdit="1"/>
          </p:cNvSpPr>
          <p:nvPr/>
        </p:nvSpPr>
        <p:spPr bwMode="auto">
          <a:xfrm>
            <a:off x="500034" y="500043"/>
            <a:ext cx="8143932" cy="857255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 rtl="0"/>
            <a:r>
              <a:rPr lang="ru-RU" sz="3600" kern="10" spc="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rPr>
              <a:t>Народні</a:t>
            </a:r>
            <a:r>
              <a:rPr lang="ru-RU" sz="3600" kern="10" spc="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rPr>
              <a:t> </a:t>
            </a:r>
            <a:r>
              <a:rPr lang="ru-RU" sz="3600" kern="10" spc="0" dirty="0" err="1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rPr>
              <a:t>символи</a:t>
            </a:r>
            <a:endParaRPr lang="ru-RU" sz="3600" kern="10" spc="0" dirty="0">
              <a:ln w="19050">
                <a:solidFill>
                  <a:srgbClr val="0000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0066CC"/>
                  </a:gs>
                  <a:gs pos="50000">
                    <a:srgbClr val="FFFFFF"/>
                  </a:gs>
                  <a:gs pos="100000">
                    <a:srgbClr val="0066CC"/>
                  </a:gs>
                </a:gsLst>
                <a:lin ang="5400000" scaled="1"/>
              </a:gradFill>
              <a:effectLst>
                <a:outerShdw dist="35921" dir="2700000" algn="ctr" rotWithShape="0">
                  <a:srgbClr val="6600FF"/>
                </a:outerShdw>
              </a:effectLst>
              <a:latin typeface="Impact"/>
            </a:endParaRPr>
          </a:p>
        </p:txBody>
      </p:sp>
      <p:pic>
        <p:nvPicPr>
          <p:cNvPr id="7" name="Рисунок 6" descr="D:\н - для меня\для аттестации\фото для откритого урока\logo23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928802"/>
            <a:ext cx="4071966" cy="464347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152" name="WordArt 8"/>
          <p:cNvSpPr>
            <a:spLocks noChangeArrowheads="1" noChangeShapeType="1" noTextEdit="1"/>
          </p:cNvSpPr>
          <p:nvPr/>
        </p:nvSpPr>
        <p:spPr bwMode="auto">
          <a:xfrm>
            <a:off x="500034" y="4643446"/>
            <a:ext cx="6000792" cy="1785949"/>
          </a:xfrm>
          <a:custGeom>
            <a:avLst/>
            <a:gdLst>
              <a:gd name="connsiteX0" fmla="*/ 0 w 6000792"/>
              <a:gd name="connsiteY0" fmla="*/ 0 h 1785949"/>
              <a:gd name="connsiteX1" fmla="*/ 6000792 w 6000792"/>
              <a:gd name="connsiteY1" fmla="*/ 0 h 1785949"/>
              <a:gd name="connsiteX2" fmla="*/ 6000792 w 6000792"/>
              <a:gd name="connsiteY2" fmla="*/ 1785949 h 1785949"/>
              <a:gd name="connsiteX3" fmla="*/ 0 w 6000792"/>
              <a:gd name="connsiteY3" fmla="*/ 1785949 h 1785949"/>
              <a:gd name="connsiteX4" fmla="*/ 0 w 6000792"/>
              <a:gd name="connsiteY4" fmla="*/ 0 h 17859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00792" h="1785949">
                <a:moveTo>
                  <a:pt x="0" y="0"/>
                </a:moveTo>
                <a:lnTo>
                  <a:pt x="6000792" y="0"/>
                </a:lnTo>
                <a:lnTo>
                  <a:pt x="6000792" y="1785949"/>
                </a:lnTo>
                <a:lnTo>
                  <a:pt x="0" y="1785949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none" fromWordArt="1">
            <a:prstTxWarp prst="textDeflate">
              <a:avLst>
                <a:gd name="adj" fmla="val 18750"/>
              </a:avLst>
            </a:prstTxWarp>
          </a:bodyPr>
          <a:lstStyle/>
          <a:p>
            <a:pPr algn="ctr" rtl="0"/>
            <a:r>
              <a:rPr lang="uk-UA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rPr>
              <a:t>Без верби і калини </a:t>
            </a:r>
          </a:p>
          <a:p>
            <a:pPr algn="ctr" rtl="0"/>
            <a:r>
              <a:rPr lang="uk-UA" sz="3600" kern="10" dirty="0" smtClean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rPr>
              <a:t>нема  України</a:t>
            </a:r>
            <a:endParaRPr lang="ru-RU" sz="3600" kern="10" spc="0" dirty="0">
              <a:ln w="19050">
                <a:solidFill>
                  <a:srgbClr val="0000FF"/>
                </a:solidFill>
                <a:round/>
                <a:headEnd/>
                <a:tailEnd/>
              </a:ln>
              <a:solidFill>
                <a:schemeClr val="accent3">
                  <a:lumMod val="60000"/>
                  <a:lumOff val="40000"/>
                </a:schemeClr>
              </a:solidFill>
              <a:effectLst>
                <a:outerShdw dist="35921" dir="2700000" algn="ctr" rotWithShape="0">
                  <a:srgbClr val="6600FF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/>
          <p:cNvGrpSpPr>
            <a:grpSpLocks noChangeAspect="1"/>
          </p:cNvGrpSpPr>
          <p:nvPr/>
        </p:nvGrpSpPr>
        <p:grpSpPr bwMode="auto">
          <a:xfrm>
            <a:off x="195935" y="213827"/>
            <a:ext cx="8703936" cy="6429883"/>
            <a:chOff x="2281" y="2668"/>
            <a:chExt cx="12099" cy="7550"/>
          </a:xfrm>
        </p:grpSpPr>
        <p:sp>
          <p:nvSpPr>
            <p:cNvPr id="7171" name="AutoShape 3"/>
            <p:cNvSpPr>
              <a:spLocks noChangeAspect="1" noChangeArrowheads="1"/>
            </p:cNvSpPr>
            <p:nvPr/>
          </p:nvSpPr>
          <p:spPr bwMode="auto">
            <a:xfrm>
              <a:off x="2281" y="2668"/>
              <a:ext cx="12099" cy="7550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CC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7172" name="Rectangle 4"/>
            <p:cNvSpPr>
              <a:spLocks noRot="1" noChangeArrowheads="1"/>
            </p:cNvSpPr>
            <p:nvPr/>
          </p:nvSpPr>
          <p:spPr bwMode="auto">
            <a:xfrm>
              <a:off x="4743" y="4220"/>
              <a:ext cx="7799" cy="59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37328" tIns="18665" rIns="37328" bIns="18665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1300" b="0" i="0" u="none" strike="noStrike" cap="none" normalizeH="0" baseline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pitchFamily="34" charset="0"/>
                </a:rPr>
                <a:t>         </a:t>
              </a: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7173" name="WordArt 5"/>
            <p:cNvSpPr>
              <a:spLocks noChangeArrowheads="1" noChangeShapeType="1" noTextEdit="1"/>
            </p:cNvSpPr>
            <p:nvPr/>
          </p:nvSpPr>
          <p:spPr bwMode="auto">
            <a:xfrm>
              <a:off x="2582" y="2809"/>
              <a:ext cx="11798" cy="1994"/>
            </a:xfrm>
            <a:prstGeom prst="rect">
              <a:avLst/>
            </a:prstGeom>
          </p:spPr>
          <p:txBody>
            <a:bodyPr wrap="none" fromWordArt="1">
              <a:prstTxWarp prst="textDeflate">
                <a:avLst>
                  <a:gd name="adj" fmla="val 18750"/>
                </a:avLst>
              </a:prstTxWarp>
            </a:bodyPr>
            <a:lstStyle/>
            <a:p>
              <a:pPr algn="ctr" rtl="0"/>
              <a:r>
                <a:rPr lang="ru-RU" sz="3200" kern="10" spc="0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Хвилинка  відпочинку</a:t>
              </a:r>
              <a:endParaRPr lang="ru-RU" sz="3200" kern="10" spc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</p:grpSp>
      <p:pic>
        <p:nvPicPr>
          <p:cNvPr id="6" name="Рисунок 5" descr="D:\н - для меня\для аттестации\фото для откритого урока\_________________4b13e95901083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1785926"/>
            <a:ext cx="2928950" cy="45720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D:\н - для меня\для аттестации\фото для откритого урока\_________________4b14f7ff223f4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785926"/>
            <a:ext cx="3143272" cy="45720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8200" name="Group 8"/>
          <p:cNvGrpSpPr>
            <a:grpSpLocks noChangeAspect="1"/>
          </p:cNvGrpSpPr>
          <p:nvPr/>
        </p:nvGrpSpPr>
        <p:grpSpPr bwMode="auto">
          <a:xfrm>
            <a:off x="142844" y="214290"/>
            <a:ext cx="8859358" cy="6500858"/>
            <a:chOff x="2840" y="5382"/>
            <a:chExt cx="12808" cy="8035"/>
          </a:xfrm>
        </p:grpSpPr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7073" y="7249"/>
              <a:ext cx="7922" cy="52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04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840" y="5382"/>
              <a:ext cx="12808" cy="803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03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825" y="5571"/>
              <a:ext cx="9856" cy="14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 rtl="0"/>
              <a:r>
                <a:rPr lang="ru-RU" sz="3600" b="1" i="1" kern="10" spc="0" dirty="0" err="1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кросворд</a:t>
              </a:r>
              <a:endParaRPr lang="ru-RU" sz="3600" b="1" i="1" kern="10" spc="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8202" name="Picture 10" descr="z146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1" y="9179"/>
              <a:ext cx="4448" cy="3971"/>
            </a:xfrm>
            <a:prstGeom prst="rect">
              <a:avLst/>
            </a:prstGeom>
            <a:noFill/>
          </p:spPr>
        </p:pic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143240" y="1785927"/>
          <a:ext cx="5143535" cy="4214842"/>
        </p:xfrm>
        <a:graphic>
          <a:graphicData uri="http://schemas.openxmlformats.org/drawingml/2006/table">
            <a:tbl>
              <a:tblPr/>
              <a:tblGrid>
                <a:gridCol w="251810"/>
                <a:gridCol w="605446"/>
                <a:gridCol w="642942"/>
                <a:gridCol w="655198"/>
                <a:gridCol w="602956"/>
                <a:gridCol w="595945"/>
                <a:gridCol w="595945"/>
                <a:gridCol w="597348"/>
                <a:gridCol w="595945"/>
              </a:tblGrid>
              <a:tr h="60033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1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55030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90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n>
                            <a:solidFill>
                              <a:schemeClr val="tx1"/>
                            </a:solidFill>
                          </a:ln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>
                          <a:solidFill>
                            <a:schemeClr val="tx1"/>
                          </a:solidFill>
                        </a:ln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142844" y="214290"/>
            <a:ext cx="8859358" cy="6500858"/>
            <a:chOff x="2840" y="5382"/>
            <a:chExt cx="12808" cy="8035"/>
          </a:xfrm>
        </p:grpSpPr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7073" y="7249"/>
              <a:ext cx="7922" cy="52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04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840" y="5382"/>
              <a:ext cx="12808" cy="803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03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825" y="5571"/>
              <a:ext cx="9856" cy="14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 rtl="0"/>
              <a:r>
                <a:rPr lang="ru-RU" sz="3600" b="1" i="1" kern="10" spc="0" dirty="0" err="1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кросворд</a:t>
              </a:r>
              <a:endParaRPr lang="ru-RU" sz="3600" b="1" i="1" kern="10" spc="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8202" name="Picture 10" descr="z146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1" y="9179"/>
              <a:ext cx="4448" cy="3971"/>
            </a:xfrm>
            <a:prstGeom prst="rect">
              <a:avLst/>
            </a:prstGeom>
            <a:noFill/>
          </p:spPr>
        </p:pic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143240" y="1785927"/>
          <a:ext cx="5143535" cy="4224109"/>
        </p:xfrm>
        <a:graphic>
          <a:graphicData uri="http://schemas.openxmlformats.org/drawingml/2006/table">
            <a:tbl>
              <a:tblPr/>
              <a:tblGrid>
                <a:gridCol w="251810"/>
                <a:gridCol w="605446"/>
                <a:gridCol w="642942"/>
                <a:gridCol w="655198"/>
                <a:gridCol w="602956"/>
                <a:gridCol w="595945"/>
                <a:gridCol w="595945"/>
                <a:gridCol w="597348"/>
                <a:gridCol w="595945"/>
              </a:tblGrid>
              <a:tr h="60033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1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0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 w="28575">
                          <a:solidFill>
                            <a:schemeClr val="tx1"/>
                          </a:solidFill>
                        </a:ln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90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142844" y="214290"/>
            <a:ext cx="8859358" cy="6500858"/>
            <a:chOff x="2840" y="5382"/>
            <a:chExt cx="12808" cy="8035"/>
          </a:xfrm>
        </p:grpSpPr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7073" y="7249"/>
              <a:ext cx="7922" cy="52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04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840" y="5382"/>
              <a:ext cx="12808" cy="803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03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825" y="5571"/>
              <a:ext cx="9856" cy="14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 rtl="0"/>
              <a:r>
                <a:rPr lang="ru-RU" sz="3600" b="1" i="1" kern="10" spc="0" dirty="0" err="1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кросворд</a:t>
              </a:r>
              <a:endParaRPr lang="ru-RU" sz="3600" b="1" i="1" kern="10" spc="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8202" name="Picture 10" descr="z146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1" y="9179"/>
              <a:ext cx="4448" cy="3971"/>
            </a:xfrm>
            <a:prstGeom prst="rect">
              <a:avLst/>
            </a:prstGeom>
            <a:noFill/>
          </p:spPr>
        </p:pic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143240" y="1785927"/>
          <a:ext cx="5143535" cy="4283403"/>
        </p:xfrm>
        <a:graphic>
          <a:graphicData uri="http://schemas.openxmlformats.org/drawingml/2006/table">
            <a:tbl>
              <a:tblPr/>
              <a:tblGrid>
                <a:gridCol w="251810"/>
                <a:gridCol w="605446"/>
                <a:gridCol w="642942"/>
                <a:gridCol w="655198"/>
                <a:gridCol w="602956"/>
                <a:gridCol w="595945"/>
                <a:gridCol w="595945"/>
                <a:gridCol w="597348"/>
                <a:gridCol w="595945"/>
              </a:tblGrid>
              <a:tr h="60033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1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0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ln w="38100">
                          <a:solidFill>
                            <a:schemeClr val="tx1"/>
                          </a:solidFill>
                        </a:ln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90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142844" y="214290"/>
            <a:ext cx="8859358" cy="6500858"/>
            <a:chOff x="2840" y="5382"/>
            <a:chExt cx="12808" cy="8035"/>
          </a:xfrm>
        </p:grpSpPr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7073" y="7249"/>
              <a:ext cx="7922" cy="52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04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840" y="5382"/>
              <a:ext cx="12808" cy="803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03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825" y="5571"/>
              <a:ext cx="9856" cy="14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 rtl="0"/>
              <a:r>
                <a:rPr lang="ru-RU" sz="3600" b="1" i="1" kern="10" spc="0" dirty="0" err="1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кросворд</a:t>
              </a:r>
              <a:endParaRPr lang="ru-RU" sz="3600" b="1" i="1" kern="10" spc="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8202" name="Picture 10" descr="z146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1" y="9179"/>
              <a:ext cx="4448" cy="3971"/>
            </a:xfrm>
            <a:prstGeom prst="rect">
              <a:avLst/>
            </a:prstGeom>
            <a:noFill/>
          </p:spPr>
        </p:pic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143240" y="1785927"/>
          <a:ext cx="5143535" cy="4283403"/>
        </p:xfrm>
        <a:graphic>
          <a:graphicData uri="http://schemas.openxmlformats.org/drawingml/2006/table">
            <a:tbl>
              <a:tblPr/>
              <a:tblGrid>
                <a:gridCol w="251810"/>
                <a:gridCol w="605446"/>
                <a:gridCol w="642942"/>
                <a:gridCol w="655198"/>
                <a:gridCol w="602956"/>
                <a:gridCol w="595945"/>
                <a:gridCol w="595945"/>
                <a:gridCol w="597348"/>
                <a:gridCol w="595945"/>
              </a:tblGrid>
              <a:tr h="60033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1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0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90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142844" y="214290"/>
            <a:ext cx="8859358" cy="6500858"/>
            <a:chOff x="2840" y="5382"/>
            <a:chExt cx="12808" cy="8035"/>
          </a:xfrm>
        </p:grpSpPr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7073" y="7249"/>
              <a:ext cx="7922" cy="52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04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840" y="5382"/>
              <a:ext cx="12808" cy="803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03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825" y="5571"/>
              <a:ext cx="9856" cy="14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 rtl="0"/>
              <a:r>
                <a:rPr lang="ru-RU" sz="3600" b="1" i="1" kern="10" spc="0" dirty="0" err="1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кросворд</a:t>
              </a:r>
              <a:endParaRPr lang="ru-RU" sz="3600" b="1" i="1" kern="10" spc="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8202" name="Picture 10" descr="z146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1" y="9179"/>
              <a:ext cx="4448" cy="3971"/>
            </a:xfrm>
            <a:prstGeom prst="rect">
              <a:avLst/>
            </a:prstGeom>
            <a:noFill/>
          </p:spPr>
        </p:pic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143240" y="1785927"/>
          <a:ext cx="5143535" cy="4298363"/>
        </p:xfrm>
        <a:graphic>
          <a:graphicData uri="http://schemas.openxmlformats.org/drawingml/2006/table">
            <a:tbl>
              <a:tblPr/>
              <a:tblGrid>
                <a:gridCol w="251810"/>
                <a:gridCol w="605446"/>
                <a:gridCol w="642942"/>
                <a:gridCol w="655198"/>
                <a:gridCol w="602956"/>
                <a:gridCol w="595945"/>
                <a:gridCol w="595945"/>
                <a:gridCol w="597348"/>
                <a:gridCol w="595945"/>
              </a:tblGrid>
              <a:tr h="60033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1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0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90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205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" name="Group 8"/>
          <p:cNvGrpSpPr>
            <a:grpSpLocks noChangeAspect="1"/>
          </p:cNvGrpSpPr>
          <p:nvPr/>
        </p:nvGrpSpPr>
        <p:grpSpPr bwMode="auto">
          <a:xfrm>
            <a:off x="142844" y="214290"/>
            <a:ext cx="8859358" cy="6500858"/>
            <a:chOff x="2840" y="5382"/>
            <a:chExt cx="12808" cy="8035"/>
          </a:xfrm>
        </p:grpSpPr>
        <p:sp>
          <p:nvSpPr>
            <p:cNvPr id="8201" name="Text Box 9"/>
            <p:cNvSpPr txBox="1">
              <a:spLocks noChangeArrowheads="1"/>
            </p:cNvSpPr>
            <p:nvPr/>
          </p:nvSpPr>
          <p:spPr bwMode="auto">
            <a:xfrm>
              <a:off x="7073" y="7249"/>
              <a:ext cx="7922" cy="52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sp>
          <p:nvSpPr>
            <p:cNvPr id="8204" name="AutoShape 12"/>
            <p:cNvSpPr>
              <a:spLocks noChangeAspect="1" noChangeArrowheads="1" noTextEdit="1"/>
            </p:cNvSpPr>
            <p:nvPr/>
          </p:nvSpPr>
          <p:spPr bwMode="auto">
            <a:xfrm>
              <a:off x="2840" y="5382"/>
              <a:ext cx="12808" cy="8035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8203" name="WordArt 11"/>
            <p:cNvSpPr>
              <a:spLocks noChangeArrowheads="1" noChangeShapeType="1" noTextEdit="1"/>
            </p:cNvSpPr>
            <p:nvPr/>
          </p:nvSpPr>
          <p:spPr bwMode="auto">
            <a:xfrm>
              <a:off x="3825" y="5571"/>
              <a:ext cx="9856" cy="14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 rtl="0"/>
              <a:r>
                <a:rPr lang="ru-RU" sz="3600" b="1" i="1" kern="10" spc="0" dirty="0" err="1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кросворд</a:t>
              </a:r>
              <a:endParaRPr lang="ru-RU" sz="3600" b="1" i="1" kern="10" spc="0" dirty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8202" name="Picture 10" descr="z146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141" y="9179"/>
              <a:ext cx="4448" cy="3971"/>
            </a:xfrm>
            <a:prstGeom prst="rect">
              <a:avLst/>
            </a:prstGeom>
            <a:noFill/>
          </p:spPr>
        </p:pic>
      </p:grpSp>
      <p:graphicFrame>
        <p:nvGraphicFramePr>
          <p:cNvPr id="17" name="Таблица 16"/>
          <p:cNvGraphicFramePr>
            <a:graphicFrameLocks noGrp="1"/>
          </p:cNvGraphicFramePr>
          <p:nvPr/>
        </p:nvGraphicFramePr>
        <p:xfrm>
          <a:off x="3143240" y="1785927"/>
          <a:ext cx="5143535" cy="4298363"/>
        </p:xfrm>
        <a:graphic>
          <a:graphicData uri="http://schemas.openxmlformats.org/drawingml/2006/table">
            <a:tbl>
              <a:tblPr/>
              <a:tblGrid>
                <a:gridCol w="251810"/>
                <a:gridCol w="605446"/>
                <a:gridCol w="642942"/>
                <a:gridCol w="655198"/>
                <a:gridCol w="602956"/>
                <a:gridCol w="595945"/>
                <a:gridCol w="595945"/>
                <a:gridCol w="597348"/>
                <a:gridCol w="595945"/>
              </a:tblGrid>
              <a:tr h="600333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1641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н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0306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32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4000" b="1" dirty="0">
                        <a:solidFill>
                          <a:schemeClr val="bg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с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3907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 dirty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4000" b="1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4000" b="1" dirty="0" smtClean="0">
                          <a:solidFill>
                            <a:schemeClr val="tx1"/>
                          </a:solidFill>
                        </a:rPr>
                        <a:t>к</a:t>
                      </a:r>
                      <a:endParaRPr lang="ru-RU" sz="40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uk-UA" sz="4000" b="1" dirty="0" smtClean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uk-UA" sz="4000" b="1" dirty="0">
                        <a:solidFill>
                          <a:schemeClr val="tx1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0333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13" name="Rectangle 1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1" name="Таблица 20"/>
          <p:cNvGraphicFramePr>
            <a:graphicFrameLocks noGrp="1"/>
          </p:cNvGraphicFramePr>
          <p:nvPr/>
        </p:nvGraphicFramePr>
        <p:xfrm>
          <a:off x="3428992" y="2643182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22" name="Таблица 21"/>
          <p:cNvGraphicFramePr>
            <a:graphicFrameLocks noGrp="1"/>
          </p:cNvGraphicFramePr>
          <p:nvPr/>
        </p:nvGraphicFramePr>
        <p:xfrm>
          <a:off x="3407369" y="2680017"/>
          <a:ext cx="2329261" cy="1497965"/>
        </p:xfrm>
        <a:graphic>
          <a:graphicData uri="http://schemas.openxmlformats.org/drawingml/2006/table">
            <a:tbl>
              <a:tblPr/>
              <a:tblGrid>
                <a:gridCol w="233680"/>
                <a:gridCol w="243205"/>
                <a:gridCol w="265511"/>
                <a:gridCol w="233680"/>
                <a:gridCol w="273050"/>
                <a:gridCol w="269875"/>
                <a:gridCol w="269875"/>
                <a:gridCol w="270510"/>
                <a:gridCol w="269875"/>
              </a:tblGrid>
              <a:tr h="109855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9075"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5580"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463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955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12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uk-UA" sz="1400" dirty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620" name="Rectangle 2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pSp>
        <p:nvGrpSpPr>
          <p:cNvPr id="25615" name="Group 15"/>
          <p:cNvGrpSpPr>
            <a:grpSpLocks noChangeAspect="1"/>
          </p:cNvGrpSpPr>
          <p:nvPr/>
        </p:nvGrpSpPr>
        <p:grpSpPr bwMode="auto">
          <a:xfrm>
            <a:off x="366517" y="214290"/>
            <a:ext cx="8777483" cy="6643710"/>
            <a:chOff x="2281" y="5031"/>
            <a:chExt cx="13367" cy="8386"/>
          </a:xfrm>
        </p:grpSpPr>
        <p:sp>
          <p:nvSpPr>
            <p:cNvPr id="25619" name="AutoShape 19"/>
            <p:cNvSpPr>
              <a:spLocks noChangeAspect="1" noChangeArrowheads="1" noTextEdit="1"/>
            </p:cNvSpPr>
            <p:nvPr/>
          </p:nvSpPr>
          <p:spPr bwMode="auto">
            <a:xfrm>
              <a:off x="2281" y="5031"/>
              <a:ext cx="13367" cy="8386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5618" name="WordArt 18"/>
            <p:cNvSpPr>
              <a:spLocks noChangeArrowheads="1" noChangeShapeType="1" noTextEdit="1"/>
            </p:cNvSpPr>
            <p:nvPr/>
          </p:nvSpPr>
          <p:spPr bwMode="auto">
            <a:xfrm>
              <a:off x="3825" y="5571"/>
              <a:ext cx="9856" cy="1404"/>
            </a:xfrm>
            <a:prstGeom prst="rect">
              <a:avLst/>
            </a:prstGeom>
          </p:spPr>
          <p:txBody>
            <a:bodyPr wrap="none" fromWordArt="1">
              <a:prstTxWarp prst="textWave1">
                <a:avLst>
                  <a:gd name="adj1" fmla="val 13005"/>
                  <a:gd name="adj2" fmla="val 0"/>
                </a:avLst>
              </a:prstTxWarp>
            </a:bodyPr>
            <a:lstStyle/>
            <a:p>
              <a:pPr algn="ctr" rtl="0"/>
              <a:r>
                <a:rPr lang="ru-RU" sz="3600" b="1" i="1" kern="10" spc="0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кросворд</a:t>
              </a:r>
              <a:endParaRPr lang="ru-RU" sz="3600" b="1" i="1" kern="10" spc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25617" name="Picture 17" descr="z146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625" y="9199"/>
              <a:ext cx="4448" cy="3971"/>
            </a:xfrm>
            <a:prstGeom prst="rect">
              <a:avLst/>
            </a:prstGeom>
            <a:noFill/>
          </p:spPr>
        </p:pic>
        <p:sp>
          <p:nvSpPr>
            <p:cNvPr id="25616" name="Text Box 16"/>
            <p:cNvSpPr txBox="1">
              <a:spLocks noChangeArrowheads="1"/>
            </p:cNvSpPr>
            <p:nvPr/>
          </p:nvSpPr>
          <p:spPr bwMode="auto">
            <a:xfrm>
              <a:off x="7073" y="7428"/>
              <a:ext cx="7922" cy="529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</p:grpSp>
      <p:graphicFrame>
        <p:nvGraphicFramePr>
          <p:cNvPr id="29" name="Таблица 28"/>
          <p:cNvGraphicFramePr>
            <a:graphicFrameLocks noGrp="1"/>
          </p:cNvGraphicFramePr>
          <p:nvPr/>
        </p:nvGraphicFramePr>
        <p:xfrm>
          <a:off x="3500430" y="1857365"/>
          <a:ext cx="5184000" cy="4536000"/>
        </p:xfrm>
        <a:graphic>
          <a:graphicData uri="http://schemas.openxmlformats.org/drawingml/2006/table">
            <a:tbl>
              <a:tblPr/>
              <a:tblGrid>
                <a:gridCol w="648000"/>
                <a:gridCol w="648000"/>
                <a:gridCol w="648000"/>
                <a:gridCol w="648000"/>
                <a:gridCol w="648000"/>
                <a:gridCol w="648000"/>
                <a:gridCol w="648000"/>
                <a:gridCol w="648000"/>
              </a:tblGrid>
              <a:tr h="64800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й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0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4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00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м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480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6480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к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</a:t>
                      </a:r>
                      <a:endParaRPr lang="ru-RU" sz="4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я</a:t>
                      </a:r>
                      <a:endParaRPr lang="ru-RU" sz="40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з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00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4000" dirty="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л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і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uk-UA" sz="40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ь</a:t>
                      </a:r>
                      <a:endParaRPr lang="ru-RU" sz="40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7" name="Picture 1" descr="34107064_0636a99720da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3" y="182695"/>
            <a:ext cx="8715436" cy="6588249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н - для меня\для аттестации\фото для откритого урока\smile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00166" y="500042"/>
            <a:ext cx="7000924" cy="6000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Recovered_JPEG_2099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86874" cy="6429420"/>
          </a:xfrm>
          <a:prstGeom prst="rect">
            <a:avLst/>
          </a:prstGeom>
          <a:noFill/>
          <a:ln w="57150" cmpd="thickThin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098" name="WordArt 2"/>
          <p:cNvSpPr>
            <a:spLocks noChangeArrowheads="1" noChangeShapeType="1" noTextEdit="1"/>
          </p:cNvSpPr>
          <p:nvPr/>
        </p:nvSpPr>
        <p:spPr bwMode="auto">
          <a:xfrm>
            <a:off x="285720" y="500042"/>
            <a:ext cx="5519743" cy="1038225"/>
          </a:xfrm>
          <a:prstGeom prst="rect">
            <a:avLst/>
          </a:prstGeom>
          <a:noFill/>
          <a:ln>
            <a:noFill/>
          </a:ln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 rtl="0"/>
            <a:r>
              <a:rPr lang="ru-RU" sz="4000" b="1" kern="10" spc="0" dirty="0" err="1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Дмитро</a:t>
            </a:r>
            <a:r>
              <a:rPr lang="ru-RU" sz="4000" b="1" kern="10" spc="0" dirty="0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sz="4000" b="1" kern="10" spc="0" dirty="0" err="1" smtClean="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chemeClr val="bg1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Павличко</a:t>
            </a:r>
            <a:endParaRPr lang="ru-RU" sz="4000" b="1" kern="10" spc="0" dirty="0">
              <a:ln w="9525">
                <a:solidFill>
                  <a:schemeClr val="tx1"/>
                </a:solidFill>
                <a:round/>
                <a:headEnd/>
                <a:tailEnd/>
              </a:ln>
              <a:solidFill>
                <a:schemeClr val="bg1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pic>
        <p:nvPicPr>
          <p:cNvPr id="6" name="Picture 4" descr="сканирование0028"/>
          <p:cNvPicPr>
            <a:picLocks noChangeAspect="1" noChangeArrowheads="1"/>
          </p:cNvPicPr>
          <p:nvPr/>
        </p:nvPicPr>
        <p:blipFill>
          <a:blip r:embed="rId3"/>
          <a:srcRect t="5" r="-84" b="188"/>
          <a:stretch>
            <a:fillRect/>
          </a:stretch>
        </p:blipFill>
        <p:spPr bwMode="auto">
          <a:xfrm flipH="1">
            <a:off x="5857884" y="214291"/>
            <a:ext cx="3158472" cy="5072098"/>
          </a:xfrm>
          <a:prstGeom prst="rect">
            <a:avLst/>
          </a:prstGeom>
          <a:noFill/>
          <a:ln w="38100">
            <a:solidFill>
              <a:srgbClr val="0000FF"/>
            </a:solidFill>
            <a:miter lim="800000"/>
            <a:headEnd/>
            <a:tailEnd/>
          </a:ln>
        </p:spPr>
      </p:pic>
      <p:sp>
        <p:nvSpPr>
          <p:cNvPr id="4100" name="WordArt 4"/>
          <p:cNvSpPr>
            <a:spLocks noChangeArrowheads="1" noChangeShapeType="1" noTextEdit="1"/>
          </p:cNvSpPr>
          <p:nvPr/>
        </p:nvSpPr>
        <p:spPr bwMode="auto">
          <a:xfrm>
            <a:off x="1214414" y="4214818"/>
            <a:ext cx="6072230" cy="1990731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convex"/>
          </a:sp3d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ru-RU" sz="4000" b="1" i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"Де </a:t>
            </a:r>
            <a:r>
              <a:rPr lang="ru-RU" sz="4000" b="1" i="1" kern="10" spc="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найкраще</a:t>
            </a:r>
            <a:r>
              <a:rPr lang="ru-RU" sz="4000" b="1" i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</a:p>
          <a:p>
            <a:pPr algn="ctr" rtl="0"/>
            <a:r>
              <a:rPr lang="ru-RU" sz="4000" b="1" i="1" kern="10" spc="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місце</a:t>
            </a:r>
            <a:r>
              <a:rPr lang="ru-RU" sz="4000" b="1" i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 на </a:t>
            </a:r>
            <a:r>
              <a:rPr lang="ru-RU" sz="4000" b="1" i="1" kern="10" spc="0" dirty="0" err="1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землі</a:t>
            </a:r>
            <a:r>
              <a:rPr lang="ru-RU" sz="4000" b="1" i="1" kern="10" spc="0" dirty="0" smtClean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45791" dir="2021404" algn="ctr" rotWithShape="0">
                    <a:srgbClr val="B2B2B2">
                      <a:alpha val="80000"/>
                    </a:srgbClr>
                  </a:outerShdw>
                </a:effectLst>
                <a:latin typeface="Times New Roman"/>
                <a:cs typeface="Times New Roman"/>
              </a:rPr>
              <a:t>?"</a:t>
            </a:r>
            <a:endParaRPr lang="ru-RU" sz="4000" b="1" i="1" kern="10" spc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45791" dir="2021404" algn="ctr" rotWithShape="0">
                  <a:srgbClr val="B2B2B2">
                    <a:alpha val="80000"/>
                  </a:srgbClr>
                </a:outerShdw>
              </a:effectLst>
              <a:latin typeface="Times New Roman"/>
              <a:cs typeface="Times New Roman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3" name="Group 1"/>
          <p:cNvGrpSpPr>
            <a:grpSpLocks noChangeAspect="1"/>
          </p:cNvGrpSpPr>
          <p:nvPr/>
        </p:nvGrpSpPr>
        <p:grpSpPr bwMode="auto">
          <a:xfrm>
            <a:off x="285720" y="214291"/>
            <a:ext cx="8572560" cy="6500857"/>
            <a:chOff x="2281" y="10063"/>
            <a:chExt cx="9351" cy="6901"/>
          </a:xfrm>
        </p:grpSpPr>
        <p:sp>
          <p:nvSpPr>
            <p:cNvPr id="28674" name="AutoShape 2"/>
            <p:cNvSpPr>
              <a:spLocks noChangeAspect="1" noChangeArrowheads="1"/>
            </p:cNvSpPr>
            <p:nvPr/>
          </p:nvSpPr>
          <p:spPr bwMode="auto">
            <a:xfrm>
              <a:off x="2281" y="10063"/>
              <a:ext cx="9351" cy="6901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CFFFF"/>
                </a:gs>
              </a:gsLst>
              <a:lin ang="2700000" scaled="1"/>
            </a:gradFill>
            <a:ln w="57150" cmpd="thickThin">
              <a:solidFill>
                <a:srgbClr val="3366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28675" name="Rectangle 3"/>
            <p:cNvSpPr>
              <a:spLocks noRot="1" noChangeArrowheads="1"/>
            </p:cNvSpPr>
            <p:nvPr/>
          </p:nvSpPr>
          <p:spPr bwMode="auto">
            <a:xfrm>
              <a:off x="2749" y="11628"/>
              <a:ext cx="5065" cy="4164"/>
            </a:xfrm>
            <a:prstGeom prst="rect">
              <a:avLst/>
            </a:prstGeom>
            <a:solidFill>
              <a:srgbClr val="003366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  <a:effectLst/>
          </p:spPr>
          <p:txBody>
            <a:bodyPr vert="horz" wrap="square" lIns="38650" tIns="19324" rIns="38650" bIns="19324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uk-UA" sz="500" b="0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endParaRP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явори</a:t>
              </a:r>
            </a:p>
            <a:p>
              <a:pPr marL="457200" marR="0" lvl="1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lang="uk-UA" sz="12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marL="457200" marR="0" lvl="1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гірські  шпилі</a:t>
              </a: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uk-UA" sz="1400" b="1" i="0" u="none" strike="noStrike" cap="none" normalizeH="0" baseline="0" dirty="0" smtClean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marL="457200" marR="0" lvl="1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здаля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8676" name="Picture 4" descr="dbdee13c60c9204fee7ec8d256b5f9fa">
              <a:hlinkClick r:id="rId2"/>
            </p:cNvPr>
            <p:cNvPicPr>
              <a:picLocks noChangeAspect="1" noChangeArrowheads="1" noCrop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814" y="11428"/>
              <a:ext cx="3659" cy="4356"/>
            </a:xfrm>
            <a:prstGeom prst="rect">
              <a:avLst/>
            </a:prstGeom>
            <a:noFill/>
          </p:spPr>
        </p:pic>
        <p:sp>
          <p:nvSpPr>
            <p:cNvPr id="28677" name="WordArt 5"/>
            <p:cNvSpPr>
              <a:spLocks noChangeArrowheads="1" noChangeShapeType="1" noTextEdit="1"/>
            </p:cNvSpPr>
            <p:nvPr/>
          </p:nvSpPr>
          <p:spPr bwMode="auto">
            <a:xfrm>
              <a:off x="4507" y="10503"/>
              <a:ext cx="5515" cy="78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ru-RU" sz="3600" kern="10" spc="0" smtClean="0">
                  <a:ln w="19050">
                    <a:solidFill>
                      <a:srgbClr val="003366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Словникова робота</a:t>
              </a:r>
              <a:endParaRPr lang="ru-RU" sz="3600" kern="10" spc="0">
                <a:ln w="19050">
                  <a:solidFill>
                    <a:srgbClr val="003366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48130" name="Picture 2" descr="D:\н - для меня\КАРТИНКИ\silvermapl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14290"/>
            <a:ext cx="8572560" cy="557216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85720" y="5572140"/>
            <a:ext cx="8572560" cy="107721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Дерево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родини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кленових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великим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п'ятилопатевим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листям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131" name="Rectangle 3"/>
          <p:cNvSpPr>
            <a:spLocks noChangeArrowheads="1"/>
          </p:cNvSpPr>
          <p:nvPr/>
        </p:nvSpPr>
        <p:spPr bwMode="auto">
          <a:xfrm>
            <a:off x="2214546" y="285728"/>
            <a:ext cx="307183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Я В І Р</a:t>
            </a:r>
            <a:endParaRPr kumimoji="0" lang="uk-UA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9154" name="Picture 2" descr="D:\н - для меня\КАРТИНКИ\горі крім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0" y="95250"/>
            <a:ext cx="8890000" cy="66675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714744" y="714356"/>
            <a:ext cx="486557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 algn="ctr" fontAlgn="base">
              <a:spcBef>
                <a:spcPct val="0"/>
              </a:spcBef>
              <a:spcAft>
                <a:spcPts val="1000"/>
              </a:spcAft>
            </a:pPr>
            <a:r>
              <a:rPr lang="uk-UA" sz="4800" b="1" u="sng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гірські шпилі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/>
            <a:endParaRPr lang="uk-UA" sz="4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4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0178" name="Picture 2" descr="D:\н - для меня\КАРТИНКИ\карпаті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1" y="142852"/>
            <a:ext cx="8685905" cy="650085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785794"/>
            <a:ext cx="8643998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5400" b="1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ЗДАЛЯ  -</a:t>
            </a:r>
          </a:p>
          <a:p>
            <a:pPr algn="ctr"/>
            <a:endParaRPr lang="uk-UA" sz="5400" b="1" dirty="0" smtClean="0">
              <a:ln>
                <a:solidFill>
                  <a:srgbClr val="00206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uk-UA" sz="5400" b="1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З далекої відстані. </a:t>
            </a:r>
          </a:p>
          <a:p>
            <a:pPr algn="ctr"/>
            <a:r>
              <a:rPr lang="uk-UA" sz="5400" b="1" dirty="0" smtClean="0">
                <a:ln>
                  <a:solidFill>
                    <a:srgbClr val="002060"/>
                  </a:solidFill>
                </a:ln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З віддаленої місцевості. </a:t>
            </a:r>
            <a:endParaRPr lang="ru-RU" sz="5400" b="1" dirty="0">
              <a:ln>
                <a:solidFill>
                  <a:srgbClr val="002060"/>
                </a:solidFill>
              </a:ln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3"/>
          <p:cNvSpPr>
            <a:spLocks noChangeAspect="1" noChangeArrowheads="1"/>
          </p:cNvSpPr>
          <p:nvPr/>
        </p:nvSpPr>
        <p:spPr bwMode="auto">
          <a:xfrm>
            <a:off x="214282" y="142852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</a:pPr>
            <a:endParaRPr lang="uk-UA" b="1" dirty="0" smtClea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</p:txBody>
      </p:sp>
      <p:pic>
        <p:nvPicPr>
          <p:cNvPr id="51207" name="Picture 7" descr="D:\н - для меня\для аттестации\фото для откритого урока\0_2b191_c0c968d4_X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42852"/>
            <a:ext cx="8643998" cy="6500858"/>
          </a:xfrm>
          <a:prstGeom prst="rect">
            <a:avLst/>
          </a:prstGeom>
          <a:noFill/>
        </p:spPr>
      </p:pic>
      <p:pic>
        <p:nvPicPr>
          <p:cNvPr id="51203" name="Picture 3" descr="D:\н - для меня\КАРТИНКИ\липа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285860"/>
            <a:ext cx="4714908" cy="3786214"/>
          </a:xfrm>
          <a:prstGeom prst="roundRect">
            <a:avLst/>
          </a:prstGeom>
          <a:ln>
            <a:noFill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51204" name="Picture 4" descr="D:\н - для меня\КАРТИНКИ\download_manager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1088" y="2500306"/>
            <a:ext cx="4152912" cy="4152912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perspectiveLeft"/>
            <a:lightRig rig="threePt" dir="t"/>
          </a:scene3d>
        </p:spPr>
      </p:pic>
      <p:sp>
        <p:nvSpPr>
          <p:cNvPr id="8" name="Прямоугольник 7"/>
          <p:cNvSpPr/>
          <p:nvPr/>
        </p:nvSpPr>
        <p:spPr>
          <a:xfrm>
            <a:off x="2857488" y="1500174"/>
            <a:ext cx="5924967" cy="175432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uk-UA" sz="5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Росла липа біля Пилипа.</a:t>
            </a:r>
            <a:endParaRPr lang="ru-RU" sz="5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>
            <a:spLocks noRot="1" noChangeArrowheads="1"/>
          </p:cNvSpPr>
          <p:nvPr/>
        </p:nvSpPr>
        <p:spPr bwMode="auto">
          <a:xfrm>
            <a:off x="857224" y="214290"/>
            <a:ext cx="7643866" cy="9731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txBody>
          <a:bodyPr vert="horz" wrap="square" lIns="32772" tIns="16386" rIns="32772" bIns="16386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6000" b="1" u="sng" strike="noStrike" cap="none" normalizeH="0" baseline="0" dirty="0" smtClean="0">
                <a:ln>
                  <a:solidFill>
                    <a:schemeClr val="bg1"/>
                  </a:solidFill>
                </a:ln>
                <a:solidFill>
                  <a:srgbClr val="C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Скоромовка</a:t>
            </a:r>
            <a:endParaRPr kumimoji="0" lang="ru-RU" sz="6000" b="0" u="sng" strike="noStrike" cap="none" normalizeH="0" baseline="0" dirty="0" smtClean="0">
              <a:ln>
                <a:solidFill>
                  <a:schemeClr val="bg1"/>
                </a:solidFill>
              </a:ln>
              <a:solidFill>
                <a:srgbClr val="C0000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38100" dist="38100" dir="2700000" algn="tl">
                  <a:srgbClr val="C0C0C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5715016"/>
            <a:ext cx="8643998" cy="769441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uk-UA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Біля млина </a:t>
            </a:r>
            <a:r>
              <a:rPr lang="ru-RU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</a:t>
            </a:r>
            <a:r>
              <a:rPr lang="uk-UA" sz="4400" i="1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росла калина.</a:t>
            </a:r>
            <a:endParaRPr lang="uk-UA" sz="4400" i="1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769" name="Group 1"/>
          <p:cNvGrpSpPr>
            <a:grpSpLocks noChangeAspect="1"/>
          </p:cNvGrpSpPr>
          <p:nvPr/>
        </p:nvGrpSpPr>
        <p:grpSpPr bwMode="auto">
          <a:xfrm>
            <a:off x="285720" y="214290"/>
            <a:ext cx="8643998" cy="6429420"/>
            <a:chOff x="2281" y="7116"/>
            <a:chExt cx="10776" cy="7813"/>
          </a:xfrm>
        </p:grpSpPr>
        <p:sp>
          <p:nvSpPr>
            <p:cNvPr id="32770" name="AutoShape 2"/>
            <p:cNvSpPr>
              <a:spLocks noChangeAspect="1" noChangeArrowheads="1"/>
            </p:cNvSpPr>
            <p:nvPr/>
          </p:nvSpPr>
          <p:spPr bwMode="auto">
            <a:xfrm>
              <a:off x="2281" y="7116"/>
              <a:ext cx="10776" cy="7813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CFFFF"/>
                </a:gs>
              </a:gsLst>
              <a:lin ang="18900000" scaled="1"/>
            </a:gradFill>
            <a:ln w="57150" cmpd="thickThin">
              <a:solidFill>
                <a:srgbClr val="3366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2771" name="Picture 3" descr="сканирование0029"/>
            <p:cNvPicPr>
              <a:picLocks noChangeAspect="1" noChangeArrowheads="1"/>
            </p:cNvPicPr>
            <p:nvPr/>
          </p:nvPicPr>
          <p:blipFill>
            <a:blip r:embed="rId2"/>
            <a:srcRect b="8"/>
            <a:stretch>
              <a:fillRect/>
            </a:stretch>
          </p:blipFill>
          <p:spPr bwMode="auto">
            <a:xfrm>
              <a:off x="2281" y="7116"/>
              <a:ext cx="7460" cy="7020"/>
            </a:xfrm>
            <a:prstGeom prst="rect">
              <a:avLst/>
            </a:prstGeom>
            <a:noFill/>
          </p:spPr>
        </p:pic>
        <p:sp>
          <p:nvSpPr>
            <p:cNvPr id="32772" name="AutoShape 4"/>
            <p:cNvSpPr>
              <a:spLocks noChangeArrowheads="1"/>
            </p:cNvSpPr>
            <p:nvPr/>
          </p:nvSpPr>
          <p:spPr bwMode="auto">
            <a:xfrm rot="-1139044">
              <a:off x="7955" y="9812"/>
              <a:ext cx="4813" cy="4196"/>
            </a:xfrm>
            <a:prstGeom prst="foldedCorner">
              <a:avLst>
                <a:gd name="adj" fmla="val 19935"/>
              </a:avLst>
            </a:prstGeom>
            <a:solidFill>
              <a:srgbClr val="00B0F0"/>
            </a:solidFill>
            <a:ln w="28575">
              <a:solidFill>
                <a:srgbClr val="FFFFFF"/>
              </a:solidFill>
              <a:round/>
              <a:headEnd/>
              <a:tailEnd/>
            </a:ln>
            <a:effectLst/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sp>
          <p:nvSpPr>
            <p:cNvPr id="32773" name="Rectangle 5"/>
            <p:cNvSpPr>
              <a:spLocks noRot="1" noChangeArrowheads="1"/>
            </p:cNvSpPr>
            <p:nvPr/>
          </p:nvSpPr>
          <p:spPr bwMode="auto">
            <a:xfrm>
              <a:off x="7535" y="10241"/>
              <a:ext cx="5522" cy="3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30668" tIns="15334" rIns="30668" bIns="15334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3600" b="1" i="1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Дмитро  Павличко 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3600" b="1" i="1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   </a:t>
              </a:r>
              <a:r>
                <a:rPr kumimoji="0" lang="uk-UA" sz="3600" b="1" i="1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“Де</a:t>
              </a:r>
              <a:r>
                <a:rPr kumimoji="0" lang="uk-UA" sz="3600" b="1" i="1" u="none" strike="noStrike" cap="none" normalizeH="0" baseline="0" dirty="0" smtClean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 найкраще місце на </a:t>
              </a:r>
              <a:r>
                <a:rPr kumimoji="0" lang="uk-UA" sz="3600" b="1" i="1" u="none" strike="noStrike" cap="none" normalizeH="0" baseline="0" dirty="0" err="1" smtClean="0">
                  <a:ln>
                    <a:noFill/>
                  </a:ln>
                  <a:solidFill>
                    <a:srgbClr val="00206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землі”</a:t>
              </a:r>
              <a:endPara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maple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lum bright="-6000"/>
          </a:blip>
          <a:srcRect/>
          <a:stretch>
            <a:fillRect/>
          </a:stretch>
        </p:blipFill>
        <p:spPr bwMode="auto">
          <a:xfrm rot="-821796">
            <a:off x="5867400" y="765175"/>
            <a:ext cx="2241550" cy="2076450"/>
          </a:xfrm>
          <a:prstGeom prst="rect">
            <a:avLst/>
          </a:prstGeom>
          <a:noFill/>
        </p:spPr>
      </p:pic>
      <p:pic>
        <p:nvPicPr>
          <p:cNvPr id="9231" name="Picture 15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58640" r="67525"/>
          <a:stretch>
            <a:fillRect/>
          </a:stretch>
        </p:blipFill>
        <p:spPr bwMode="auto">
          <a:xfrm rot="-1002962">
            <a:off x="395288" y="476250"/>
            <a:ext cx="2012950" cy="2073275"/>
          </a:xfrm>
          <a:prstGeom prst="rect">
            <a:avLst/>
          </a:prstGeom>
          <a:noFill/>
        </p:spPr>
      </p:pic>
      <p:pic>
        <p:nvPicPr>
          <p:cNvPr id="9233" name="Picture 17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7719" r="48421" b="59853"/>
          <a:stretch>
            <a:fillRect/>
          </a:stretch>
        </p:blipFill>
        <p:spPr bwMode="auto">
          <a:xfrm rot="9734968">
            <a:off x="3708400" y="1557338"/>
            <a:ext cx="1557338" cy="2117725"/>
          </a:xfrm>
          <a:prstGeom prst="rect">
            <a:avLst/>
          </a:prstGeom>
          <a:noFill/>
        </p:spPr>
      </p:pic>
      <p:pic>
        <p:nvPicPr>
          <p:cNvPr id="9235" name="Picture 19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20" t="63802" r="32491"/>
          <a:stretch>
            <a:fillRect/>
          </a:stretch>
        </p:blipFill>
        <p:spPr bwMode="auto">
          <a:xfrm>
            <a:off x="827088" y="2636838"/>
            <a:ext cx="1730375" cy="1639887"/>
          </a:xfrm>
          <a:prstGeom prst="rect">
            <a:avLst/>
          </a:prstGeom>
          <a:noFill/>
        </p:spPr>
      </p:pic>
      <p:pic>
        <p:nvPicPr>
          <p:cNvPr id="9237" name="Picture 21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3194" r="24525" b="61806"/>
          <a:stretch>
            <a:fillRect/>
          </a:stretch>
        </p:blipFill>
        <p:spPr bwMode="auto">
          <a:xfrm rot="12037516">
            <a:off x="6443663" y="3644900"/>
            <a:ext cx="1663700" cy="2305050"/>
          </a:xfrm>
          <a:prstGeom prst="rect">
            <a:avLst/>
          </a:prstGeom>
          <a:noFill/>
        </p:spPr>
      </p:pic>
      <p:pic>
        <p:nvPicPr>
          <p:cNvPr id="9239" name="Picture 23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7052" b="59853"/>
          <a:stretch>
            <a:fillRect/>
          </a:stretch>
        </p:blipFill>
        <p:spPr bwMode="auto">
          <a:xfrm rot="9262612">
            <a:off x="3708400" y="4365625"/>
            <a:ext cx="1241425" cy="1755775"/>
          </a:xfrm>
          <a:prstGeom prst="rect">
            <a:avLst/>
          </a:prstGeom>
          <a:noFill/>
        </p:spPr>
      </p:pic>
      <p:pic>
        <p:nvPicPr>
          <p:cNvPr id="9241" name="Picture 25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6732588" y="1196975"/>
            <a:ext cx="1728787" cy="1639888"/>
          </a:xfrm>
          <a:prstGeom prst="rect">
            <a:avLst/>
          </a:prstGeom>
          <a:noFill/>
        </p:spPr>
      </p:pic>
      <p:pic>
        <p:nvPicPr>
          <p:cNvPr id="9242" name="Picture 26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2627313" y="4724400"/>
            <a:ext cx="1728787" cy="1639888"/>
          </a:xfrm>
          <a:prstGeom prst="rect">
            <a:avLst/>
          </a:prstGeom>
          <a:noFill/>
        </p:spPr>
      </p:pic>
      <p:pic>
        <p:nvPicPr>
          <p:cNvPr id="9243" name="Picture 27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2124075" y="333375"/>
            <a:ext cx="1728788" cy="1639888"/>
          </a:xfrm>
          <a:prstGeom prst="rect">
            <a:avLst/>
          </a:prstGeom>
          <a:noFill/>
        </p:spPr>
      </p:pic>
      <p:pic>
        <p:nvPicPr>
          <p:cNvPr id="9244" name="Picture 28" descr="079513_337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36649" t="63802" r="32491"/>
          <a:stretch>
            <a:fillRect/>
          </a:stretch>
        </p:blipFill>
        <p:spPr bwMode="auto">
          <a:xfrm>
            <a:off x="4140200" y="2420938"/>
            <a:ext cx="1728788" cy="1639887"/>
          </a:xfrm>
          <a:prstGeom prst="rect">
            <a:avLst/>
          </a:prstGeom>
          <a:noFill/>
        </p:spPr>
      </p:pic>
      <p:pic>
        <p:nvPicPr>
          <p:cNvPr id="9246" name="Picture 30">
            <a:hlinkClick r:id="" action="ppaction://media"/>
          </p:cNvPr>
          <p:cNvPicPr>
            <a:picLocks noRot="1" noChangeAspect="1" noChangeArrowheads="1"/>
          </p:cNvPicPr>
          <p:nvPr>
            <a:wavAudioFile r:embed="rId1" name="Листья жёлтые.wav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8839200" y="6553200"/>
            <a:ext cx="304800" cy="3048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4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16 -0.2206 L -0.01563 0.96181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" y="5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517 -0.38148 L 0.01736 0.76945 " pathEditMode="relative" ptsTypes="AA">
                                      <p:cBhvr>
                                        <p:cTn id="19" dur="3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6649 -0.26296 L 0.06649 0.96158 " pathEditMode="relative" ptsTypes="AA">
                                      <p:cBhvr>
                                        <p:cTn id="26" dur="2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2000"/>
                            </p:stCondLst>
                            <p:childTnLst>
                              <p:par>
                                <p:cTn id="38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6000"/>
                            </p:stCondLst>
                            <p:childTnLst>
                              <p:par>
                                <p:cTn id="4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8000"/>
                            </p:stCondLst>
                            <p:childTnLst>
                              <p:par>
                                <p:cTn id="51" presetID="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0-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1000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9000"/>
                            </p:stCondLst>
                            <p:childTnLst>
                              <p:par>
                                <p:cTn id="56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1000"/>
                            </p:stCondLst>
                            <p:childTnLst>
                              <p:par>
                                <p:cTn id="6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3000"/>
                            </p:stCondLst>
                            <p:childTnLst>
                              <p:par>
                                <p:cTn id="66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0"/>
                            </p:stCondLst>
                            <p:childTnLst>
                              <p:par>
                                <p:cTn id="7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9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7000"/>
                            </p:stCondLst>
                            <p:childTnLst>
                              <p:par>
                                <p:cTn id="76" presetID="10" presetClass="entr" presetSubtype="0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9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6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745" name="Group 1"/>
          <p:cNvGrpSpPr>
            <a:grpSpLocks noChangeAspect="1"/>
          </p:cNvGrpSpPr>
          <p:nvPr/>
        </p:nvGrpSpPr>
        <p:grpSpPr bwMode="auto">
          <a:xfrm>
            <a:off x="143509" y="214290"/>
            <a:ext cx="8786209" cy="6500857"/>
            <a:chOff x="2234" y="1560"/>
            <a:chExt cx="4867" cy="3497"/>
          </a:xfrm>
        </p:grpSpPr>
        <p:sp>
          <p:nvSpPr>
            <p:cNvPr id="31746" name="AutoShape 2"/>
            <p:cNvSpPr>
              <a:spLocks noChangeAspect="1" noChangeArrowheads="1"/>
            </p:cNvSpPr>
            <p:nvPr/>
          </p:nvSpPr>
          <p:spPr bwMode="auto">
            <a:xfrm>
              <a:off x="2241" y="1560"/>
              <a:ext cx="4860" cy="3497"/>
            </a:xfrm>
            <a:prstGeom prst="rect">
              <a:avLst/>
            </a:prstGeom>
            <a:gradFill rotWithShape="1">
              <a:gsLst>
                <a:gs pos="0">
                  <a:srgbClr val="CCFFFF"/>
                </a:gs>
                <a:gs pos="50000">
                  <a:srgbClr val="FFFFFF"/>
                </a:gs>
                <a:gs pos="100000">
                  <a:srgbClr val="CCFFFF"/>
                </a:gs>
              </a:gsLst>
              <a:lin ang="18900000" scaled="1"/>
            </a:gradFill>
            <a:ln w="57150" cmpd="thickThin">
              <a:solidFill>
                <a:srgbClr val="3366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1747" name="Picture 3" descr="BRD017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85" y="1897"/>
              <a:ext cx="3216" cy="3160"/>
            </a:xfrm>
            <a:prstGeom prst="rect">
              <a:avLst/>
            </a:prstGeom>
            <a:noFill/>
          </p:spPr>
        </p:pic>
        <p:sp>
          <p:nvSpPr>
            <p:cNvPr id="31748" name="WordArt 4"/>
            <p:cNvSpPr>
              <a:spLocks noChangeArrowheads="1" noChangeShapeType="1" noTextEdit="1"/>
            </p:cNvSpPr>
            <p:nvPr/>
          </p:nvSpPr>
          <p:spPr bwMode="auto">
            <a:xfrm>
              <a:off x="2601" y="1674"/>
              <a:ext cx="3707" cy="8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ru-RU" sz="3600" kern="10" spc="0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Роз´єднай слова </a:t>
              </a:r>
            </a:p>
            <a:p>
              <a:pPr algn="ctr" rtl="0"/>
              <a:r>
                <a:rPr lang="ru-RU" sz="3600" kern="10" spc="0" smtClean="0">
                  <a:ln w="19050">
                    <a:solidFill>
                      <a:srgbClr val="0000FF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і прочитай прислів´я</a:t>
              </a:r>
              <a:endParaRPr lang="ru-RU" sz="3600" kern="10" spc="0">
                <a:ln w="1905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sp>
          <p:nvSpPr>
            <p:cNvPr id="31749" name="Rectangle 5"/>
            <p:cNvSpPr>
              <a:spLocks noRot="1" noChangeArrowheads="1"/>
            </p:cNvSpPr>
            <p:nvPr/>
          </p:nvSpPr>
          <p:spPr bwMode="auto">
            <a:xfrm>
              <a:off x="2234" y="2820"/>
              <a:ext cx="4687" cy="1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vert="horz" wrap="square" lIns="34222" tIns="17110" rIns="34222" bIns="17110" numCol="1" anchor="t" anchorCtr="0" compatLnSpc="1">
              <a:prstTxWarp prst="textNoShape">
                <a:avLst/>
              </a:prstTxWarp>
            </a:bodyPr>
            <a:lstStyle/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44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Таземлямила</a:t>
              </a:r>
              <a:r>
                <a:rPr kumimoji="0" lang="uk-UA" sz="4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,</a:t>
              </a:r>
              <a:r>
                <a:rPr kumimoji="0" lang="uk-UA" sz="44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дематинародила</a:t>
              </a:r>
              <a:r>
                <a:rPr kumimoji="0" lang="uk-UA" sz="44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.</a:t>
              </a: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endParaRPr kumimoji="0" lang="uk-UA" sz="4800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endParaRPr>
            </a:p>
            <a:p>
              <a:pPr marL="457200" marR="0" lvl="1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1000"/>
                </a:spcAft>
                <a:buClrTx/>
                <a:buSzTx/>
                <a:buFontTx/>
                <a:buNone/>
                <a:tabLst/>
              </a:pPr>
              <a:r>
                <a:rPr kumimoji="0" lang="uk-UA" sz="4800" b="1" i="1" u="none" strike="noStrike" cap="none" normalizeH="0" baseline="0" dirty="0" err="1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Всякапташкасвоєгніздознає</a:t>
              </a:r>
              <a:r>
                <a:rPr kumimoji="0" lang="uk-UA" sz="4800" b="1" i="1" u="none" strike="noStrike" cap="none" normalizeH="0" baseline="0" dirty="0" smtClean="0">
                  <a:ln>
                    <a:noFill/>
                  </a:ln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Times New Roman" pitchFamily="18" charset="0"/>
                  <a:cs typeface="Times New Roman" pitchFamily="18" charset="0"/>
                </a:rPr>
                <a:t>.</a:t>
              </a:r>
              <a:endParaRPr kumimoji="0" lang="ru-RU" sz="4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14290"/>
            <a:ext cx="8643997" cy="6500857"/>
          </a:xfrm>
          <a:prstGeom prst="rect">
            <a:avLst/>
          </a:prstGeom>
          <a:noFill/>
          <a:ln w="9525">
            <a:miter lim="800000"/>
            <a:headEnd/>
            <a:tailEnd/>
          </a:ln>
          <a:effectLst/>
        </p:spPr>
      </p:pic>
      <p:sp>
        <p:nvSpPr>
          <p:cNvPr id="33795" name="AutoShape 3"/>
          <p:cNvSpPr>
            <a:spLocks noChangeArrowheads="1"/>
          </p:cNvSpPr>
          <p:nvPr/>
        </p:nvSpPr>
        <p:spPr bwMode="auto">
          <a:xfrm>
            <a:off x="500034" y="785794"/>
            <a:ext cx="8215370" cy="1643074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34535" tIns="17269" rIns="34535" bIns="17269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cs typeface="Times New Roman" pitchFamily="18" charset="0"/>
              </a:rPr>
              <a:t>Та земля мила, де мати народила.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2149475" y="5910263"/>
            <a:ext cx="3006725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4535" tIns="17269" rIns="34535" bIns="17269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endParaRPr kumimoji="0" lang="uk-UA" sz="2000" b="0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33799" name="AutoShape 7"/>
          <p:cNvSpPr>
            <a:spLocks noChangeArrowheads="1"/>
          </p:cNvSpPr>
          <p:nvPr/>
        </p:nvSpPr>
        <p:spPr bwMode="auto">
          <a:xfrm>
            <a:off x="500034" y="4429132"/>
            <a:ext cx="8286807" cy="1714512"/>
          </a:xfrm>
          <a:prstGeom prst="flowChartTerminator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F2F2F2"/>
            </a:solidFill>
            <a:miter lim="800000"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34535" tIns="17269" rIns="34535" bIns="17269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000"/>
              </a:spcAft>
              <a:buClrTx/>
              <a:buSzTx/>
              <a:buFontTx/>
              <a:buNone/>
              <a:tabLst/>
            </a:pPr>
            <a:r>
              <a:rPr kumimoji="0" lang="uk-UA" sz="4800" b="1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10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Всяка пташка своє гніздо знає.</a:t>
            </a:r>
            <a:endParaRPr kumimoji="0" lang="ru-RU" sz="4800" b="0" i="0" u="none" strike="noStrike" cap="none" normalizeH="0" baseline="0" dirty="0" smtClean="0">
              <a:ln>
                <a:noFill/>
              </a:ln>
              <a:solidFill>
                <a:schemeClr val="tx2">
                  <a:lumMod val="1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818" name="Group 2"/>
          <p:cNvGrpSpPr>
            <a:grpSpLocks noChangeAspect="1"/>
          </p:cNvGrpSpPr>
          <p:nvPr/>
        </p:nvGrpSpPr>
        <p:grpSpPr bwMode="auto">
          <a:xfrm>
            <a:off x="143091" y="142852"/>
            <a:ext cx="8786627" cy="6500858"/>
            <a:chOff x="2196" y="2308"/>
            <a:chExt cx="10491" cy="7511"/>
          </a:xfrm>
        </p:grpSpPr>
        <p:sp>
          <p:nvSpPr>
            <p:cNvPr id="34819" name="AutoShape 3"/>
            <p:cNvSpPr>
              <a:spLocks noChangeAspect="1" noChangeArrowheads="1"/>
            </p:cNvSpPr>
            <p:nvPr/>
          </p:nvSpPr>
          <p:spPr bwMode="auto">
            <a:xfrm>
              <a:off x="2281" y="2308"/>
              <a:ext cx="10406" cy="7511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CCFFFF"/>
                </a:gs>
              </a:gsLst>
              <a:path path="shape">
                <a:fillToRect l="50000" t="50000" r="50000" b="50000"/>
              </a:path>
            </a:gradFill>
            <a:ln w="57150" cmpd="thickThin">
              <a:solidFill>
                <a:srgbClr val="3366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4820" name="Picture 4" descr="serg3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196" y="2308"/>
              <a:ext cx="5271" cy="4037"/>
            </a:xfrm>
            <a:prstGeom prst="rect">
              <a:avLst/>
            </a:prstGeom>
            <a:noFill/>
          </p:spPr>
        </p:pic>
        <p:pic>
          <p:nvPicPr>
            <p:cNvPr id="34821" name="Picture 5" descr="IMG_2138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196" y="5571"/>
              <a:ext cx="5823" cy="4248"/>
            </a:xfrm>
            <a:prstGeom prst="rect">
              <a:avLst/>
            </a:prstGeom>
            <a:noFill/>
          </p:spPr>
        </p:pic>
        <p:pic>
          <p:nvPicPr>
            <p:cNvPr id="34822" name="Picture 6" descr="PICT0065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178" y="2308"/>
              <a:ext cx="5509" cy="4449"/>
            </a:xfrm>
            <a:prstGeom prst="rect">
              <a:avLst/>
            </a:prstGeom>
            <a:noFill/>
          </p:spPr>
        </p:pic>
        <p:pic>
          <p:nvPicPr>
            <p:cNvPr id="34823" name="Picture 7" descr="658168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6887" y="5345"/>
              <a:ext cx="5800" cy="4474"/>
            </a:xfrm>
            <a:prstGeom prst="rect">
              <a:avLst/>
            </a:prstGeom>
            <a:noFill/>
          </p:spPr>
        </p:pic>
        <p:sp>
          <p:nvSpPr>
            <p:cNvPr id="34824" name="WordArt 8"/>
            <p:cNvSpPr>
              <a:spLocks noChangeArrowheads="1" noChangeShapeType="1" noTextEdit="1"/>
            </p:cNvSpPr>
            <p:nvPr/>
          </p:nvSpPr>
          <p:spPr bwMode="auto">
            <a:xfrm>
              <a:off x="3065" y="5106"/>
              <a:ext cx="8768" cy="1845"/>
            </a:xfrm>
            <a:prstGeom prst="rect">
              <a:avLst/>
            </a:prstGeom>
          </p:spPr>
          <p:txBody>
            <a:bodyPr wrap="none" fromWordArt="1">
              <a:prstTxWarp prst="textDeflateBottom">
                <a:avLst>
                  <a:gd name="adj" fmla="val 53125"/>
                </a:avLst>
              </a:prstTxWarp>
            </a:bodyPr>
            <a:lstStyle/>
            <a:p>
              <a:pPr algn="ctr" rtl="0"/>
              <a:r>
                <a:rPr lang="ru-RU" sz="3600" kern="10" spc="0" smtClean="0">
                  <a:ln w="19050">
                    <a:solidFill>
                      <a:srgbClr val="00B050"/>
                    </a:solidFill>
                    <a:round/>
                    <a:headEnd/>
                    <a:tailEnd/>
                  </a:ln>
                  <a:gradFill rotWithShape="1">
                    <a:gsLst>
                      <a:gs pos="0">
                        <a:srgbClr val="0066CC"/>
                      </a:gs>
                      <a:gs pos="50000">
                        <a:srgbClr val="FFFFFF"/>
                      </a:gs>
                      <a:gs pos="100000">
                        <a:srgbClr val="0066CC"/>
                      </a:gs>
                    </a:gsLst>
                    <a:lin ang="5400000" scaled="1"/>
                  </a:gra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Волноваха</a:t>
              </a:r>
              <a:endParaRPr lang="ru-RU" sz="3600" kern="10" spc="0">
                <a:ln w="19050">
                  <a:solidFill>
                    <a:srgbClr val="00B05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0066CC"/>
                    </a:gs>
                    <a:gs pos="50000">
                      <a:srgbClr val="FFFFFF"/>
                    </a:gs>
                    <a:gs pos="100000">
                      <a:srgbClr val="0066CC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842" name="Group 2"/>
          <p:cNvGrpSpPr>
            <a:grpSpLocks noChangeAspect="1"/>
          </p:cNvGrpSpPr>
          <p:nvPr/>
        </p:nvGrpSpPr>
        <p:grpSpPr bwMode="auto">
          <a:xfrm>
            <a:off x="142844" y="142852"/>
            <a:ext cx="8858312" cy="6607407"/>
            <a:chOff x="2281" y="5571"/>
            <a:chExt cx="10138" cy="7846"/>
          </a:xfrm>
        </p:grpSpPr>
        <p:sp>
          <p:nvSpPr>
            <p:cNvPr id="35843" name="AutoShape 3"/>
            <p:cNvSpPr>
              <a:spLocks noChangeAspect="1" noChangeArrowheads="1"/>
            </p:cNvSpPr>
            <p:nvPr/>
          </p:nvSpPr>
          <p:spPr bwMode="auto">
            <a:xfrm>
              <a:off x="2281" y="5571"/>
              <a:ext cx="10138" cy="7846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50000">
                  <a:srgbClr val="00FFFF"/>
                </a:gs>
                <a:gs pos="100000">
                  <a:srgbClr val="FFFFFF"/>
                </a:gs>
              </a:gsLst>
              <a:lin ang="18900000" scaled="1"/>
            </a:gradFill>
            <a:ln w="57150" cmpd="thickThin">
              <a:solidFill>
                <a:srgbClr val="0000FF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/>
            </a:p>
          </p:txBody>
        </p:sp>
        <p:pic>
          <p:nvPicPr>
            <p:cNvPr id="35844" name="Picture 4" descr="ArticlePortletImage_x_f64843dd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281" y="5571"/>
              <a:ext cx="10138" cy="7804"/>
            </a:xfrm>
            <a:prstGeom prst="rect">
              <a:avLst/>
            </a:prstGeom>
            <a:noFill/>
          </p:spPr>
        </p:pic>
        <p:sp>
          <p:nvSpPr>
            <p:cNvPr id="35845" name="WordArt 5"/>
            <p:cNvSpPr>
              <a:spLocks noChangeArrowheads="1" noChangeShapeType="1" noTextEdit="1"/>
            </p:cNvSpPr>
            <p:nvPr/>
          </p:nvSpPr>
          <p:spPr bwMode="auto">
            <a:xfrm>
              <a:off x="2500" y="6067"/>
              <a:ext cx="9763" cy="123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 rtl="0"/>
              <a:r>
                <a:rPr lang="ru-RU" sz="3600" kern="10" spc="0" smtClean="0">
                  <a:ln w="19050">
                    <a:solidFill>
                      <a:srgbClr val="003366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effectLst>
                    <a:outerShdw dist="35921" dir="2700000" algn="ctr" rotWithShape="0">
                      <a:srgbClr val="6600FF"/>
                    </a:outerShdw>
                  </a:effectLst>
                  <a:latin typeface="Impact"/>
                </a:rPr>
                <a:t>Підсумок уроку</a:t>
              </a:r>
              <a:endParaRPr lang="ru-RU" sz="3600" kern="10" spc="0">
                <a:ln w="19050">
                  <a:solidFill>
                    <a:srgbClr val="003366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endParaRPr>
            </a:p>
          </p:txBody>
        </p:sp>
        <p:pic>
          <p:nvPicPr>
            <p:cNvPr id="35846" name="Picture 6" descr="f270ce25fee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7636" y="8003"/>
              <a:ext cx="4345" cy="3437"/>
            </a:xfrm>
            <a:prstGeom prst="rect">
              <a:avLst/>
            </a:prstGeom>
            <a:noFill/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Рисунок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214290"/>
            <a:ext cx="8715435" cy="6500858"/>
          </a:xfrm>
          <a:prstGeom prst="rect">
            <a:avLst/>
          </a:prstGeom>
          <a:noFill/>
        </p:spPr>
      </p:pic>
      <p:sp>
        <p:nvSpPr>
          <p:cNvPr id="3" name="WordArt 3"/>
          <p:cNvSpPr>
            <a:spLocks noChangeArrowheads="1" noChangeShapeType="1" noTextEdit="1"/>
          </p:cNvSpPr>
          <p:nvPr/>
        </p:nvSpPr>
        <p:spPr bwMode="auto">
          <a:xfrm>
            <a:off x="714348" y="3357562"/>
            <a:ext cx="7572427" cy="1114430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478"/>
              </a:avLst>
            </a:prstTxWarp>
          </a:bodyPr>
          <a:lstStyle/>
          <a:p>
            <a:pPr algn="ctr" rtl="0"/>
            <a:r>
              <a:rPr lang="ru-RU" sz="3600" kern="10" spc="0" dirty="0" err="1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rPr>
              <a:t>Молодці</a:t>
            </a:r>
            <a:r>
              <a:rPr lang="ru-RU" sz="3600" kern="10" spc="0" dirty="0" smtClean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C00000"/>
                </a:solidFill>
                <a:effectLst>
                  <a:outerShdw dist="35921" dir="2700000" algn="ctr" rotWithShape="0">
                    <a:srgbClr val="6600FF"/>
                  </a:outerShdw>
                </a:effectLst>
                <a:latin typeface="Impact"/>
              </a:rPr>
              <a:t>!</a:t>
            </a:r>
            <a:endParaRPr lang="ru-RU" sz="3600" kern="10" spc="0" dirty="0">
              <a:ln w="19050">
                <a:solidFill>
                  <a:schemeClr val="tx1"/>
                </a:solidFill>
                <a:round/>
                <a:headEnd/>
                <a:tailEnd/>
              </a:ln>
              <a:solidFill>
                <a:srgbClr val="C00000"/>
              </a:solidFill>
              <a:effectLst>
                <a:outerShdw dist="35921" dir="2700000" algn="ctr" rotWithShape="0">
                  <a:srgbClr val="6600FF"/>
                </a:outerShdw>
              </a:effectLst>
              <a:latin typeface="Impac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AutoShape 3"/>
          <p:cNvSpPr>
            <a:spLocks noChangeAspect="1" noChangeArrowheads="1"/>
          </p:cNvSpPr>
          <p:nvPr/>
        </p:nvSpPr>
        <p:spPr bwMode="auto">
          <a:xfrm>
            <a:off x="239777" y="137683"/>
            <a:ext cx="8689941" cy="6506027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50000">
                <a:srgbClr val="00FFFF"/>
              </a:gs>
              <a:gs pos="100000">
                <a:srgbClr val="FFFFFF"/>
              </a:gs>
            </a:gsLst>
            <a:lin ang="2700000" scaled="1"/>
          </a:gradFill>
          <a:ln w="57150" cmpd="thickThin">
            <a:solidFill>
              <a:srgbClr val="0000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Rectangle 2"/>
          <p:cNvSpPr txBox="1">
            <a:spLocks/>
          </p:cNvSpPr>
          <p:nvPr/>
        </p:nvSpPr>
        <p:spPr>
          <a:xfrm>
            <a:off x="571472" y="2714620"/>
            <a:ext cx="8001056" cy="164307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97500"/>
          </a:bodyPr>
          <a:lstStyle/>
          <a:p>
            <a:r>
              <a:rPr lang="uk-UA" sz="4400" dirty="0" smtClean="0">
                <a:solidFill>
                  <a:srgbClr val="0000FF"/>
                </a:solidFill>
                <a:latin typeface="Garamond Premr Pro Smbd" pitchFamily="18" charset="0"/>
              </a:rPr>
              <a:t>Для оформлення презентації використано ресурси </a:t>
            </a:r>
            <a:r>
              <a:rPr lang="uk-UA" sz="4400" dirty="0" smtClean="0">
                <a:solidFill>
                  <a:srgbClr val="0000FF"/>
                </a:solidFill>
                <a:latin typeface="Garamond Premr Pro Smbd" pitchFamily="18" charset="0"/>
              </a:rPr>
              <a:t>Інтернету.</a:t>
            </a:r>
            <a:endParaRPr lang="uk-UA" sz="4400" dirty="0" smtClean="0">
              <a:solidFill>
                <a:srgbClr val="0000FF"/>
              </a:solidFill>
              <a:latin typeface="Garamond Premr Pro Smbd" pitchFamily="18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1015</TotalTime>
  <Words>296</Words>
  <PresentationFormat>Экран (4:3)</PresentationFormat>
  <Paragraphs>257</Paragraphs>
  <Slides>34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Нема без кореня рослини, а нас, людей, без Батьківщини </dc:title>
  <cp:lastModifiedBy>UserXP</cp:lastModifiedBy>
  <cp:revision>91</cp:revision>
  <dcterms:modified xsi:type="dcterms:W3CDTF">2011-11-26T11:01:59Z</dcterms:modified>
</cp:coreProperties>
</file>