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heme/themeOverride12.xml" ContentType="application/vnd.openxmlformats-officedocument.themeOverr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Override1.xml" ContentType="application/vnd.openxmlformats-officedocument.themeOverrid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theme/themeOverride17.xml" ContentType="application/vnd.openxmlformats-officedocument.themeOverride+xml"/>
  <Override PartName="/ppt/theme/themeOverride28.xml" ContentType="application/vnd.openxmlformats-officedocument.themeOverride+xml"/>
  <Override PartName="/ppt/slides/slide77.xml" ContentType="application/vnd.openxmlformats-officedocument.presentationml.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Default Extension="png" ContentType="image/png"/>
  <Override PartName="/ppt/theme/themeOverride20.xml" ContentType="application/vnd.openxmlformats-officedocument.themeOverride+xml"/>
  <Override PartName="/ppt/theme/themeOverride31.xml" ContentType="application/vnd.openxmlformats-officedocument.themeOverride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Override6.xml" ContentType="application/vnd.openxmlformats-officedocument.themeOverr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Override36.xml" ContentType="application/vnd.openxmlformats-officedocument.themeOverride+xml"/>
  <Override PartName="/ppt/theme/themeOverride25.xml" ContentType="application/vnd.openxmlformats-officedocument.themeOverr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theme/themeOverride14.xml" ContentType="application/vnd.openxmlformats-officedocument.themeOverride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Override7.xml" ContentType="application/vnd.openxmlformats-officedocument.themeOverride+xml"/>
  <Override PartName="/ppt/theme/themeOverride21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Override19.xml" ContentType="application/vnd.openxmlformats-officedocument.themeOverride+xml"/>
  <Override PartName="/ppt/slideLayouts/slideLayout100.xml" ContentType="application/vnd.openxmlformats-officedocument.presentationml.slideLayout+xml"/>
  <Override PartName="/ppt/theme/themeOverride37.xml" ContentType="application/vnd.openxmlformats-officedocument.themeOverride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theme/themeOverride15.xml" ContentType="application/vnd.openxmlformats-officedocument.themeOverride+xml"/>
  <Override PartName="/ppt/theme/themeOverride26.xml" ContentType="application/vnd.openxmlformats-officedocument.themeOverr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Override22.xml" ContentType="application/vnd.openxmlformats-officedocument.themeOverride+xml"/>
  <Override PartName="/ppt/theme/themeOverride33.xml" ContentType="application/vnd.openxmlformats-officedocument.themeOverr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Override4.xml" ContentType="application/vnd.openxmlformats-officedocument.themeOverr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Override27.xml" ContentType="application/vnd.openxmlformats-officedocument.themeOverr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theme/themeOverride16.xml" ContentType="application/vnd.openxmlformats-officedocument.themeOverride+xml"/>
  <Override PartName="/ppt/theme/themeOverride34.xml" ContentType="application/vnd.openxmlformats-officedocument.themeOverr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Override9.xml" ContentType="application/vnd.openxmlformats-officedocument.themeOverride+xml"/>
  <Override PartName="/ppt/theme/themeOverride23.xml" ContentType="application/vnd.openxmlformats-officedocument.themeOverr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Override30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Override5.xml" ContentType="application/vnd.openxmlformats-officedocument.themeOverr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Override24.xml" ContentType="application/vnd.openxmlformats-officedocument.themeOverride+xml"/>
  <Override PartName="/ppt/theme/themeOverride35.xml" ContentType="application/vnd.openxmlformats-officedocument.themeOverr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theme/themeOverride13.xml" ContentType="application/vnd.openxmlformats-officedocument.themeOverride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Override2.xml" ContentType="application/vnd.openxmlformats-officedocument.themeOverride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theme/themeOverride29.xml" ContentType="application/vnd.openxmlformats-officedocument.themeOverrid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theme/themeOverride18.xml" ContentType="application/vnd.openxmlformats-officedocument.themeOverride+xml"/>
  <Override PartName="/ppt/slideLayouts/slideLayout99.xml" ContentType="application/vnd.openxmlformats-officedocument.presentationml.slideLayout+xml"/>
  <Override PartName="/ppt/slides/slide78.xml" ContentType="application/vnd.openxmlformats-officedocument.presentationml.slid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theme/themeOverride32.xml" ContentType="application/vnd.openxmlformats-officedocument.themeOverr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44" r:id="rId7"/>
    <p:sldMasterId id="2147483780" r:id="rId8"/>
    <p:sldMasterId id="2147483792" r:id="rId9"/>
    <p:sldMasterId id="2147483804" r:id="rId10"/>
    <p:sldMasterId id="2147483816" r:id="rId11"/>
    <p:sldMasterId id="2147483828" r:id="rId12"/>
  </p:sldMasterIdLst>
  <p:notesMasterIdLst>
    <p:notesMasterId r:id="rId93"/>
  </p:notesMasterIdLst>
  <p:sldIdLst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  <p:sldId id="304" r:id="rId60"/>
    <p:sldId id="305" r:id="rId61"/>
    <p:sldId id="306" r:id="rId62"/>
    <p:sldId id="307" r:id="rId63"/>
    <p:sldId id="308" r:id="rId64"/>
    <p:sldId id="309" r:id="rId65"/>
    <p:sldId id="310" r:id="rId66"/>
    <p:sldId id="311" r:id="rId67"/>
    <p:sldId id="312" r:id="rId68"/>
    <p:sldId id="313" r:id="rId69"/>
    <p:sldId id="314" r:id="rId70"/>
    <p:sldId id="315" r:id="rId71"/>
    <p:sldId id="316" r:id="rId72"/>
    <p:sldId id="317" r:id="rId73"/>
    <p:sldId id="318" r:id="rId74"/>
    <p:sldId id="319" r:id="rId75"/>
    <p:sldId id="320" r:id="rId76"/>
    <p:sldId id="321" r:id="rId77"/>
    <p:sldId id="322" r:id="rId78"/>
    <p:sldId id="323" r:id="rId79"/>
    <p:sldId id="324" r:id="rId80"/>
    <p:sldId id="325" r:id="rId81"/>
    <p:sldId id="326" r:id="rId82"/>
    <p:sldId id="327" r:id="rId83"/>
    <p:sldId id="328" r:id="rId84"/>
    <p:sldId id="329" r:id="rId85"/>
    <p:sldId id="330" r:id="rId86"/>
    <p:sldId id="331" r:id="rId87"/>
    <p:sldId id="332" r:id="rId88"/>
    <p:sldId id="333" r:id="rId89"/>
    <p:sldId id="334" r:id="rId90"/>
    <p:sldId id="335" r:id="rId91"/>
    <p:sldId id="336" r:id="rId9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0FDB"/>
    <a:srgbClr val="07271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94660"/>
  </p:normalViewPr>
  <p:slideViewPr>
    <p:cSldViewPr>
      <p:cViewPr varScale="1">
        <p:scale>
          <a:sx n="69" d="100"/>
          <a:sy n="69" d="100"/>
        </p:scale>
        <p:origin x="-96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slide" Target="slides/slide64.xml"/><Relationship Id="rId84" Type="http://schemas.openxmlformats.org/officeDocument/2006/relationships/slide" Target="slides/slide72.xml"/><Relationship Id="rId89" Type="http://schemas.openxmlformats.org/officeDocument/2006/relationships/slide" Target="slides/slide77.xml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slide" Target="slides/slide8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87" Type="http://schemas.openxmlformats.org/officeDocument/2006/relationships/slide" Target="slides/slide75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90" Type="http://schemas.openxmlformats.org/officeDocument/2006/relationships/slide" Target="slides/slide78.xml"/><Relationship Id="rId95" Type="http://schemas.openxmlformats.org/officeDocument/2006/relationships/viewProps" Target="viewProps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slide" Target="slides/slide76.xml"/><Relationship Id="rId91" Type="http://schemas.openxmlformats.org/officeDocument/2006/relationships/slide" Target="slides/slide79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B7140F-28A5-4C12-A33B-D360EE9C536E}" type="datetimeFigureOut">
              <a:rPr lang="ru-RU" smtClean="0"/>
              <a:t>23.10.2012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457B3-C712-44EB-822E-8ECCB2B3C6D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457B3-C712-44EB-822E-8ECCB2B3C6DA}" type="slidenum">
              <a:rPr lang="ru-RU" smtClean="0"/>
              <a:t>51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file:///D:\&#1056;&#1086;&#1073;&#1086;&#1090;&#1072;\&#1055;&#1088;&#1077;&#1079;&#1077;&#1085;&#1090;&#1072;&#1094;&#1110;&#1111;\8%20&#1082;&#1083;&#1072;&#1089;\kitaiskaya_tradicionnaya_muzka_-_dream_of_the_red_chamber.mp3" TargetMode="External"/><Relationship Id="rId1" Type="http://schemas.openxmlformats.org/officeDocument/2006/relationships/audio" Target="file:///C:\Documents%20and%20Settings\&#1090;&#1086;&#1083;&#1103;\&#1056;&#1072;&#1073;&#1086;&#1095;&#1080;&#1081;%20&#1089;&#1090;&#1086;&#1083;\&#1096;\&#1091;\34)(www.muzico.ru).mp3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9.xml"/><Relationship Id="rId1" Type="http://schemas.openxmlformats.org/officeDocument/2006/relationships/audio" Target="file:///D:\&#1056;&#1086;&#1073;&#1086;&#1090;&#1072;\&#1055;&#1088;&#1077;&#1079;&#1077;&#1085;&#1090;&#1072;&#1094;&#1110;&#1111;\8%20&#1082;&#1083;&#1072;&#1089;\&#1090;&#1088;&#1080;&#1089;&#1090;%20)(www.muzico.ru).mp3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0.xml"/><Relationship Id="rId1" Type="http://schemas.openxmlformats.org/officeDocument/2006/relationships/themeOverride" Target="../theme/themeOverride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90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0.xml"/><Relationship Id="rId1" Type="http://schemas.openxmlformats.org/officeDocument/2006/relationships/themeOverride" Target="../theme/themeOverride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3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2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2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hemeOverride" Target="../theme/themeOverride2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101.xml"/><Relationship Id="rId1" Type="http://schemas.openxmlformats.org/officeDocument/2006/relationships/themeOverride" Target="../theme/themeOverride26.xml"/><Relationship Id="rId4" Type="http://schemas.openxmlformats.org/officeDocument/2006/relationships/image" Target="../media/image43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hemeOverride" Target="../theme/themeOverride2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46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hemeOverride" Target="../theme/themeOverride2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hemeOverride" Target="../theme/themeOverride2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123.xml"/><Relationship Id="rId1" Type="http://schemas.openxmlformats.org/officeDocument/2006/relationships/audio" Target="file:///D:\&#1056;&#1086;&#1073;&#1086;&#1090;&#1072;\&#1055;&#1088;&#1077;&#1079;&#1077;&#1085;&#1090;&#1072;&#1094;&#1110;&#1111;\8%20&#1082;&#1083;&#1072;&#1089;\&#1063;&#1072;&#1081;&#1082;&#1086;&#1074;&#1089;&#1082;&#1080;&#1081;%20&#1060;&#1088;&#1072;&#1085;&#1095;&#1077;&#1089;&#1082;&#1072;%20&#1076;&#1072;%20&#1056;&#1080;&#1084;&#1080;&#1085;&#1080;%20&#1095;&#1072;&#1089;&#1090;&#1100;%201.mp3" TargetMode="Externa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1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3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31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3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3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3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3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79.xml"/><Relationship Id="rId1" Type="http://schemas.openxmlformats.org/officeDocument/2006/relationships/audio" Target="file:///C:\Documents%20and%20Settings\Admin\&#1052;&#1086;&#1080;%20&#1076;&#1086;&#1082;&#1091;&#1084;&#1077;&#1085;&#1090;&#1099;\&#1050;&#1086;&#1085;&#1082;&#1091;&#1088;&#1089;11111\&#1053;&#1086;&#1074;&#1072;&#1103;%20&#1087;&#1072;&#1087;&#1082;&#1072;\&#1053;&#1086;&#1074;&#1072;&#1103;%20&#1087;&#1072;&#1087;&#1082;&#1072;%20(3)\&#1090;&#1088;&#1080;&#1089;&#1090;%20)(www.muzico.ru).mp3" TargetMode="Externa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hemeOverride" Target="../theme/themeOverride3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hemeOverride" Target="../theme/themeOverride3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5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5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C:\Documents and Settings\толя\Рабочий стол\normal_castles(1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214313" y="285750"/>
            <a:ext cx="8643937" cy="164306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rgbClr val="FFFF00"/>
                </a:solidFill>
              </a:rPr>
              <a:t>Жанрово-тематичне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розмаїття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середньовічної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літератури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</a:rPr>
              <a:t>(26-46 уроки) </a:t>
            </a:r>
          </a:p>
        </p:txBody>
      </p:sp>
      <p:pic>
        <p:nvPicPr>
          <p:cNvPr id="4" name="34)(www.muzico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3276600"/>
            <a:ext cx="46038" cy="4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kitaiskaya_tradicionnaya_muzka_-_dream_of_the_red_chamber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0"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numSld="34"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4-конечная звезда 3"/>
          <p:cNvSpPr/>
          <p:nvPr/>
        </p:nvSpPr>
        <p:spPr>
          <a:xfrm>
            <a:off x="1500166" y="357166"/>
            <a:ext cx="7643834" cy="2928958"/>
          </a:xfrm>
          <a:prstGeom prst="star24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solidFill>
                  <a:srgbClr val="FF0000"/>
                </a:solidFill>
                <a:cs typeface="Times New Roman" pitchFamily="18" charset="0"/>
              </a:rPr>
              <a:t>Урок № 26</a:t>
            </a:r>
            <a:endParaRPr lang="ru-RU" sz="54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5" name="Блок-схема: память с посл. доступом 4"/>
          <p:cNvSpPr/>
          <p:nvPr/>
        </p:nvSpPr>
        <p:spPr>
          <a:xfrm>
            <a:off x="571472" y="3357562"/>
            <a:ext cx="7858180" cy="3214710"/>
          </a:xfrm>
          <a:prstGeom prst="flowChartMagneticTap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FF00"/>
                </a:solidFill>
                <a:cs typeface="Times New Roman" pitchFamily="18" charset="0"/>
              </a:rPr>
              <a:t>Тема</a:t>
            </a:r>
            <a:r>
              <a:rPr lang="uk-UA" sz="3200" dirty="0">
                <a:solidFill>
                  <a:srgbClr val="FFFF00"/>
                </a:solidFill>
                <a:cs typeface="Times New Roman" pitchFamily="18" charset="0"/>
              </a:rPr>
              <a:t>. </a:t>
            </a:r>
            <a:r>
              <a:rPr lang="uk-UA" sz="3200" b="1" dirty="0">
                <a:solidFill>
                  <a:srgbClr val="0000FF"/>
                </a:solidFill>
                <a:cs typeface="Times New Roman" pitchFamily="18" charset="0"/>
              </a:rPr>
              <a:t>Середньовіччя як історична та культурна доба, її хронологічні межі.</a:t>
            </a:r>
            <a:endParaRPr lang="ru-RU" sz="3200" dirty="0">
              <a:solidFill>
                <a:srgbClr val="FFFF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8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Горизонтальный свиток 5"/>
          <p:cNvSpPr/>
          <p:nvPr/>
        </p:nvSpPr>
        <p:spPr>
          <a:xfrm>
            <a:off x="357158" y="214290"/>
            <a:ext cx="8429684" cy="1857388"/>
          </a:xfrm>
          <a:prstGeom prst="horizontalScroll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dirty="0">
                <a:solidFill>
                  <a:srgbClr val="0000FF"/>
                </a:solidFill>
                <a:cs typeface="Times New Roman" pitchFamily="18" charset="0"/>
              </a:rPr>
              <a:t>Середньовіччя</a:t>
            </a:r>
            <a:r>
              <a:rPr lang="uk-UA" sz="5400" b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uk-UA" sz="2800" b="1" dirty="0">
                <a:solidFill>
                  <a:srgbClr val="FF0000"/>
                </a:solidFill>
                <a:cs typeface="Times New Roman" pitchFamily="18" charset="0"/>
              </a:rPr>
              <a:t>(</a:t>
            </a:r>
            <a:r>
              <a:rPr lang="en-US" sz="2800" b="1" dirty="0">
                <a:solidFill>
                  <a:srgbClr val="FF0000"/>
                </a:solidFill>
                <a:cs typeface="Times New Roman" pitchFamily="18" charset="0"/>
              </a:rPr>
              <a:t>IV – XIV </a:t>
            </a:r>
            <a:r>
              <a:rPr lang="uk-UA" sz="2800" b="1" dirty="0">
                <a:solidFill>
                  <a:srgbClr val="FF0000"/>
                </a:solidFill>
                <a:cs typeface="Times New Roman" pitchFamily="18" charset="0"/>
              </a:rPr>
              <a:t>ст.) – </a:t>
            </a:r>
            <a:endParaRPr lang="uk-UA" sz="2400" b="1" dirty="0">
              <a:solidFill>
                <a:srgbClr val="072F0B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72F0B"/>
                </a:solidFill>
                <a:cs typeface="Times New Roman" pitchFamily="18" charset="0"/>
              </a:rPr>
              <a:t>важливий етап становлення світової культури.</a:t>
            </a:r>
            <a:endParaRPr lang="uk-UA" sz="2800" b="1" dirty="0">
              <a:solidFill>
                <a:srgbClr val="FF000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1071538" y="2786058"/>
            <a:ext cx="7286676" cy="1000132"/>
          </a:xfrm>
          <a:prstGeom prst="wav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  <a:cs typeface="Times New Roman" pitchFamily="18" charset="0"/>
              </a:rPr>
              <a:t>Література Середньовіччя</a:t>
            </a:r>
            <a:endParaRPr lang="ru-RU" sz="2000" b="1" dirty="0">
              <a:solidFill>
                <a:srgbClr val="00FF00"/>
              </a:solidFill>
              <a:cs typeface="Times New Roman" pitchFamily="18" charset="0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2285984" y="4714884"/>
            <a:ext cx="5072098" cy="500066"/>
          </a:xfrm>
          <a:prstGeom prst="flowChartAlternate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жанрова розмаїтість</a:t>
            </a:r>
            <a:endParaRPr lang="ru-RU" sz="24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10" name="Блок-схема: подготовка 9"/>
          <p:cNvSpPr/>
          <p:nvPr/>
        </p:nvSpPr>
        <p:spPr>
          <a:xfrm>
            <a:off x="357158" y="5429264"/>
            <a:ext cx="2643206" cy="642942"/>
          </a:xfrm>
          <a:prstGeom prst="flowChartPreparatio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Героїчний епос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подготовка 10"/>
          <p:cNvSpPr/>
          <p:nvPr/>
        </p:nvSpPr>
        <p:spPr>
          <a:xfrm>
            <a:off x="3214678" y="5429264"/>
            <a:ext cx="2643206" cy="642942"/>
          </a:xfrm>
          <a:prstGeom prst="flowChartPreparatio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Шванки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(короткі комедійні оповідання ) </a:t>
            </a:r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Блок-схема: подготовка 11"/>
          <p:cNvSpPr/>
          <p:nvPr/>
        </p:nvSpPr>
        <p:spPr>
          <a:xfrm>
            <a:off x="6000760" y="5429264"/>
            <a:ext cx="2643206" cy="642942"/>
          </a:xfrm>
          <a:prstGeom prst="flowChartPreparatio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Театральне мистецтво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571472" y="2000240"/>
            <a:ext cx="8215370" cy="642942"/>
          </a:xfrm>
          <a:prstGeom prst="flowChartTermina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cs typeface="Times New Roman" pitchFamily="18" charset="0"/>
              </a:rPr>
              <a:t>Це поняття ввели в життя італійські гуманісти  на межі </a:t>
            </a:r>
            <a:r>
              <a:rPr lang="en-US" b="1" dirty="0">
                <a:solidFill>
                  <a:srgbClr val="C00000"/>
                </a:solidFill>
                <a:cs typeface="Times New Roman" pitchFamily="18" charset="0"/>
              </a:rPr>
              <a:t>XV </a:t>
            </a:r>
            <a:r>
              <a:rPr lang="en-US" b="1" dirty="0" err="1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en-US" b="1" dirty="0">
                <a:solidFill>
                  <a:srgbClr val="C00000"/>
                </a:solidFill>
                <a:cs typeface="Times New Roman" pitchFamily="18" charset="0"/>
              </a:rPr>
              <a:t> XVI</a:t>
            </a:r>
            <a:r>
              <a:rPr lang="uk-UA" b="1" dirty="0">
                <a:solidFill>
                  <a:srgbClr val="C00000"/>
                </a:solidFill>
                <a:cs typeface="Times New Roman" pitchFamily="18" charset="0"/>
              </a:rPr>
              <a:t> ст. </a:t>
            </a:r>
            <a:endParaRPr lang="ru-RU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2214546" y="3857628"/>
            <a:ext cx="2214578" cy="642942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Світська</a:t>
            </a:r>
            <a:endParaRPr lang="ru-RU" sz="20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5357818" y="3857628"/>
            <a:ext cx="2071702" cy="642942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Церковна</a:t>
            </a:r>
            <a:endParaRPr lang="ru-RU" sz="20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28596" y="357166"/>
            <a:ext cx="8358246" cy="1143008"/>
          </a:xfrm>
          <a:prstGeom prst="round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C00000"/>
                </a:solidFill>
                <a:cs typeface="Times New Roman" pitchFamily="18" charset="0"/>
              </a:rPr>
              <a:t>Підсумки уроку</a:t>
            </a:r>
            <a:endParaRPr lang="ru-RU" sz="40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428596" y="1714488"/>
            <a:ext cx="8358246" cy="2286016"/>
          </a:xfrm>
          <a:prstGeom prst="flowChart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uk-UA" sz="2000" b="1" dirty="0">
              <a:solidFill>
                <a:srgbClr val="000066"/>
              </a:solidFill>
              <a:cs typeface="Times New Roman" pitchFamily="18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Який період у розвитку людства називають Середньовіччям?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Які хронологічні межі цього періоду?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Хто ввів у життя це поняття?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Які види літератури були поширені в епоху Середньовіччя?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Назвіть жанри, що були найбільш популярними  в  епоху Середньовіччя.</a:t>
            </a:r>
            <a:endParaRPr lang="ru-RU" sz="2000" b="1" dirty="0">
              <a:solidFill>
                <a:srgbClr val="000066"/>
              </a:solidFill>
              <a:cs typeface="Times New Roman" pitchFamily="18" charset="0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357158" y="4071942"/>
            <a:ext cx="8429684" cy="857256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C00000"/>
                </a:solidFill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9" name="Блок-схема: ручной ввод 8"/>
          <p:cNvSpPr/>
          <p:nvPr/>
        </p:nvSpPr>
        <p:spPr>
          <a:xfrm>
            <a:off x="428596" y="5072074"/>
            <a:ext cx="8286808" cy="1500198"/>
          </a:xfrm>
          <a:prstGeom prst="flowChartManualInp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Вивчити конспект; підготувати повідомлення про життя та творчість китайських поетів </a:t>
            </a:r>
            <a:r>
              <a:rPr lang="uk-UA" sz="2000" b="1" dirty="0" err="1">
                <a:solidFill>
                  <a:srgbClr val="000066"/>
                </a:solidFill>
                <a:cs typeface="Times New Roman" pitchFamily="18" charset="0"/>
              </a:rPr>
              <a:t>Ду</a:t>
            </a: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uk-UA" sz="2000" b="1" dirty="0" err="1">
                <a:solidFill>
                  <a:srgbClr val="000066"/>
                </a:solidFill>
                <a:cs typeface="Times New Roman" pitchFamily="18" charset="0"/>
              </a:rPr>
              <a:t>Фу</a:t>
            </a: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 та Лі Бо.</a:t>
            </a:r>
            <a:endParaRPr lang="ru-RU" sz="2000" b="1" dirty="0">
              <a:solidFill>
                <a:srgbClr val="00006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абличка 3"/>
          <p:cNvSpPr/>
          <p:nvPr/>
        </p:nvSpPr>
        <p:spPr>
          <a:xfrm>
            <a:off x="3786182" y="428604"/>
            <a:ext cx="4857784" cy="2643206"/>
          </a:xfrm>
          <a:prstGeom prst="plaqu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0000"/>
                </a:solidFill>
                <a:cs typeface="Times New Roman" pitchFamily="18" charset="0"/>
              </a:rPr>
              <a:t>Урок № 27</a:t>
            </a:r>
            <a:endParaRPr lang="ru-RU" sz="60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57224" y="3643314"/>
            <a:ext cx="7715304" cy="250033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FF00"/>
                </a:solidFill>
                <a:cs typeface="Times New Roman" pitchFamily="18" charset="0"/>
              </a:rPr>
              <a:t>Тема. </a:t>
            </a:r>
            <a:r>
              <a:rPr lang="uk-UA" sz="3200" b="1" dirty="0">
                <a:solidFill>
                  <a:srgbClr val="0000FF"/>
                </a:solidFill>
                <a:cs typeface="Times New Roman" pitchFamily="18" charset="0"/>
              </a:rPr>
              <a:t>Із китайської лірики. Особливості долі середньовічного поета. Творчість Лі Бо та </a:t>
            </a:r>
            <a:r>
              <a:rPr lang="uk-UA" sz="3200" b="1" dirty="0" err="1">
                <a:solidFill>
                  <a:srgbClr val="0000FF"/>
                </a:solidFill>
                <a:cs typeface="Times New Roman" pitchFamily="18" charset="0"/>
              </a:rPr>
              <a:t>Ду</a:t>
            </a:r>
            <a:r>
              <a:rPr lang="uk-UA" sz="3200" b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uk-UA" sz="3200" b="1" dirty="0" err="1">
                <a:solidFill>
                  <a:srgbClr val="0000FF"/>
                </a:solidFill>
                <a:cs typeface="Times New Roman" pitchFamily="18" charset="0"/>
              </a:rPr>
              <a:t>Фу</a:t>
            </a:r>
            <a:r>
              <a:rPr lang="uk-UA" sz="3200" b="1" dirty="0">
                <a:solidFill>
                  <a:srgbClr val="0000FF"/>
                </a:solidFill>
                <a:cs typeface="Times New Roman" pitchFamily="18" charset="0"/>
              </a:rPr>
              <a:t>.</a:t>
            </a:r>
            <a:endParaRPr lang="ru-RU" sz="32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6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толя\Рабочий стол\li_b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786058"/>
            <a:ext cx="2099264" cy="3071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Documents and Settings\толя\Рабочий стол\Dufu_-_small.jpg"/>
          <p:cNvPicPr>
            <a:picLocks noChangeAspect="1" noChangeArrowheads="1"/>
          </p:cNvPicPr>
          <p:nvPr/>
        </p:nvPicPr>
        <p:blipFill>
          <a:blip r:embed="rId3" cstate="print"/>
          <a:srcRect l="6697" r="4573"/>
          <a:stretch>
            <a:fillRect/>
          </a:stretch>
        </p:blipFill>
        <p:spPr bwMode="auto">
          <a:xfrm>
            <a:off x="2357422" y="2786058"/>
            <a:ext cx="2071702" cy="30880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Скругленный прямоугольник 4"/>
          <p:cNvSpPr/>
          <p:nvPr/>
        </p:nvSpPr>
        <p:spPr>
          <a:xfrm>
            <a:off x="2500298" y="6000768"/>
            <a:ext cx="1643074" cy="35719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 err="1">
                <a:solidFill>
                  <a:srgbClr val="FF0000"/>
                </a:solidFill>
                <a:cs typeface="Times New Roman" pitchFamily="18" charset="0"/>
              </a:rPr>
              <a:t>Ду</a:t>
            </a:r>
            <a:r>
              <a:rPr lang="uk-UA" sz="24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uk-UA" sz="2400" b="1" dirty="0" err="1">
                <a:solidFill>
                  <a:srgbClr val="FF0000"/>
                </a:solidFill>
                <a:cs typeface="Times New Roman" pitchFamily="18" charset="0"/>
              </a:rPr>
              <a:t>Фу</a:t>
            </a:r>
            <a:endParaRPr lang="ru-RU" sz="24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32040" y="6021288"/>
            <a:ext cx="1643074" cy="35719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0000"/>
                </a:solidFill>
                <a:cs typeface="Times New Roman" pitchFamily="18" charset="0"/>
              </a:rPr>
              <a:t>Лі Бо</a:t>
            </a:r>
            <a:endParaRPr lang="ru-RU" sz="24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844" y="142852"/>
            <a:ext cx="8786874" cy="85725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“ Золотою сторінкою ” світової літератури стала східна література Середньовіччя. Найголовніше, що об'єднує східних митців доби Середньовіччя, - це палка зацікавленість людиною, її життям, почуттями, проблемами, знаннями, духовними пошуками.  </a:t>
            </a:r>
            <a:endParaRPr lang="ru-RU" sz="16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214282" y="1071546"/>
            <a:ext cx="8643998" cy="500066"/>
          </a:xfrm>
          <a:prstGeom prst="round2Diag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Китайська література зазнала впливу двох філософських систем </a:t>
            </a:r>
            <a:endParaRPr lang="en-US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конфуціанства </a:t>
            </a: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 даосизму 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с двумя скругленными соседними углами 9"/>
          <p:cNvSpPr/>
          <p:nvPr/>
        </p:nvSpPr>
        <p:spPr>
          <a:xfrm>
            <a:off x="1428728" y="1643050"/>
            <a:ext cx="3071834" cy="1000132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Конфуціанство</a:t>
            </a:r>
            <a:r>
              <a:rPr lang="uk-UA" sz="16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засноване на вірі в можливість “ окультурення ” дикої природи людини словом істини та моральним прикладом.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1" name="Прямоугольник с двумя скругленными соседними углами 10"/>
          <p:cNvSpPr/>
          <p:nvPr/>
        </p:nvSpPr>
        <p:spPr>
          <a:xfrm>
            <a:off x="4572000" y="1643050"/>
            <a:ext cx="3143272" cy="1000132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Даосизм</a:t>
            </a:r>
            <a:r>
              <a:rPr lang="uk-UA" sz="16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вважає за благо нічого не змінювати в людській сутності, а лише прислухатися до потаємного в природі людини</a:t>
            </a:r>
            <a:endParaRPr lang="ru-RU" sz="14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2844" y="2857496"/>
            <a:ext cx="2071702" cy="4000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accent4">
                  <a:lumMod val="50000"/>
                </a:schemeClr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Песня о хлебе и шелковых червях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Наверно, городов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У нас в стране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Теперь не меньше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Тысяч десяти.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Но разве есть такой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Скажи мне, 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Где б воинов в доспехах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Не найти?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О, если б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Переплавить мы могли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Доспехи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На орудия труда,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 Чтобы каждый дюйм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Заброшенной земли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Перепахать!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cs typeface="Times New Roman" pitchFamily="18" charset="0"/>
              </a:rPr>
              <a:t>И было б так всегда.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190FDB"/>
                </a:solidFill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190FDB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929454" y="2714620"/>
            <a:ext cx="2000264" cy="40005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cs typeface="Times New Roman" pitchFamily="18" charset="0"/>
              </a:rPr>
              <a:t>Тоска у яшмовых ступеней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190FDB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190FDB"/>
                </a:solidFill>
                <a:cs typeface="Times New Roman" pitchFamily="18" charset="0"/>
              </a:rPr>
              <a:t>Ступени из яшмы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190FDB"/>
                </a:solidFill>
                <a:cs typeface="Times New Roman" pitchFamily="18" charset="0"/>
              </a:rPr>
              <a:t>Давно от росы холодны.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190FDB"/>
                </a:solidFill>
                <a:cs typeface="Times New Roman" pitchFamily="18" charset="0"/>
              </a:rPr>
              <a:t>Как влажен чулок мой!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190FDB"/>
                </a:solidFill>
                <a:cs typeface="Times New Roman" pitchFamily="18" charset="0"/>
              </a:rPr>
              <a:t>Как осени ночи длинны!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190FDB"/>
                </a:solidFill>
                <a:cs typeface="Times New Roman" pitchFamily="18" charset="0"/>
              </a:rPr>
              <a:t>Вернувшись домой,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190FDB"/>
                </a:solidFill>
                <a:cs typeface="Times New Roman" pitchFamily="18" charset="0"/>
              </a:rPr>
              <a:t>Опускаю я полог хрустальный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190FDB"/>
                </a:solidFill>
                <a:cs typeface="Times New Roman" pitchFamily="18" charset="0"/>
              </a:rPr>
              <a:t>И вижу – сквозь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190FDB"/>
                </a:solidFill>
                <a:cs typeface="Times New Roman" pitchFamily="18" charset="0"/>
              </a:rPr>
              <a:t> полог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190FDB"/>
                </a:solidFill>
                <a:cs typeface="Times New Roman" pitchFamily="18" charset="0"/>
              </a:rPr>
              <a:t>Сияние бледной луны.</a:t>
            </a:r>
          </a:p>
        </p:txBody>
      </p:sp>
      <p:sp>
        <p:nvSpPr>
          <p:cNvPr id="15" name="Блок-схема: знак завершения 14"/>
          <p:cNvSpPr/>
          <p:nvPr/>
        </p:nvSpPr>
        <p:spPr>
          <a:xfrm>
            <a:off x="7000892" y="6429396"/>
            <a:ext cx="1857388" cy="285752"/>
          </a:xfrm>
          <a:prstGeom prst="flowChartTerminato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Переклад М. </a:t>
            </a:r>
            <a:r>
              <a:rPr lang="ru-RU" sz="10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Басманова</a:t>
            </a:r>
            <a:endParaRPr lang="ru-RU" sz="1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Блок-схема: знак завершения 15"/>
          <p:cNvSpPr/>
          <p:nvPr/>
        </p:nvSpPr>
        <p:spPr>
          <a:xfrm>
            <a:off x="214282" y="6572248"/>
            <a:ext cx="1857388" cy="285752"/>
          </a:xfrm>
          <a:prstGeom prst="flowChartTerminato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Переклад А. </a:t>
            </a:r>
            <a:r>
              <a:rPr lang="ru-RU" sz="10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Гитовича</a:t>
            </a:r>
            <a:endParaRPr lang="ru-RU" sz="1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28596" y="357166"/>
            <a:ext cx="8358246" cy="1143008"/>
          </a:xfrm>
          <a:prstGeom prst="round2Diag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C00000"/>
                </a:solidFill>
                <a:cs typeface="Times New Roman" pitchFamily="18" charset="0"/>
              </a:rPr>
              <a:t>Підсумки уроку</a:t>
            </a:r>
            <a:endParaRPr lang="ru-RU" sz="40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428596" y="1714488"/>
            <a:ext cx="8358246" cy="2286016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190FDB"/>
                </a:solidFill>
                <a:cs typeface="Times New Roman" pitchFamily="18" charset="0"/>
              </a:rPr>
              <a:t>1.Що нового </a:t>
            </a:r>
            <a:r>
              <a:rPr lang="uk-UA" sz="2000" b="1" dirty="0">
                <a:solidFill>
                  <a:srgbClr val="190FDB"/>
                </a:solidFill>
                <a:cs typeface="Times New Roman" pitchFamily="18" charset="0"/>
              </a:rPr>
              <a:t>для себе ви дізналися на уроці?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190FDB"/>
                </a:solidFill>
                <a:cs typeface="Times New Roman" pitchFamily="18" charset="0"/>
              </a:rPr>
              <a:t>2. Назвіть спільні теми, які хвилюють обох поетів.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190FDB"/>
                </a:solidFill>
                <a:cs typeface="Times New Roman" pitchFamily="18" charset="0"/>
              </a:rPr>
              <a:t>3. </a:t>
            </a:r>
            <a:r>
              <a:rPr lang="uk-UA" sz="2000" b="1" dirty="0" err="1">
                <a:solidFill>
                  <a:srgbClr val="190FDB"/>
                </a:solidFill>
                <a:cs typeface="Times New Roman" pitchFamily="18" charset="0"/>
              </a:rPr>
              <a:t>Танський</a:t>
            </a:r>
            <a:r>
              <a:rPr lang="uk-UA" sz="2000" b="1" dirty="0">
                <a:solidFill>
                  <a:srgbClr val="190FDB"/>
                </a:solidFill>
                <a:cs typeface="Times New Roman" pitchFamily="18" charset="0"/>
              </a:rPr>
              <a:t> поет </a:t>
            </a:r>
            <a:r>
              <a:rPr lang="uk-UA" sz="2000" b="1" dirty="0" err="1">
                <a:solidFill>
                  <a:srgbClr val="190FDB"/>
                </a:solidFill>
                <a:cs typeface="Times New Roman" pitchFamily="18" charset="0"/>
              </a:rPr>
              <a:t>Хань</a:t>
            </a:r>
            <a:r>
              <a:rPr lang="uk-UA" sz="2000" b="1" dirty="0">
                <a:solidFill>
                  <a:srgbClr val="190FDB"/>
                </a:solidFill>
                <a:cs typeface="Times New Roman" pitchFamily="18" charset="0"/>
              </a:rPr>
              <a:t> </a:t>
            </a:r>
            <a:r>
              <a:rPr lang="uk-UA" sz="2000" b="1" dirty="0" err="1">
                <a:solidFill>
                  <a:srgbClr val="190FDB"/>
                </a:solidFill>
                <a:cs typeface="Times New Roman" pitchFamily="18" charset="0"/>
              </a:rPr>
              <a:t>Юй</a:t>
            </a:r>
            <a:r>
              <a:rPr lang="uk-UA" sz="2000" b="1" dirty="0">
                <a:solidFill>
                  <a:srgbClr val="190FDB"/>
                </a:solidFill>
                <a:cs typeface="Times New Roman" pitchFamily="18" charset="0"/>
              </a:rPr>
              <a:t> сказав: “ Вірші Лі Бо й </a:t>
            </a:r>
            <a:r>
              <a:rPr lang="uk-UA" sz="2000" b="1" dirty="0" err="1">
                <a:solidFill>
                  <a:srgbClr val="190FDB"/>
                </a:solidFill>
                <a:cs typeface="Times New Roman" pitchFamily="18" charset="0"/>
              </a:rPr>
              <a:t>Ду</a:t>
            </a:r>
            <a:r>
              <a:rPr lang="uk-UA" sz="2000" b="1" dirty="0">
                <a:solidFill>
                  <a:srgbClr val="190FDB"/>
                </a:solidFill>
                <a:cs typeface="Times New Roman" pitchFamily="18" charset="0"/>
              </a:rPr>
              <a:t> </a:t>
            </a:r>
            <a:r>
              <a:rPr lang="uk-UA" sz="2000" b="1" dirty="0" err="1">
                <a:solidFill>
                  <a:srgbClr val="190FDB"/>
                </a:solidFill>
                <a:cs typeface="Times New Roman" pitchFamily="18" charset="0"/>
              </a:rPr>
              <a:t>Фу</a:t>
            </a:r>
            <a:r>
              <a:rPr lang="uk-UA" sz="2000" b="1" dirty="0">
                <a:solidFill>
                  <a:srgbClr val="190FDB"/>
                </a:solidFill>
                <a:cs typeface="Times New Roman" pitchFamily="18" charset="0"/>
              </a:rPr>
              <a:t> живуть, і сяйво їх поширюється на далекі відстані ”. Чи згодні ви з такою думкою?</a:t>
            </a:r>
            <a:endParaRPr lang="ru-RU" sz="2000" b="1" dirty="0">
              <a:solidFill>
                <a:srgbClr val="190FDB"/>
              </a:solidFill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57158" y="4071942"/>
            <a:ext cx="8429684" cy="857256"/>
          </a:xfrm>
          <a:prstGeom prst="flowChartAlternate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C00000"/>
                </a:solidFill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7" name="Блок-схема: ручной ввод 6"/>
          <p:cNvSpPr/>
          <p:nvPr/>
        </p:nvSpPr>
        <p:spPr>
          <a:xfrm>
            <a:off x="428596" y="5072074"/>
            <a:ext cx="8286808" cy="1500198"/>
          </a:xfrm>
          <a:prstGeom prst="flowChartManualInp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190FDB"/>
                </a:solidFill>
                <a:cs typeface="Times New Roman" pitchFamily="18" charset="0"/>
              </a:rPr>
              <a:t>Проаналізувати письмово вірш одного з поетів (на вибір). Підготувати повідомлення про Омара Хайяма, а також історичний коментар про Персію та Іран у період Х-ХІІ ст.</a:t>
            </a:r>
            <a:endParaRPr lang="ru-RU" sz="2000" b="1" dirty="0">
              <a:solidFill>
                <a:srgbClr val="190FDB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-конечная звезда 3"/>
          <p:cNvSpPr/>
          <p:nvPr/>
        </p:nvSpPr>
        <p:spPr>
          <a:xfrm>
            <a:off x="3286125" y="571500"/>
            <a:ext cx="5572125" cy="2857500"/>
          </a:xfrm>
          <a:prstGeom prst="star7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Урок № 28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олна 5"/>
          <p:cNvSpPr/>
          <p:nvPr/>
        </p:nvSpPr>
        <p:spPr>
          <a:xfrm>
            <a:off x="428625" y="3714750"/>
            <a:ext cx="8286750" cy="3000375"/>
          </a:xfrm>
          <a:prstGeom prst="wav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Тема. </a:t>
            </a:r>
            <a:r>
              <a:rPr lang="uk-UA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Із персидської лірики. Роздуми, життєві спостереження та їх узагальнення у творчості Омара Хайяма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00063" y="928688"/>
            <a:ext cx="2857500" cy="242887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Світ – це море.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Плисти бажаєш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Збудуй судно з добрих справ.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Рудакі</a:t>
            </a:r>
            <a:endParaRPr lang="ru-RU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357563" y="3643313"/>
            <a:ext cx="142875" cy="14287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214688" y="3429000"/>
            <a:ext cx="142875" cy="14287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000375" y="3143250"/>
            <a:ext cx="214313" cy="214313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slow" advClick="0" advTm="6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6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мої файли\8клас\архилох\Новая папка\анакреон\алкей\есхил\софокл\эврипид\вергилий\рим\гораций\овидий\омар хаям\1220104129_1210581439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3873527" cy="5715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428625" y="6000750"/>
            <a:ext cx="3857625" cy="71437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Омар Хайям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1048 – між1122 і 1131 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357688" y="428625"/>
            <a:ext cx="4429125" cy="31432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4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4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Єдиною формою для своїх віршів обрав чотиривірш. Така форма була поширена в народній поезії під назвою “ </a:t>
            </a:r>
            <a:r>
              <a:rPr lang="uk-UA" sz="1400" b="1" dirty="0" err="1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рубаї</a:t>
            </a:r>
            <a:r>
              <a:rPr lang="uk-UA" sz="14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 ”.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Рубаї</a:t>
            </a:r>
            <a:r>
              <a:rPr lang="uk-UA" sz="14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 – чотиривірш, як правило філософського змісту.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Рубаї</a:t>
            </a:r>
            <a:r>
              <a:rPr lang="uk-UA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– викінчений мініатюрний віршований твір, що виражає певну думку, підкреслену в останньому рядку строфи 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Схема римування: </a:t>
            </a:r>
            <a:r>
              <a:rPr lang="uk-UA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uk-UA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Наприклад: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 юних, і старих – всіх поглинає час       </a:t>
            </a:r>
            <a:r>
              <a:rPr lang="uk-UA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 невеликий нам дається днів запас       </a:t>
            </a:r>
            <a:r>
              <a:rPr lang="uk-UA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Ніщо не вічне тут: ми підемо так само  </a:t>
            </a:r>
            <a:r>
              <a:rPr lang="uk-UA" sz="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холостий рядок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Як ті, що вже пішли й що прийдуть після нас.   </a:t>
            </a:r>
            <a:r>
              <a:rPr lang="uk-UA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29125" y="3643313"/>
            <a:ext cx="4214813" cy="11430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Філософські питання, які хвилюють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Омара Хайяма - це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00750" y="4857750"/>
            <a:ext cx="2714625" cy="5715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життя і смерть,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00750" y="5500688"/>
            <a:ext cx="2714625" cy="50006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пошуки свого місця в житті,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00750" y="6072188"/>
            <a:ext cx="2714625" cy="42862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сенсу буття.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Admin\Мои документы\Конкурс11111\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786322"/>
            <a:ext cx="1201855" cy="18574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slow" advClick="0" advTm="15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Мои документы\Конкурс11111\rubai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428604"/>
            <a:ext cx="3650142" cy="5429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Вертикальный свиток 3"/>
          <p:cNvSpPr/>
          <p:nvPr/>
        </p:nvSpPr>
        <p:spPr>
          <a:xfrm>
            <a:off x="500063" y="642938"/>
            <a:ext cx="4500562" cy="5214937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 тільки знаю, що знання шукаю,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найглибші таємниці проникаю.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 думаю вже сімдесят два роки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 бачу, що нічого я не знаю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6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ерфолента 1"/>
          <p:cNvSpPr/>
          <p:nvPr/>
        </p:nvSpPr>
        <p:spPr>
          <a:xfrm>
            <a:off x="428625" y="357188"/>
            <a:ext cx="8286750" cy="1500187"/>
          </a:xfrm>
          <a:prstGeom prst="flowChartPunchedTap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Підсумки уроку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Блок-схема: ссылка на другую страницу 2"/>
          <p:cNvSpPr/>
          <p:nvPr/>
        </p:nvSpPr>
        <p:spPr>
          <a:xfrm>
            <a:off x="428625" y="2000250"/>
            <a:ext cx="8286750" cy="2286000"/>
          </a:xfrm>
          <a:prstGeom prst="flowChartOffpageConnecto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Які філософські питання хвилюють поета?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Які “ добрі справи ” залишив людству Омар Хайям?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Яке враження на вас справила поезія Омара Хайяма?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Проаналізуйте на основі поезії Омара Хайяма особливості </a:t>
            </a:r>
            <a:r>
              <a:rPr lang="uk-UA" sz="2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рубаї</a:t>
            </a:r>
            <a:r>
              <a:rPr lang="uk-UA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428625" y="4357688"/>
            <a:ext cx="8286750" cy="714375"/>
          </a:xfrm>
          <a:prstGeom prst="snip2Diag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Домашнє завдання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625" y="5214938"/>
            <a:ext cx="8286750" cy="12858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Вивчити напам'ять 4 </a:t>
            </a:r>
            <a:r>
              <a:rPr lang="uk-UA" sz="2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рубаї</a:t>
            </a:r>
            <a:r>
              <a:rPr lang="uk-UA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Омара </a:t>
            </a:r>
            <a:r>
              <a:rPr lang="uk-UA" sz="2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Хайяна</a:t>
            </a:r>
            <a:r>
              <a:rPr lang="uk-UA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(на вибір), аналізувати вірші.  </a:t>
            </a:r>
            <a:endParaRPr lang="ru-RU" sz="2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8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428625" y="3429000"/>
            <a:ext cx="8286750" cy="3071813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190FDB"/>
                </a:solidFill>
              </a:rPr>
              <a:t>Тема: </a:t>
            </a:r>
            <a:r>
              <a:rPr lang="uk-UA" sz="3200" b="1" dirty="0">
                <a:solidFill>
                  <a:srgbClr val="C00000"/>
                </a:solidFill>
              </a:rPr>
              <a:t>Утвердження ідеї права людини на щастя, прагнення до втіхи та радощів життя у творчості Омара Хайяма.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5" name="Солнце 4"/>
          <p:cNvSpPr/>
          <p:nvPr/>
        </p:nvSpPr>
        <p:spPr>
          <a:xfrm>
            <a:off x="0" y="214313"/>
            <a:ext cx="4857750" cy="3214687"/>
          </a:xfrm>
          <a:prstGeom prst="su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FFFF00"/>
                </a:solidFill>
              </a:rPr>
              <a:t>Ми – сонце щастя й горя океан..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FFFF00"/>
                </a:solidFill>
              </a:rPr>
              <a:t>Злі й добрі ми, довершені й нікчемні…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i="1" dirty="0">
                <a:solidFill>
                  <a:srgbClr val="00FF00"/>
                </a:solidFill>
              </a:rPr>
              <a:t>Омар Хайям</a:t>
            </a:r>
            <a:endParaRPr lang="ru-RU" sz="1200" b="1" i="1" dirty="0">
              <a:solidFill>
                <a:srgbClr val="00FF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786313" y="214313"/>
            <a:ext cx="4071937" cy="2928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rgbClr val="FFFF00"/>
                </a:solidFill>
              </a:rPr>
              <a:t>Урок № 29</a:t>
            </a:r>
            <a:endParaRPr lang="ru-RU" sz="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8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14313" y="142875"/>
            <a:ext cx="8715375" cy="857250"/>
          </a:xfrm>
          <a:prstGeom prst="round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rgbClr val="190FDB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190FDB"/>
                </a:solidFill>
              </a:rPr>
              <a:t>Омар Хайям завжди прагнув до знань, ніколи не соромився навчатись.  Найбільше,  що цінував поет у людях, було не багатство,  а розум.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C00000"/>
                </a:solidFill>
              </a:rPr>
              <a:t>Хоча поет жив самотній, серце його пізнало радощі кохання.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313" y="1071563"/>
            <a:ext cx="8715375" cy="85725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FFFF00"/>
                </a:solidFill>
              </a:rPr>
              <a:t>Для Омара Хайяма </a:t>
            </a:r>
            <a:r>
              <a:rPr lang="uk-UA" sz="1400" b="1" dirty="0">
                <a:solidFill>
                  <a:srgbClr val="190FDB"/>
                </a:solidFill>
              </a:rPr>
              <a:t>кохання</a:t>
            </a:r>
            <a:r>
              <a:rPr lang="uk-UA" sz="1400" b="1" dirty="0">
                <a:solidFill>
                  <a:srgbClr val="FFFF00"/>
                </a:solidFill>
              </a:rPr>
              <a:t> – це “ чарівна троянда ”, “ стрункий кипарис ”, жадана й ніжна.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FFFF00"/>
                </a:solidFill>
              </a:rPr>
              <a:t>Він не цурався земних утіх  і вважав, що кожна людина має право на щастя. Оспівування кохання, земних утіх, вина (але не пияцтва!) надають оптимістичного звучання його творам. </a:t>
            </a:r>
            <a:endParaRPr lang="ru-RU" sz="1400" b="1" dirty="0">
              <a:solidFill>
                <a:srgbClr val="FFFF00"/>
              </a:solidFill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142875" y="4429125"/>
            <a:ext cx="4714875" cy="2000250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</a:rPr>
              <a:t>Быть в плену у любви, сердце, сладко тебе,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</a:rPr>
              <a:t>В прах склонись, голова, перед милой в мольбе.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</a:rPr>
              <a:t>Не сердись на капризы прекрасной подруги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</a:rPr>
              <a:t>Будь за то, что любим, благодарен судьбе.</a:t>
            </a:r>
          </a:p>
        </p:txBody>
      </p:sp>
      <p:pic>
        <p:nvPicPr>
          <p:cNvPr id="3074" name="Picture 2" descr="C:\Documents and Settings\Admin\Мои документы\Конкурс11111\rubai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3857628"/>
            <a:ext cx="3714776" cy="28524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Блок-схема: знак завершения 9"/>
          <p:cNvSpPr/>
          <p:nvPr/>
        </p:nvSpPr>
        <p:spPr>
          <a:xfrm>
            <a:off x="214313" y="2071688"/>
            <a:ext cx="8501062" cy="428625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FF00"/>
                </a:solidFill>
              </a:rPr>
              <a:t>Особливості </a:t>
            </a:r>
            <a:r>
              <a:rPr lang="uk-UA" sz="2400" b="1" dirty="0" err="1">
                <a:solidFill>
                  <a:srgbClr val="00FF00"/>
                </a:solidFill>
              </a:rPr>
              <a:t>рубаї</a:t>
            </a:r>
            <a:r>
              <a:rPr lang="uk-UA" sz="2400" b="1" dirty="0">
                <a:solidFill>
                  <a:srgbClr val="00FF00"/>
                </a:solidFill>
              </a:rPr>
              <a:t> як ліричного жанру</a:t>
            </a:r>
            <a:endParaRPr lang="ru-RU" sz="2400" b="1" dirty="0">
              <a:solidFill>
                <a:srgbClr val="00FF00"/>
              </a:solidFill>
            </a:endParaRPr>
          </a:p>
        </p:txBody>
      </p:sp>
      <p:sp>
        <p:nvSpPr>
          <p:cNvPr id="12" name="Правильный пятиугольник 11"/>
          <p:cNvSpPr/>
          <p:nvPr/>
        </p:nvSpPr>
        <p:spPr>
          <a:xfrm>
            <a:off x="285750" y="3071813"/>
            <a:ext cx="2928938" cy="785812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Філософська глибина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3" name="Правильный пятиугольник 12"/>
          <p:cNvSpPr/>
          <p:nvPr/>
        </p:nvSpPr>
        <p:spPr>
          <a:xfrm>
            <a:off x="3143250" y="3357563"/>
            <a:ext cx="3000375" cy="785812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Гнучкість форми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4" name="Правильный пятиугольник 13"/>
          <p:cNvSpPr/>
          <p:nvPr/>
        </p:nvSpPr>
        <p:spPr>
          <a:xfrm>
            <a:off x="3214688" y="2571750"/>
            <a:ext cx="2857500" cy="714375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Лаконізм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5" name="Правильный пятиугольник 14"/>
          <p:cNvSpPr/>
          <p:nvPr/>
        </p:nvSpPr>
        <p:spPr>
          <a:xfrm>
            <a:off x="6000750" y="3071813"/>
            <a:ext cx="3143250" cy="785812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Чітка </a:t>
            </a:r>
            <a:r>
              <a:rPr lang="uk-UA" b="1" dirty="0" err="1">
                <a:solidFill>
                  <a:srgbClr val="FFFF00"/>
                </a:solidFill>
              </a:rPr>
              <a:t>ритмомилодика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85720" y="214290"/>
            <a:ext cx="8572560" cy="10001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C00000"/>
                </a:solidFill>
                <a:cs typeface="Times New Roman" pitchFamily="18" charset="0"/>
              </a:rPr>
              <a:t>Підсумки уроку</a:t>
            </a:r>
            <a:endParaRPr lang="ru-RU" sz="40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285750" y="1357313"/>
            <a:ext cx="8572500" cy="2000250"/>
          </a:xfrm>
          <a:prstGeom prst="round2Same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660066"/>
                </a:solidFill>
                <a:cs typeface="Times New Roman" pitchFamily="18" charset="0"/>
              </a:rPr>
              <a:t>Чим приваблюють поезії Омара Хайяма сучасного читача?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660066"/>
                </a:solidFill>
                <a:cs typeface="Times New Roman" pitchFamily="18" charset="0"/>
              </a:rPr>
              <a:t>У чому полягає значення поезії Омара Хайяма для світової літератури?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660066"/>
                </a:solidFill>
                <a:cs typeface="Times New Roman" pitchFamily="18" charset="0"/>
              </a:rPr>
              <a:t>Визначте особливості </a:t>
            </a:r>
            <a:r>
              <a:rPr lang="uk-UA" b="1" dirty="0" err="1">
                <a:solidFill>
                  <a:srgbClr val="660066"/>
                </a:solidFill>
                <a:cs typeface="Times New Roman" pitchFamily="18" charset="0"/>
              </a:rPr>
              <a:t>рубаї</a:t>
            </a:r>
            <a:r>
              <a:rPr lang="uk-UA" b="1" dirty="0">
                <a:solidFill>
                  <a:srgbClr val="660066"/>
                </a:solidFill>
                <a:cs typeface="Times New Roman" pitchFamily="18" charset="0"/>
              </a:rPr>
              <a:t> як ліричного жанру.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660066"/>
                </a:solidFill>
                <a:cs typeface="Times New Roman" pitchFamily="18" charset="0"/>
              </a:rPr>
              <a:t>Які моральні риси цінував митець у людях?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660066"/>
                </a:solidFill>
                <a:cs typeface="Times New Roman" pitchFamily="18" charset="0"/>
              </a:rPr>
              <a:t>Як Омар Хайям ставиться до радощів буття?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714348" y="3429000"/>
            <a:ext cx="8001056" cy="1428760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FFFF00"/>
                </a:solidFill>
                <a:cs typeface="Times New Roman" pitchFamily="18" charset="0"/>
              </a:rPr>
              <a:t>Домашнє завдання</a:t>
            </a:r>
            <a:endParaRPr lang="ru-RU" sz="40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7" name="Загнутый угол 6"/>
          <p:cNvSpPr/>
          <p:nvPr/>
        </p:nvSpPr>
        <p:spPr>
          <a:xfrm>
            <a:off x="285750" y="5286388"/>
            <a:ext cx="8643938" cy="1214425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800" b="1" dirty="0">
              <a:solidFill>
                <a:srgbClr val="0000FF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 Письмовий аналіз поезій О. Хайяма. Підготувати повідомлення про творчість </a:t>
            </a:r>
            <a:r>
              <a:rPr lang="uk-UA" sz="2000" b="1" dirty="0" err="1">
                <a:solidFill>
                  <a:srgbClr val="0000FF"/>
                </a:solidFill>
                <a:cs typeface="Times New Roman" pitchFamily="18" charset="0"/>
              </a:rPr>
              <a:t>Рудакі</a:t>
            </a: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 та </a:t>
            </a:r>
            <a:r>
              <a:rPr lang="uk-UA" sz="2000" b="1" dirty="0" err="1">
                <a:solidFill>
                  <a:srgbClr val="0000FF"/>
                </a:solidFill>
                <a:cs typeface="Times New Roman" pitchFamily="18" charset="0"/>
              </a:rPr>
              <a:t>Гафіза</a:t>
            </a: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00"/>
                            </p:stCondLst>
                            <p:childTnLst>
                              <p:par>
                                <p:cTn id="1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600"/>
                            </p:stCondLst>
                            <p:childTnLst>
                              <p:par>
                                <p:cTn id="2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-конечная звезда 3"/>
          <p:cNvSpPr/>
          <p:nvPr/>
        </p:nvSpPr>
        <p:spPr>
          <a:xfrm>
            <a:off x="1428750" y="357188"/>
            <a:ext cx="6215063" cy="2714625"/>
          </a:xfrm>
          <a:prstGeom prst="star7">
            <a:avLst/>
          </a:prstGeom>
          <a:solidFill>
            <a:srgbClr val="2C0F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FF0000"/>
                </a:solidFill>
                <a:cs typeface="Times New Roman" pitchFamily="18" charset="0"/>
              </a:rPr>
              <a:t>Урок № 30</a:t>
            </a:r>
          </a:p>
        </p:txBody>
      </p:sp>
      <p:sp>
        <p:nvSpPr>
          <p:cNvPr id="5" name="Блок-схема: дисплей 4"/>
          <p:cNvSpPr/>
          <p:nvPr/>
        </p:nvSpPr>
        <p:spPr>
          <a:xfrm>
            <a:off x="357158" y="3571876"/>
            <a:ext cx="8286808" cy="2714644"/>
          </a:xfrm>
          <a:prstGeom prst="flowChartDisplay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FF00"/>
                </a:solidFill>
                <a:cs typeface="Times New Roman" pitchFamily="18" charset="0"/>
              </a:rPr>
              <a:t>Тема. </a:t>
            </a:r>
            <a:r>
              <a:rPr lang="ru-RU" sz="3200" b="1" dirty="0" err="1">
                <a:solidFill>
                  <a:srgbClr val="FFFF00"/>
                </a:solidFill>
                <a:cs typeface="Times New Roman" pitchFamily="18" charset="0"/>
              </a:rPr>
              <a:t>Чарівний</a:t>
            </a:r>
            <a:r>
              <a:rPr lang="ru-RU" sz="32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cs typeface="Times New Roman" pitchFamily="18" charset="0"/>
              </a:rPr>
              <a:t>світ</a:t>
            </a:r>
            <a:r>
              <a:rPr lang="ru-RU" sz="32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cs typeface="Times New Roman" pitchFamily="18" charset="0"/>
              </a:rPr>
              <a:t>східної</a:t>
            </a:r>
            <a:r>
              <a:rPr lang="ru-RU" sz="32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cs typeface="Times New Roman" pitchFamily="18" charset="0"/>
              </a:rPr>
              <a:t>поезії</a:t>
            </a:r>
            <a:r>
              <a:rPr lang="ru-RU" sz="3200" b="1" dirty="0">
                <a:solidFill>
                  <a:srgbClr val="FFFF00"/>
                </a:solidFill>
                <a:cs typeface="Times New Roman" pitchFamily="18" charset="0"/>
              </a:rPr>
              <a:t>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>
                <a:solidFill>
                  <a:srgbClr val="FFFF00"/>
                </a:solidFill>
                <a:cs typeface="Times New Roman" pitchFamily="18" charset="0"/>
              </a:rPr>
              <a:t>Творчість</a:t>
            </a:r>
            <a:r>
              <a:rPr lang="ru-RU" sz="32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FF00"/>
                </a:solidFill>
                <a:cs typeface="Times New Roman" pitchFamily="18" charset="0"/>
              </a:rPr>
              <a:t>Рудакі</a:t>
            </a:r>
            <a:r>
              <a:rPr lang="ru-RU" sz="3200" b="1" dirty="0">
                <a:solidFill>
                  <a:srgbClr val="FFFF00"/>
                </a:solidFill>
                <a:cs typeface="Times New Roman" pitchFamily="18" charset="0"/>
              </a:rPr>
              <a:t> та </a:t>
            </a:r>
            <a:r>
              <a:rPr lang="ru-RU" sz="3200" b="1" dirty="0" err="1">
                <a:solidFill>
                  <a:srgbClr val="FFFF00"/>
                </a:solidFill>
                <a:cs typeface="Times New Roman" pitchFamily="18" charset="0"/>
              </a:rPr>
              <a:t>Гафіза</a:t>
            </a:r>
            <a:r>
              <a:rPr lang="ru-RU" sz="3200" b="1" dirty="0">
                <a:solidFill>
                  <a:srgbClr val="FFFF00"/>
                </a:solidFill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slow" advClick="0" advTm="8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Мои документы\Конкурс11111\pojezija_vostoka_ruda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85728"/>
            <a:ext cx="4214842" cy="6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Блок-схема: знак завершения 4"/>
          <p:cNvSpPr/>
          <p:nvPr/>
        </p:nvSpPr>
        <p:spPr>
          <a:xfrm>
            <a:off x="4643438" y="5572140"/>
            <a:ext cx="4071966" cy="1071546"/>
          </a:xfrm>
          <a:prstGeom prst="flowChartTerminator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FF00"/>
                </a:solidFill>
                <a:cs typeface="Times New Roman" pitchFamily="18" charset="0"/>
              </a:rPr>
              <a:t>Абу </a:t>
            </a:r>
            <a:r>
              <a:rPr lang="uk-UA" sz="2400" b="1" dirty="0" err="1">
                <a:solidFill>
                  <a:srgbClr val="FFFF00"/>
                </a:solidFill>
                <a:cs typeface="Times New Roman" pitchFamily="18" charset="0"/>
              </a:rPr>
              <a:t>–Аббуло</a:t>
            </a:r>
            <a:r>
              <a:rPr lang="uk-UA" sz="2400" b="1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uk-UA" sz="2400" b="1" dirty="0" err="1">
                <a:solidFill>
                  <a:srgbClr val="FFFF00"/>
                </a:solidFill>
                <a:cs typeface="Times New Roman" pitchFamily="18" charset="0"/>
              </a:rPr>
              <a:t>Рудакі</a:t>
            </a:r>
            <a:endParaRPr lang="uk-UA" sz="2400" b="1" dirty="0">
              <a:solidFill>
                <a:srgbClr val="FFFF0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00FF00"/>
                </a:solidFill>
                <a:cs typeface="Times New Roman" pitchFamily="18" charset="0"/>
              </a:rPr>
              <a:t>(860 – 941 рр.)</a:t>
            </a:r>
            <a:endParaRPr lang="ru-RU" sz="1600" b="1" dirty="0">
              <a:solidFill>
                <a:srgbClr val="00FF00"/>
              </a:solidFill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285720" y="285728"/>
            <a:ext cx="4286280" cy="100013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  <a:cs typeface="Times New Roman" pitchFamily="18" charset="0"/>
              </a:rPr>
              <a:t>Творчість </a:t>
            </a:r>
            <a:r>
              <a:rPr lang="uk-UA" sz="1400" b="1" dirty="0" err="1">
                <a:solidFill>
                  <a:srgbClr val="190FDB"/>
                </a:solidFill>
                <a:cs typeface="Times New Roman" pitchFamily="18" charset="0"/>
              </a:rPr>
              <a:t>Рудакі</a:t>
            </a:r>
            <a:r>
              <a:rPr lang="uk-UA" sz="1400" b="1" dirty="0">
                <a:solidFill>
                  <a:srgbClr val="190FDB"/>
                </a:solidFill>
                <a:cs typeface="Times New Roman" pitchFamily="18" charset="0"/>
              </a:rPr>
              <a:t> називали “ золотою сторінкою ” літератури </a:t>
            </a:r>
            <a:r>
              <a:rPr lang="uk-UA" sz="1400" b="1" dirty="0" err="1">
                <a:solidFill>
                  <a:srgbClr val="190FDB"/>
                </a:solidFill>
                <a:cs typeface="Times New Roman" pitchFamily="18" charset="0"/>
              </a:rPr>
              <a:t>Сходу.Він</a:t>
            </a:r>
            <a:r>
              <a:rPr lang="uk-UA" sz="1400" b="1" dirty="0">
                <a:solidFill>
                  <a:srgbClr val="190FDB"/>
                </a:solidFill>
                <a:cs typeface="Times New Roman" pitchFamily="18" charset="0"/>
              </a:rPr>
              <a:t> писав у різних формах, властивих східній поезії </a:t>
            </a:r>
            <a:r>
              <a:rPr lang="uk-UA" sz="1400" b="1" dirty="0" err="1">
                <a:solidFill>
                  <a:srgbClr val="190FDB"/>
                </a:solidFill>
                <a:cs typeface="Times New Roman" pitchFamily="18" charset="0"/>
              </a:rPr>
              <a:t>–бейти</a:t>
            </a:r>
            <a:r>
              <a:rPr lang="uk-UA" sz="1400" b="1" dirty="0">
                <a:solidFill>
                  <a:srgbClr val="190FDB"/>
                </a:solidFill>
                <a:cs typeface="Times New Roman" pitchFamily="18" charset="0"/>
              </a:rPr>
              <a:t>, газелі, </a:t>
            </a:r>
            <a:r>
              <a:rPr lang="uk-UA" sz="1400" b="1" dirty="0" err="1">
                <a:solidFill>
                  <a:srgbClr val="190FDB"/>
                </a:solidFill>
                <a:cs typeface="Times New Roman" pitchFamily="18" charset="0"/>
              </a:rPr>
              <a:t>рубаї</a:t>
            </a:r>
            <a:r>
              <a:rPr lang="uk-UA" sz="1400" b="1" dirty="0">
                <a:solidFill>
                  <a:srgbClr val="190FDB"/>
                </a:solidFill>
                <a:cs typeface="Times New Roman" pitchFamily="18" charset="0"/>
              </a:rPr>
              <a:t>, - намагався проникнути в сутність </a:t>
            </a:r>
            <a:r>
              <a:rPr lang="uk-UA" sz="1400" b="1" dirty="0" err="1">
                <a:solidFill>
                  <a:srgbClr val="190FDB"/>
                </a:solidFill>
                <a:cs typeface="Times New Roman" pitchFamily="18" charset="0"/>
              </a:rPr>
              <a:t>явищь</a:t>
            </a:r>
            <a:r>
              <a:rPr lang="uk-UA" sz="1400" b="1" dirty="0">
                <a:solidFill>
                  <a:srgbClr val="190FDB"/>
                </a:solidFill>
                <a:cs typeface="Times New Roman" pitchFamily="18" charset="0"/>
              </a:rPr>
              <a:t>.</a:t>
            </a:r>
            <a:endParaRPr lang="ru-RU" sz="1400" b="1" dirty="0">
              <a:solidFill>
                <a:srgbClr val="190FDB"/>
              </a:solidFill>
              <a:cs typeface="Times New Roman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85720" y="1357298"/>
            <a:ext cx="4286280" cy="1071570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i="1" dirty="0" err="1">
                <a:solidFill>
                  <a:srgbClr val="00FF00"/>
                </a:solidFill>
                <a:cs typeface="Times New Roman" pitchFamily="18" charset="0"/>
              </a:rPr>
              <a:t>Бейт</a:t>
            </a:r>
            <a:r>
              <a:rPr lang="uk-UA" sz="1600" b="1" i="1" dirty="0">
                <a:solidFill>
                  <a:srgbClr val="00FF00"/>
                </a:solidFill>
                <a:cs typeface="Times New Roman" pitchFamily="18" charset="0"/>
              </a:rPr>
              <a:t> (араб.) </a:t>
            </a:r>
            <a:r>
              <a:rPr lang="uk-UA" sz="1400" b="1" dirty="0">
                <a:solidFill>
                  <a:srgbClr val="FFFF00"/>
                </a:solidFill>
                <a:cs typeface="Times New Roman" pitchFamily="18" charset="0"/>
              </a:rPr>
              <a:t>- у тюркомовній, перській та арабській поезіях  - двовірш, в якому міститься певна закінчена думка; може бути римованим і не римованим.</a:t>
            </a:r>
            <a:endParaRPr lang="ru-RU" sz="14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285720" y="3214686"/>
            <a:ext cx="4286280" cy="1000132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i="1" dirty="0">
                <a:solidFill>
                  <a:srgbClr val="00FF00"/>
                </a:solidFill>
                <a:cs typeface="Times New Roman" pitchFamily="18" charset="0"/>
              </a:rPr>
              <a:t>Газель (араб.) </a:t>
            </a:r>
            <a:r>
              <a:rPr lang="uk-UA" sz="1400" b="1" dirty="0">
                <a:solidFill>
                  <a:srgbClr val="FFFF00"/>
                </a:solidFill>
                <a:cs typeface="Times New Roman" pitchFamily="18" charset="0"/>
              </a:rPr>
              <a:t>– ліричний вірш, що складається не менш як із трьох, але не більше 12 рядків, пов'язаних наскрізною </a:t>
            </a:r>
            <a:r>
              <a:rPr lang="uk-UA" sz="1400" b="1" dirty="0" err="1">
                <a:solidFill>
                  <a:srgbClr val="FFFF00"/>
                </a:solidFill>
                <a:cs typeface="Times New Roman" pitchFamily="18" charset="0"/>
              </a:rPr>
              <a:t>римоюкожного</a:t>
            </a:r>
            <a:r>
              <a:rPr lang="uk-UA" sz="1400" b="1" dirty="0">
                <a:solidFill>
                  <a:srgbClr val="FFFF00"/>
                </a:solidFill>
                <a:cs typeface="Times New Roman" pitchFamily="18" charset="0"/>
              </a:rPr>
              <a:t> другого рядка. </a:t>
            </a:r>
            <a:endParaRPr lang="ru-RU" sz="14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214282" y="2500306"/>
            <a:ext cx="4357718" cy="642942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C00000"/>
                </a:solidFill>
                <a:cs typeface="Times New Roman" pitchFamily="18" charset="0"/>
              </a:rPr>
              <a:t>До тебе прагне вся краса земна,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C00000"/>
                </a:solidFill>
                <a:cs typeface="Times New Roman" pitchFamily="18" charset="0"/>
              </a:rPr>
              <a:t>Як до провалля прагне бистрина.</a:t>
            </a:r>
            <a:endParaRPr lang="ru-RU" sz="16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285720" y="4286256"/>
            <a:ext cx="4286280" cy="2428892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  <a:cs typeface="Times New Roman" pitchFamily="18" charset="0"/>
              </a:rPr>
              <a:t>Усі великі вік свій дожили,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  <a:cs typeface="Times New Roman" pitchFamily="18" charset="0"/>
              </a:rPr>
              <a:t>Усі покірні смерті улягли.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400" b="1" dirty="0">
              <a:solidFill>
                <a:srgbClr val="C0000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  <a:cs typeface="Times New Roman" pitchFamily="18" charset="0"/>
              </a:rPr>
              <a:t>Сховались будівничі під землею,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  <a:cs typeface="Times New Roman" pitchFamily="18" charset="0"/>
              </a:rPr>
              <a:t>Що зводили ці вежі і вали.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400" b="1" dirty="0">
              <a:solidFill>
                <a:srgbClr val="C0000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  <a:cs typeface="Times New Roman" pitchFamily="18" charset="0"/>
              </a:rPr>
              <a:t>Із усього добра, що назбирали,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  <a:cs typeface="Times New Roman" pitchFamily="18" charset="0"/>
              </a:rPr>
              <a:t>З собою тільки саван узяли.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400" b="1" dirty="0">
              <a:solidFill>
                <a:srgbClr val="C0000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  <a:cs typeface="Times New Roman" pitchFamily="18" charset="0"/>
              </a:rPr>
              <a:t>Бо тільки їхнього було, що одяг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  <a:cs typeface="Times New Roman" pitchFamily="18" charset="0"/>
              </a:rPr>
              <a:t>Та те, що з'їли, та що нам дали. </a:t>
            </a:r>
            <a:endParaRPr lang="ru-RU" sz="14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2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мої файли\8клас\архилох\Новая папка\анакреон\алкей\есхил\софокл\эврипид\вергилий\рим\гораций\овидий\омар хаям\рудаки\хафиз\Hofizi_Sherozi.jpg"/>
          <p:cNvPicPr>
            <a:picLocks noChangeAspect="1" noChangeArrowheads="1"/>
          </p:cNvPicPr>
          <p:nvPr/>
        </p:nvPicPr>
        <p:blipFill>
          <a:blip r:embed="rId3" cstate="print"/>
          <a:srcRect l="4043" r="2970" b="8103"/>
          <a:stretch>
            <a:fillRect/>
          </a:stretch>
        </p:blipFill>
        <p:spPr bwMode="auto">
          <a:xfrm>
            <a:off x="357158" y="285728"/>
            <a:ext cx="4068564" cy="5572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Блок-схема: знак завершения 5"/>
          <p:cNvSpPr/>
          <p:nvPr/>
        </p:nvSpPr>
        <p:spPr>
          <a:xfrm>
            <a:off x="357158" y="5429264"/>
            <a:ext cx="3929090" cy="857256"/>
          </a:xfrm>
          <a:prstGeom prst="flowChartTerminator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err="1">
                <a:solidFill>
                  <a:srgbClr val="FFFF00"/>
                </a:solidFill>
                <a:cs typeface="Times New Roman" pitchFamily="18" charset="0"/>
              </a:rPr>
              <a:t>Гафіз</a:t>
            </a:r>
            <a:r>
              <a:rPr lang="uk-UA" sz="2000" b="1" dirty="0">
                <a:solidFill>
                  <a:srgbClr val="FFFF00"/>
                </a:solidFill>
                <a:cs typeface="Times New Roman" pitchFamily="18" charset="0"/>
              </a:rPr>
              <a:t> Ширазі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00FF00"/>
                </a:solidFill>
                <a:cs typeface="Times New Roman" pitchFamily="18" charset="0"/>
              </a:rPr>
              <a:t>(</a:t>
            </a:r>
            <a:r>
              <a:rPr lang="uk-UA" sz="1600" b="1" dirty="0" err="1">
                <a:solidFill>
                  <a:srgbClr val="00FF00"/>
                </a:solidFill>
                <a:cs typeface="Times New Roman" pitchFamily="18" charset="0"/>
              </a:rPr>
              <a:t>бл</a:t>
            </a:r>
            <a:r>
              <a:rPr lang="uk-UA" sz="1600" b="1" dirty="0">
                <a:solidFill>
                  <a:srgbClr val="00FF00"/>
                </a:solidFill>
                <a:cs typeface="Times New Roman" pitchFamily="18" charset="0"/>
              </a:rPr>
              <a:t>. 1325 – 1389 або 1390)</a:t>
            </a:r>
            <a:endParaRPr lang="ru-RU" sz="1600" b="1" dirty="0">
              <a:solidFill>
                <a:srgbClr val="00FF00"/>
              </a:solidFill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2000" y="3071810"/>
            <a:ext cx="4286280" cy="335758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190FDB"/>
                </a:solidFill>
                <a:cs typeface="Times New Roman" pitchFamily="18" charset="0"/>
              </a:rPr>
              <a:t>Собака більшої </a:t>
            </a:r>
            <a:r>
              <a:rPr lang="uk-UA" sz="1600" b="1" dirty="0" err="1">
                <a:solidFill>
                  <a:srgbClr val="190FDB"/>
                </a:solidFill>
                <a:cs typeface="Times New Roman" pitchFamily="18" charset="0"/>
              </a:rPr>
              <a:t>достоєн</a:t>
            </a:r>
            <a:r>
              <a:rPr lang="uk-UA" sz="1600" b="1" dirty="0">
                <a:solidFill>
                  <a:srgbClr val="190FDB"/>
                </a:solidFill>
                <a:cs typeface="Times New Roman" pitchFamily="18" charset="0"/>
              </a:rPr>
              <a:t> </a:t>
            </a:r>
            <a:r>
              <a:rPr lang="uk-UA" sz="1600" b="1" dirty="0" err="1">
                <a:solidFill>
                  <a:srgbClr val="190FDB"/>
                </a:solidFill>
                <a:cs typeface="Times New Roman" pitchFamily="18" charset="0"/>
              </a:rPr>
              <a:t>шани</a:t>
            </a:r>
            <a:r>
              <a:rPr lang="uk-UA" sz="1600" b="1" dirty="0">
                <a:solidFill>
                  <a:srgbClr val="190FDB"/>
                </a:solidFill>
                <a:cs typeface="Times New Roman" pitchFamily="18" charset="0"/>
              </a:rPr>
              <a:t>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190FDB"/>
                </a:solidFill>
                <a:cs typeface="Times New Roman" pitchFamily="18" charset="0"/>
              </a:rPr>
              <a:t>Ніж той, хто ближньому кує кайдани.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190FDB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190FDB"/>
                </a:solidFill>
                <a:cs typeface="Times New Roman" pitchFamily="18" charset="0"/>
              </a:rPr>
              <a:t>Не щира правда, що її людина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190FDB"/>
                </a:solidFill>
                <a:cs typeface="Times New Roman" pitchFamily="18" charset="0"/>
              </a:rPr>
              <a:t>З відкритим серцем визнати повинна.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190FDB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190FDB"/>
                </a:solidFill>
                <a:cs typeface="Times New Roman" pitchFamily="18" charset="0"/>
              </a:rPr>
              <a:t>З тобою кожен може їсти й пити,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190FDB"/>
                </a:solidFill>
                <a:cs typeface="Times New Roman" pitchFamily="18" charset="0"/>
              </a:rPr>
              <a:t> А псу не вільно й на поріг ступити,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190FDB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190FDB"/>
                </a:solidFill>
                <a:cs typeface="Times New Roman" pitchFamily="18" charset="0"/>
              </a:rPr>
              <a:t>Хоч це найперший друг і сторож дому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190FDB"/>
                </a:solidFill>
                <a:cs typeface="Times New Roman" pitchFamily="18" charset="0"/>
              </a:rPr>
              <a:t>На цій землі, де все доступне злому.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190FDB"/>
              </a:solidFill>
              <a:cs typeface="Times New Roman" pitchFamily="18" charset="0"/>
            </a:endParaRPr>
          </a:p>
        </p:txBody>
      </p:sp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4572000" y="428604"/>
            <a:ext cx="4214842" cy="2428892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  <a:cs typeface="Times New Roman" pitchFamily="18" charset="0"/>
              </a:rPr>
              <a:t>Збірник творів </a:t>
            </a:r>
            <a:r>
              <a:rPr lang="uk-UA" b="1" dirty="0" err="1">
                <a:solidFill>
                  <a:srgbClr val="FFFF00"/>
                </a:solidFill>
                <a:cs typeface="Times New Roman" pitchFamily="18" charset="0"/>
              </a:rPr>
              <a:t>Гафіза</a:t>
            </a:r>
            <a:r>
              <a:rPr lang="uk-UA" b="1" dirty="0">
                <a:solidFill>
                  <a:srgbClr val="FFFF00"/>
                </a:solidFill>
                <a:cs typeface="Times New Roman" pitchFamily="18" charset="0"/>
              </a:rPr>
              <a:t> налічував 693 поезії й називався “ диван 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  <a:cs typeface="Times New Roman" pitchFamily="18" charset="0"/>
              </a:rPr>
              <a:t>(збірка творів, укладених у певному порядку).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  <a:cs typeface="Times New Roman" pitchFamily="18" charset="0"/>
              </a:rPr>
              <a:t>Більшість віршів </a:t>
            </a:r>
            <a:r>
              <a:rPr lang="uk-UA" b="1" dirty="0" err="1">
                <a:solidFill>
                  <a:srgbClr val="FFFF00"/>
                </a:solidFill>
                <a:cs typeface="Times New Roman" pitchFamily="18" charset="0"/>
              </a:rPr>
              <a:t>Гафіза</a:t>
            </a:r>
            <a:r>
              <a:rPr lang="uk-UA" b="1" dirty="0">
                <a:solidFill>
                  <a:srgbClr val="FFFF00"/>
                </a:solidFill>
                <a:cs typeface="Times New Roman" pitchFamily="18" charset="0"/>
              </a:rPr>
              <a:t> стали народними піснями.</a:t>
            </a:r>
            <a:endParaRPr lang="ru-RU" b="1" dirty="0">
              <a:solidFill>
                <a:srgbClr val="FFFF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2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85720" y="214290"/>
            <a:ext cx="8429684" cy="142876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dirty="0">
                <a:solidFill>
                  <a:srgbClr val="FFFF00"/>
                </a:solidFill>
                <a:cs typeface="Times New Roman" pitchFamily="18" charset="0"/>
              </a:rPr>
              <a:t>Підсумки уроку</a:t>
            </a:r>
            <a:endParaRPr lang="ru-RU" sz="4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357158" y="1785926"/>
            <a:ext cx="8501122" cy="2214578"/>
          </a:xfrm>
          <a:prstGeom prst="round2Same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FF00"/>
                </a:solidFill>
                <a:cs typeface="Times New Roman" pitchFamily="18" charset="0"/>
              </a:rPr>
              <a:t>Які форми східної поезії є найпоширенішими?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FF00"/>
                </a:solidFill>
                <a:cs typeface="Times New Roman" pitchFamily="18" charset="0"/>
              </a:rPr>
              <a:t>Дайте визначення цим формам.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FF00"/>
                </a:solidFill>
                <a:cs typeface="Times New Roman" pitchFamily="18" charset="0"/>
              </a:rPr>
              <a:t>Які теми є характерними для творчості </a:t>
            </a:r>
            <a:r>
              <a:rPr lang="uk-UA" sz="2000" b="1" dirty="0" err="1">
                <a:solidFill>
                  <a:srgbClr val="00FF00"/>
                </a:solidFill>
                <a:cs typeface="Times New Roman" pitchFamily="18" charset="0"/>
              </a:rPr>
              <a:t>Рудакі</a:t>
            </a:r>
            <a:r>
              <a:rPr lang="uk-UA" sz="2000" b="1" dirty="0">
                <a:solidFill>
                  <a:srgbClr val="00FF00"/>
                </a:solidFill>
                <a:cs typeface="Times New Roman" pitchFamily="18" charset="0"/>
              </a:rPr>
              <a:t> та </a:t>
            </a:r>
            <a:r>
              <a:rPr lang="uk-UA" sz="2000" b="1" dirty="0" err="1">
                <a:solidFill>
                  <a:srgbClr val="00FF00"/>
                </a:solidFill>
                <a:cs typeface="Times New Roman" pitchFamily="18" charset="0"/>
              </a:rPr>
              <a:t>Гафіза</a:t>
            </a:r>
            <a:r>
              <a:rPr lang="uk-UA" sz="2000" b="1" dirty="0">
                <a:solidFill>
                  <a:srgbClr val="00FF00"/>
                </a:solidFill>
                <a:cs typeface="Times New Roman" pitchFamily="18" charset="0"/>
              </a:rPr>
              <a:t>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FF00"/>
                </a:solidFill>
                <a:cs typeface="Times New Roman" pitchFamily="18" charset="0"/>
              </a:rPr>
              <a:t>Який загальний настрій поезій?</a:t>
            </a:r>
            <a:endParaRPr lang="ru-RU" sz="2000" b="1" dirty="0">
              <a:solidFill>
                <a:srgbClr val="00FF00"/>
              </a:solidFill>
              <a:cs typeface="Times New Roman" pitchFamily="18" charset="0"/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285720" y="4214818"/>
            <a:ext cx="8501122" cy="1143008"/>
          </a:xfrm>
          <a:prstGeom prst="snip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0000FF"/>
                </a:solidFill>
                <a:cs typeface="Times New Roman" pitchFamily="18" charset="0"/>
              </a:rPr>
              <a:t>Домашнє завдання</a:t>
            </a:r>
            <a:endParaRPr lang="ru-RU" sz="40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7" name="Прямоугольник с двумя вырезанными соседними углами 6"/>
          <p:cNvSpPr/>
          <p:nvPr/>
        </p:nvSpPr>
        <p:spPr>
          <a:xfrm>
            <a:off x="285720" y="5572140"/>
            <a:ext cx="8643998" cy="1071570"/>
          </a:xfrm>
          <a:prstGeom prst="snip2Same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0000"/>
                </a:solidFill>
                <a:cs typeface="Times New Roman" pitchFamily="18" charset="0"/>
              </a:rPr>
              <a:t>Підготуватися до тематичного оцінювання.</a:t>
            </a:r>
            <a:endParaRPr lang="ru-RU" sz="28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142875" y="142875"/>
            <a:ext cx="8858250" cy="1643063"/>
          </a:xfrm>
          <a:prstGeom prst="flowChartAlternate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  <a:cs typeface="Times New Roman" pitchFamily="18" charset="0"/>
              </a:rPr>
              <a:t>Урок № 31</a:t>
            </a:r>
            <a:endParaRPr lang="ru-RU" sz="60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6" name="Двойная волна 5"/>
          <p:cNvSpPr/>
          <p:nvPr/>
        </p:nvSpPr>
        <p:spPr>
          <a:xfrm>
            <a:off x="251520" y="2204864"/>
            <a:ext cx="8286750" cy="3786187"/>
          </a:xfrm>
          <a:prstGeom prst="doubleWav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190FDB"/>
                </a:solidFill>
                <a:cs typeface="Times New Roman" pitchFamily="18" charset="0"/>
              </a:rPr>
              <a:t>Контрольна робота.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190FDB"/>
                </a:solidFill>
                <a:cs typeface="Times New Roman" pitchFamily="18" charset="0"/>
              </a:rPr>
              <a:t>Твір. “ Поезія Сходу епохи Середньовіччя ”</a:t>
            </a:r>
            <a:endParaRPr lang="ru-RU" sz="3200" b="1" dirty="0">
              <a:solidFill>
                <a:srgbClr val="190FDB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800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лнце 5"/>
          <p:cNvSpPr/>
          <p:nvPr/>
        </p:nvSpPr>
        <p:spPr>
          <a:xfrm>
            <a:off x="214282" y="285728"/>
            <a:ext cx="8429684" cy="3643338"/>
          </a:xfrm>
          <a:prstGeom prst="sun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/>
            <a:lightRig rig="threePt" dir="tl">
              <a:rot lat="0" lon="0" rev="0"/>
            </a:lightRig>
          </a:scene3d>
          <a:sp3d prstMaterial="metal">
            <a:bevelT w="10000" h="1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Урок № 32</a:t>
            </a:r>
            <a:endParaRPr lang="ru-RU" sz="4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0034" y="4143380"/>
            <a:ext cx="7643866" cy="250033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Тема. </a:t>
            </a:r>
            <a:r>
              <a:rPr lang="uk-UA" sz="28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Урок позакласного читання.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Фантастична історія реального життя студента </a:t>
            </a:r>
            <a:r>
              <a:rPr lang="uk-UA" sz="2800" b="1" dirty="0" err="1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Анзельма</a:t>
            </a:r>
            <a:r>
              <a:rPr lang="uk-UA" sz="28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(Е.Т.А. Гофман. “ Золотий </a:t>
            </a:r>
            <a:r>
              <a:rPr lang="uk-UA" sz="2800" b="1" dirty="0" err="1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горнець</a:t>
            </a:r>
            <a:r>
              <a:rPr lang="uk-UA" sz="28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 ”).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9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\Мои документы\Конкурс11111\gofm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214290"/>
            <a:ext cx="4102582" cy="4786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714876" y="5072074"/>
            <a:ext cx="3714776" cy="5715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Е.Т.А. Гофман</a:t>
            </a:r>
            <a:endParaRPr lang="ru-RU" sz="28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313" y="214313"/>
            <a:ext cx="4143375" cy="65008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uk-UA" sz="16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ітературна спадщина Гофмана різноманітна: романи, казки, есе, критичні статті, </a:t>
            </a:r>
            <a:r>
              <a:rPr lang="uk-UA" sz="1600" b="1" dirty="0" err="1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лібретто</a:t>
            </a:r>
            <a:r>
              <a:rPr lang="uk-UA" sz="16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 до власних музичних творів.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Світ Гофмана -  це особливий художній світ, створений могутньою фантазією автора. Майже завжди в центрі уваги письменника – протистояння двох світів, романтичного і буденного, ілюзорного і реального.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Герої Гофмана поділяються теж на два табори – філістерів й ентузіастів.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28596" y="4143380"/>
            <a:ext cx="1785950" cy="250033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Філістерів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(тобто обивателів) більшість, вони цілком задоволені життям і реальністю, не знайомі з високими пориваннями.</a:t>
            </a:r>
            <a:endParaRPr lang="ru-RU" sz="1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57422" y="4143380"/>
            <a:ext cx="1785950" cy="250033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Ентузіасти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живуть наче в іншому вимірі, світ їх набагато ширший, складніший, прекрасніший.</a:t>
            </a:r>
            <a:endParaRPr lang="ru-RU" sz="1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7858148" y="6500834"/>
            <a:ext cx="214314" cy="214314"/>
          </a:xfrm>
          <a:prstGeom prst="flowChart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500562" y="5715016"/>
            <a:ext cx="571504" cy="500066"/>
          </a:xfrm>
          <a:prstGeom prst="flowChart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8001024" y="6215082"/>
            <a:ext cx="285752" cy="285752"/>
          </a:xfrm>
          <a:prstGeom prst="flowChart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8143900" y="5715016"/>
            <a:ext cx="571504" cy="500066"/>
          </a:xfrm>
          <a:prstGeom prst="flowChart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4929190" y="6215082"/>
            <a:ext cx="285752" cy="285752"/>
          </a:xfrm>
          <a:prstGeom prst="flowChart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5214942" y="6500834"/>
            <a:ext cx="214314" cy="214314"/>
          </a:xfrm>
          <a:prstGeom prst="flowChart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slow" advClick="0" advTm="12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Мои документы\Конкурс11111\793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42852"/>
            <a:ext cx="2857520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8" name="Picture 4" descr="C:\Documents and Settings\Admin\Мои документы\Конкурс11111\d0b3d0bed184d0bcd0b0d0bd-420x5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071810"/>
            <a:ext cx="2571768" cy="36065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214282" y="142852"/>
            <a:ext cx="5286412" cy="278608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“ Золотий </a:t>
            </a:r>
            <a:r>
              <a:rPr lang="uk-UA" sz="2800" b="1" dirty="0" err="1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горнець</a:t>
            </a:r>
            <a:r>
              <a:rPr lang="uk-UA" sz="28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 ” –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“ казка з нових часів ”</a:t>
            </a:r>
            <a:r>
              <a:rPr lang="ru-RU" sz="20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творі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поруч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реальними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героями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діють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маги,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чародії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відьми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впливають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людей. 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Реальність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тісно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переплітається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вигадкою</a:t>
            </a:r>
            <a:r>
              <a:rPr 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000" b="1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28926" y="3214686"/>
            <a:ext cx="5786478" cy="342902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Головний герой твору – </a:t>
            </a:r>
            <a:r>
              <a:rPr lang="uk-UA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Анзельма</a:t>
            </a:r>
            <a:r>
              <a:rPr lang="uk-UA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студент, ставний, вродливий, але далекий від моди та він людина багатого духовного світу, має творчу фантазію, романтик, мрійник, часто живе ілюзією,  однак надзвичайно порядний. Мріє знайти свою кохану Серпентину.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ко 3"/>
          <p:cNvSpPr/>
          <p:nvPr/>
        </p:nvSpPr>
        <p:spPr>
          <a:xfrm>
            <a:off x="428596" y="214290"/>
            <a:ext cx="8286808" cy="1571636"/>
          </a:xfrm>
          <a:prstGeom prst="cloud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Підсумки уроку</a:t>
            </a:r>
            <a:endParaRPr lang="ru-RU" sz="3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магнитный диск 4"/>
          <p:cNvSpPr/>
          <p:nvPr/>
        </p:nvSpPr>
        <p:spPr>
          <a:xfrm>
            <a:off x="214282" y="1857364"/>
            <a:ext cx="8429684" cy="1785950"/>
          </a:xfrm>
          <a:prstGeom prst="flowChartMagneticDis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Де відбувалася дія твору?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Як звали стару відьму?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Про що мріяв </a:t>
            </a:r>
            <a:r>
              <a:rPr lang="uk-UA" sz="2000" b="1" dirty="0" err="1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Анзельм</a:t>
            </a:r>
            <a:r>
              <a:rPr lang="uk-UA" sz="20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Куди переселилися </a:t>
            </a:r>
            <a:r>
              <a:rPr lang="uk-UA" sz="2000" b="1" dirty="0" err="1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Анзельм</a:t>
            </a:r>
            <a:r>
              <a:rPr lang="uk-UA" sz="20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 із </a:t>
            </a:r>
            <a:r>
              <a:rPr lang="uk-UA" sz="2000" b="1" dirty="0" err="1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Серпентиною</a:t>
            </a:r>
            <a:r>
              <a:rPr lang="uk-UA" sz="20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0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12-конечная звезда 5"/>
          <p:cNvSpPr/>
          <p:nvPr/>
        </p:nvSpPr>
        <p:spPr>
          <a:xfrm>
            <a:off x="214282" y="3786190"/>
            <a:ext cx="8715436" cy="1000132"/>
          </a:xfrm>
          <a:prstGeom prst="star12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Домашнє завдання</a:t>
            </a:r>
            <a:endParaRPr lang="ru-RU" sz="3200" b="1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/>
          <p:cNvSpPr/>
          <p:nvPr/>
        </p:nvSpPr>
        <p:spPr>
          <a:xfrm>
            <a:off x="285720" y="5000636"/>
            <a:ext cx="8358246" cy="1643074"/>
          </a:xfrm>
          <a:prstGeom prst="cub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Написати твір мініатюру на тему: “ Мої враження від прочитаної казки  “ Золотий </a:t>
            </a:r>
            <a:r>
              <a:rPr lang="uk-UA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горнець</a:t>
            </a: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” Е.Т.А. Гофмана ”. Підготувати повідомлення на тему: “ Виникнення рицарства ”.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2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2875" y="142875"/>
            <a:ext cx="8858250" cy="164306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Урок № 33</a:t>
            </a:r>
            <a:endParaRPr lang="ru-RU" sz="6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Двойная волна 4"/>
          <p:cNvSpPr/>
          <p:nvPr/>
        </p:nvSpPr>
        <p:spPr>
          <a:xfrm>
            <a:off x="142875" y="2071688"/>
            <a:ext cx="8858250" cy="3786187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Тема. </a:t>
            </a:r>
            <a:r>
              <a:rPr lang="uk-UA" sz="3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Із </a:t>
            </a:r>
            <a:r>
              <a:rPr lang="uk-UA" sz="3200" b="1" dirty="0" err="1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західно-європейської</a:t>
            </a:r>
            <a:r>
              <a:rPr lang="uk-UA" sz="3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 поезії.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Творчість провансальських трубадурів.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8000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2875" y="142875"/>
            <a:ext cx="8858250" cy="600075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 відомо, у мові давно існує слово “ рицар ”.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Соціальний статус рицарства утворився  в добу Середньовіччя. Інститут рицарства був породжений особливостями культури феодального суспільства. У цьому середовищі  поступово формувався  комплекс моральних та етичних правил, своєрідний “ кодекс честі ”, якого присягався дотримуватися кожен, кого посвячували в рицарі.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Рицар мав бути доблесним, поміркованим, відданим своєму сюзеренові, захищати ідеали честі, гуманності, бути оборонцем скривджених, щедрим.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Помітно зросла роль жінки: Вона стала предметом поклоніння, служіння. Виникає культ “ Прекрасної Дами ”.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Рицарська,  або куртуазна, поезія виникла в Південній Франції, у королівстві Прованс.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Documents and Settings\Admin\Мои документы\Конкурс11111\1199010919_4481adf01dc6e295ef68050b07b83727_full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4071942"/>
            <a:ext cx="1839209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1" name="Picture 3" descr="C:\Documents and Settings\Admin\Мои документы\Конкурс11111\medieval-knight-costume-1.jpg"/>
          <p:cNvPicPr>
            <a:picLocks noChangeAspect="1" noChangeArrowheads="1"/>
          </p:cNvPicPr>
          <p:nvPr/>
        </p:nvPicPr>
        <p:blipFill>
          <a:blip r:embed="rId3" cstate="print"/>
          <a:srcRect l="2801" r="13154"/>
          <a:stretch>
            <a:fillRect/>
          </a:stretch>
        </p:blipFill>
        <p:spPr bwMode="auto">
          <a:xfrm>
            <a:off x="500034" y="4071942"/>
            <a:ext cx="1749193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2" name="Picture 4" descr="C:\Documents and Settings\Admin\Мои документы\Конкурс11111\rica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4429132"/>
            <a:ext cx="2011694" cy="2286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900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2875" y="142875"/>
            <a:ext cx="8786813" cy="257175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своїм походженням провансальська лірика є досить складним явищем. В основі її провідних жанрів лежать фольклорні елементи, перероблені відповідно до вимог куртуазної естетики. У ХІ – ХІІ ст. у Провансі зароджується лірика, творці якої називали себе </a:t>
            </a:r>
            <a:r>
              <a:rPr lang="uk-UA" sz="16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трубадурами</a:t>
            </a:r>
            <a:r>
              <a:rPr lang="uk-UA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(від </a:t>
            </a:r>
            <a:r>
              <a:rPr lang="uk-UA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прованс</a:t>
            </a:r>
            <a:r>
              <a:rPr lang="uk-UA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. – знаходити, вишукувати, імпровізувати ).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Вони свідомо прагнули досягти професійної майстерності й оригінальності стилю. Провансальські поети складали численну й самобутню школу. Збереглося близько 300 біографій митців, хоча, нажаль, мало достовірних даних, а більше легендарного чи анекдотичного.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провансальській поезії центральною була тема кохання. Найулюбленішими формами провансальських трубадурів були альба, </a:t>
            </a:r>
            <a:r>
              <a:rPr lang="uk-UA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кансона</a:t>
            </a:r>
            <a:r>
              <a:rPr lang="uk-UA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сирвента</a:t>
            </a:r>
            <a:r>
              <a:rPr lang="uk-UA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тенсона</a:t>
            </a:r>
            <a:r>
              <a:rPr lang="uk-UA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uk-UA" sz="16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пасторела</a:t>
            </a:r>
            <a:r>
              <a:rPr lang="en-US" sz="16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3907" name="Picture 2" descr="D:\мої файли\8клас\архилох\Новая папка\анакреон\алкей\есхил\софокл\эврипид\вергилий\рим\гораций\овидий\омар хаям\рудаки\хафиз\трубадури\0_dacf_cbc8e986_XL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4813" y="3357563"/>
            <a:ext cx="216058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Блок-схема: знак завершения 6"/>
          <p:cNvSpPr/>
          <p:nvPr/>
        </p:nvSpPr>
        <p:spPr>
          <a:xfrm>
            <a:off x="7143750" y="6357938"/>
            <a:ext cx="1643063" cy="357187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Трубадури</a:t>
            </a:r>
            <a:endParaRPr lang="ru-RU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3909" name="Picture 8" descr="D:\мої файли\8клас\архилох\Новая папка\анакреон\алкей\есхил\софокл\эврипид\вергилий\рим\гораций\овидий\омар хаям\рудаки\хафиз\трубадури\size1.jpg"/>
          <p:cNvPicPr>
            <a:picLocks noChangeAspect="1" noChangeArrowheads="1"/>
          </p:cNvPicPr>
          <p:nvPr/>
        </p:nvPicPr>
        <p:blipFill>
          <a:blip r:embed="rId4" cstate="print"/>
          <a:srcRect l="5287" r="15404"/>
          <a:stretch>
            <a:fillRect/>
          </a:stretch>
        </p:blipFill>
        <p:spPr bwMode="auto">
          <a:xfrm>
            <a:off x="214313" y="4786313"/>
            <a:ext cx="21431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214313" y="2786063"/>
            <a:ext cx="8643937" cy="500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Альба (“ пісня ранкової зорі ”) </a:t>
            </a:r>
            <a:r>
              <a:rPr lang="uk-UA" sz="14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- змальовує  любовне побачення рицаря з дамою серця, яку він будить своєю піснею на світанку. Кожна строфа твору закінчується словом “ альба ”.</a:t>
            </a:r>
            <a:endParaRPr lang="ru-RU" sz="14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313" y="3357563"/>
            <a:ext cx="6429375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Кансона</a:t>
            </a:r>
            <a:r>
              <a:rPr lang="uk-UA" sz="14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 – ліричний вірш-пісня, у якому оспівується чисте, духовне кохання, прославляються високі чесноти й краса коханої та любовні переживання рицаря.</a:t>
            </a:r>
            <a:endParaRPr lang="ru-RU" sz="14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313" y="4143375"/>
            <a:ext cx="6429375" cy="571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Сирвента</a:t>
            </a:r>
            <a:r>
              <a:rPr lang="uk-UA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(від </a:t>
            </a:r>
            <a:r>
              <a:rPr lang="uk-UA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прованс</a:t>
            </a:r>
            <a:r>
              <a:rPr lang="uk-UA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- служити) </a:t>
            </a:r>
            <a:r>
              <a:rPr lang="uk-UA" sz="14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– вірш-пісня на якусь політичну тему,  найчастіше ж  у чомусь полемічну. Часто містить нападки на ворогів поета.</a:t>
            </a:r>
            <a:endParaRPr lang="ru-RU" sz="14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28875" y="4786313"/>
            <a:ext cx="4214813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Тенсона</a:t>
            </a:r>
            <a:r>
              <a:rPr lang="uk-UA" sz="14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 – поетичне </a:t>
            </a:r>
            <a:r>
              <a:rPr lang="uk-UA" sz="1400" b="1" dirty="0" err="1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зображеннч</a:t>
            </a:r>
            <a:r>
              <a:rPr lang="uk-UA" sz="14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 суперечки-дискусії на різноманітні теми, де кожен учасник виголошує одну завершену строфу.</a:t>
            </a:r>
            <a:endParaRPr lang="ru-RU" sz="14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428875" y="5572125"/>
            <a:ext cx="4214813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Пасторела</a:t>
            </a:r>
            <a:r>
              <a:rPr lang="uk-UA" sz="14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 – лірична пісня, яка зображує зустріч рицаря з простою дівчиною-пастушкою.</a:t>
            </a:r>
            <a:endParaRPr lang="ru-RU" sz="1400" b="1" dirty="0">
              <a:solidFill>
                <a:srgbClr val="190FD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трист )(www.muzico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20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45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2875" y="142875"/>
            <a:ext cx="8858250" cy="142875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Підсумки уроку</a:t>
            </a:r>
            <a:endParaRPr lang="ru-RU" sz="4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с одним скругленным углом 2"/>
          <p:cNvSpPr/>
          <p:nvPr/>
        </p:nvSpPr>
        <p:spPr>
          <a:xfrm>
            <a:off x="142875" y="1643063"/>
            <a:ext cx="8858250" cy="1571625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 який час і де виникла поезія трубадурів?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 чому полягають особливості цієї поезії?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Що являє собою культ Прекрасної Дами?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Назвіть найбільш популярні форми поезії провансальських трубадурів.</a:t>
            </a:r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142875" y="3286125"/>
            <a:ext cx="8786813" cy="857250"/>
          </a:xfrm>
          <a:prstGeom prst="flowChartTerminato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75" y="4357688"/>
            <a:ext cx="8858250" cy="17145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Вивчити конспект.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Підготувати виразне читання поезії </a:t>
            </a:r>
            <a:r>
              <a:rPr lang="uk-UA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вагантів</a:t>
            </a:r>
            <a:r>
              <a:rPr lang="uk-UA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омб 3"/>
          <p:cNvSpPr/>
          <p:nvPr/>
        </p:nvSpPr>
        <p:spPr>
          <a:xfrm>
            <a:off x="357158" y="214290"/>
            <a:ext cx="8072494" cy="3286148"/>
          </a:xfrm>
          <a:prstGeom prst="diamon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190FDB"/>
                </a:solidFill>
                <a:cs typeface="Times New Roman" pitchFamily="18" charset="0"/>
              </a:rPr>
              <a:t>Урок № 34</a:t>
            </a:r>
            <a:endParaRPr lang="ru-RU" sz="6000" b="1" dirty="0">
              <a:solidFill>
                <a:srgbClr val="190FDB"/>
              </a:solidFill>
              <a:cs typeface="Times New Roman" pitchFamily="18" charset="0"/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357158" y="3857628"/>
            <a:ext cx="8501122" cy="2643206"/>
          </a:xfrm>
          <a:prstGeom prst="hexag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  <a:cs typeface="Times New Roman" pitchFamily="18" charset="0"/>
              </a:rPr>
              <a:t>Тема. </a:t>
            </a:r>
            <a:r>
              <a:rPr lang="uk-UA" sz="3200" b="1" dirty="0">
                <a:solidFill>
                  <a:srgbClr val="FFFF00"/>
                </a:solidFill>
                <a:cs typeface="Times New Roman" pitchFamily="18" charset="0"/>
              </a:rPr>
              <a:t>Із лірики </a:t>
            </a:r>
            <a:r>
              <a:rPr lang="uk-UA" sz="3200" b="1" dirty="0" err="1">
                <a:solidFill>
                  <a:srgbClr val="FFFF00"/>
                </a:solidFill>
                <a:cs typeface="Times New Roman" pitchFamily="18" charset="0"/>
              </a:rPr>
              <a:t>вагантів</a:t>
            </a:r>
            <a:r>
              <a:rPr lang="uk-UA" sz="3200" b="1" dirty="0">
                <a:solidFill>
                  <a:srgbClr val="FFFF00"/>
                </a:solidFill>
                <a:cs typeface="Times New Roman" pitchFamily="18" charset="0"/>
              </a:rPr>
              <a:t>. Своєрідність поезії </a:t>
            </a:r>
            <a:r>
              <a:rPr lang="uk-UA" sz="3200" b="1" dirty="0" err="1">
                <a:solidFill>
                  <a:srgbClr val="FFFF00"/>
                </a:solidFill>
                <a:cs typeface="Times New Roman" pitchFamily="18" charset="0"/>
              </a:rPr>
              <a:t>вагантів</a:t>
            </a:r>
            <a:r>
              <a:rPr lang="uk-UA" sz="3200" b="1" dirty="0">
                <a:solidFill>
                  <a:srgbClr val="FFFF00"/>
                </a:solidFill>
                <a:cs typeface="Times New Roman" pitchFamily="18" charset="0"/>
              </a:rPr>
              <a:t>, її провідні теми.</a:t>
            </a:r>
            <a:endParaRPr lang="ru-RU" sz="32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6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3" descr="C:\Documents and Settings\толя\Рабочий стол\vaga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3429000"/>
            <a:ext cx="2286000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79" name="Picture 4" descr="C:\Documents and Settings\толя\Рабочий стол\230px-CarminaBurana_whee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63" y="3429000"/>
            <a:ext cx="220345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142844" y="142852"/>
            <a:ext cx="8786874" cy="235745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  <a:cs typeface="Times New Roman" pitchFamily="18" charset="0"/>
              </a:rPr>
              <a:t>Надзвичайно цікавим і самобутнім  явищем в історії середньовічної Європи була поезія </a:t>
            </a:r>
            <a:r>
              <a:rPr lang="uk-UA" sz="2000" b="1" i="1" dirty="0" err="1">
                <a:solidFill>
                  <a:srgbClr val="00FF00"/>
                </a:solidFill>
                <a:cs typeface="Times New Roman" pitchFamily="18" charset="0"/>
              </a:rPr>
              <a:t>вагантів</a:t>
            </a:r>
            <a:r>
              <a:rPr lang="uk-UA" sz="2000" b="1" i="1" dirty="0">
                <a:solidFill>
                  <a:srgbClr val="00FF00"/>
                </a:solidFill>
                <a:cs typeface="Times New Roman" pitchFamily="18" charset="0"/>
              </a:rPr>
              <a:t> </a:t>
            </a:r>
            <a:r>
              <a:rPr lang="uk-UA" b="1" dirty="0">
                <a:solidFill>
                  <a:srgbClr val="FFFF00"/>
                </a:solidFill>
                <a:cs typeface="Times New Roman" pitchFamily="18" charset="0"/>
              </a:rPr>
              <a:t>( від лат. – бродячі люди). Так називали мандрівних ченців, школярів, студентів. Вони були веселими, життєрадісними, невгамовними, поклонялися </a:t>
            </a:r>
            <a:r>
              <a:rPr lang="uk-UA" b="1" dirty="0" err="1">
                <a:solidFill>
                  <a:srgbClr val="FFFF00"/>
                </a:solidFill>
                <a:cs typeface="Times New Roman" pitchFamily="18" charset="0"/>
              </a:rPr>
              <a:t>Бахусу</a:t>
            </a:r>
            <a:r>
              <a:rPr lang="uk-UA" b="1" dirty="0">
                <a:solidFill>
                  <a:srgbClr val="FFFF00"/>
                </a:solidFill>
                <a:cs typeface="Times New Roman" pitchFamily="18" charset="0"/>
              </a:rPr>
              <a:t> (богу вина) та Венері (богині кохання). </a:t>
            </a:r>
            <a:r>
              <a:rPr lang="uk-UA" b="1" dirty="0" err="1">
                <a:solidFill>
                  <a:srgbClr val="FFFF00"/>
                </a:solidFill>
                <a:cs typeface="Times New Roman" pitchFamily="18" charset="0"/>
              </a:rPr>
              <a:t>Ваганти</a:t>
            </a:r>
            <a:r>
              <a:rPr lang="uk-UA" b="1" dirty="0">
                <a:solidFill>
                  <a:srgbClr val="FFFF00"/>
                </a:solidFill>
                <a:cs typeface="Times New Roman" pitchFamily="18" charset="0"/>
              </a:rPr>
              <a:t> писали свої вірші латиною. Вони були схильні до переміни місць. Творчість </a:t>
            </a:r>
            <a:r>
              <a:rPr lang="uk-UA" b="1" dirty="0" err="1">
                <a:solidFill>
                  <a:srgbClr val="FFFF00"/>
                </a:solidFill>
                <a:cs typeface="Times New Roman" pitchFamily="18" charset="0"/>
              </a:rPr>
              <a:t>вагантів</a:t>
            </a:r>
            <a:r>
              <a:rPr lang="uk-UA" b="1" dirty="0">
                <a:solidFill>
                  <a:srgbClr val="FFFF00"/>
                </a:solidFill>
                <a:cs typeface="Times New Roman" pitchFamily="18" charset="0"/>
              </a:rPr>
              <a:t> була далекою від аскетизму, часто гостро сатиричною і користувалася значною популярністю. Автори поезії </a:t>
            </a:r>
            <a:r>
              <a:rPr lang="uk-UA" b="1" dirty="0" err="1">
                <a:solidFill>
                  <a:srgbClr val="FFFF00"/>
                </a:solidFill>
                <a:cs typeface="Times New Roman" pitchFamily="18" charset="0"/>
              </a:rPr>
              <a:t>вагантів</a:t>
            </a:r>
            <a:r>
              <a:rPr lang="uk-UA" b="1" dirty="0">
                <a:solidFill>
                  <a:srgbClr val="FFFF00"/>
                </a:solidFill>
                <a:cs typeface="Times New Roman" pitchFamily="18" charset="0"/>
              </a:rPr>
              <a:t> залишилися безіменними.</a:t>
            </a:r>
            <a:endParaRPr lang="ru-RU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214282" y="2500306"/>
            <a:ext cx="8715436" cy="714380"/>
          </a:xfrm>
          <a:prstGeom prst="horizontalScroll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C00000"/>
                </a:solidFill>
              </a:rPr>
              <a:t>Бідний студент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2571736" y="3286124"/>
            <a:ext cx="4071966" cy="3429024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400" b="1" dirty="0">
              <a:solidFill>
                <a:srgbClr val="190FDB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400" b="1" dirty="0">
              <a:solidFill>
                <a:srgbClr val="190FDB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Стану я духовного,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Злидень поміж вами,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Для страждань народжений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Плентаюсь світами.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Я до всіх премудростей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Прагнув причаститись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Тільки злидні капосні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Не дали довчитись.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Одяг подірявлений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Не мені, недужім,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І в морозну днину 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Аж тремчу від стужі.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То ж до церкви Божої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Не ходжу по праву: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Чи в лахмітті вистоїш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</a:rPr>
              <a:t>До кінця відправу?...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400" b="1" dirty="0">
              <a:solidFill>
                <a:srgbClr val="190FDB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190FDB"/>
              </a:solidFill>
            </a:endParaRPr>
          </a:p>
        </p:txBody>
      </p:sp>
    </p:spTree>
  </p:cSld>
  <p:clrMapOvr>
    <a:masterClrMapping/>
  </p:clrMapOvr>
  <p:transition spd="slow" advClick="0" advTm="15000">
    <p:pull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571472" y="214290"/>
            <a:ext cx="8215370" cy="1071570"/>
          </a:xfrm>
          <a:prstGeom prst="horizontalScrol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  <a:cs typeface="Times New Roman" pitchFamily="18" charset="0"/>
              </a:rPr>
              <a:t>Підсумки уроку</a:t>
            </a:r>
            <a:endParaRPr lang="ru-RU" sz="3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71500" y="1285875"/>
            <a:ext cx="8215313" cy="2143125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uk-UA" b="1" dirty="0">
              <a:solidFill>
                <a:srgbClr val="0000FF"/>
              </a:solidFill>
              <a:cs typeface="Times New Roman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Хто такі </a:t>
            </a:r>
            <a:r>
              <a:rPr lang="uk-UA" sz="2400" b="1" dirty="0" err="1">
                <a:solidFill>
                  <a:srgbClr val="0000FF"/>
                </a:solidFill>
                <a:cs typeface="Times New Roman" pitchFamily="18" charset="0"/>
              </a:rPr>
              <a:t>ваганти</a:t>
            </a: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Яка життєва філософія </a:t>
            </a:r>
            <a:r>
              <a:rPr lang="uk-UA" sz="2400" b="1" dirty="0" err="1">
                <a:solidFill>
                  <a:srgbClr val="0000FF"/>
                </a:solidFill>
                <a:cs typeface="Times New Roman" pitchFamily="18" charset="0"/>
              </a:rPr>
              <a:t>вагантів</a:t>
            </a: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У чому полягають особливості лірики </a:t>
            </a:r>
            <a:r>
              <a:rPr lang="uk-UA" sz="2400" b="1" dirty="0" err="1">
                <a:solidFill>
                  <a:srgbClr val="0000FF"/>
                </a:solidFill>
                <a:cs typeface="Times New Roman" pitchFamily="18" charset="0"/>
              </a:rPr>
              <a:t>вагантів</a:t>
            </a: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Яка мова віршів </a:t>
            </a:r>
            <a:r>
              <a:rPr lang="uk-UA" sz="2400" b="1" dirty="0" err="1">
                <a:solidFill>
                  <a:srgbClr val="0000FF"/>
                </a:solidFill>
                <a:cs typeface="Times New Roman" pitchFamily="18" charset="0"/>
              </a:rPr>
              <a:t>вагантів</a:t>
            </a: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b="1" dirty="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571472" y="3643314"/>
            <a:ext cx="8143932" cy="928694"/>
          </a:xfrm>
          <a:prstGeom prst="snip2Diag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357188" y="4714875"/>
            <a:ext cx="8501062" cy="1785938"/>
          </a:xfrm>
          <a:prstGeom prst="hexag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Зробити письмовий аналіз одного з вивчених творів західноєвропейської поезії. Підготувати повідомлення на тему:  “ Історична основа “ Пісні про Роланда </a:t>
            </a:r>
            <a:r>
              <a:rPr lang="uk-UA" sz="2000" b="1" dirty="0" smtClean="0">
                <a:solidFill>
                  <a:srgbClr val="0000FF"/>
                </a:solidFill>
                <a:cs typeface="Times New Roman" pitchFamily="18" charset="0"/>
              </a:rPr>
              <a:t>”. </a:t>
            </a: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Прочитати цей твір.</a:t>
            </a:r>
            <a:endParaRPr lang="ru-RU" sz="20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285852" y="357166"/>
            <a:ext cx="6572296" cy="307183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</a:rPr>
              <a:t>Урок № 35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20" y="3714752"/>
            <a:ext cx="8501122" cy="292895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Тема. </a:t>
            </a:r>
            <a:r>
              <a:rPr lang="uk-UA" sz="3200" b="1" dirty="0">
                <a:solidFill>
                  <a:srgbClr val="0000FF"/>
                </a:solidFill>
              </a:rPr>
              <a:t>“ Пісня про Роланда ” – французький героїчний епос. Історична правда та вигадка в поемі. 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8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толя\Рабочий стол\10004510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777462"/>
            <a:ext cx="3000396" cy="4080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Горизонтальный свиток 4"/>
          <p:cNvSpPr/>
          <p:nvPr/>
        </p:nvSpPr>
        <p:spPr>
          <a:xfrm>
            <a:off x="142844" y="142852"/>
            <a:ext cx="8858312" cy="2500330"/>
          </a:xfrm>
          <a:prstGeom prst="horizontalScroll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00FF"/>
                </a:solidFill>
              </a:rPr>
              <a:t>До числа визначних пам'яток середньовічної літератури відносять </a:t>
            </a:r>
            <a:r>
              <a:rPr lang="uk-UA" sz="2000" b="1" dirty="0" err="1">
                <a:solidFill>
                  <a:srgbClr val="0000FF"/>
                </a:solidFill>
              </a:rPr>
              <a:t>старофранцузьке</a:t>
            </a:r>
            <a:r>
              <a:rPr lang="uk-UA" sz="2000" b="1" dirty="0">
                <a:solidFill>
                  <a:srgbClr val="0000FF"/>
                </a:solidFill>
              </a:rPr>
              <a:t> епічне сказання </a:t>
            </a:r>
            <a:r>
              <a:rPr lang="uk-UA" sz="2000" b="1" dirty="0">
                <a:solidFill>
                  <a:srgbClr val="C00000"/>
                </a:solidFill>
              </a:rPr>
              <a:t>“ Пісня про Роланда ”.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00FF"/>
                </a:solidFill>
              </a:rPr>
              <a:t>В основі  </a:t>
            </a:r>
            <a:r>
              <a:rPr lang="uk-UA" sz="2000" b="1" dirty="0">
                <a:solidFill>
                  <a:srgbClr val="C00000"/>
                </a:solidFill>
              </a:rPr>
              <a:t>“ Пісні про Роланда ” </a:t>
            </a:r>
            <a:r>
              <a:rPr lang="uk-UA" sz="2000" b="1" dirty="0">
                <a:solidFill>
                  <a:srgbClr val="0000FF"/>
                </a:solidFill>
              </a:rPr>
              <a:t>лежить дійсний історичний факт, пов’язаний з боротьбою французького короля Карла  Великого проти маврів у </a:t>
            </a:r>
            <a:r>
              <a:rPr lang="en-US" sz="2000" b="1" dirty="0">
                <a:solidFill>
                  <a:srgbClr val="0000FF"/>
                </a:solidFill>
              </a:rPr>
              <a:t>VII</a:t>
            </a:r>
            <a:r>
              <a:rPr lang="uk-UA" sz="2000" b="1" dirty="0">
                <a:solidFill>
                  <a:srgbClr val="0000FF"/>
                </a:solidFill>
              </a:rPr>
              <a:t>І столітті.  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43240" y="4071942"/>
            <a:ext cx="3214710" cy="264320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У </a:t>
            </a:r>
            <a:r>
              <a:rPr lang="uk-UA" b="1" dirty="0">
                <a:solidFill>
                  <a:srgbClr val="00FF00"/>
                </a:solidFill>
              </a:rPr>
              <a:t>“ Пісні про Роланда ” </a:t>
            </a:r>
            <a:r>
              <a:rPr lang="uk-UA" b="1" dirty="0">
                <a:solidFill>
                  <a:srgbClr val="FFFF00"/>
                </a:solidFill>
              </a:rPr>
              <a:t>діють історичні особи та вигадані персонажі. Серед реальних осіб можна назвати Карла Великого, Роланда, </a:t>
            </a:r>
            <a:r>
              <a:rPr lang="uk-UA" b="1" dirty="0" err="1">
                <a:solidFill>
                  <a:srgbClr val="FFFF00"/>
                </a:solidFill>
              </a:rPr>
              <a:t>Турпена</a:t>
            </a:r>
            <a:r>
              <a:rPr lang="uk-UA" b="1" dirty="0">
                <a:solidFill>
                  <a:srgbClr val="FFFF00"/>
                </a:solidFill>
              </a:rPr>
              <a:t>,  </a:t>
            </a:r>
            <a:r>
              <a:rPr lang="uk-UA" b="1" dirty="0" err="1">
                <a:solidFill>
                  <a:srgbClr val="FFFF00"/>
                </a:solidFill>
              </a:rPr>
              <a:t>Ганелона</a:t>
            </a:r>
            <a:r>
              <a:rPr lang="uk-UA" b="1" dirty="0">
                <a:solidFill>
                  <a:srgbClr val="FFFF00"/>
                </a:solidFill>
              </a:rPr>
              <a:t>,  Жоффруа.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2051" name="Picture 3" descr="C:\Documents and Settings\толя\Рабочий стол\a25db33b-95ea-3bf3-9458-698af8b2baf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3971733"/>
            <a:ext cx="2595564" cy="2886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071802" y="2428868"/>
            <a:ext cx="5929354" cy="1571636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0099FF"/>
                </a:solidFill>
              </a:rPr>
              <a:t>Героїчний</a:t>
            </a:r>
            <a:r>
              <a:rPr lang="ru-RU" b="1" dirty="0">
                <a:solidFill>
                  <a:srgbClr val="0099FF"/>
                </a:solidFill>
              </a:rPr>
              <a:t> </a:t>
            </a:r>
            <a:r>
              <a:rPr lang="ru-RU" b="1" dirty="0" err="1">
                <a:solidFill>
                  <a:srgbClr val="0099FF"/>
                </a:solidFill>
              </a:rPr>
              <a:t>епос</a:t>
            </a:r>
            <a:r>
              <a:rPr lang="ru-RU" b="1" dirty="0">
                <a:solidFill>
                  <a:srgbClr val="0099FF"/>
                </a:solidFill>
              </a:rPr>
              <a:t> </a:t>
            </a:r>
            <a:r>
              <a:rPr lang="ru-RU" sz="1500" b="1" dirty="0">
                <a:solidFill>
                  <a:srgbClr val="00FF00"/>
                </a:solidFill>
              </a:rPr>
              <a:t>— </a:t>
            </a:r>
            <a:r>
              <a:rPr lang="ru-RU" sz="1500" b="1" dirty="0" err="1">
                <a:solidFill>
                  <a:srgbClr val="00FF00"/>
                </a:solidFill>
              </a:rPr>
              <a:t>збірна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назва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фольклорних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творів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різних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жанрів</a:t>
            </a:r>
            <a:r>
              <a:rPr lang="ru-RU" sz="1500" b="1" dirty="0">
                <a:solidFill>
                  <a:srgbClr val="00FF00"/>
                </a:solidFill>
              </a:rPr>
              <a:t>, в </a:t>
            </a:r>
            <a:r>
              <a:rPr lang="ru-RU" sz="1500" b="1" dirty="0" err="1">
                <a:solidFill>
                  <a:srgbClr val="00FF00"/>
                </a:solidFill>
              </a:rPr>
              <a:t>яких</a:t>
            </a:r>
            <a:r>
              <a:rPr lang="ru-RU" sz="1500" b="1" dirty="0">
                <a:solidFill>
                  <a:srgbClr val="00FF00"/>
                </a:solidFill>
              </a:rPr>
              <a:t> у </a:t>
            </a:r>
            <a:r>
              <a:rPr lang="ru-RU" sz="1500" b="1" dirty="0" err="1">
                <a:solidFill>
                  <a:srgbClr val="00FF00"/>
                </a:solidFill>
              </a:rPr>
              <a:t>легендаризованій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формі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відображено</a:t>
            </a:r>
            <a:r>
              <a:rPr lang="ru-RU" sz="1500" b="1" dirty="0">
                <a:solidFill>
                  <a:srgbClr val="00FF00"/>
                </a:solidFill>
              </a:rPr>
              <a:t> волю, </a:t>
            </a:r>
            <a:r>
              <a:rPr lang="ru-RU" sz="1500" b="1" dirty="0" err="1">
                <a:solidFill>
                  <a:srgbClr val="00FF00"/>
                </a:solidFill>
              </a:rPr>
              <a:t>завзяття</a:t>
            </a:r>
            <a:r>
              <a:rPr lang="ru-RU" sz="1500" b="1" dirty="0">
                <a:solidFill>
                  <a:srgbClr val="00FF00"/>
                </a:solidFill>
              </a:rPr>
              <a:t> народу в </a:t>
            </a:r>
            <a:r>
              <a:rPr lang="ru-RU" sz="1500" b="1" dirty="0" err="1">
                <a:solidFill>
                  <a:srgbClr val="00FF00"/>
                </a:solidFill>
              </a:rPr>
              <a:t>боротьбі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проти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ворогів</a:t>
            </a:r>
            <a:r>
              <a:rPr lang="ru-RU" sz="1500" b="1" dirty="0">
                <a:solidFill>
                  <a:srgbClr val="00FF00"/>
                </a:solidFill>
              </a:rPr>
              <a:t>, зла, </a:t>
            </a:r>
            <a:r>
              <a:rPr lang="ru-RU" sz="1500" b="1" dirty="0" err="1">
                <a:solidFill>
                  <a:srgbClr val="00FF00"/>
                </a:solidFill>
              </a:rPr>
              <a:t>гноблення</a:t>
            </a:r>
            <a:r>
              <a:rPr lang="ru-RU" sz="1500" b="1" dirty="0">
                <a:solidFill>
                  <a:srgbClr val="00FF00"/>
                </a:solidFill>
              </a:rPr>
              <a:t>. В такому </a:t>
            </a:r>
            <a:r>
              <a:rPr lang="ru-RU" sz="1500" b="1" dirty="0" err="1">
                <a:solidFill>
                  <a:srgbClr val="00FF00"/>
                </a:solidFill>
              </a:rPr>
              <a:t>епосі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прославляється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розум</a:t>
            </a:r>
            <a:r>
              <a:rPr lang="ru-RU" sz="1500" b="1" dirty="0">
                <a:solidFill>
                  <a:srgbClr val="00FF00"/>
                </a:solidFill>
              </a:rPr>
              <a:t>, сила, </a:t>
            </a:r>
            <a:r>
              <a:rPr lang="ru-RU" sz="1500" b="1" dirty="0" err="1">
                <a:solidFill>
                  <a:srgbClr val="00FF00"/>
                </a:solidFill>
              </a:rPr>
              <a:t>мужність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воїнів</a:t>
            </a:r>
            <a:r>
              <a:rPr lang="ru-RU" sz="1500" b="1" dirty="0">
                <a:solidFill>
                  <a:srgbClr val="00FF00"/>
                </a:solidFill>
              </a:rPr>
              <a:t>, </a:t>
            </a:r>
            <a:r>
              <a:rPr lang="ru-RU" sz="1500" b="1" dirty="0" err="1">
                <a:solidFill>
                  <a:srgbClr val="00FF00"/>
                </a:solidFill>
              </a:rPr>
              <a:t>богатирів</a:t>
            </a:r>
            <a:r>
              <a:rPr lang="ru-RU" sz="1500" b="1" dirty="0">
                <a:solidFill>
                  <a:srgbClr val="00FF00"/>
                </a:solidFill>
              </a:rPr>
              <a:t>, </a:t>
            </a:r>
            <a:r>
              <a:rPr lang="ru-RU" sz="1500" b="1" dirty="0" err="1">
                <a:solidFill>
                  <a:srgbClr val="00FF00"/>
                </a:solidFill>
              </a:rPr>
              <a:t>народних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героїв</a:t>
            </a:r>
            <a:r>
              <a:rPr lang="ru-RU" sz="1500" b="1" dirty="0">
                <a:solidFill>
                  <a:srgbClr val="00FF00"/>
                </a:solidFill>
              </a:rPr>
              <a:t>. </a:t>
            </a:r>
            <a:r>
              <a:rPr lang="ru-RU" sz="1500" b="1" dirty="0" err="1">
                <a:solidFill>
                  <a:srgbClr val="00FF00"/>
                </a:solidFill>
              </a:rPr>
              <a:t>Витоки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героїчного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епосу</a:t>
            </a:r>
            <a:r>
              <a:rPr lang="ru-RU" sz="1500" b="1" dirty="0">
                <a:solidFill>
                  <a:srgbClr val="00FF00"/>
                </a:solidFill>
              </a:rPr>
              <a:t> лежать в </a:t>
            </a:r>
            <a:r>
              <a:rPr lang="ru-RU" sz="1500" b="1" dirty="0" err="1">
                <a:solidFill>
                  <a:srgbClr val="00FF00"/>
                </a:solidFill>
              </a:rPr>
              <a:t>усній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народній</a:t>
            </a:r>
            <a:r>
              <a:rPr lang="ru-RU" sz="1500" b="1" dirty="0">
                <a:solidFill>
                  <a:srgbClr val="00FF00"/>
                </a:solidFill>
              </a:rPr>
              <a:t> </a:t>
            </a:r>
            <a:r>
              <a:rPr lang="ru-RU" sz="1500" b="1" dirty="0" err="1">
                <a:solidFill>
                  <a:srgbClr val="00FF00"/>
                </a:solidFill>
              </a:rPr>
              <a:t>творчості</a:t>
            </a:r>
            <a:r>
              <a:rPr lang="ru-RU" sz="1500" b="1" dirty="0">
                <a:solidFill>
                  <a:srgbClr val="00FF00"/>
                </a:solidFill>
              </a:rPr>
              <a:t>.</a:t>
            </a:r>
          </a:p>
        </p:txBody>
      </p:sp>
    </p:spTree>
  </p:cSld>
  <p:clrMapOvr>
    <a:masterClrMapping/>
  </p:clrMapOvr>
  <p:transition spd="slow" advClick="0" advTm="20000">
    <p:circl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лая лента лицом вверх 3"/>
          <p:cNvSpPr/>
          <p:nvPr/>
        </p:nvSpPr>
        <p:spPr>
          <a:xfrm>
            <a:off x="285750" y="285750"/>
            <a:ext cx="8572500" cy="1571625"/>
          </a:xfrm>
          <a:prstGeom prst="ellipseRibbon2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FFFF00"/>
                </a:solidFill>
                <a:cs typeface="Times New Roman" pitchFamily="18" charset="0"/>
              </a:rPr>
              <a:t>Підсумки уроку</a:t>
            </a:r>
            <a:endParaRPr lang="ru-RU" sz="40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5" name="Блок-схема: карточка 4"/>
          <p:cNvSpPr/>
          <p:nvPr/>
        </p:nvSpPr>
        <p:spPr>
          <a:xfrm>
            <a:off x="285750" y="1928813"/>
            <a:ext cx="8501063" cy="1714500"/>
          </a:xfrm>
          <a:prstGeom prst="flowChartPunchedCar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У зв'язку з чим у різних народів світу виникли твори героїчного епосу?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До якого періоду історії Франції належить “ Пісня про Роланда ”?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Який історичний факт лежить в основі твору? </a:t>
            </a:r>
          </a:p>
        </p:txBody>
      </p:sp>
      <p:sp>
        <p:nvSpPr>
          <p:cNvPr id="6" name="Волна 5"/>
          <p:cNvSpPr/>
          <p:nvPr/>
        </p:nvSpPr>
        <p:spPr>
          <a:xfrm>
            <a:off x="285750" y="3714750"/>
            <a:ext cx="8501063" cy="1285875"/>
          </a:xfrm>
          <a:prstGeom prst="wav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rgbClr val="FFFF00"/>
                </a:solidFill>
                <a:cs typeface="Times New Roman" pitchFamily="18" charset="0"/>
              </a:rPr>
              <a:t>Домашнє завдання </a:t>
            </a:r>
            <a:endParaRPr lang="ru-RU" sz="44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85750" y="5072063"/>
            <a:ext cx="8501063" cy="1500209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66"/>
                </a:solidFill>
                <a:cs typeface="Times New Roman" pitchFamily="18" charset="0"/>
              </a:rPr>
              <a:t>Вивчити конспект.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66"/>
                </a:solidFill>
                <a:cs typeface="Times New Roman" pitchFamily="18" charset="0"/>
              </a:rPr>
              <a:t>Підготувати розповідь про основні події твору. Намалювати ілюстрації.</a:t>
            </a:r>
            <a:endParaRPr lang="ru-RU" sz="2400" b="1" dirty="0">
              <a:solidFill>
                <a:srgbClr val="00006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857224" y="357166"/>
            <a:ext cx="7786742" cy="2428892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0000"/>
                </a:solidFill>
              </a:rPr>
              <a:t>Урок № 36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6" name="Табличка 5"/>
          <p:cNvSpPr/>
          <p:nvPr/>
        </p:nvSpPr>
        <p:spPr>
          <a:xfrm>
            <a:off x="357158" y="3571876"/>
            <a:ext cx="8358246" cy="3000396"/>
          </a:xfrm>
          <a:prstGeom prst="plaqu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F7719"/>
                </a:solidFill>
              </a:rPr>
              <a:t>Тема. </a:t>
            </a:r>
            <a:r>
              <a:rPr lang="uk-UA" sz="3200" b="1" dirty="0">
                <a:solidFill>
                  <a:srgbClr val="190FDB"/>
                </a:solidFill>
              </a:rPr>
              <a:t>Зображення героїчної боротьби франків проти іновірців у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190FDB"/>
                </a:solidFill>
              </a:rPr>
              <a:t>“ Пісні про Роланда ”.</a:t>
            </a:r>
            <a:endParaRPr lang="ru-RU" sz="3200" b="1" dirty="0">
              <a:solidFill>
                <a:srgbClr val="0F7719"/>
              </a:solidFill>
            </a:endParaRPr>
          </a:p>
        </p:txBody>
      </p:sp>
    </p:spTree>
  </p:cSld>
  <p:clrMapOvr>
    <a:masterClrMapping/>
  </p:clrMapOvr>
  <p:transition spd="slow" advTm="8000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агетная рамка 3"/>
          <p:cNvSpPr/>
          <p:nvPr/>
        </p:nvSpPr>
        <p:spPr>
          <a:xfrm>
            <a:off x="1285852" y="214290"/>
            <a:ext cx="6643734" cy="642942"/>
          </a:xfrm>
          <a:prstGeom prst="beve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“ Пісня про Роланда ”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282" y="928670"/>
            <a:ext cx="2714644" cy="8572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 частина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 Відданий Роланд ”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пісні 1-80</a:t>
            </a:r>
            <a:endParaRPr lang="ru-RU" sz="1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43240" y="928670"/>
            <a:ext cx="2714644" cy="8572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 частина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 Битва у </a:t>
            </a:r>
            <a:r>
              <a:rPr lang="uk-UA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Ронсевальській</a:t>
            </a:r>
            <a:r>
              <a:rPr lang="uk-UA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ущелині 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190FDB"/>
                </a:solidFill>
                <a:latin typeface="Times New Roman" pitchFamily="18" charset="0"/>
                <a:cs typeface="Times New Roman" pitchFamily="18" charset="0"/>
              </a:rPr>
              <a:t>пісні 81- 178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72198" y="928670"/>
            <a:ext cx="2857520" cy="8572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 частина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Покарання зрадника </a:t>
            </a:r>
            <a:r>
              <a:rPr lang="uk-UA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Ганелона</a:t>
            </a:r>
            <a:r>
              <a:rPr lang="uk-UA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і оплакування смерті Роланда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FF"/>
                </a:solidFill>
              </a:rPr>
              <a:t>пісні 179 - 280</a:t>
            </a:r>
            <a:endParaRPr lang="ru-RU" sz="1400" b="1" dirty="0">
              <a:solidFill>
                <a:srgbClr val="0000FF"/>
              </a:solidFill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214282" y="1857364"/>
            <a:ext cx="8715436" cy="642942"/>
          </a:xfrm>
          <a:prstGeom prst="snip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FFFF00"/>
                </a:solidFill>
              </a:rPr>
              <a:t>Слід зазначити, що тут відсутні любовні та побутові сцени.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FFFF00"/>
                </a:solidFill>
              </a:rPr>
              <a:t> Для  “ Пісні про Роланда ”  характерними є широта й монументальність зображуваних подій, напружений драматизм розповіді.</a:t>
            </a:r>
            <a:endParaRPr lang="ru-RU" sz="1400" b="1" dirty="0">
              <a:solidFill>
                <a:srgbClr val="FFFF0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2" y="2571744"/>
            <a:ext cx="8715436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Тема твору </a:t>
            </a:r>
            <a:r>
              <a:rPr lang="uk-UA" b="1" dirty="0">
                <a:solidFill>
                  <a:srgbClr val="0000FF"/>
                </a:solidFill>
              </a:rPr>
              <a:t>– зображення боротьби франків проти іноземців та іновірців за батьківщину та християнську віру.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8" name="Блок-схема: подготовка 17"/>
          <p:cNvSpPr/>
          <p:nvPr/>
        </p:nvSpPr>
        <p:spPr>
          <a:xfrm>
            <a:off x="785786" y="3286124"/>
            <a:ext cx="7572428" cy="428628"/>
          </a:xfrm>
          <a:prstGeom prst="flowChartPreparatio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Головні ідеї “ Пісні про Роланда ”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9" name="Равнобедренный треугольник 18"/>
          <p:cNvSpPr/>
          <p:nvPr/>
        </p:nvSpPr>
        <p:spPr>
          <a:xfrm>
            <a:off x="357158" y="3786190"/>
            <a:ext cx="8429684" cy="2500330"/>
          </a:xfrm>
          <a:prstGeom prst="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Блок-схема: объединение 19"/>
          <p:cNvSpPr/>
          <p:nvPr/>
        </p:nvSpPr>
        <p:spPr>
          <a:xfrm>
            <a:off x="2786050" y="4857760"/>
            <a:ext cx="3500462" cy="1428760"/>
          </a:xfrm>
          <a:prstGeom prst="flowChartMerg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FFFF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200" b="1" dirty="0">
                <a:solidFill>
                  <a:srgbClr val="000066"/>
                </a:solidFill>
              </a:rPr>
              <a:t>“ Пісня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200" b="1" dirty="0">
                <a:solidFill>
                  <a:srgbClr val="000066"/>
                </a:solidFill>
              </a:rPr>
              <a:t>про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200" b="1" dirty="0">
                <a:solidFill>
                  <a:srgbClr val="000066"/>
                </a:solidFill>
              </a:rPr>
              <a:t>Роланда ”</a:t>
            </a:r>
            <a:endParaRPr lang="ru-RU" sz="2200" b="1" dirty="0">
              <a:solidFill>
                <a:srgbClr val="000066"/>
              </a:solidFill>
            </a:endParaRPr>
          </a:p>
        </p:txBody>
      </p:sp>
      <p:sp>
        <p:nvSpPr>
          <p:cNvPr id="21" name="Блок-схема: знак завершения 20"/>
          <p:cNvSpPr/>
          <p:nvPr/>
        </p:nvSpPr>
        <p:spPr>
          <a:xfrm>
            <a:off x="3929058" y="4429132"/>
            <a:ext cx="1214446" cy="285752"/>
          </a:xfrm>
          <a:prstGeom prst="flowChartTermina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Бог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2" name="Блок-схема: знак завершения 21"/>
          <p:cNvSpPr/>
          <p:nvPr/>
        </p:nvSpPr>
        <p:spPr>
          <a:xfrm>
            <a:off x="5643570" y="5857892"/>
            <a:ext cx="1376702" cy="235404"/>
          </a:xfrm>
          <a:prstGeom prst="flowChartTermina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Франція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3" name="Блок-схема: знак завершения 22"/>
          <p:cNvSpPr/>
          <p:nvPr/>
        </p:nvSpPr>
        <p:spPr>
          <a:xfrm>
            <a:off x="1979712" y="5786454"/>
            <a:ext cx="1377842" cy="234834"/>
          </a:xfrm>
          <a:prstGeom prst="flowChartTermina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Король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4" name="Блок-схема: знак завершения 23"/>
          <p:cNvSpPr/>
          <p:nvPr/>
        </p:nvSpPr>
        <p:spPr>
          <a:xfrm rot="19554013">
            <a:off x="998104" y="4833761"/>
            <a:ext cx="1785950" cy="285752"/>
          </a:xfrm>
          <a:prstGeom prst="flowChartTermina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66"/>
                </a:solidFill>
              </a:rPr>
              <a:t>Мужність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25" name="Блок-схема: знак завершения 24"/>
          <p:cNvSpPr/>
          <p:nvPr/>
        </p:nvSpPr>
        <p:spPr>
          <a:xfrm>
            <a:off x="3500430" y="6357958"/>
            <a:ext cx="2214578" cy="285752"/>
          </a:xfrm>
          <a:prstGeom prst="flowChartTermina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66"/>
                </a:solidFill>
              </a:rPr>
              <a:t>Патріотизм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26" name="Блок-схема: знак завершения 25"/>
          <p:cNvSpPr/>
          <p:nvPr/>
        </p:nvSpPr>
        <p:spPr>
          <a:xfrm rot="2018976">
            <a:off x="5924319" y="4634042"/>
            <a:ext cx="1857388" cy="285752"/>
          </a:xfrm>
          <a:prstGeom prst="flowChartTermina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66"/>
                </a:solidFill>
              </a:rPr>
              <a:t>Шляхетність</a:t>
            </a:r>
            <a:endParaRPr lang="ru-RU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slow" advClick="0" advTm="20000">
    <p:strips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соседними углами 3"/>
          <p:cNvSpPr/>
          <p:nvPr/>
        </p:nvSpPr>
        <p:spPr>
          <a:xfrm>
            <a:off x="1428728" y="4286256"/>
            <a:ext cx="6000792" cy="928694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FF"/>
                </a:solidFill>
              </a:rPr>
              <a:t>З літературних творів відомо, що воїни завжди з повагою і любов'ю  ставилися до своєї зброї  і коней. </a:t>
            </a:r>
            <a:endParaRPr lang="ru-RU" sz="1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FF"/>
                </a:solidFill>
              </a:rPr>
              <a:t>Своїм мечам вони часто давали прізвиська, у яких відображалися кращі якості металу, його твердість і міць.  </a:t>
            </a:r>
            <a:endParaRPr lang="ru-RU" sz="1400" b="1" dirty="0">
              <a:solidFill>
                <a:srgbClr val="0000FF"/>
              </a:solidFill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1428728" y="5286388"/>
            <a:ext cx="6000792" cy="357190"/>
          </a:xfrm>
          <a:prstGeom prst="foldedCorne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000066"/>
                </a:solidFill>
              </a:rPr>
              <a:t>Так , назва меча Роланда – “ </a:t>
            </a:r>
            <a:r>
              <a:rPr lang="uk-UA" sz="1200" b="1" dirty="0" err="1">
                <a:solidFill>
                  <a:srgbClr val="000066"/>
                </a:solidFill>
              </a:rPr>
              <a:t>Дюрандаль</a:t>
            </a:r>
            <a:r>
              <a:rPr lang="uk-UA" sz="1200" b="1" dirty="0">
                <a:solidFill>
                  <a:srgbClr val="000066"/>
                </a:solidFill>
              </a:rPr>
              <a:t> ” – вказує на його надзвичайну твердість.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66"/>
                </a:solidFill>
              </a:rPr>
              <a:t> </a:t>
            </a:r>
            <a:r>
              <a:rPr lang="uk-UA" b="1" dirty="0">
                <a:solidFill>
                  <a:srgbClr val="00FF00"/>
                </a:solidFill>
              </a:rPr>
              <a:t> </a:t>
            </a:r>
            <a:endParaRPr lang="ru-RU" b="1" dirty="0">
              <a:solidFill>
                <a:srgbClr val="00FF00"/>
              </a:solidFill>
            </a:endParaRPr>
          </a:p>
        </p:txBody>
      </p:sp>
      <p:pic>
        <p:nvPicPr>
          <p:cNvPr id="134152" name="Picture 4" descr="C:\Documents and Settings\толя\Рабочий стол\вв\0a0dfce243ca16b2bae36db730730c67.jpeg"/>
          <p:cNvPicPr>
            <a:picLocks noChangeAspect="1" noChangeArrowheads="1"/>
          </p:cNvPicPr>
          <p:nvPr/>
        </p:nvPicPr>
        <p:blipFill>
          <a:blip r:embed="rId3" cstate="print"/>
          <a:srcRect t="6903" b="10262"/>
          <a:stretch>
            <a:fillRect/>
          </a:stretch>
        </p:blipFill>
        <p:spPr bwMode="auto">
          <a:xfrm>
            <a:off x="1928813" y="5715000"/>
            <a:ext cx="4786312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428728" y="6215082"/>
            <a:ext cx="5929354" cy="428628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000066"/>
                </a:solidFill>
              </a:rPr>
              <a:t>Навіть помираючи Роланд звертається до свого меча з прощальним словом.</a:t>
            </a:r>
            <a:endParaRPr lang="ru-RU" sz="1200" b="1" dirty="0">
              <a:solidFill>
                <a:srgbClr val="000066"/>
              </a:solidFill>
            </a:endParaRPr>
          </a:p>
        </p:txBody>
      </p:sp>
      <p:pic>
        <p:nvPicPr>
          <p:cNvPr id="8" name="Picture 3" descr="C:\Documents and Settings\толя\Рабочий стол\вв\10002115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714884"/>
            <a:ext cx="1214414" cy="19248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" descr="C:\Documents and Settings\толя\Рабочий стол\вв\roland2-3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00958" y="4714884"/>
            <a:ext cx="1473817" cy="18976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214282" y="142852"/>
            <a:ext cx="8715436" cy="2857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У творі франки і маври зображувалися  сильними супротивниками.</a:t>
            </a:r>
          </a:p>
        </p:txBody>
      </p:sp>
      <p:sp>
        <p:nvSpPr>
          <p:cNvPr id="13" name="Параллелограмм 12"/>
          <p:cNvSpPr/>
          <p:nvPr/>
        </p:nvSpPr>
        <p:spPr>
          <a:xfrm>
            <a:off x="1071538" y="500042"/>
            <a:ext cx="7215238" cy="571504"/>
          </a:xfrm>
          <a:prstGeom prst="parallelogram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Порівняльна характеристика франків і маврів</a:t>
            </a:r>
            <a:endParaRPr lang="ru-RU" b="1" dirty="0">
              <a:solidFill>
                <a:srgbClr val="FFFF00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642938" y="928688"/>
          <a:ext cx="7739074" cy="3261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85950"/>
                <a:gridCol w="3071834"/>
                <a:gridCol w="2881290"/>
              </a:tblGrid>
              <a:tr h="506810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solidFill>
                            <a:srgbClr val="0000FF"/>
                          </a:solidFill>
                        </a:rPr>
                        <a:t>Аспекти зіставлення</a:t>
                      </a:r>
                      <a:endParaRPr lang="ru-RU" sz="1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solidFill>
                            <a:srgbClr val="0000FF"/>
                          </a:solidFill>
                        </a:rPr>
                        <a:t>Французи</a:t>
                      </a:r>
                      <a:endParaRPr lang="ru-RU" sz="1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solidFill>
                            <a:srgbClr val="0000FF"/>
                          </a:solidFill>
                        </a:rPr>
                        <a:t>Маври</a:t>
                      </a:r>
                      <a:endParaRPr lang="ru-RU" sz="1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447185">
                <a:tc>
                  <a:txBody>
                    <a:bodyPr/>
                    <a:lstStyle/>
                    <a:p>
                      <a:r>
                        <a:rPr lang="uk-UA" sz="1200" b="1" dirty="0" smtClean="0"/>
                        <a:t>Ставлення до Бога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/>
                        <a:t>Справжні християни</a:t>
                      </a:r>
                      <a:r>
                        <a:rPr lang="uk-UA" sz="1200" b="1" baseline="0" dirty="0" smtClean="0"/>
                        <a:t>, з ними Бог, а Бог – у </a:t>
                      </a:r>
                      <a:r>
                        <a:rPr lang="uk-UA" sz="1200" b="1" baseline="0" dirty="0" err="1" smtClean="0"/>
                        <a:t>іхній</a:t>
                      </a:r>
                      <a:r>
                        <a:rPr lang="uk-UA" sz="1200" b="1" baseline="0" dirty="0" smtClean="0"/>
                        <a:t> душі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/>
                        <a:t>Язичники, вони не вірять в єдиного Бога</a:t>
                      </a:r>
                      <a:endParaRPr lang="ru-RU" sz="1200" b="1" dirty="0"/>
                    </a:p>
                  </a:txBody>
                  <a:tcPr/>
                </a:tc>
              </a:tr>
              <a:tr h="804934">
                <a:tc>
                  <a:txBody>
                    <a:bodyPr/>
                    <a:lstStyle/>
                    <a:p>
                      <a:r>
                        <a:rPr lang="uk-UA" sz="1200" b="1" dirty="0" smtClean="0"/>
                        <a:t>Ставлення до короля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/>
                        <a:t>Люблять</a:t>
                      </a:r>
                      <a:r>
                        <a:rPr lang="uk-UA" sz="1200" b="1" baseline="0" dirty="0" smtClean="0"/>
                        <a:t> Карла Великого і вірять йому, Карл для них – уособлення правди, мудрості, справедливості, Франції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/>
                        <a:t>Король для</a:t>
                      </a:r>
                      <a:r>
                        <a:rPr lang="uk-UA" sz="1200" b="1" baseline="0" dirty="0" smtClean="0"/>
                        <a:t> них – лише найбагатший і найсильніший правитель, у маврів немає духовної єдності зі своїм королем</a:t>
                      </a:r>
                      <a:endParaRPr lang="ru-RU" sz="1200" b="1" dirty="0"/>
                    </a:p>
                  </a:txBody>
                  <a:tcPr/>
                </a:tc>
              </a:tr>
              <a:tr h="804934">
                <a:tc>
                  <a:txBody>
                    <a:bodyPr/>
                    <a:lstStyle/>
                    <a:p>
                      <a:r>
                        <a:rPr lang="uk-UA" sz="1200" b="1" dirty="0" smtClean="0"/>
                        <a:t>Що об</a:t>
                      </a:r>
                      <a:r>
                        <a:rPr lang="en-US" sz="1200" b="1" dirty="0" smtClean="0"/>
                        <a:t>’</a:t>
                      </a:r>
                      <a:r>
                        <a:rPr lang="uk-UA" sz="1200" b="1" dirty="0" err="1" smtClean="0"/>
                        <a:t>єднує</a:t>
                      </a:r>
                      <a:r>
                        <a:rPr lang="uk-UA" sz="1200" b="1" dirty="0" smtClean="0"/>
                        <a:t> їх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/>
                        <a:t>Французи показані як духовно єдина нація, їх об</a:t>
                      </a:r>
                      <a:r>
                        <a:rPr lang="en-US" sz="1200" b="1" dirty="0" smtClean="0"/>
                        <a:t>’</a:t>
                      </a:r>
                      <a:r>
                        <a:rPr lang="uk-UA" sz="1200" b="1" dirty="0" err="1" smtClean="0"/>
                        <a:t>єднує</a:t>
                      </a:r>
                      <a:r>
                        <a:rPr lang="uk-UA" sz="1200" b="1" dirty="0" smtClean="0"/>
                        <a:t>  любов до своєї батьківщини, Бога, короля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/>
                        <a:t>Війська маврів</a:t>
                      </a:r>
                      <a:r>
                        <a:rPr lang="uk-UA" sz="1200" b="1" baseline="0" dirty="0" smtClean="0"/>
                        <a:t> не є єдиною масою, у їх складі зібрані різні племена й народи, всі вони вірять у різних богів, служать різним правителям</a:t>
                      </a:r>
                      <a:endParaRPr lang="ru-RU" sz="1200" b="1" dirty="0"/>
                    </a:p>
                  </a:txBody>
                  <a:tcPr/>
                </a:tc>
              </a:tr>
              <a:tr h="626059">
                <a:tc>
                  <a:txBody>
                    <a:bodyPr/>
                    <a:lstStyle/>
                    <a:p>
                      <a:r>
                        <a:rPr lang="uk-UA" sz="1200" b="1" dirty="0" smtClean="0"/>
                        <a:t>Моральні риси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/>
                        <a:t>Сміливі, рішучі, віддані</a:t>
                      </a:r>
                      <a:r>
                        <a:rPr lang="uk-UA" sz="1200" b="1" baseline="0" dirty="0" smtClean="0"/>
                        <a:t> християнським ідеям і королю,  бояться не смерті, а безславної загибелі й Божого покарання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/>
                        <a:t>Володіють певною силою, але позбавлені тієї мужності й героїзму, що є у французів</a:t>
                      </a:r>
                      <a:endParaRPr lang="ru-RU" sz="1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 advClick="0" advTm="20000">
    <p:strips dir="r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абличка 3"/>
          <p:cNvSpPr/>
          <p:nvPr/>
        </p:nvSpPr>
        <p:spPr>
          <a:xfrm>
            <a:off x="142844" y="500042"/>
            <a:ext cx="8715436" cy="928694"/>
          </a:xfrm>
          <a:prstGeom prst="plaqu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C00000"/>
                </a:solidFill>
                <a:cs typeface="Times New Roman" pitchFamily="18" charset="0"/>
              </a:rPr>
              <a:t>Підсумки уроку</a:t>
            </a:r>
            <a:endParaRPr lang="ru-RU" sz="36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с одним скругленным углом 4"/>
          <p:cNvSpPr/>
          <p:nvPr/>
        </p:nvSpPr>
        <p:spPr>
          <a:xfrm>
            <a:off x="214282" y="1643050"/>
            <a:ext cx="8715436" cy="1571636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Що вразила вас у “ Пісні про Роланда ”?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Які риси середньовічної естетики відобразилися у творі?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Які особливості героїчного епосу?</a:t>
            </a:r>
            <a:endParaRPr lang="ru-RU" sz="20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142844" y="3500438"/>
            <a:ext cx="8786874" cy="857256"/>
          </a:xfrm>
          <a:prstGeom prst="flowChartTerminato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4643446"/>
            <a:ext cx="8715436" cy="17145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Скласти план “ Пісні про Роланда ”. Дібрати цитати до образу Роланда. Створити ілюстрації до твору.</a:t>
            </a:r>
          </a:p>
        </p:txBody>
      </p:sp>
    </p:spTree>
  </p:cSld>
  <p:clrMapOvr>
    <a:masterClrMapping/>
  </p:clrMapOvr>
  <p:transition spd="slow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абличка 3"/>
          <p:cNvSpPr/>
          <p:nvPr/>
        </p:nvSpPr>
        <p:spPr>
          <a:xfrm>
            <a:off x="3857620" y="571480"/>
            <a:ext cx="4500594" cy="2643206"/>
          </a:xfrm>
          <a:prstGeom prst="plaqu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</a:rPr>
              <a:t>Урок </a:t>
            </a:r>
            <a:endParaRPr lang="en-US" sz="6000" b="1" dirty="0" smtClean="0">
              <a:solidFill>
                <a:srgbClr val="FFFF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 smtClean="0">
                <a:solidFill>
                  <a:srgbClr val="FFFF00"/>
                </a:solidFill>
              </a:rPr>
              <a:t>№ </a:t>
            </a:r>
            <a:r>
              <a:rPr lang="uk-UA" sz="6000" b="1" dirty="0">
                <a:solidFill>
                  <a:srgbClr val="FFFF00"/>
                </a:solidFill>
              </a:rPr>
              <a:t>37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357188" y="3500438"/>
            <a:ext cx="8286750" cy="3071812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Тема. </a:t>
            </a:r>
            <a:r>
              <a:rPr lang="uk-UA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Хоробрий рицар Роланд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 Образ Роланда як головного героя епосу “ Пісня про Роланда ”).</a:t>
            </a:r>
            <a:endParaRPr 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9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толя\Рабочий стол\вв\roland.jpg"/>
          <p:cNvPicPr>
            <a:picLocks noChangeAspect="1" noChangeArrowheads="1"/>
          </p:cNvPicPr>
          <p:nvPr/>
        </p:nvPicPr>
        <p:blipFill>
          <a:blip r:embed="rId3" cstate="print"/>
          <a:srcRect b="4055"/>
          <a:stretch>
            <a:fillRect/>
          </a:stretch>
        </p:blipFill>
        <p:spPr bwMode="auto">
          <a:xfrm>
            <a:off x="357188" y="428625"/>
            <a:ext cx="4102100" cy="6000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572000" y="428625"/>
            <a:ext cx="4214813" cy="264318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FF00"/>
                </a:solidFill>
              </a:rPr>
              <a:t>У творах давньогрецького героїчного епосу характерною рисою головного героя було прагнення захищати інтереси свого роду чи міста, відстоювати інтереси своєї нації, бути відданим своєму сюзеренові.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72000" y="3286125"/>
            <a:ext cx="4214813" cy="321468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190FDB"/>
                </a:solidFill>
              </a:rPr>
              <a:t>Роланд</a:t>
            </a:r>
            <a:r>
              <a:rPr lang="uk-UA" b="1" dirty="0">
                <a:solidFill>
                  <a:srgbClr val="C00000"/>
                </a:solidFill>
              </a:rPr>
              <a:t> </a:t>
            </a:r>
            <a:r>
              <a:rPr lang="uk-UA" sz="2000" b="1" dirty="0">
                <a:solidFill>
                  <a:srgbClr val="C00000"/>
                </a:solidFill>
              </a:rPr>
              <a:t>– головний герой епосу, граф, племінник короля,пасинок  </a:t>
            </a:r>
            <a:r>
              <a:rPr lang="uk-UA" sz="2000" b="1" dirty="0" err="1">
                <a:solidFill>
                  <a:srgbClr val="C00000"/>
                </a:solidFill>
              </a:rPr>
              <a:t>Ганелона</a:t>
            </a:r>
            <a:r>
              <a:rPr lang="uk-UA" sz="2000" b="1" dirty="0">
                <a:solidFill>
                  <a:srgbClr val="C00000"/>
                </a:solidFill>
              </a:rPr>
              <a:t> і просто сміливий рицар. Він вірно служив королю.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0066"/>
                </a:solidFill>
              </a:rPr>
              <a:t>У зв'язку з цим  головна тема твору, тема вірності королю і васальського служіння йому.</a:t>
            </a:r>
            <a:endParaRPr lang="ru-RU" sz="2000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slow" advClick="0" advTm="20000">
    <p:cover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928688" y="285750"/>
            <a:ext cx="8072437" cy="928688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FF00"/>
                </a:solidFill>
              </a:rPr>
              <a:t>Порівняльна характеристика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FF00"/>
                </a:solidFill>
              </a:rPr>
              <a:t>Роланда і Олівера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28938" y="1428750"/>
            <a:ext cx="2714625" cy="78581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FF00"/>
                </a:solidFill>
              </a:rPr>
              <a:t>Роланд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57875" y="1428750"/>
            <a:ext cx="2786063" cy="78581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FF00"/>
                </a:solidFill>
              </a:rPr>
              <a:t>Олівер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7625" y="2357438"/>
            <a:ext cx="4429125" cy="4286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Вірні християни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28938" y="5572125"/>
            <a:ext cx="5857875" cy="1143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0000FF"/>
                </a:solidFill>
              </a:rPr>
              <a:t>Роланд та Олівер – два варіанти позитивного героя, різні втілення народного ідеалу. Кожний із них правий по-своєму, але обидва вони з честю служать Богові, Карлу, народу, батьківщині</a:t>
            </a:r>
            <a:endParaRPr lang="ru-RU" sz="1600" b="1" dirty="0">
              <a:solidFill>
                <a:srgbClr val="0000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28938" y="4857750"/>
            <a:ext cx="2714625" cy="64293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Нерозсудливий, не знає міри ні в чому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29313" y="4857750"/>
            <a:ext cx="2857500" cy="64293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Поєднує хоробрість із розумом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929313" y="4286250"/>
            <a:ext cx="2857500" cy="5000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Розважливий, поміркований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28938" y="4286250"/>
            <a:ext cx="2714625" cy="5000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Запальний, відчайдушний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57625" y="3714750"/>
            <a:ext cx="4429125" cy="5000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Обидва гинуть героїчно, </a:t>
            </a:r>
            <a:r>
              <a:rPr lang="uk-UA" b="1" dirty="0" err="1">
                <a:solidFill>
                  <a:srgbClr val="0000FF"/>
                </a:solidFill>
              </a:rPr>
              <a:t>боючись</a:t>
            </a:r>
            <a:r>
              <a:rPr lang="uk-UA" b="1" dirty="0">
                <a:solidFill>
                  <a:srgbClr val="0000FF"/>
                </a:solidFill>
              </a:rPr>
              <a:t> безславної загибелі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857625" y="3286125"/>
            <a:ext cx="4429125" cy="3571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Сильні й мужні воїни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857625" y="2857500"/>
            <a:ext cx="4429125" cy="3571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Віддані Карлові й батьківщині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142875" y="4572000"/>
            <a:ext cx="2286000" cy="85725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66"/>
                </a:solidFill>
              </a:rPr>
              <a:t>Відмінність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214313" y="3000375"/>
            <a:ext cx="2286000" cy="85725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66"/>
                </a:solidFill>
              </a:rPr>
              <a:t>Схожість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179512" y="1357313"/>
            <a:ext cx="2392238" cy="1143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66"/>
                </a:solidFill>
              </a:rPr>
              <a:t>Аспекти порівняння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214313" y="5786438"/>
            <a:ext cx="2286000" cy="85725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66"/>
                </a:solidFill>
              </a:rPr>
              <a:t>Висновок</a:t>
            </a:r>
            <a:endParaRPr lang="ru-RU" b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spd="slow" advClick="0" advTm="20000">
    <p:plus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лна 3"/>
          <p:cNvSpPr/>
          <p:nvPr/>
        </p:nvSpPr>
        <p:spPr>
          <a:xfrm>
            <a:off x="285750" y="285750"/>
            <a:ext cx="8572500" cy="1928813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FFFF00"/>
                </a:solidFill>
              </a:rPr>
              <a:t>Підсумки уроку 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285720" y="2285992"/>
            <a:ext cx="8501122" cy="1571636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190FDB"/>
                </a:solidFill>
              </a:rPr>
              <a:t>Яким мав бути позитивний герой середньовічного  епосу?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190FDB"/>
                </a:solidFill>
              </a:rPr>
              <a:t>Які позитивні і негативні риси має герой твору?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190FDB"/>
                </a:solidFill>
              </a:rPr>
              <a:t>Яка тема твору?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190FDB"/>
                </a:solidFill>
              </a:rPr>
              <a:t>Як Роланд виконує свій обов'язок перед королем?</a:t>
            </a:r>
            <a:endParaRPr lang="ru-RU" sz="2000" b="1" dirty="0">
              <a:solidFill>
                <a:srgbClr val="190FDB"/>
              </a:solidFill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285750" y="3857625"/>
            <a:ext cx="8572500" cy="121443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FFFF00"/>
                </a:solidFill>
              </a:rPr>
              <a:t>Домашнє завдання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57158" y="5143512"/>
            <a:ext cx="8429684" cy="1214446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190FDB"/>
                </a:solidFill>
              </a:rPr>
              <a:t>Скласти план до образу Роланда. Добрати цитатний матеріал до образу Карла.</a:t>
            </a:r>
            <a:endParaRPr lang="ru-RU" sz="2000" b="1" dirty="0">
              <a:solidFill>
                <a:srgbClr val="190FDB"/>
              </a:solidFill>
            </a:endParaRPr>
          </a:p>
        </p:txBody>
      </p:sp>
    </p:spTree>
  </p:cSld>
  <p:clrMapOvr>
    <a:masterClrMapping/>
  </p:clrMapOvr>
  <p:transition spd="slow" advClick="0" advTm="10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апля 3"/>
          <p:cNvSpPr/>
          <p:nvPr/>
        </p:nvSpPr>
        <p:spPr>
          <a:xfrm>
            <a:off x="2428875" y="214313"/>
            <a:ext cx="6215063" cy="2643187"/>
          </a:xfrm>
          <a:prstGeom prst="teardrop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190FDB"/>
                </a:solidFill>
              </a:rPr>
              <a:t>Урок № 38</a:t>
            </a:r>
            <a:endParaRPr lang="ru-RU" sz="6000" b="1" dirty="0">
              <a:solidFill>
                <a:srgbClr val="190FDB"/>
              </a:solidFill>
            </a:endParaRPr>
          </a:p>
        </p:txBody>
      </p:sp>
      <p:sp>
        <p:nvSpPr>
          <p:cNvPr id="5" name="Облако 4"/>
          <p:cNvSpPr/>
          <p:nvPr/>
        </p:nvSpPr>
        <p:spPr>
          <a:xfrm>
            <a:off x="357188" y="3000375"/>
            <a:ext cx="8501062" cy="3500438"/>
          </a:xfrm>
          <a:prstGeom prst="cloud">
            <a:avLst/>
          </a:prstGeom>
          <a:solidFill>
            <a:srgbClr val="190FDB"/>
          </a:solidFill>
          <a:ln>
            <a:solidFill>
              <a:srgbClr val="2C0FDB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FF00"/>
                </a:solidFill>
              </a:rPr>
              <a:t>Тема. </a:t>
            </a:r>
            <a:r>
              <a:rPr lang="uk-UA" sz="3200" b="1" dirty="0">
                <a:solidFill>
                  <a:srgbClr val="FFFF00"/>
                </a:solidFill>
              </a:rPr>
              <a:t>Образ Карла Великого як ідеалу державної мудрості.</a:t>
            </a:r>
            <a:endParaRPr lang="ru-RU" sz="32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ransition spd="slow" advClick="0" advTm="8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толя\Рабочий стол\вв\charles_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357166"/>
            <a:ext cx="3298449" cy="4000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Скругленный прямоугольник 4"/>
          <p:cNvSpPr/>
          <p:nvPr/>
        </p:nvSpPr>
        <p:spPr>
          <a:xfrm>
            <a:off x="6500813" y="4429125"/>
            <a:ext cx="2428875" cy="50006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</a:rPr>
              <a:t>Карл Великий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188640"/>
            <a:ext cx="5214937" cy="693837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Карл Великий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народній творчості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50" y="928688"/>
            <a:ext cx="1571625" cy="3571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благородний 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214563" y="928688"/>
            <a:ext cx="1490662" cy="3571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величний 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071938" y="928688"/>
            <a:ext cx="1347787" cy="3571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могутній 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75" y="1428750"/>
            <a:ext cx="5429250" cy="3857625"/>
          </a:xfrm>
          <a:prstGeom prst="roundRect">
            <a:avLst/>
          </a:prstGeom>
          <a:solidFill>
            <a:srgbClr val="FF00FF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66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У “ Пісні про Роланда ” Карлові сняться два сни, які стають “ віщими ”.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1400" b="1" dirty="0">
                <a:solidFill>
                  <a:srgbClr val="043605"/>
                </a:solidFill>
                <a:latin typeface="Times New Roman" pitchFamily="18" charset="0"/>
                <a:cs typeface="Times New Roman" pitchFamily="18" charset="0"/>
              </a:rPr>
              <a:t>Сон він бачить тоді коли його дружина наближається до </a:t>
            </a:r>
            <a:r>
              <a:rPr lang="uk-UA" sz="1400" b="1" dirty="0" err="1">
                <a:solidFill>
                  <a:srgbClr val="043605"/>
                </a:solidFill>
                <a:latin typeface="Times New Roman" pitchFamily="18" charset="0"/>
                <a:cs typeface="Times New Roman" pitchFamily="18" charset="0"/>
              </a:rPr>
              <a:t>сарагоських</a:t>
            </a:r>
            <a:r>
              <a:rPr lang="uk-UA" sz="1400" b="1" dirty="0">
                <a:solidFill>
                  <a:srgbClr val="043605"/>
                </a:solidFill>
                <a:latin typeface="Times New Roman" pitchFamily="18" charset="0"/>
                <a:cs typeface="Times New Roman" pitchFamily="18" charset="0"/>
              </a:rPr>
              <a:t> земель.  Карлу сниться, що  </a:t>
            </a:r>
            <a:r>
              <a:rPr lang="uk-UA" sz="1400" b="1" dirty="0" err="1">
                <a:solidFill>
                  <a:srgbClr val="043605"/>
                </a:solidFill>
                <a:latin typeface="Times New Roman" pitchFamily="18" charset="0"/>
                <a:cs typeface="Times New Roman" pitchFamily="18" charset="0"/>
              </a:rPr>
              <a:t>Ганелон</a:t>
            </a:r>
            <a:r>
              <a:rPr lang="uk-UA" sz="1400" b="1" dirty="0">
                <a:solidFill>
                  <a:srgbClr val="043605"/>
                </a:solidFill>
                <a:latin typeface="Times New Roman" pitchFamily="18" charset="0"/>
                <a:cs typeface="Times New Roman" pitchFamily="18" charset="0"/>
              </a:rPr>
              <a:t> схопив списа, а  той розсипався. А потім неначе на Карла накинувся ведмідь і леопард. Карл відкусив у ведмедя вухо, а з  леопардом вступив у бій.  Усе це віщує, що незабаром станеться велика битва.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1400" b="1" dirty="0">
                <a:solidFill>
                  <a:srgbClr val="043605"/>
                </a:solidFill>
                <a:latin typeface="Times New Roman" pitchFamily="18" charset="0"/>
                <a:cs typeface="Times New Roman" pitchFamily="18" charset="0"/>
              </a:rPr>
              <a:t>А в іншому сні, коли Роланд бився з маврами, Карлові сниться страшенна буря, грім, блискавиці, вогонь, які падають з неба на франків. На військо напали страшні чудовиська. А на Карла накинувся величезний лев і зав'язалася страшна сутичка. Але в другому сні Карлові з'являється ангел. Це є свідченням того, що Бог все ж таки на боці франків і вони переможуть ворога, але за значними втратами.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43605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5750" y="5857875"/>
            <a:ext cx="1571625" cy="3571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 хоробрий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071688" y="5857875"/>
            <a:ext cx="1857375" cy="3571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 рішучий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85750" y="5357813"/>
            <a:ext cx="1571625" cy="3571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 мудрий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071688" y="5357813"/>
            <a:ext cx="1857375" cy="3571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 розсудливий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000500" y="5357813"/>
            <a:ext cx="1785938" cy="3571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 поміркований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000500" y="5857875"/>
            <a:ext cx="4929188" cy="3571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 цінує відданість своїх васалів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071688" y="6357938"/>
            <a:ext cx="1857375" cy="3571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 справедливий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000750" y="5357813"/>
            <a:ext cx="2928938" cy="3571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 прислухається до інших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5750" y="6357938"/>
            <a:ext cx="1571625" cy="3571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 людяний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000500" y="6357938"/>
            <a:ext cx="4929188" cy="3571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 його поважають навіть вороги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5123" name="Picture 3" descr="C:\Documents and Settings\толя\Рабочий стол\вв\fc00fb27ed4c.jpg"/>
          <p:cNvPicPr>
            <a:picLocks noChangeAspect="1" noChangeArrowheads="1"/>
          </p:cNvPicPr>
          <p:nvPr/>
        </p:nvPicPr>
        <p:blipFill>
          <a:blip r:embed="rId4" cstate="print"/>
          <a:srcRect l="7724" t="4297" r="10857" b="4297"/>
          <a:stretch>
            <a:fillRect/>
          </a:stretch>
        </p:blipFill>
        <p:spPr bwMode="auto">
          <a:xfrm>
            <a:off x="5286375" y="3608388"/>
            <a:ext cx="1143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20000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1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28625" y="285750"/>
            <a:ext cx="8358188" cy="14287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rgbClr val="C00000"/>
                </a:solidFill>
                <a:cs typeface="Times New Roman" pitchFamily="18" charset="0"/>
              </a:rPr>
              <a:t>Підсумки уроку</a:t>
            </a:r>
            <a:endParaRPr lang="ru-RU" sz="44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500063" y="1928813"/>
            <a:ext cx="8286750" cy="1571625"/>
          </a:xfrm>
          <a:prstGeom prst="round1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Який образ має Карл Великий у творі?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Як Карл ставиться до своїх підданих?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Як Карл сприйняв звістку про смерть Роланда?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Як Карл повів себе зі зрадником </a:t>
            </a:r>
            <a:r>
              <a:rPr lang="uk-UA" sz="2000" b="1" dirty="0" err="1">
                <a:solidFill>
                  <a:srgbClr val="0000FF"/>
                </a:solidFill>
                <a:cs typeface="Times New Roman" pitchFamily="18" charset="0"/>
              </a:rPr>
              <a:t>Ганелоном</a:t>
            </a: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?</a:t>
            </a:r>
            <a:endParaRPr lang="ru-RU" sz="20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28625" y="3714750"/>
            <a:ext cx="8358188" cy="857250"/>
          </a:xfrm>
          <a:prstGeom prst="flowChartTerminator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C00000"/>
                </a:solidFill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7188" y="4786313"/>
            <a:ext cx="8429625" cy="17145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Дібрати цитатний матеріал до образу </a:t>
            </a:r>
            <a:r>
              <a:rPr lang="uk-UA" sz="2400" b="1" dirty="0" err="1">
                <a:solidFill>
                  <a:srgbClr val="0000FF"/>
                </a:solidFill>
                <a:cs typeface="Times New Roman" pitchFamily="18" charset="0"/>
              </a:rPr>
              <a:t>Ганелона</a:t>
            </a: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slow" advClick="0" advTm="10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714375" y="285750"/>
            <a:ext cx="5500688" cy="3429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0000FF"/>
                </a:solidFill>
              </a:rPr>
              <a:t>Урок № 39</a:t>
            </a:r>
            <a:endParaRPr lang="ru-RU" sz="6000" b="1" dirty="0">
              <a:solidFill>
                <a:srgbClr val="0000FF"/>
              </a:solidFill>
            </a:endParaRPr>
          </a:p>
        </p:txBody>
      </p:sp>
      <p:sp>
        <p:nvSpPr>
          <p:cNvPr id="5" name="Волна 4"/>
          <p:cNvSpPr/>
          <p:nvPr/>
        </p:nvSpPr>
        <p:spPr>
          <a:xfrm>
            <a:off x="357188" y="3857625"/>
            <a:ext cx="8215312" cy="2786063"/>
          </a:xfrm>
          <a:prstGeom prst="wave">
            <a:avLst/>
          </a:prstGeom>
          <a:solidFill>
            <a:srgbClr val="2C0FDB"/>
          </a:solidFill>
          <a:ln>
            <a:solidFill>
              <a:srgbClr val="2C0FDB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Тема. </a:t>
            </a:r>
            <a:r>
              <a:rPr lang="uk-UA" sz="3200" b="1" dirty="0">
                <a:solidFill>
                  <a:srgbClr val="FFFF00"/>
                </a:solidFill>
              </a:rPr>
              <a:t>Ціна людської зради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FF00"/>
                </a:solidFill>
              </a:rPr>
              <a:t>(Зрадник </a:t>
            </a:r>
            <a:r>
              <a:rPr lang="uk-UA" sz="3200" b="1" dirty="0" err="1">
                <a:solidFill>
                  <a:srgbClr val="FFFF00"/>
                </a:solidFill>
              </a:rPr>
              <a:t>Ганелон</a:t>
            </a:r>
            <a:r>
              <a:rPr lang="uk-UA" sz="3200" b="1" dirty="0">
                <a:solidFill>
                  <a:srgbClr val="FFFF00"/>
                </a:solidFill>
              </a:rPr>
              <a:t> – антипод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FF00"/>
                </a:solidFill>
              </a:rPr>
              <a:t>Карла і Роланда ).</a:t>
            </a:r>
            <a:endParaRPr lang="ru-RU" sz="3200" b="1" dirty="0">
              <a:solidFill>
                <a:srgbClr val="00FF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8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2875" y="142875"/>
            <a:ext cx="8786813" cy="250031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FF0000"/>
                </a:solidFill>
              </a:rPr>
              <a:t>Зрада</a:t>
            </a:r>
            <a:r>
              <a:rPr lang="ru-RU" sz="2000" b="1" dirty="0">
                <a:solidFill>
                  <a:srgbClr val="FF0000"/>
                </a:solidFill>
              </a:rPr>
              <a:t> – </a:t>
            </a:r>
            <a:r>
              <a:rPr lang="ru-RU" sz="2000" b="1" dirty="0" err="1">
                <a:solidFill>
                  <a:srgbClr val="FF0000"/>
                </a:solidFill>
              </a:rPr>
              <a:t>найстрашніше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з</a:t>
            </a:r>
            <a:r>
              <a:rPr lang="ru-RU" sz="2000" b="1" dirty="0">
                <a:solidFill>
                  <a:srgbClr val="FF0000"/>
                </a:solidFill>
              </a:rPr>
              <a:t> того, на </a:t>
            </a:r>
            <a:r>
              <a:rPr lang="ru-RU" sz="2000" b="1" dirty="0" err="1">
                <a:solidFill>
                  <a:srgbClr val="FF0000"/>
                </a:solidFill>
              </a:rPr>
              <a:t>що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здатна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людина</a:t>
            </a:r>
            <a:r>
              <a:rPr lang="ru-RU" sz="2000" b="1" dirty="0">
                <a:solidFill>
                  <a:srgbClr val="FF0000"/>
                </a:solidFill>
              </a:rPr>
              <a:t>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solidFill>
                  <a:srgbClr val="FF0000"/>
                </a:solidFill>
              </a:rPr>
              <a:t>Зародилася</a:t>
            </a:r>
            <a:r>
              <a:rPr lang="ru-RU" sz="2000" b="1" dirty="0">
                <a:solidFill>
                  <a:srgbClr val="FF0000"/>
                </a:solidFill>
              </a:rPr>
              <a:t> вона на </a:t>
            </a:r>
            <a:r>
              <a:rPr lang="ru-RU" sz="2000" b="1" dirty="0" err="1">
                <a:solidFill>
                  <a:srgbClr val="FF0000"/>
                </a:solidFill>
              </a:rPr>
              <a:t>зорі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людського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життя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й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існувала</a:t>
            </a:r>
            <a:r>
              <a:rPr lang="ru-RU" sz="2000" b="1" dirty="0">
                <a:solidFill>
                  <a:srgbClr val="FF0000"/>
                </a:solidFill>
              </a:rPr>
              <a:t> в </a:t>
            </a:r>
            <a:r>
              <a:rPr lang="ru-RU" sz="2000" b="1" dirty="0" err="1">
                <a:solidFill>
                  <a:srgbClr val="FF0000"/>
                </a:solidFill>
              </a:rPr>
              <a:t>усі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часи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і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в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усіх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народів</a:t>
            </a:r>
            <a:r>
              <a:rPr lang="ru-RU" sz="2000" b="1" dirty="0">
                <a:solidFill>
                  <a:srgbClr val="FF0000"/>
                </a:solidFill>
              </a:rPr>
              <a:t>.  </a:t>
            </a:r>
            <a:r>
              <a:rPr lang="ru-RU" sz="2000" b="1" dirty="0" err="1">
                <a:solidFill>
                  <a:srgbClr val="FF0000"/>
                </a:solidFill>
              </a:rPr>
              <a:t>Зрадники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бувають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різними</a:t>
            </a:r>
            <a:r>
              <a:rPr lang="ru-RU" sz="2000" b="1" dirty="0">
                <a:solidFill>
                  <a:srgbClr val="FF0000"/>
                </a:solidFill>
              </a:rPr>
              <a:t>, як </a:t>
            </a:r>
            <a:r>
              <a:rPr lang="ru-RU" sz="2000" b="1" dirty="0" err="1">
                <a:solidFill>
                  <a:srgbClr val="FF0000"/>
                </a:solidFill>
              </a:rPr>
              <a:t>і</a:t>
            </a:r>
            <a:r>
              <a:rPr lang="ru-RU" sz="2000" b="1" dirty="0">
                <a:solidFill>
                  <a:srgbClr val="FF0000"/>
                </a:solidFill>
              </a:rPr>
              <a:t> плата, за яку вони </a:t>
            </a:r>
            <a:r>
              <a:rPr lang="ru-RU" sz="2000" b="1" dirty="0" err="1">
                <a:solidFill>
                  <a:srgbClr val="FF0000"/>
                </a:solidFill>
              </a:rPr>
              <a:t>це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роблять</a:t>
            </a:r>
            <a:r>
              <a:rPr lang="ru-RU" sz="2000" b="1" dirty="0">
                <a:solidFill>
                  <a:srgbClr val="FF0000"/>
                </a:solidFill>
              </a:rPr>
              <a:t>.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FF"/>
                </a:solidFill>
              </a:rPr>
              <a:t>Іуда зрадив Христа за 30 срібних монет… </a:t>
            </a:r>
            <a:r>
              <a:rPr lang="uk-UA" sz="1400" b="1" dirty="0" err="1">
                <a:solidFill>
                  <a:srgbClr val="0000FF"/>
                </a:solidFill>
              </a:rPr>
              <a:t>Брут</a:t>
            </a:r>
            <a:r>
              <a:rPr lang="uk-UA" sz="1400" b="1" dirty="0">
                <a:solidFill>
                  <a:srgbClr val="0000FF"/>
                </a:solidFill>
              </a:rPr>
              <a:t> – Цезаря … Хтось зрадив друга, кохання, батьківщину… Для чого люди це роблять? Що рухає їхніми вчинками? На ці та багато інших питань людство шукає відповідь, але знайти </a:t>
            </a:r>
            <a:r>
              <a:rPr lang="uk-UA" sz="1400" b="1" dirty="0" err="1">
                <a:solidFill>
                  <a:srgbClr val="0000FF"/>
                </a:solidFill>
              </a:rPr>
              <a:t>іх</a:t>
            </a:r>
            <a:r>
              <a:rPr lang="uk-UA" sz="1400" b="1" dirty="0">
                <a:solidFill>
                  <a:srgbClr val="0000FF"/>
                </a:solidFill>
              </a:rPr>
              <a:t> дуже важко.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0000"/>
                </a:solidFill>
              </a:rPr>
              <a:t>З давніх </a:t>
            </a:r>
            <a:r>
              <a:rPr lang="uk-UA" sz="2000" b="1" dirty="0" err="1">
                <a:solidFill>
                  <a:srgbClr val="FF0000"/>
                </a:solidFill>
              </a:rPr>
              <a:t>давен</a:t>
            </a:r>
            <a:r>
              <a:rPr lang="uk-UA" sz="2000" b="1" dirty="0">
                <a:solidFill>
                  <a:srgbClr val="FF0000"/>
                </a:solidFill>
              </a:rPr>
              <a:t> ця тема звучала в народних піснях, думах, сказаннях, легендах, переказах.  Значне місце вона займає й на сторінках літературних творів. Є вона і в середньовічній “ Пісні про Роланда ”.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5" name="Picture 2" descr="C:\Documents and Settings\толя\Рабочий стол\вв\12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3" y="2857496"/>
            <a:ext cx="2678925" cy="38576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000375" y="4572000"/>
            <a:ext cx="5929313" cy="2143125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 err="1">
                <a:solidFill>
                  <a:srgbClr val="C00000"/>
                </a:solidFill>
              </a:rPr>
              <a:t>Ганелон</a:t>
            </a:r>
            <a:endParaRPr lang="uk-UA" sz="24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“ Блискучі очі, гордий вид у нього, Широкі груди, благородне тіло,  А гарний – не надивляться всі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 пери ”.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Та </a:t>
            </a:r>
            <a:r>
              <a:rPr lang="uk-UA" b="1" dirty="0">
                <a:solidFill>
                  <a:srgbClr val="C00000"/>
                </a:solidFill>
              </a:rPr>
              <a:t>зрадництво </a:t>
            </a:r>
            <a:r>
              <a:rPr lang="uk-UA" b="1" dirty="0">
                <a:solidFill>
                  <a:srgbClr val="0000FF"/>
                </a:solidFill>
              </a:rPr>
              <a:t>-  це прояв душі, а зовнішність тут ні до чого. Зрадниками можуть бути звичайні люди, що й лякає.</a:t>
            </a: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3000375" y="2643188"/>
            <a:ext cx="5929313" cy="192881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rgbClr val="043605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043605"/>
                </a:solidFill>
              </a:rPr>
              <a:t>Сменилось</a:t>
            </a:r>
            <a:r>
              <a:rPr lang="uk-UA" b="1" dirty="0">
                <a:solidFill>
                  <a:srgbClr val="043605"/>
                </a:solidFill>
              </a:rPr>
              <a:t> </a:t>
            </a:r>
            <a:r>
              <a:rPr lang="uk-UA" b="1" dirty="0" err="1">
                <a:solidFill>
                  <a:srgbClr val="043605"/>
                </a:solidFill>
              </a:rPr>
              <a:t>место</a:t>
            </a:r>
            <a:r>
              <a:rPr lang="ru-RU" b="1" dirty="0">
                <a:solidFill>
                  <a:srgbClr val="043605"/>
                </a:solidFill>
              </a:rPr>
              <a:t>, обстоятельства,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43605"/>
                </a:solidFill>
              </a:rPr>
              <a:t>система символов и знаков,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43605"/>
                </a:solidFill>
              </a:rPr>
              <a:t>но запах, суть и вкус предательства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43605"/>
                </a:solidFill>
              </a:rPr>
              <a:t>на всех планетах одинаков.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i="1" dirty="0">
                <a:solidFill>
                  <a:srgbClr val="C00000"/>
                </a:solidFill>
              </a:rPr>
              <a:t>Ігор </a:t>
            </a:r>
            <a:r>
              <a:rPr lang="uk-UA" sz="1400" b="1" i="1" dirty="0" err="1">
                <a:solidFill>
                  <a:srgbClr val="C00000"/>
                </a:solidFill>
              </a:rPr>
              <a:t>Губерман</a:t>
            </a:r>
            <a:endParaRPr lang="ru-RU" sz="1400" b="1" i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43605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20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71500" y="1785938"/>
          <a:ext cx="8072494" cy="469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6247"/>
                <a:gridCol w="4036247"/>
              </a:tblGrid>
              <a:tr h="471491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err="1" smtClean="0">
                          <a:solidFill>
                            <a:srgbClr val="C00000"/>
                          </a:solidFill>
                        </a:rPr>
                        <a:t>Ганелон</a:t>
                      </a:r>
                      <a:endParaRPr lang="ru-RU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solidFill>
                            <a:srgbClr val="C00000"/>
                          </a:solidFill>
                        </a:rPr>
                        <a:t>Карл, Роланд</a:t>
                      </a:r>
                      <a:endParaRPr lang="ru-RU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85765">
                <a:tc gridSpan="2">
                  <a:txBody>
                    <a:bodyPr/>
                    <a:lstStyle/>
                    <a:p>
                      <a:pPr algn="ctr"/>
                      <a:r>
                        <a:rPr lang="uk-UA" b="1" i="1" dirty="0" smtClean="0">
                          <a:solidFill>
                            <a:srgbClr val="0000FF"/>
                          </a:solidFill>
                        </a:rPr>
                        <a:t>Спільне</a:t>
                      </a:r>
                      <a:endParaRPr lang="ru-RU" b="1" i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1464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43605"/>
                          </a:solidFill>
                        </a:rPr>
                        <a:t>1.</a:t>
                      </a:r>
                      <a:r>
                        <a:rPr lang="uk-UA" sz="1600" b="1" baseline="0" dirty="0" smtClean="0">
                          <a:solidFill>
                            <a:srgbClr val="043605"/>
                          </a:solidFill>
                        </a:rPr>
                        <a:t> Походить зі знатного роду.</a:t>
                      </a:r>
                      <a:endParaRPr lang="ru-RU" sz="1600" b="1" dirty="0">
                        <a:solidFill>
                          <a:srgbClr val="04360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43605"/>
                          </a:solidFill>
                        </a:rPr>
                        <a:t>1.</a:t>
                      </a:r>
                      <a:r>
                        <a:rPr lang="uk-UA" sz="1600" b="1" baseline="0" dirty="0" smtClean="0">
                          <a:solidFill>
                            <a:srgbClr val="043605"/>
                          </a:solidFill>
                        </a:rPr>
                        <a:t> Королівський рід.</a:t>
                      </a:r>
                      <a:endParaRPr lang="ru-RU" sz="1600" b="1" dirty="0">
                        <a:solidFill>
                          <a:srgbClr val="043605"/>
                        </a:solidFill>
                      </a:endParaRPr>
                    </a:p>
                  </a:txBody>
                  <a:tcPr/>
                </a:tc>
              </a:tr>
              <a:tr h="471491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43605"/>
                          </a:solidFill>
                        </a:rPr>
                        <a:t>2. Відважний воїн.</a:t>
                      </a:r>
                      <a:endParaRPr lang="ru-RU" sz="1600" b="1" dirty="0">
                        <a:solidFill>
                          <a:srgbClr val="04360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43605"/>
                          </a:solidFill>
                        </a:rPr>
                        <a:t>Обидва відважні воїни, відомі за межами Франції.</a:t>
                      </a:r>
                      <a:endParaRPr lang="ru-RU" sz="1600" b="1" dirty="0">
                        <a:solidFill>
                          <a:srgbClr val="043605"/>
                        </a:solidFill>
                      </a:endParaRPr>
                    </a:p>
                  </a:txBody>
                  <a:tcPr/>
                </a:tc>
              </a:tr>
              <a:tr h="285758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43605"/>
                          </a:solidFill>
                        </a:rPr>
                        <a:t>3. Гарна зовнішність.</a:t>
                      </a:r>
                      <a:endParaRPr lang="ru-RU" sz="1600" b="1" dirty="0">
                        <a:solidFill>
                          <a:srgbClr val="04360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 smtClean="0">
                          <a:solidFill>
                            <a:srgbClr val="043605"/>
                          </a:solidFill>
                        </a:rPr>
                        <a:t>3. Гарна зовнішність.</a:t>
                      </a:r>
                      <a:endParaRPr lang="ru-RU" sz="1800" b="1" dirty="0" smtClean="0">
                        <a:solidFill>
                          <a:srgbClr val="043605"/>
                        </a:solidFill>
                      </a:endParaRPr>
                    </a:p>
                  </a:txBody>
                  <a:tcPr/>
                </a:tc>
              </a:tr>
              <a:tr h="463874">
                <a:tc gridSpan="2">
                  <a:txBody>
                    <a:bodyPr/>
                    <a:lstStyle/>
                    <a:p>
                      <a:pPr algn="ctr"/>
                      <a:r>
                        <a:rPr lang="uk-UA" b="1" i="1" dirty="0" smtClean="0">
                          <a:solidFill>
                            <a:srgbClr val="0000FF"/>
                          </a:solidFill>
                        </a:rPr>
                        <a:t>Відмінне</a:t>
                      </a:r>
                      <a:endParaRPr lang="ru-RU" b="1" i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43605"/>
                          </a:solidFill>
                        </a:rPr>
                        <a:t>1. Хитрий, підступний.</a:t>
                      </a:r>
                      <a:endParaRPr lang="ru-RU" sz="1600" b="1" dirty="0">
                        <a:solidFill>
                          <a:srgbClr val="04360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43605"/>
                          </a:solidFill>
                        </a:rPr>
                        <a:t>1. Чесні, порядні.</a:t>
                      </a:r>
                      <a:endParaRPr lang="ru-RU" sz="1600" b="1" dirty="0">
                        <a:solidFill>
                          <a:srgbClr val="043605"/>
                        </a:solidFill>
                      </a:endParaRPr>
                    </a:p>
                  </a:txBody>
                  <a:tcPr/>
                </a:tc>
              </a:tr>
              <a:tr h="327668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43605"/>
                          </a:solidFill>
                        </a:rPr>
                        <a:t>2. Лицемір.</a:t>
                      </a:r>
                      <a:endParaRPr lang="ru-RU" sz="1600" b="1" dirty="0">
                        <a:solidFill>
                          <a:srgbClr val="04360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43605"/>
                          </a:solidFill>
                        </a:rPr>
                        <a:t>2. Відкриті душею.</a:t>
                      </a:r>
                      <a:endParaRPr lang="ru-RU" sz="1600" b="1" dirty="0">
                        <a:solidFill>
                          <a:srgbClr val="043605"/>
                        </a:solidFill>
                      </a:endParaRPr>
                    </a:p>
                  </a:txBody>
                  <a:tcPr/>
                </a:tc>
              </a:tr>
              <a:tr h="471491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43605"/>
                          </a:solidFill>
                        </a:rPr>
                        <a:t>3. Переслідує власні інтереси, які ставить вище державних.</a:t>
                      </a:r>
                      <a:endParaRPr lang="ru-RU" sz="1600" b="1" dirty="0">
                        <a:solidFill>
                          <a:srgbClr val="04360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43605"/>
                          </a:solidFill>
                        </a:rPr>
                        <a:t>3. Головне для обох – інтереси держави.</a:t>
                      </a:r>
                      <a:endParaRPr lang="ru-RU" sz="1600" b="1" dirty="0">
                        <a:solidFill>
                          <a:srgbClr val="043605"/>
                        </a:solidFill>
                      </a:endParaRPr>
                    </a:p>
                  </a:txBody>
                  <a:tcPr/>
                </a:tc>
              </a:tr>
              <a:tr h="471491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43605"/>
                          </a:solidFill>
                        </a:rPr>
                        <a:t>4. У вчинках керується</a:t>
                      </a:r>
                      <a:r>
                        <a:rPr lang="uk-UA" sz="1600" b="1" baseline="0" dirty="0" smtClean="0">
                          <a:solidFill>
                            <a:srgbClr val="043605"/>
                          </a:solidFill>
                        </a:rPr>
                        <a:t> почуттями ненависті й помсти.</a:t>
                      </a:r>
                      <a:endParaRPr lang="ru-RU" sz="1600" b="1" dirty="0">
                        <a:solidFill>
                          <a:srgbClr val="04360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43605"/>
                          </a:solidFill>
                        </a:rPr>
                        <a:t>4. Вчинками керують патріотичні почуття, бажання утвердити справедливість.</a:t>
                      </a:r>
                      <a:endParaRPr lang="ru-RU" sz="1600" b="1" dirty="0">
                        <a:solidFill>
                          <a:srgbClr val="043605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C:\Documents and Settings\толя\Рабочий стол\defaul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142852"/>
            <a:ext cx="1130919" cy="1500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C:\Documents and Settings\толя\Рабочий стол\вв\12500.jpg"/>
          <p:cNvPicPr>
            <a:picLocks noChangeAspect="1" noChangeArrowheads="1"/>
          </p:cNvPicPr>
          <p:nvPr/>
        </p:nvPicPr>
        <p:blipFill>
          <a:blip r:embed="rId3" cstate="print"/>
          <a:srcRect l="8000" t="9260" r="17333" b="25925"/>
          <a:stretch>
            <a:fillRect/>
          </a:stretch>
        </p:blipFill>
        <p:spPr bwMode="auto">
          <a:xfrm>
            <a:off x="2071670" y="142852"/>
            <a:ext cx="1200158" cy="1500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Documents and Settings\толя\Рабочий стол\Kar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142852"/>
            <a:ext cx="1194157" cy="1500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5000">
    <p:wheel spokes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лая лента лицом вверх 3"/>
          <p:cNvSpPr/>
          <p:nvPr/>
        </p:nvSpPr>
        <p:spPr>
          <a:xfrm>
            <a:off x="285750" y="285750"/>
            <a:ext cx="8572500" cy="1571625"/>
          </a:xfrm>
          <a:prstGeom prst="ellipseRibbon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C00000"/>
                </a:solidFill>
                <a:cs typeface="Times New Roman" pitchFamily="18" charset="0"/>
              </a:rPr>
              <a:t>Підсумки уроку</a:t>
            </a:r>
            <a:endParaRPr lang="ru-RU" sz="40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с одним скругленным углом 4"/>
          <p:cNvSpPr/>
          <p:nvPr/>
        </p:nvSpPr>
        <p:spPr>
          <a:xfrm>
            <a:off x="214313" y="1928813"/>
            <a:ext cx="8715375" cy="1571625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Яким автор зображує </a:t>
            </a:r>
            <a:r>
              <a:rPr lang="uk-UA" sz="2000" b="1" dirty="0" err="1">
                <a:solidFill>
                  <a:srgbClr val="0000FF"/>
                </a:solidFill>
                <a:cs typeface="Times New Roman" pitchFamily="18" charset="0"/>
              </a:rPr>
              <a:t>Ганелона</a:t>
            </a: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? Чому?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Що роздратувало </a:t>
            </a:r>
            <a:r>
              <a:rPr lang="uk-UA" sz="2000" b="1" dirty="0" err="1">
                <a:solidFill>
                  <a:srgbClr val="0000FF"/>
                </a:solidFill>
                <a:cs typeface="Times New Roman" pitchFamily="18" charset="0"/>
              </a:rPr>
              <a:t>Ганелона</a:t>
            </a: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 в поведінці Роланда?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Що стало причиною прокляття </a:t>
            </a:r>
            <a:r>
              <a:rPr lang="uk-UA" sz="2000" b="1" dirty="0" err="1">
                <a:solidFill>
                  <a:srgbClr val="0000FF"/>
                </a:solidFill>
                <a:cs typeface="Times New Roman" pitchFamily="18" charset="0"/>
              </a:rPr>
              <a:t>Ганелона</a:t>
            </a: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Доведіть, що </a:t>
            </a:r>
            <a:r>
              <a:rPr lang="uk-UA" sz="2000" b="1" dirty="0" err="1">
                <a:solidFill>
                  <a:srgbClr val="0000FF"/>
                </a:solidFill>
                <a:cs typeface="Times New Roman" pitchFamily="18" charset="0"/>
              </a:rPr>
              <a:t>Ганелон</a:t>
            </a: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 є антиподом Карла і Роланда.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28625" y="3714750"/>
            <a:ext cx="8358188" cy="857250"/>
          </a:xfrm>
          <a:prstGeom prst="flowChartTermina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7188" y="4786313"/>
            <a:ext cx="8429625" cy="17145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Підготуватися до уроку-диспуту.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( Питання для диспуту мають бути заздалегідь  підготовленими вчителем. )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память с посл. доступом 4"/>
          <p:cNvSpPr/>
          <p:nvPr/>
        </p:nvSpPr>
        <p:spPr>
          <a:xfrm>
            <a:off x="500034" y="285728"/>
            <a:ext cx="7096302" cy="2783232"/>
          </a:xfrm>
          <a:prstGeom prst="flowChartMagneticTape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20000" dir="540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 smtClean="0">
                <a:solidFill>
                  <a:srgbClr val="FFFF00"/>
                </a:solidFill>
              </a:rPr>
              <a:t>Урок</a:t>
            </a:r>
            <a:r>
              <a:rPr lang="en-US" sz="6000" b="1" dirty="0" smtClean="0">
                <a:solidFill>
                  <a:srgbClr val="FFFF00"/>
                </a:solidFill>
              </a:rPr>
              <a:t> </a:t>
            </a:r>
            <a:r>
              <a:rPr lang="uk-UA" sz="6000" b="1" dirty="0" smtClean="0">
                <a:solidFill>
                  <a:srgbClr val="FFFF00"/>
                </a:solidFill>
              </a:rPr>
              <a:t>№ </a:t>
            </a:r>
            <a:r>
              <a:rPr lang="uk-UA" sz="6000" b="1" dirty="0">
                <a:solidFill>
                  <a:srgbClr val="FFFF00"/>
                </a:solidFill>
              </a:rPr>
              <a:t>40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8" name="Блок-схема: дисплей 7"/>
          <p:cNvSpPr/>
          <p:nvPr/>
        </p:nvSpPr>
        <p:spPr>
          <a:xfrm>
            <a:off x="357158" y="3429000"/>
            <a:ext cx="8501122" cy="3071834"/>
          </a:xfrm>
          <a:prstGeom prst="flowChartDisplay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Тема. </a:t>
            </a:r>
            <a:r>
              <a:rPr lang="uk-UA" sz="2400" b="1" i="1" dirty="0">
                <a:solidFill>
                  <a:srgbClr val="003300"/>
                </a:solidFill>
              </a:rPr>
              <a:t>Розвиток зв'язного мовлення.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i="1" dirty="0">
                <a:solidFill>
                  <a:srgbClr val="003300"/>
                </a:solidFill>
              </a:rPr>
              <a:t> </a:t>
            </a:r>
            <a:r>
              <a:rPr lang="uk-UA" sz="3200" b="1" dirty="0">
                <a:solidFill>
                  <a:srgbClr val="0000FF"/>
                </a:solidFill>
              </a:rPr>
              <a:t>“ Поняття про честь і гідність у середньовічному епосі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FF"/>
                </a:solidFill>
              </a:rPr>
              <a:t>“ Пісня про Роланда ” ”</a:t>
            </a:r>
            <a:endParaRPr lang="ru-RU" sz="3200" b="1" i="1" dirty="0">
              <a:solidFill>
                <a:srgbClr val="0000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800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14282" y="214290"/>
            <a:ext cx="8429684" cy="107157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i="1" dirty="0">
                <a:solidFill>
                  <a:srgbClr val="0000FF"/>
                </a:solidFill>
              </a:rPr>
              <a:t>Диспут (лат.) - </a:t>
            </a:r>
            <a:r>
              <a:rPr lang="uk-UA" sz="2400" b="1" dirty="0">
                <a:solidFill>
                  <a:srgbClr val="FFFF00"/>
                </a:solidFill>
              </a:rPr>
              <a:t>прилюдне обговорення наукових, літературних тем тощо.</a:t>
            </a:r>
            <a:r>
              <a:rPr lang="uk-UA" sz="2800" b="1" dirty="0">
                <a:solidFill>
                  <a:srgbClr val="0000FF"/>
                </a:solidFill>
              </a:rPr>
              <a:t>  </a:t>
            </a:r>
            <a:endParaRPr lang="ru-RU" sz="2800" b="1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14282" y="1428736"/>
            <a:ext cx="8429684" cy="357190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400" b="1" dirty="0">
                <a:solidFill>
                  <a:srgbClr val="C00000"/>
                </a:solidFill>
              </a:rPr>
              <a:t>Як відобразився в епосі “ Пісня про Роланда ” рицарський </a:t>
            </a:r>
            <a:r>
              <a:rPr lang="uk-UA" sz="2400" b="1" dirty="0" smtClean="0">
                <a:solidFill>
                  <a:srgbClr val="C00000"/>
                </a:solidFill>
              </a:rPr>
              <a:t>“ </a:t>
            </a:r>
            <a:r>
              <a:rPr lang="uk-UA" sz="2400" b="1" dirty="0">
                <a:solidFill>
                  <a:srgbClr val="C00000"/>
                </a:solidFill>
              </a:rPr>
              <a:t>кодекс честі ”?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C00000"/>
                </a:solidFill>
              </a:rPr>
              <a:t>2. Чи можна сказати, що образи Роланда, Олівера, Карла є яскравими зразками епічних героїв?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C00000"/>
                </a:solidFill>
              </a:rPr>
              <a:t>3. Порівняйте еталон епічного героя античних поем і середньовічного епосу. Чи змінилося що-небудь у цьому еталоні? Чим, викликана поява в епічного героя нових рис?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20" y="5929330"/>
            <a:ext cx="8286808" cy="7143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Підготувати повідомлення про життєвий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та творчий шлях Данте.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285720" y="5143512"/>
            <a:ext cx="8286808" cy="714380"/>
          </a:xfrm>
          <a:prstGeom prst="flowChartTermina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20000">
    <p:strips dir="l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лнце 3"/>
          <p:cNvSpPr/>
          <p:nvPr/>
        </p:nvSpPr>
        <p:spPr>
          <a:xfrm>
            <a:off x="500063" y="285750"/>
            <a:ext cx="8215312" cy="3214688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rgbClr val="FF0000"/>
                </a:solidFill>
              </a:rPr>
              <a:t>Урок № 41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5" name="Облако 4"/>
          <p:cNvSpPr/>
          <p:nvPr/>
        </p:nvSpPr>
        <p:spPr>
          <a:xfrm>
            <a:off x="357158" y="3429000"/>
            <a:ext cx="8572560" cy="3143272"/>
          </a:xfrm>
          <a:prstGeom prst="cloud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7150" dist="38100" dir="5400000" algn="ctr" rotWithShape="0">
              <a:schemeClr val="accent2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Тема. </a:t>
            </a:r>
            <a:r>
              <a:rPr lang="uk-UA" sz="3200" b="1" dirty="0">
                <a:solidFill>
                  <a:srgbClr val="0000FF"/>
                </a:solidFill>
              </a:rPr>
              <a:t> </a:t>
            </a:r>
            <a:r>
              <a:rPr lang="uk-UA" sz="2800" b="1" dirty="0">
                <a:solidFill>
                  <a:srgbClr val="0000FF"/>
                </a:solidFill>
              </a:rPr>
              <a:t>Данте – видатний мислитель і поет Італії.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0000FF"/>
                </a:solidFill>
              </a:rPr>
              <a:t>“ Божественна комедія ” – філософсько-художній синтез середньовічної культури.  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8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толя\Рабочий стол\54394777_21226722_Portret_Dan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785794"/>
            <a:ext cx="3857652" cy="57714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Скругленный прямоугольник 2"/>
          <p:cNvSpPr/>
          <p:nvPr/>
        </p:nvSpPr>
        <p:spPr>
          <a:xfrm>
            <a:off x="5143504" y="5715016"/>
            <a:ext cx="3500462" cy="7143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Данте </a:t>
            </a:r>
            <a:r>
              <a:rPr lang="uk-UA" sz="2800" b="1" dirty="0" err="1">
                <a:solidFill>
                  <a:srgbClr val="C00000"/>
                </a:solidFill>
              </a:rPr>
              <a:t>Аліг</a:t>
            </a:r>
            <a:r>
              <a:rPr lang="en-US" sz="2800" b="1" dirty="0">
                <a:solidFill>
                  <a:srgbClr val="C00000"/>
                </a:solidFill>
              </a:rPr>
              <a:t>’</a:t>
            </a:r>
            <a:r>
              <a:rPr lang="uk-UA" sz="2800" b="1" dirty="0" err="1">
                <a:solidFill>
                  <a:srgbClr val="C00000"/>
                </a:solidFill>
              </a:rPr>
              <a:t>єрі</a:t>
            </a:r>
            <a:r>
              <a:rPr lang="uk-UA" sz="2800" b="1" dirty="0">
                <a:solidFill>
                  <a:srgbClr val="C00000"/>
                </a:solidFill>
              </a:rPr>
              <a:t>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4282" y="500042"/>
            <a:ext cx="4357718" cy="614366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 Давніх-давен існує одна дивовижна легенда.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Якось глибокої ночі,  коли навколо панувала тиша, у браму одного монастиря гучно постукав блідий, змучений подорожній. Брязкіт заліза пролунав у гарячому повітрі. Воротар запитав, хто стукає  і що йому треба. На це  незнайомий відповів  глухо і коротко: </a:t>
            </a:r>
            <a:r>
              <a:rPr lang="uk-UA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 Миру! 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Виявляється, що цим подорожнім був флорентійський вигнанець, найвидатніший поет Італії Данте </a:t>
            </a:r>
            <a:r>
              <a:rPr lang="uk-UA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Аліг</a:t>
            </a:r>
            <a:r>
              <a:rPr lang="en-US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b="1" dirty="0" err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єрі</a:t>
            </a:r>
            <a:r>
              <a:rPr lang="uk-UA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Не тільки для себе жадав він спокою і миру, а й для батьківщини своєї, що терзалася безконечними чварами, війнами й міжусобицями.</a:t>
            </a:r>
            <a:endParaRPr lang="ru-RU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6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C:\Documents and Settings\толя\Рабочий стол\10002367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214313"/>
            <a:ext cx="3143250" cy="422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55" name="Picture 3" descr="C:\Documents and Settings\толя\Рабочий стол\scrn_big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4541838"/>
            <a:ext cx="3143250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3500430" y="214290"/>
            <a:ext cx="5429288" cy="642942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 Божественна комедія ” – </a:t>
            </a:r>
            <a:r>
              <a:rPr lang="uk-UA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енциклопедія середньовічного світогляду. Але в цьому світогляді поруч із застарілими  уявленнями були й прогресивні риси,  що відкривали змученому народові перспективи не потойбічного райського життя, а земного, радісного та справедливого.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Літературознавці часто поєднують композицію поеми з величним храмом минулих часів, де кожна деталь строго зважена і розрахована. Три частини вміщують увесь загробний світ, яким він поставав у свідомості середньовічної людини: </a:t>
            </a: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 Пекло ”, “ Чистилище ”,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 Рай ”.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Алегорична цифра “ три ”, що втілює божественну триєдність, є відомим задумом поета.  Навколо цього числа,  у деяких випадках помноженого на три, зводиться будова поеми. В кожній  її частині  міститься 33 пісні, а всього їх 100, тому що у творі є ще й вступ. Усі частини поеми мають форму терцини.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20000">
    <p:dissolv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4282" y="214290"/>
            <a:ext cx="8643998" cy="32861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Данте зазначив, що поему “ Божественна комедія  ” слід сприймати у кількох аспектах: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буквальний </a:t>
            </a:r>
            <a:r>
              <a:rPr lang="uk-UA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( текст сприймається реально),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алегоричний </a:t>
            </a:r>
            <a:r>
              <a:rPr lang="uk-UA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( коли під текстом розуміються  події зовнішнього світу ),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філософський або містичний.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основі сюжету лежить подорож  героя загробним світом.  Але у Данте “ подорож душі після життя ” не є розв'язанням проблем власного снування, вона перетворюється на зображення сучасної Італії і всього людства.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Слід відмітити, що Данте назвав свій твір “ Комедією ”. За середньовічним поняттям комедія  означала, що в поемі відсутня особлива трагедійна піднесеність, а також зниження стилю до комічного бурлеску.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3300"/>
              </a:solidFill>
            </a:endParaRPr>
          </a:p>
        </p:txBody>
      </p:sp>
      <p:pic>
        <p:nvPicPr>
          <p:cNvPr id="152581" name="Picture 2" descr="C:\Documents and Settings\толя\Рабочий стол\12588462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3714750"/>
            <a:ext cx="428625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2582" name="Picture 3" descr="C:\Documents and Settings\толя\Рабочий стол\2758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3857625"/>
            <a:ext cx="205422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2583" name="Picture 4" descr="C:\Documents and Settings\толя\Рабочий стол\6884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38" y="3752850"/>
            <a:ext cx="1976437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Чайковский Франческа да Римини часть 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6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58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313" y="1285875"/>
          <a:ext cx="8715435" cy="5123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3087"/>
                <a:gridCol w="1743087"/>
                <a:gridCol w="1743087"/>
                <a:gridCol w="1743087"/>
                <a:gridCol w="1743087"/>
              </a:tblGrid>
              <a:tr h="571504">
                <a:tc>
                  <a:txBody>
                    <a:bodyPr/>
                    <a:lstStyle/>
                    <a:p>
                      <a:r>
                        <a:rPr lang="uk-UA" sz="2000" b="1" dirty="0" smtClean="0">
                          <a:solidFill>
                            <a:srgbClr val="FFFF00"/>
                          </a:solidFill>
                        </a:rPr>
                        <a:t>Образи, зміст</a:t>
                      </a:r>
                      <a:endParaRPr lang="ru-RU" sz="20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FFFF00"/>
                          </a:solidFill>
                        </a:rPr>
                        <a:t>Буквальний </a:t>
                      </a: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FFFF00"/>
                          </a:solidFill>
                        </a:rPr>
                        <a:t>Алегоричний 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FFFF00"/>
                          </a:solidFill>
                        </a:rPr>
                        <a:t>Моральний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>
                          <a:solidFill>
                            <a:srgbClr val="FFFF00"/>
                          </a:solidFill>
                        </a:rPr>
                        <a:t>Філософсь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-</a:t>
                      </a:r>
                      <a:r>
                        <a:rPr lang="uk-UA" dirty="0" smtClean="0">
                          <a:solidFill>
                            <a:srgbClr val="FFFF00"/>
                          </a:solidFill>
                        </a:rPr>
                        <a:t>кий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1449255">
                <a:tc>
                  <a:txBody>
                    <a:bodyPr/>
                    <a:lstStyle/>
                    <a:p>
                      <a:r>
                        <a:rPr lang="uk-UA" sz="1800" b="1" dirty="0" smtClean="0"/>
                        <a:t>Поет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/>
                        <a:t>Данте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/>
                        <a:t>Пошуки людиною свого місця</a:t>
                      </a:r>
                      <a:r>
                        <a:rPr lang="uk-UA" sz="1400" b="1" baseline="0" dirty="0" smtClean="0"/>
                        <a:t> у суспільстві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/>
                        <a:t>Людська душа оточена</a:t>
                      </a:r>
                      <a:r>
                        <a:rPr lang="uk-UA" sz="1400" b="1" baseline="0" dirty="0" smtClean="0"/>
                        <a:t> гріхами, але прагне очищення,</a:t>
                      </a:r>
                    </a:p>
                    <a:p>
                      <a:r>
                        <a:rPr lang="uk-UA" sz="1400" b="1" baseline="0" dirty="0" smtClean="0"/>
                        <a:t>морального відродження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/>
                        <a:t>Пошук людиною духовних</a:t>
                      </a:r>
                      <a:r>
                        <a:rPr lang="uk-UA" sz="1400" b="1" baseline="0" dirty="0" smtClean="0"/>
                        <a:t> ідеалів за для всього людства</a:t>
                      </a:r>
                      <a:endParaRPr lang="ru-RU" sz="1400" b="1" dirty="0"/>
                    </a:p>
                  </a:txBody>
                  <a:tcPr/>
                </a:tc>
              </a:tr>
              <a:tr h="1449255">
                <a:tc>
                  <a:txBody>
                    <a:bodyPr/>
                    <a:lstStyle/>
                    <a:p>
                      <a:r>
                        <a:rPr lang="uk-UA" b="1" dirty="0" smtClean="0"/>
                        <a:t>Вергілій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/>
                        <a:t>Римський поет </a:t>
                      </a:r>
                      <a:r>
                        <a:rPr lang="uk-UA" sz="1400" b="1" dirty="0" err="1" smtClean="0"/>
                        <a:t>Публій</a:t>
                      </a:r>
                      <a:r>
                        <a:rPr lang="uk-UA" sz="1400" b="1" dirty="0" smtClean="0"/>
                        <a:t> Вергілій </a:t>
                      </a:r>
                      <a:r>
                        <a:rPr lang="uk-UA" sz="1400" b="1" dirty="0" err="1" smtClean="0"/>
                        <a:t>Марон</a:t>
                      </a:r>
                      <a:r>
                        <a:rPr lang="uk-UA" sz="1400" b="1" dirty="0" smtClean="0"/>
                        <a:t> – автор “ Енеїди ”,</a:t>
                      </a:r>
                      <a:r>
                        <a:rPr lang="uk-UA" sz="1400" b="1" baseline="0" dirty="0" smtClean="0"/>
                        <a:t> “ Буколік ”, “ </a:t>
                      </a:r>
                      <a:r>
                        <a:rPr lang="uk-UA" sz="1400" b="1" baseline="0" dirty="0" err="1" smtClean="0"/>
                        <a:t>Георгік</a:t>
                      </a:r>
                      <a:r>
                        <a:rPr lang="uk-UA" sz="1400" b="1" baseline="0" dirty="0" smtClean="0"/>
                        <a:t> ”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err="1" smtClean="0"/>
                        <a:t>Прихильник</a:t>
                      </a:r>
                      <a:r>
                        <a:rPr lang="ru-RU" sz="1400" b="1" dirty="0" smtClean="0"/>
                        <a:t> </a:t>
                      </a:r>
                      <a:r>
                        <a:rPr lang="ru-RU" sz="1400" b="1" dirty="0" err="1" smtClean="0"/>
                        <a:t>суспільної</a:t>
                      </a:r>
                      <a:r>
                        <a:rPr lang="ru-RU" sz="1400" b="1" baseline="0" dirty="0" smtClean="0"/>
                        <a:t> </a:t>
                      </a:r>
                      <a:r>
                        <a:rPr lang="ru-RU" sz="1400" b="1" baseline="0" dirty="0" err="1" smtClean="0"/>
                        <a:t>єдності</a:t>
                      </a:r>
                      <a:r>
                        <a:rPr lang="ru-RU" sz="1400" b="1" baseline="0" dirty="0" smtClean="0"/>
                        <a:t>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/>
                        <a:t>Ідеал громадянських</a:t>
                      </a:r>
                      <a:r>
                        <a:rPr lang="uk-UA" sz="1400" b="1" baseline="0" dirty="0" smtClean="0"/>
                        <a:t> чеснот і людських якостей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/>
                        <a:t>Уособлення Божественної мудрості,</a:t>
                      </a:r>
                      <a:r>
                        <a:rPr lang="uk-UA" sz="1400" b="1" baseline="0" dirty="0" smtClean="0"/>
                        <a:t> що виведе людство до світла</a:t>
                      </a:r>
                      <a:endParaRPr lang="ru-RU" sz="1400" b="1" dirty="0"/>
                    </a:p>
                  </a:txBody>
                  <a:tcPr/>
                </a:tc>
              </a:tr>
              <a:tr h="1449255">
                <a:tc>
                  <a:txBody>
                    <a:bodyPr/>
                    <a:lstStyle/>
                    <a:p>
                      <a:r>
                        <a:rPr lang="uk-UA" b="1" dirty="0" err="1" smtClean="0"/>
                        <a:t>Беатріче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/>
                        <a:t>Кохана</a:t>
                      </a:r>
                      <a:r>
                        <a:rPr lang="uk-UA" sz="1400" b="1" baseline="0" dirty="0" smtClean="0"/>
                        <a:t> поета – </a:t>
                      </a:r>
                      <a:r>
                        <a:rPr lang="uk-UA" sz="1400" b="1" baseline="0" dirty="0" err="1" smtClean="0"/>
                        <a:t>Беатріче</a:t>
                      </a:r>
                      <a:r>
                        <a:rPr lang="uk-UA" sz="1400" b="1" baseline="0" dirty="0" smtClean="0"/>
                        <a:t> </a:t>
                      </a:r>
                      <a:r>
                        <a:rPr lang="uk-UA" sz="1400" b="1" baseline="0" dirty="0" err="1" smtClean="0"/>
                        <a:t>Портінарі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/>
                        <a:t>Ідеал Краси, Жіночості,</a:t>
                      </a:r>
                      <a:r>
                        <a:rPr lang="uk-UA" sz="1400" b="1" baseline="0" dirty="0" smtClean="0"/>
                        <a:t> Кохання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/>
                        <a:t>Любов, моральні цінності, що просвітлюють</a:t>
                      </a:r>
                      <a:r>
                        <a:rPr lang="uk-UA" sz="1400" b="1" baseline="0" dirty="0" smtClean="0"/>
                        <a:t> душу людини, роблять її кращою 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/>
                        <a:t>Символ Божественної любові, що веде людство</a:t>
                      </a:r>
                      <a:r>
                        <a:rPr lang="uk-UA" sz="1400" b="1" baseline="0" dirty="0" smtClean="0"/>
                        <a:t> до духовного відродження, вічного життя.</a:t>
                      </a:r>
                      <a:endParaRPr lang="ru-RU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214282" y="357166"/>
            <a:ext cx="8643998" cy="7143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Основні образи “ Божественної комедії ”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6000">
    <p:cover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28625" y="285750"/>
            <a:ext cx="8358188" cy="142875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rgbClr val="C00000"/>
                </a:solidFill>
                <a:cs typeface="Times New Roman" pitchFamily="18" charset="0"/>
              </a:rPr>
              <a:t>Підсумки уроку</a:t>
            </a:r>
            <a:endParaRPr lang="ru-RU" sz="44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285720" y="1857364"/>
            <a:ext cx="8501122" cy="1571636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190FDB"/>
                </a:solidFill>
              </a:rPr>
              <a:t>Назвіть найвідоміші твори Данте.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190FDB"/>
                </a:solidFill>
              </a:rPr>
              <a:t>Чому поета вигнали з Флоренції?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190FDB"/>
                </a:solidFill>
              </a:rPr>
              <a:t>Розкажіть про сюжет твору.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190FDB"/>
                </a:solidFill>
              </a:rPr>
              <a:t>Як можна розтлумачити назву твору?</a:t>
            </a:r>
            <a:endParaRPr lang="ru-RU" sz="2000" b="1" dirty="0">
              <a:solidFill>
                <a:srgbClr val="190FDB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28625" y="3714750"/>
            <a:ext cx="8358188" cy="857250"/>
          </a:xfrm>
          <a:prstGeom prst="flowChartTerminato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C00000"/>
                </a:solidFill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58" y="4786322"/>
            <a:ext cx="8429716" cy="17145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Вивчити конспект. Перечитати першу частину поеми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“ Пекло ”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928926" y="214290"/>
            <a:ext cx="5500726" cy="3357586"/>
          </a:xfrm>
          <a:prstGeom prst="ellipse">
            <a:avLst/>
          </a:prstGeom>
          <a:solidFill>
            <a:srgbClr val="FFFF00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solidFill>
                  <a:srgbClr val="0000FF"/>
                </a:solidFill>
              </a:rPr>
              <a:t>Урок № 42 </a:t>
            </a: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85720" y="4071942"/>
            <a:ext cx="8501122" cy="2428892"/>
          </a:xfrm>
          <a:prstGeom prst="snip2DiagRect">
            <a:avLst/>
          </a:prstGeom>
          <a:solidFill>
            <a:srgbClr val="2C0FDB"/>
          </a:solidFill>
          <a:effectLst>
            <a:glow rad="228600">
              <a:schemeClr val="accent2">
                <a:satMod val="175000"/>
                <a:alpha val="40000"/>
              </a:schemeClr>
            </a:glow>
            <a:outerShdw blurRad="39000" dist="25400" dir="5400000" rotWithShape="0">
              <a:srgbClr val="000000">
                <a:alpha val="38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FF00"/>
                </a:solidFill>
              </a:rPr>
              <a:t>Тема. </a:t>
            </a:r>
            <a:r>
              <a:rPr lang="ru-RU" sz="3200" b="1" dirty="0" err="1">
                <a:solidFill>
                  <a:srgbClr val="FFFF00"/>
                </a:solidFill>
              </a:rPr>
              <a:t>Пошуки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втраченого</a:t>
            </a:r>
            <a:r>
              <a:rPr lang="ru-RU" sz="3200" b="1" dirty="0">
                <a:solidFill>
                  <a:srgbClr val="FFFF00"/>
                </a:solidFill>
              </a:rPr>
              <a:t> шляху ( Данте.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FF00"/>
                </a:solidFill>
              </a:rPr>
              <a:t>Поема «Божественна </a:t>
            </a:r>
            <a:r>
              <a:rPr lang="ru-RU" sz="3200" b="1" dirty="0" err="1">
                <a:solidFill>
                  <a:srgbClr val="FFFF00"/>
                </a:solidFill>
              </a:rPr>
              <a:t>комедія</a:t>
            </a:r>
            <a:r>
              <a:rPr lang="ru-RU" sz="3200" b="1" dirty="0">
                <a:solidFill>
                  <a:srgbClr val="FFFF00"/>
                </a:solidFill>
              </a:rPr>
              <a:t> » </a:t>
            </a:r>
            <a:r>
              <a:rPr lang="ru-RU" sz="3200" b="1" dirty="0" err="1">
                <a:solidFill>
                  <a:srgbClr val="FFFF00"/>
                </a:solidFill>
              </a:rPr>
              <a:t>Частина</a:t>
            </a:r>
            <a:r>
              <a:rPr lang="ru-RU" sz="3200" b="1" dirty="0">
                <a:solidFill>
                  <a:srgbClr val="FFFF00"/>
                </a:solidFill>
              </a:rPr>
              <a:t> перша. « Пекло » ).</a:t>
            </a:r>
            <a:endParaRPr lang="uk-UA" sz="3200" b="1" dirty="0">
              <a:solidFill>
                <a:srgbClr val="00FF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8000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42875" y="214313"/>
            <a:ext cx="8786813" cy="207168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Ліричний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герой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твору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 першої частини починає свою уявну подорож загробним світом. Перед читачем  постає не реальна  людина, а дух, котрий летить у потойбічний світ.  Протягом своєї подорожі він зустрічає  інших духів людей, які жили колись. Причому серед них є як історичні постаті, так і вигнанці.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Головний герой проходить пекло, чистилище і рай. Така </a:t>
            </a:r>
            <a:r>
              <a:rPr lang="uk-UA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тричленність</a:t>
            </a:r>
            <a:r>
              <a:rPr lang="uk-UA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поеми має  свій глибокий смисл.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Пекло – це час гріха й минулого, чистилище – час каяття і вибору, рай – час праведності та вічного майбутнього.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313" y="2500313"/>
          <a:ext cx="86440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800"/>
                <a:gridCol w="1728800"/>
                <a:gridCol w="1971688"/>
                <a:gridCol w="1485912"/>
                <a:gridCol w="1728800"/>
              </a:tblGrid>
              <a:tr h="428628"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000066"/>
                          </a:solidFill>
                        </a:rPr>
                        <a:t>Образи,</a:t>
                      </a:r>
                      <a:r>
                        <a:rPr lang="uk-UA" baseline="0" dirty="0" smtClean="0">
                          <a:solidFill>
                            <a:srgbClr val="000066"/>
                          </a:solidFill>
                        </a:rPr>
                        <a:t> зміст</a:t>
                      </a:r>
                      <a:endParaRPr lang="ru-RU" dirty="0">
                        <a:solidFill>
                          <a:srgbClr val="00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000066"/>
                          </a:solidFill>
                        </a:rPr>
                        <a:t>Буквальний</a:t>
                      </a:r>
                      <a:endParaRPr lang="ru-RU" dirty="0">
                        <a:solidFill>
                          <a:srgbClr val="00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000066"/>
                          </a:solidFill>
                        </a:rPr>
                        <a:t>Алегоричний</a:t>
                      </a:r>
                      <a:endParaRPr lang="ru-RU" dirty="0">
                        <a:solidFill>
                          <a:srgbClr val="00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000066"/>
                          </a:solidFill>
                        </a:rPr>
                        <a:t>Моральний</a:t>
                      </a:r>
                    </a:p>
                    <a:p>
                      <a:endParaRPr lang="ru-RU" dirty="0">
                        <a:solidFill>
                          <a:srgbClr val="00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000066"/>
                          </a:solidFill>
                        </a:rPr>
                        <a:t>Філософський</a:t>
                      </a:r>
                      <a:r>
                        <a:rPr lang="uk-UA" baseline="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endParaRPr lang="ru-RU" dirty="0">
                        <a:solidFill>
                          <a:srgbClr val="000066"/>
                        </a:solidFill>
                      </a:endParaRPr>
                    </a:p>
                  </a:txBody>
                  <a:tcPr/>
                </a:tc>
              </a:tr>
              <a:tr h="574366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000FF"/>
                          </a:solidFill>
                        </a:rPr>
                        <a:t>Поет</a:t>
                      </a:r>
                      <a:endParaRPr lang="ru-RU" sz="16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000FF"/>
                          </a:solidFill>
                        </a:rPr>
                        <a:t>Данте</a:t>
                      </a:r>
                      <a:endParaRPr lang="ru-RU" sz="16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Пошук місця в суперечливому суспільстві</a:t>
                      </a:r>
                      <a:endParaRPr lang="ru-RU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Людська душа заблукала серед гріхів і пороків</a:t>
                      </a:r>
                      <a:endParaRPr lang="ru-RU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Пошук духовних ідеалів, прагнення духовного очищення</a:t>
                      </a:r>
                      <a:r>
                        <a:rPr lang="uk-UA" sz="1200" b="1" baseline="0" dirty="0" smtClean="0">
                          <a:solidFill>
                            <a:srgbClr val="0000FF"/>
                          </a:solidFill>
                        </a:rPr>
                        <a:t> людства</a:t>
                      </a:r>
                      <a:endParaRPr lang="ru-RU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800106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000FF"/>
                          </a:solidFill>
                        </a:rPr>
                        <a:t>Ліс</a:t>
                      </a:r>
                      <a:endParaRPr lang="ru-RU" sz="16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000FF"/>
                          </a:solidFill>
                        </a:rPr>
                        <a:t>Темний густий ліс</a:t>
                      </a:r>
                      <a:endParaRPr lang="ru-RU" sz="16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Папський Рим;</a:t>
                      </a:r>
                      <a:r>
                        <a:rPr lang="uk-UA" sz="1200" b="1" baseline="0" dirty="0" smtClean="0">
                          <a:solidFill>
                            <a:srgbClr val="0000FF"/>
                          </a:solidFill>
                        </a:rPr>
                        <a:t> політичні чвари в Італії</a:t>
                      </a:r>
                      <a:endParaRPr lang="ru-RU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Людські гріхи й помилки</a:t>
                      </a:r>
                      <a:endParaRPr lang="ru-RU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Втрата людством Божественної істини, правильного</a:t>
                      </a:r>
                      <a:r>
                        <a:rPr lang="uk-UA" sz="1200" b="1" baseline="0" dirty="0" smtClean="0">
                          <a:solidFill>
                            <a:srgbClr val="0000FF"/>
                          </a:solidFill>
                        </a:rPr>
                        <a:t> шляху, духовних орієнтирів</a:t>
                      </a:r>
                      <a:endParaRPr lang="ru-RU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800106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000FF"/>
                          </a:solidFill>
                        </a:rPr>
                        <a:t>Хижаки</a:t>
                      </a:r>
                      <a:endParaRPr lang="ru-RU" sz="16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Леопард</a:t>
                      </a:r>
                    </a:p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Лев</a:t>
                      </a:r>
                    </a:p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Вовчиця</a:t>
                      </a:r>
                      <a:endParaRPr lang="ru-RU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Політичні</a:t>
                      </a:r>
                      <a:r>
                        <a:rPr lang="uk-UA" sz="1200" b="1" baseline="0" dirty="0" smtClean="0">
                          <a:solidFill>
                            <a:srgbClr val="0000FF"/>
                          </a:solidFill>
                        </a:rPr>
                        <a:t> супротивники</a:t>
                      </a:r>
                    </a:p>
                    <a:p>
                      <a:r>
                        <a:rPr lang="uk-UA" sz="1200" b="1" baseline="0" dirty="0" smtClean="0">
                          <a:solidFill>
                            <a:srgbClr val="0000FF"/>
                          </a:solidFill>
                        </a:rPr>
                        <a:t>Король Франції</a:t>
                      </a:r>
                    </a:p>
                    <a:p>
                      <a:r>
                        <a:rPr lang="uk-UA" sz="1200" b="1" baseline="0" dirty="0" smtClean="0">
                          <a:solidFill>
                            <a:srgbClr val="0000FF"/>
                          </a:solidFill>
                        </a:rPr>
                        <a:t>Римське папство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Перелюбство</a:t>
                      </a:r>
                    </a:p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Гордість</a:t>
                      </a:r>
                    </a:p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Жадібність</a:t>
                      </a:r>
                    </a:p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Користолюбство </a:t>
                      </a:r>
                      <a:endParaRPr lang="ru-RU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Людські вади, спокуси</a:t>
                      </a:r>
                      <a:endParaRPr lang="ru-RU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800106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000FF"/>
                          </a:solidFill>
                        </a:rPr>
                        <a:t>Вергілій</a:t>
                      </a:r>
                      <a:endParaRPr lang="ru-RU" sz="16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rgbClr val="0000FF"/>
                          </a:solidFill>
                        </a:rPr>
                        <a:t>Римський поет </a:t>
                      </a:r>
                      <a:endParaRPr lang="ru-RU" sz="16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Прихильник імперії,</a:t>
                      </a:r>
                      <a:r>
                        <a:rPr lang="uk-UA" sz="1200" b="1" baseline="0" dirty="0" smtClean="0">
                          <a:solidFill>
                            <a:srgbClr val="0000FF"/>
                          </a:solidFill>
                        </a:rPr>
                        <a:t> єдиної держави</a:t>
                      </a:r>
                      <a:endParaRPr lang="ru-RU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Ідеал громадянських чеснот </a:t>
                      </a:r>
                      <a:endParaRPr lang="ru-RU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1" dirty="0" smtClean="0">
                          <a:solidFill>
                            <a:srgbClr val="0000FF"/>
                          </a:solidFill>
                        </a:rPr>
                        <a:t>Провісник християнства,</a:t>
                      </a:r>
                      <a:r>
                        <a:rPr lang="uk-UA" sz="1200" b="1" baseline="0" dirty="0" smtClean="0">
                          <a:solidFill>
                            <a:srgbClr val="0000FF"/>
                          </a:solidFill>
                        </a:rPr>
                        <a:t> втілення Божественної мудрості</a:t>
                      </a:r>
                      <a:endParaRPr lang="ru-RU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20000">
    <p:cover dir="rd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толя\Рабочий стол\38997661_011_The_Forest_sqs.jpg"/>
          <p:cNvPicPr>
            <a:picLocks noChangeAspect="1" noChangeArrowheads="1"/>
          </p:cNvPicPr>
          <p:nvPr/>
        </p:nvPicPr>
        <p:blipFill>
          <a:blip r:embed="rId2" cstate="print"/>
          <a:srcRect l="4286" t="3928" r="4285" b="8571"/>
          <a:stretch>
            <a:fillRect/>
          </a:stretch>
        </p:blipFill>
        <p:spPr bwMode="auto">
          <a:xfrm>
            <a:off x="214282" y="285728"/>
            <a:ext cx="4926577" cy="62865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Скругленный прямоугольник 5"/>
          <p:cNvSpPr/>
          <p:nvPr/>
        </p:nvSpPr>
        <p:spPr>
          <a:xfrm>
            <a:off x="5286375" y="285750"/>
            <a:ext cx="3571875" cy="62865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66"/>
                </a:solidFill>
              </a:rPr>
              <a:t>Поет у 35 років опинився у фантастичному темному лісі.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66"/>
                </a:solidFill>
              </a:rPr>
              <a:t>Він загубився і шукає  самого себе, правильний шлях у житті.</a:t>
            </a:r>
            <a:endParaRPr lang="ru-RU" sz="3200" b="1" dirty="0">
              <a:solidFill>
                <a:srgbClr val="000066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8000">
    <p:cover dir="lu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143375" y="214313"/>
            <a:ext cx="4786313" cy="63579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66"/>
                </a:solidFill>
              </a:rPr>
              <a:t>Сюжет першої пісні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0000"/>
                </a:solidFill>
              </a:rPr>
              <a:t>Експозиція</a:t>
            </a:r>
            <a:r>
              <a:rPr lang="uk-UA" sz="2400" b="1" dirty="0">
                <a:solidFill>
                  <a:srgbClr val="000066"/>
                </a:solidFill>
              </a:rPr>
              <a:t> – блукання героя в темному лісі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0000"/>
                </a:solidFill>
              </a:rPr>
              <a:t>Зав'язка</a:t>
            </a:r>
            <a:r>
              <a:rPr lang="uk-UA" sz="2400" b="1" dirty="0">
                <a:solidFill>
                  <a:srgbClr val="000066"/>
                </a:solidFill>
              </a:rPr>
              <a:t>  - зустріч із хижаками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0000"/>
                </a:solidFill>
              </a:rPr>
              <a:t>Розвиток дії </a:t>
            </a:r>
            <a:r>
              <a:rPr lang="uk-UA" sz="2400" b="1" dirty="0">
                <a:solidFill>
                  <a:srgbClr val="000066"/>
                </a:solidFill>
              </a:rPr>
              <a:t>– Вергілій рятує поета від хижаків і пропонує знайти інший шлях для душі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0000"/>
                </a:solidFill>
              </a:rPr>
              <a:t>Кульмінація</a:t>
            </a:r>
            <a:r>
              <a:rPr lang="uk-UA" sz="2400" b="1" dirty="0">
                <a:solidFill>
                  <a:srgbClr val="000066"/>
                </a:solidFill>
              </a:rPr>
              <a:t> – поет духовно прозріває, він готовий пройти слідом за Вергілієм усі важкі шляхи в пошуках морального очищення.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66"/>
                </a:solidFill>
              </a:rPr>
              <a:t>Розв'язка – Поети йдуть у загробний світ </a:t>
            </a:r>
            <a:endParaRPr lang="ru-RU" sz="2400" b="1" dirty="0">
              <a:solidFill>
                <a:srgbClr val="000066"/>
              </a:solidFill>
            </a:endParaRPr>
          </a:p>
        </p:txBody>
      </p:sp>
      <p:pic>
        <p:nvPicPr>
          <p:cNvPr id="2051" name="Picture 3" descr="C:\Documents and Settings\толя\Рабочий стол\attach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21486"/>
            <a:ext cx="3714776" cy="53850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Скругленный прямоугольник 6"/>
          <p:cNvSpPr/>
          <p:nvPr/>
        </p:nvSpPr>
        <p:spPr>
          <a:xfrm>
            <a:off x="571500" y="5786438"/>
            <a:ext cx="3000375" cy="785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000066"/>
                </a:solidFill>
              </a:rPr>
              <a:t>Блейк</a:t>
            </a:r>
            <a:r>
              <a:rPr lang="uk-UA" b="1" dirty="0">
                <a:solidFill>
                  <a:srgbClr val="000066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66"/>
                </a:solidFill>
              </a:rPr>
              <a:t>“ Божественна комедія ”</a:t>
            </a:r>
            <a:endParaRPr lang="ru-RU" b="1" dirty="0">
              <a:solidFill>
                <a:srgbClr val="000066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4000">
    <p:cover dir="ru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толя\Рабочий стол\3e788f8cc59bcf660bcb2dfb2b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57163"/>
            <a:ext cx="8610600" cy="653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1428750" y="6072188"/>
            <a:ext cx="6286500" cy="571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000066"/>
                </a:solidFill>
              </a:rPr>
              <a:t>Харон</a:t>
            </a:r>
            <a:r>
              <a:rPr lang="uk-UA" b="1" dirty="0">
                <a:solidFill>
                  <a:srgbClr val="000066"/>
                </a:solidFill>
              </a:rPr>
              <a:t> переправляє душі померлих через річку </a:t>
            </a:r>
            <a:r>
              <a:rPr lang="uk-UA" b="1" dirty="0" err="1">
                <a:solidFill>
                  <a:srgbClr val="000066"/>
                </a:solidFill>
              </a:rPr>
              <a:t>Ахерон</a:t>
            </a:r>
            <a:r>
              <a:rPr lang="uk-UA" b="1" dirty="0">
                <a:solidFill>
                  <a:srgbClr val="000066"/>
                </a:solidFill>
              </a:rPr>
              <a:t> до Пекла.</a:t>
            </a:r>
            <a:endParaRPr lang="ru-RU" b="1" dirty="0">
              <a:solidFill>
                <a:srgbClr val="000066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500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Горизонтальный свиток 6"/>
          <p:cNvSpPr/>
          <p:nvPr/>
        </p:nvSpPr>
        <p:spPr>
          <a:xfrm>
            <a:off x="5857875" y="142875"/>
            <a:ext cx="3071813" cy="1143000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</a:rPr>
              <a:t>Лишайте сподівання всі,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хто</a:t>
            </a:r>
            <a:r>
              <a:rPr lang="ru-RU" sz="2000" b="1" dirty="0">
                <a:solidFill>
                  <a:srgbClr val="C00000"/>
                </a:solidFill>
              </a:rPr>
              <a:t> входить …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Напис на брамі Пекла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214313" y="1214438"/>
            <a:ext cx="8715375" cy="285750"/>
          </a:xfrm>
          <a:prstGeom prst="flowChartTermina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C00000"/>
                </a:solidFill>
              </a:rPr>
              <a:t>Коло 1-е  </a:t>
            </a:r>
            <a:r>
              <a:rPr lang="uk-UA" sz="1400" b="1" dirty="0">
                <a:solidFill>
                  <a:schemeClr val="bg1"/>
                </a:solidFill>
              </a:rPr>
              <a:t>Лімб  замок      </a:t>
            </a:r>
            <a:r>
              <a:rPr lang="uk-UA" sz="1200" b="1" dirty="0">
                <a:solidFill>
                  <a:schemeClr val="bg1"/>
                </a:solidFill>
              </a:rPr>
              <a:t>нехрещені немовлята і доброчесні нехристияни      </a:t>
            </a:r>
            <a:r>
              <a:rPr lang="uk-UA" sz="1400" b="1" dirty="0">
                <a:solidFill>
                  <a:schemeClr val="bg1"/>
                </a:solidFill>
              </a:rPr>
              <a:t>Гомер Сократ Платон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2" name="Блок-схема: знак завершения 11"/>
          <p:cNvSpPr/>
          <p:nvPr/>
        </p:nvSpPr>
        <p:spPr>
          <a:xfrm>
            <a:off x="500063" y="1928813"/>
            <a:ext cx="7858125" cy="285750"/>
          </a:xfrm>
          <a:prstGeom prst="flowChartTermina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Коло 3-е </a:t>
            </a:r>
            <a:r>
              <a:rPr lang="uk-UA" sz="1400" b="1" dirty="0">
                <a:solidFill>
                  <a:schemeClr val="bg1"/>
                </a:solidFill>
              </a:rPr>
              <a:t> Цербер                            черевоугодники                                  Чвакало                           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571500" y="2286000"/>
            <a:ext cx="7643813" cy="285750"/>
          </a:xfrm>
          <a:prstGeom prst="flowChartTermina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chemeClr val="bg1"/>
                </a:solidFill>
              </a:rPr>
              <a:t>                                           скнари і марнотратник                 </a:t>
            </a:r>
            <a:r>
              <a:rPr lang="uk-UA" sz="1400" b="1" dirty="0" err="1">
                <a:solidFill>
                  <a:schemeClr val="bg1"/>
                </a:solidFill>
              </a:rPr>
              <a:t>Плутос</a:t>
            </a:r>
            <a:r>
              <a:rPr lang="uk-UA" sz="1400" b="1" dirty="0">
                <a:solidFill>
                  <a:schemeClr val="bg1"/>
                </a:solidFill>
              </a:rPr>
              <a:t>             </a:t>
            </a:r>
            <a:r>
              <a:rPr lang="uk-UA" sz="1400" b="1" dirty="0">
                <a:solidFill>
                  <a:srgbClr val="C00000"/>
                </a:solidFill>
              </a:rPr>
              <a:t>Коло 4-е</a:t>
            </a:r>
            <a:r>
              <a:rPr lang="uk-UA" sz="1400" b="1" dirty="0">
                <a:solidFill>
                  <a:schemeClr val="bg1"/>
                </a:solidFill>
              </a:rPr>
              <a:t>            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4" name="Блок-схема: знак завершения 13"/>
          <p:cNvSpPr/>
          <p:nvPr/>
        </p:nvSpPr>
        <p:spPr>
          <a:xfrm>
            <a:off x="714375" y="2643188"/>
            <a:ext cx="7429500" cy="285750"/>
          </a:xfrm>
          <a:prstGeom prst="flowChartTermina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Коло 5-е </a:t>
            </a:r>
            <a:r>
              <a:rPr lang="uk-UA" sz="1400" b="1" dirty="0">
                <a:solidFill>
                  <a:schemeClr val="bg1"/>
                </a:solidFill>
              </a:rPr>
              <a:t>  Фурії     </a:t>
            </a:r>
            <a:r>
              <a:rPr lang="uk-UA" sz="1200" b="1" dirty="0">
                <a:solidFill>
                  <a:schemeClr val="bg1"/>
                </a:solidFill>
              </a:rPr>
              <a:t>м. </a:t>
            </a:r>
            <a:r>
              <a:rPr lang="uk-UA" sz="1200" b="1" dirty="0" err="1">
                <a:solidFill>
                  <a:schemeClr val="bg1"/>
                </a:solidFill>
              </a:rPr>
              <a:t>Діте</a:t>
            </a:r>
            <a:r>
              <a:rPr lang="uk-UA" sz="1200" b="1" dirty="0">
                <a:solidFill>
                  <a:schemeClr val="bg1"/>
                </a:solidFill>
              </a:rPr>
              <a:t>  </a:t>
            </a:r>
            <a:r>
              <a:rPr lang="uk-UA" sz="1400" b="1" dirty="0">
                <a:solidFill>
                  <a:schemeClr val="bg1"/>
                </a:solidFill>
              </a:rPr>
              <a:t>               гнівні                                   </a:t>
            </a:r>
            <a:r>
              <a:rPr lang="uk-UA" sz="1400" b="1" dirty="0" err="1">
                <a:solidFill>
                  <a:schemeClr val="bg1"/>
                </a:solidFill>
              </a:rPr>
              <a:t>Філіппо</a:t>
            </a:r>
            <a:r>
              <a:rPr lang="uk-UA" sz="1400" b="1" dirty="0">
                <a:solidFill>
                  <a:schemeClr val="bg1"/>
                </a:solidFill>
              </a:rPr>
              <a:t> Срібний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15" name="Блок-схема: знак завершения 14"/>
          <p:cNvSpPr/>
          <p:nvPr/>
        </p:nvSpPr>
        <p:spPr>
          <a:xfrm>
            <a:off x="1000125" y="3000375"/>
            <a:ext cx="6786563" cy="285750"/>
          </a:xfrm>
          <a:prstGeom prst="flowChartTermina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                                                      </a:t>
            </a:r>
            <a:r>
              <a:rPr lang="uk-UA" sz="1400" b="1" dirty="0">
                <a:solidFill>
                  <a:schemeClr val="bg1"/>
                </a:solidFill>
              </a:rPr>
              <a:t>єретики                 папа </a:t>
            </a:r>
            <a:r>
              <a:rPr lang="uk-UA" sz="1400" b="1" dirty="0" err="1">
                <a:solidFill>
                  <a:schemeClr val="bg1"/>
                </a:solidFill>
              </a:rPr>
              <a:t>Анастасій</a:t>
            </a:r>
            <a:r>
              <a:rPr lang="uk-UA" sz="1400" b="1" dirty="0">
                <a:solidFill>
                  <a:schemeClr val="bg1"/>
                </a:solidFill>
              </a:rPr>
              <a:t>    </a:t>
            </a:r>
            <a:r>
              <a:rPr lang="uk-UA" sz="1400" b="1" dirty="0">
                <a:solidFill>
                  <a:srgbClr val="C00000"/>
                </a:solidFill>
              </a:rPr>
              <a:t> Коло 6-е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6" name="Блок-схема: знак завершения 15"/>
          <p:cNvSpPr/>
          <p:nvPr/>
        </p:nvSpPr>
        <p:spPr>
          <a:xfrm>
            <a:off x="1143000" y="3357563"/>
            <a:ext cx="6500813" cy="285750"/>
          </a:xfrm>
          <a:prstGeom prst="flowChartTermina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Коло 7-е </a:t>
            </a:r>
            <a:r>
              <a:rPr lang="uk-UA" sz="1400" b="1" dirty="0">
                <a:solidFill>
                  <a:schemeClr val="bg1"/>
                </a:solidFill>
              </a:rPr>
              <a:t>  </a:t>
            </a:r>
            <a:r>
              <a:rPr lang="uk-UA" sz="1200" b="1" dirty="0">
                <a:solidFill>
                  <a:schemeClr val="bg1"/>
                </a:solidFill>
              </a:rPr>
              <a:t>мінотавр, центаври </a:t>
            </a:r>
            <a:r>
              <a:rPr lang="uk-UA" sz="1050" b="1" dirty="0">
                <a:solidFill>
                  <a:schemeClr val="bg1"/>
                </a:solidFill>
              </a:rPr>
              <a:t>1.насильники над ближнім 2. над собою 3. над природою</a:t>
            </a:r>
            <a:endParaRPr lang="ru-RU" sz="1050" b="1" dirty="0">
              <a:solidFill>
                <a:srgbClr val="C00000"/>
              </a:solidFill>
            </a:endParaRPr>
          </a:p>
        </p:txBody>
      </p:sp>
      <p:sp>
        <p:nvSpPr>
          <p:cNvPr id="17" name="Блок-схема: знак завершения 16"/>
          <p:cNvSpPr/>
          <p:nvPr/>
        </p:nvSpPr>
        <p:spPr>
          <a:xfrm>
            <a:off x="1214438" y="3714750"/>
            <a:ext cx="6215062" cy="285750"/>
          </a:xfrm>
          <a:prstGeom prst="flowChartTermina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chemeClr val="bg1"/>
                </a:solidFill>
              </a:rPr>
              <a:t>Хвостатий </a:t>
            </a:r>
            <a:r>
              <a:rPr lang="uk-UA" sz="1400" b="1" dirty="0" err="1">
                <a:solidFill>
                  <a:schemeClr val="bg1"/>
                </a:solidFill>
              </a:rPr>
              <a:t>Геріон</a:t>
            </a:r>
            <a:r>
              <a:rPr lang="uk-UA" sz="1400" b="1" dirty="0">
                <a:solidFill>
                  <a:schemeClr val="bg1"/>
                </a:solidFill>
              </a:rPr>
              <a:t>           Магомет    10 схови                             </a:t>
            </a:r>
            <a:r>
              <a:rPr lang="uk-UA" sz="1400" b="1" dirty="0">
                <a:solidFill>
                  <a:srgbClr val="C00000"/>
                </a:solidFill>
              </a:rPr>
              <a:t>Коло 8-е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8" name="Блок-схема: знак завершения 17"/>
          <p:cNvSpPr/>
          <p:nvPr/>
        </p:nvSpPr>
        <p:spPr>
          <a:xfrm>
            <a:off x="357188" y="1571625"/>
            <a:ext cx="8215312" cy="285750"/>
          </a:xfrm>
          <a:prstGeom prst="flowChartTermina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 err="1">
                <a:solidFill>
                  <a:schemeClr val="bg1"/>
                </a:solidFill>
              </a:rPr>
              <a:t>Паріс</a:t>
            </a:r>
            <a:r>
              <a:rPr lang="uk-UA" sz="1400" b="1" dirty="0">
                <a:solidFill>
                  <a:schemeClr val="bg1"/>
                </a:solidFill>
              </a:rPr>
              <a:t> </a:t>
            </a:r>
            <a:r>
              <a:rPr lang="uk-UA" sz="1400" b="1" dirty="0" err="1">
                <a:solidFill>
                  <a:schemeClr val="bg1"/>
                </a:solidFill>
              </a:rPr>
              <a:t>Єлена</a:t>
            </a:r>
            <a:r>
              <a:rPr lang="uk-UA" sz="1400" b="1" dirty="0">
                <a:solidFill>
                  <a:schemeClr val="bg1"/>
                </a:solidFill>
              </a:rPr>
              <a:t> Ахілл </a:t>
            </a:r>
            <a:r>
              <a:rPr lang="uk-UA" sz="1400" b="1" dirty="0" err="1">
                <a:solidFill>
                  <a:schemeClr val="bg1"/>
                </a:solidFill>
              </a:rPr>
              <a:t>Трістан</a:t>
            </a:r>
            <a:r>
              <a:rPr lang="uk-UA" sz="1400" b="1" dirty="0">
                <a:solidFill>
                  <a:schemeClr val="bg1"/>
                </a:solidFill>
              </a:rPr>
              <a:t>      порушники шлюбної вірності               Мінос       </a:t>
            </a:r>
            <a:r>
              <a:rPr lang="uk-UA" sz="1400" b="1" dirty="0">
                <a:solidFill>
                  <a:srgbClr val="C00000"/>
                </a:solidFill>
              </a:rPr>
              <a:t>Коло 2-е 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9" name="Блок-схема: знак завершения 18"/>
          <p:cNvSpPr/>
          <p:nvPr/>
        </p:nvSpPr>
        <p:spPr>
          <a:xfrm>
            <a:off x="1357313" y="4071938"/>
            <a:ext cx="5929312" cy="285750"/>
          </a:xfrm>
          <a:prstGeom prst="flowChartTermina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Коло 9-е</a:t>
            </a:r>
            <a:r>
              <a:rPr lang="uk-UA" sz="1400" b="1" dirty="0">
                <a:solidFill>
                  <a:schemeClr val="bg1"/>
                </a:solidFill>
              </a:rPr>
              <a:t>                          криниця гігантів                              Антей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2" name="Блок-схема: знак завершения 21"/>
          <p:cNvSpPr/>
          <p:nvPr/>
        </p:nvSpPr>
        <p:spPr>
          <a:xfrm>
            <a:off x="1500188" y="4429125"/>
            <a:ext cx="5500687" cy="285750"/>
          </a:xfrm>
          <a:prstGeom prst="flowChartTermina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chemeClr val="bg1"/>
                </a:solidFill>
              </a:rPr>
              <a:t>1-й: Каїна – зрадники рідних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23" name="Блок-схема: знак завершения 22"/>
          <p:cNvSpPr/>
          <p:nvPr/>
        </p:nvSpPr>
        <p:spPr>
          <a:xfrm>
            <a:off x="1857375" y="4786313"/>
            <a:ext cx="4857750" cy="285750"/>
          </a:xfrm>
          <a:prstGeom prst="flowChartTermina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chemeClr val="bg1"/>
                </a:solidFill>
              </a:rPr>
              <a:t>2-й: </a:t>
            </a:r>
            <a:r>
              <a:rPr lang="uk-UA" sz="1400" b="1" dirty="0" err="1">
                <a:solidFill>
                  <a:schemeClr val="bg1"/>
                </a:solidFill>
              </a:rPr>
              <a:t>Антенора</a:t>
            </a:r>
            <a:r>
              <a:rPr lang="uk-UA" sz="1400" b="1" dirty="0">
                <a:solidFill>
                  <a:schemeClr val="bg1"/>
                </a:solidFill>
              </a:rPr>
              <a:t> – батьківщини, </a:t>
            </a:r>
            <a:r>
              <a:rPr lang="uk-UA" sz="1400" b="1" dirty="0" err="1">
                <a:solidFill>
                  <a:schemeClr val="bg1"/>
                </a:solidFill>
              </a:rPr>
              <a:t>Ганелон</a:t>
            </a:r>
            <a:r>
              <a:rPr lang="uk-UA" sz="1400" b="1" dirty="0">
                <a:solidFill>
                  <a:schemeClr val="bg1"/>
                </a:solidFill>
              </a:rPr>
              <a:t> 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24" name="Блок-схема: знак завершения 23"/>
          <p:cNvSpPr/>
          <p:nvPr/>
        </p:nvSpPr>
        <p:spPr>
          <a:xfrm>
            <a:off x="2071688" y="5143500"/>
            <a:ext cx="4500562" cy="285750"/>
          </a:xfrm>
          <a:prstGeom prst="flowChartTermina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chemeClr val="bg1"/>
                </a:solidFill>
              </a:rPr>
              <a:t>3-й: </a:t>
            </a:r>
            <a:r>
              <a:rPr lang="uk-UA" sz="1400" b="1" dirty="0" err="1">
                <a:solidFill>
                  <a:schemeClr val="bg1"/>
                </a:solidFill>
              </a:rPr>
              <a:t>Толомея</a:t>
            </a:r>
            <a:r>
              <a:rPr lang="uk-UA" sz="1400" b="1" dirty="0">
                <a:solidFill>
                  <a:schemeClr val="bg1"/>
                </a:solidFill>
              </a:rPr>
              <a:t> – друзів і співтрапезників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25" name="Блок-схема: знак завершения 24"/>
          <p:cNvSpPr/>
          <p:nvPr/>
        </p:nvSpPr>
        <p:spPr>
          <a:xfrm>
            <a:off x="2214563" y="5500688"/>
            <a:ext cx="4071937" cy="285750"/>
          </a:xfrm>
          <a:prstGeom prst="flowChartTermina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chemeClr val="bg1"/>
                </a:solidFill>
              </a:rPr>
              <a:t>4-й:  </a:t>
            </a:r>
            <a:r>
              <a:rPr lang="uk-UA" sz="1400" b="1" dirty="0" err="1">
                <a:solidFill>
                  <a:schemeClr val="bg1"/>
                </a:solidFill>
              </a:rPr>
              <a:t>Джудекка</a:t>
            </a:r>
            <a:r>
              <a:rPr lang="uk-UA" sz="1400" b="1" dirty="0">
                <a:solidFill>
                  <a:schemeClr val="bg1"/>
                </a:solidFill>
              </a:rPr>
              <a:t>.  Іуда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60784" name="Picture 3" descr="C:\Documents and Settings\толя\Рабочий стол\016.jpg"/>
          <p:cNvPicPr>
            <a:picLocks noChangeAspect="1" noChangeArrowheads="1"/>
          </p:cNvPicPr>
          <p:nvPr/>
        </p:nvPicPr>
        <p:blipFill>
          <a:blip r:embed="rId2" cstate="print"/>
          <a:srcRect l="27499" t="10950" r="37500" b="68977"/>
          <a:stretch>
            <a:fillRect/>
          </a:stretch>
        </p:blipFill>
        <p:spPr bwMode="auto">
          <a:xfrm>
            <a:off x="3857625" y="5857875"/>
            <a:ext cx="85725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Волна 26"/>
          <p:cNvSpPr/>
          <p:nvPr/>
        </p:nvSpPr>
        <p:spPr>
          <a:xfrm>
            <a:off x="1259632" y="692696"/>
            <a:ext cx="1413917" cy="357187"/>
          </a:xfrm>
          <a:prstGeom prst="wav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 err="1">
                <a:solidFill>
                  <a:schemeClr val="bg1"/>
                </a:solidFill>
              </a:rPr>
              <a:t>р.Ахерон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60786" name="Picture 4" descr="C:\Documents and Settings\толя\Рабочий стол\img--i-148037-w-1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571500"/>
            <a:ext cx="8572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2786063" y="285750"/>
            <a:ext cx="3000375" cy="78581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0000"/>
                </a:solidFill>
              </a:rPr>
              <a:t>Пекло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786188" y="6572250"/>
            <a:ext cx="1000125" cy="1428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FF0000"/>
                </a:solidFill>
              </a:rPr>
              <a:t>Люцифер</a:t>
            </a:r>
            <a:endParaRPr lang="ru-RU" sz="1400" b="1" dirty="0">
              <a:solidFill>
                <a:srgbClr val="FF0000"/>
              </a:solidFill>
            </a:endParaRPr>
          </a:p>
        </p:txBody>
      </p:sp>
      <p:pic>
        <p:nvPicPr>
          <p:cNvPr id="160789" name="Picture 3" descr="C:\Documents and Settings\толя\Рабочий стол\0038xxda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63" y="5214938"/>
            <a:ext cx="2166937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790" name="Picture 4" descr="C:\Documents and Settings\толя\Рабочий стол\359131_df85bb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5214938"/>
            <a:ext cx="1785937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7000">
    <p:plus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толя\Рабочий стол\Michelino_DanteAndHisPo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14290"/>
            <a:ext cx="6878558" cy="5572164"/>
          </a:xfrm>
          <a:prstGeom prst="roundRect">
            <a:avLst>
              <a:gd name="adj" fmla="val 859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6" name="Скругленный прямоугольник 5"/>
          <p:cNvSpPr/>
          <p:nvPr/>
        </p:nvSpPr>
        <p:spPr>
          <a:xfrm>
            <a:off x="1071563" y="5929313"/>
            <a:ext cx="7215187" cy="714375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C00000"/>
                </a:solidFill>
              </a:rPr>
              <a:t>Данте </a:t>
            </a:r>
            <a:r>
              <a:rPr lang="ru-RU" sz="1600" b="1" dirty="0" err="1">
                <a:solidFill>
                  <a:srgbClr val="C00000"/>
                </a:solidFill>
              </a:rPr>
              <a:t>з</a:t>
            </a:r>
            <a:r>
              <a:rPr lang="ru-RU" sz="1600" b="1" dirty="0">
                <a:solidFill>
                  <a:srgbClr val="C00000"/>
                </a:solidFill>
              </a:rPr>
              <a:t> </a:t>
            </a:r>
            <a:r>
              <a:rPr lang="ru-RU" sz="1600" b="1" dirty="0" err="1">
                <a:solidFill>
                  <a:srgbClr val="C00000"/>
                </a:solidFill>
              </a:rPr>
              <a:t>екземпляром</a:t>
            </a:r>
            <a:r>
              <a:rPr lang="ru-RU" sz="1600" b="1" dirty="0">
                <a:solidFill>
                  <a:srgbClr val="C00000"/>
                </a:solidFill>
              </a:rPr>
              <a:t> «</a:t>
            </a:r>
            <a:r>
              <a:rPr lang="ru-RU" sz="1600" b="1" dirty="0" err="1">
                <a:solidFill>
                  <a:srgbClr val="C00000"/>
                </a:solidFill>
              </a:rPr>
              <a:t>Божественної</a:t>
            </a:r>
            <a:r>
              <a:rPr lang="ru-RU" sz="1600" b="1" dirty="0">
                <a:solidFill>
                  <a:srgbClr val="C00000"/>
                </a:solidFill>
              </a:rPr>
              <a:t> </a:t>
            </a:r>
            <a:r>
              <a:rPr lang="ru-RU" sz="1600" b="1" dirty="0" err="1">
                <a:solidFill>
                  <a:srgbClr val="C00000"/>
                </a:solidFill>
              </a:rPr>
              <a:t>комедії</a:t>
            </a:r>
            <a:r>
              <a:rPr lang="ru-RU" sz="1600" b="1" dirty="0">
                <a:solidFill>
                  <a:srgbClr val="C00000"/>
                </a:solidFill>
              </a:rPr>
              <a:t>» </a:t>
            </a:r>
            <a:r>
              <a:rPr lang="ru-RU" sz="1600" b="1" dirty="0" err="1">
                <a:solidFill>
                  <a:srgbClr val="C00000"/>
                </a:solidFill>
              </a:rPr>
              <a:t>біля</a:t>
            </a:r>
            <a:r>
              <a:rPr lang="ru-RU" sz="1600" b="1" dirty="0">
                <a:solidFill>
                  <a:srgbClr val="C00000"/>
                </a:solidFill>
              </a:rPr>
              <a:t> входу  в  Пекло.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C00000"/>
                </a:solidFill>
              </a:rPr>
              <a:t>Фреска в </a:t>
            </a:r>
            <a:r>
              <a:rPr lang="ru-RU" sz="1600" b="1" dirty="0" err="1">
                <a:solidFill>
                  <a:srgbClr val="C00000"/>
                </a:solidFill>
              </a:rPr>
              <a:t>Санта-Марія-дель-Фьоре</a:t>
            </a:r>
            <a:endParaRPr lang="ru-RU" sz="1600" b="1" dirty="0">
              <a:solidFill>
                <a:srgbClr val="C000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6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C:\Documents and Settings\толя\Рабочий стол\24291337_Dore_Gustave_Paolo_And_Francesca_Da_Ri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688" y="5038725"/>
            <a:ext cx="1239837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2819" name="Picture 3" descr="C:\Documents and Settings\толя\Рабочий стол\24290178_Rossetti_Dante_Gabriel_Paolo_And_Francesca_Da_Rimin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42875"/>
            <a:ext cx="8916988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2357438" y="4429125"/>
            <a:ext cx="3571875" cy="571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</a:rPr>
              <a:t>Д.Г. </a:t>
            </a:r>
            <a:r>
              <a:rPr lang="uk-UA" b="1" dirty="0" err="1">
                <a:solidFill>
                  <a:srgbClr val="0000FF"/>
                </a:solidFill>
              </a:rPr>
              <a:t>Россетті</a:t>
            </a:r>
            <a:r>
              <a:rPr lang="uk-UA" b="1" dirty="0">
                <a:solidFill>
                  <a:srgbClr val="0000FF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0000FF"/>
                </a:solidFill>
              </a:rPr>
              <a:t>“Паоло</a:t>
            </a:r>
            <a:r>
              <a:rPr lang="uk-UA" b="1" dirty="0">
                <a:solidFill>
                  <a:srgbClr val="0000FF"/>
                </a:solidFill>
              </a:rPr>
              <a:t> й </a:t>
            </a:r>
            <a:r>
              <a:rPr lang="uk-UA" b="1" dirty="0" err="1">
                <a:solidFill>
                  <a:srgbClr val="0000FF"/>
                </a:solidFill>
              </a:rPr>
              <a:t>Франческа</a:t>
            </a:r>
            <a:r>
              <a:rPr lang="uk-UA" b="1" dirty="0">
                <a:solidFill>
                  <a:srgbClr val="0000FF"/>
                </a:solidFill>
              </a:rPr>
              <a:t> ”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162821" name="Picture 4" descr="C:\Documents and Settings\толя\Рабочий стол\Inf._05_paolo_e_francesca,_Giovanni_di_Paolo_(c.1403–148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5051425"/>
            <a:ext cx="3571875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2822" name="Picture 5" descr="C:\Documents and Settings\толя\Рабочий стол\24291184_Feuerbach_Anselm_Paolo_And_Francesc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84938" y="5072063"/>
            <a:ext cx="1327150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6858000" y="6357938"/>
            <a:ext cx="1857375" cy="357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0000FF"/>
                </a:solidFill>
              </a:rPr>
              <a:t>“ </a:t>
            </a:r>
            <a:r>
              <a:rPr lang="uk-UA" sz="1200" b="1" dirty="0" err="1">
                <a:solidFill>
                  <a:srgbClr val="0000FF"/>
                </a:solidFill>
              </a:rPr>
              <a:t>Паоло</a:t>
            </a:r>
            <a:r>
              <a:rPr lang="uk-UA" sz="1200" b="1" dirty="0">
                <a:solidFill>
                  <a:srgbClr val="0000FF"/>
                </a:solidFill>
              </a:rPr>
              <a:t> й </a:t>
            </a:r>
            <a:r>
              <a:rPr lang="uk-UA" sz="1200" b="1" dirty="0" err="1">
                <a:solidFill>
                  <a:srgbClr val="0000FF"/>
                </a:solidFill>
              </a:rPr>
              <a:t>Франческа</a:t>
            </a:r>
            <a:r>
              <a:rPr lang="uk-UA" sz="1200" b="1" dirty="0">
                <a:solidFill>
                  <a:srgbClr val="0000FF"/>
                </a:solidFill>
              </a:rPr>
              <a:t> “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0000FF"/>
                </a:solidFill>
              </a:rPr>
              <a:t>Г.  </a:t>
            </a:r>
            <a:r>
              <a:rPr lang="uk-UA" sz="1200" b="1" dirty="0" err="1">
                <a:solidFill>
                  <a:srgbClr val="0000FF"/>
                </a:solidFill>
              </a:rPr>
              <a:t>Доре</a:t>
            </a:r>
            <a:endParaRPr lang="ru-RU" sz="1200" b="1" dirty="0">
              <a:solidFill>
                <a:srgbClr val="0000FF"/>
              </a:solidFill>
            </a:endParaRPr>
          </a:p>
        </p:txBody>
      </p:sp>
      <p:pic>
        <p:nvPicPr>
          <p:cNvPr id="162824" name="Picture 6" descr="C:\Documents and Settings\толя\Рабочий стол\Blake Beatriche na kolesnicej 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50" y="5072063"/>
            <a:ext cx="2786063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6000">
    <p:circl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 descr="C:\Documents and Settings\толя\Рабочий стол\44212663_SDC10517.JPG"/>
          <p:cNvPicPr>
            <a:picLocks noChangeAspect="1" noChangeArrowheads="1"/>
          </p:cNvPicPr>
          <p:nvPr/>
        </p:nvPicPr>
        <p:blipFill>
          <a:blip r:embed="rId2" cstate="print"/>
          <a:srcRect b="67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642938" y="6072188"/>
            <a:ext cx="3429000" cy="5715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C00000"/>
                </a:solidFill>
              </a:rPr>
              <a:t>Чистилище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5072063" y="5143500"/>
            <a:ext cx="3857625" cy="17145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Чистилище перед очима в тебе,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Поглянь – оце навкруги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його стіна. 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ІІ-9-49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929063" y="142875"/>
            <a:ext cx="1714500" cy="285750"/>
          </a:xfrm>
          <a:prstGeom prst="flowChartTerminator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Земний рай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3214688" y="785813"/>
            <a:ext cx="1143000" cy="204787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 err="1">
                <a:solidFill>
                  <a:srgbClr val="C00000"/>
                </a:solidFill>
              </a:rPr>
              <a:t>Беатриче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929188" y="785813"/>
            <a:ext cx="1143000" cy="204787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 err="1">
                <a:solidFill>
                  <a:srgbClr val="C00000"/>
                </a:solidFill>
              </a:rPr>
              <a:t>Мательда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214313" y="4143375"/>
            <a:ext cx="857250" cy="214313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р. Лета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643313" y="1500188"/>
            <a:ext cx="2428875" cy="214312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Коло 7-е   </a:t>
            </a:r>
            <a:r>
              <a:rPr lang="uk-UA" sz="1400" b="1" dirty="0" err="1">
                <a:solidFill>
                  <a:srgbClr val="0000FF"/>
                </a:solidFill>
              </a:rPr>
              <a:t>любострасні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3071813" y="1785938"/>
            <a:ext cx="3643312" cy="214312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Коло 6-е   </a:t>
            </a:r>
            <a:r>
              <a:rPr lang="uk-UA" sz="1400" b="1" dirty="0">
                <a:solidFill>
                  <a:srgbClr val="0000FF"/>
                </a:solidFill>
              </a:rPr>
              <a:t>обжерливі   </a:t>
            </a:r>
            <a:r>
              <a:rPr lang="uk-UA" sz="1400" b="1" dirty="0" err="1">
                <a:solidFill>
                  <a:srgbClr val="0000FF"/>
                </a:solidFill>
              </a:rPr>
              <a:t>Дорезе</a:t>
            </a:r>
            <a:r>
              <a:rPr lang="uk-UA" sz="1400" b="1" dirty="0">
                <a:solidFill>
                  <a:srgbClr val="0000FF"/>
                </a:solidFill>
              </a:rPr>
              <a:t> Донаті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4" name="Блок-схема: знак завершения 13"/>
          <p:cNvSpPr/>
          <p:nvPr/>
        </p:nvSpPr>
        <p:spPr>
          <a:xfrm>
            <a:off x="3214688" y="2143125"/>
            <a:ext cx="3286125" cy="214313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Коло 5-е   </a:t>
            </a:r>
            <a:r>
              <a:rPr lang="uk-UA" sz="1400" b="1" dirty="0">
                <a:solidFill>
                  <a:srgbClr val="0000FF"/>
                </a:solidFill>
              </a:rPr>
              <a:t>скупі   поет Стацій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5" name="Блок-схема: знак завершения 14"/>
          <p:cNvSpPr/>
          <p:nvPr/>
        </p:nvSpPr>
        <p:spPr>
          <a:xfrm>
            <a:off x="3429000" y="2500313"/>
            <a:ext cx="2857500" cy="214312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Коло 4-е   </a:t>
            </a:r>
            <a:r>
              <a:rPr lang="uk-UA" sz="1400" b="1" dirty="0">
                <a:solidFill>
                  <a:srgbClr val="0000FF"/>
                </a:solidFill>
              </a:rPr>
              <a:t>ледачі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6" name="Блок-схема: знак завершения 15"/>
          <p:cNvSpPr/>
          <p:nvPr/>
        </p:nvSpPr>
        <p:spPr>
          <a:xfrm>
            <a:off x="3000375" y="2857500"/>
            <a:ext cx="3643313" cy="285750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Коло 3-е   </a:t>
            </a:r>
            <a:r>
              <a:rPr lang="uk-UA" sz="1400" b="1" dirty="0">
                <a:solidFill>
                  <a:srgbClr val="0000FF"/>
                </a:solidFill>
              </a:rPr>
              <a:t>гнівливі  </a:t>
            </a:r>
            <a:r>
              <a:rPr lang="uk-UA" sz="1200" b="1" dirty="0" err="1">
                <a:solidFill>
                  <a:srgbClr val="0000FF"/>
                </a:solidFill>
              </a:rPr>
              <a:t>ломбардець</a:t>
            </a:r>
            <a:r>
              <a:rPr lang="uk-UA" sz="1200" b="1" dirty="0">
                <a:solidFill>
                  <a:srgbClr val="0000FF"/>
                </a:solidFill>
              </a:rPr>
              <a:t> Марко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17" name="Блок-схема: знак завершения 16"/>
          <p:cNvSpPr/>
          <p:nvPr/>
        </p:nvSpPr>
        <p:spPr>
          <a:xfrm>
            <a:off x="3143250" y="3214688"/>
            <a:ext cx="3429000" cy="285750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Коло 2-е   </a:t>
            </a:r>
            <a:r>
              <a:rPr lang="uk-UA" sz="1400" b="1" dirty="0">
                <a:solidFill>
                  <a:srgbClr val="0000FF"/>
                </a:solidFill>
              </a:rPr>
              <a:t>заздрісні  </a:t>
            </a:r>
            <a:r>
              <a:rPr lang="uk-UA" sz="1400" b="1" dirty="0" err="1">
                <a:solidFill>
                  <a:srgbClr val="0000FF"/>
                </a:solidFill>
              </a:rPr>
              <a:t>Гвідо</a:t>
            </a:r>
            <a:r>
              <a:rPr lang="uk-UA" sz="1400" b="1" dirty="0">
                <a:solidFill>
                  <a:srgbClr val="0000FF"/>
                </a:solidFill>
              </a:rPr>
              <a:t> </a:t>
            </a:r>
            <a:r>
              <a:rPr lang="uk-UA" sz="1400" b="1" dirty="0" err="1">
                <a:solidFill>
                  <a:srgbClr val="0000FF"/>
                </a:solidFill>
              </a:rPr>
              <a:t>дель</a:t>
            </a:r>
            <a:r>
              <a:rPr lang="uk-UA" sz="1400" b="1" dirty="0">
                <a:solidFill>
                  <a:srgbClr val="0000FF"/>
                </a:solidFill>
              </a:rPr>
              <a:t> Дука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18" name="Блок-схема: знак завершения 17"/>
          <p:cNvSpPr/>
          <p:nvPr/>
        </p:nvSpPr>
        <p:spPr>
          <a:xfrm>
            <a:off x="1928813" y="3643313"/>
            <a:ext cx="3143250" cy="285750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Коло 1-е   </a:t>
            </a:r>
            <a:r>
              <a:rPr lang="uk-UA" sz="1400" b="1" dirty="0">
                <a:solidFill>
                  <a:srgbClr val="0000FF"/>
                </a:solidFill>
              </a:rPr>
              <a:t>пихаті  Ангел-воротар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19" name="Блок-схема: знак завершения 18"/>
          <p:cNvSpPr/>
          <p:nvPr/>
        </p:nvSpPr>
        <p:spPr>
          <a:xfrm>
            <a:off x="6643688" y="4071938"/>
            <a:ext cx="1928812" cy="500062"/>
          </a:xfrm>
          <a:prstGeom prst="flowChartTerminator">
            <a:avLst/>
          </a:prstGeom>
          <a:solidFill>
            <a:srgbClr val="00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C00000"/>
                </a:solidFill>
              </a:rPr>
              <a:t>Долина земних владарів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20" name="Блок-схема: знак завершения 19"/>
          <p:cNvSpPr/>
          <p:nvPr/>
        </p:nvSpPr>
        <p:spPr>
          <a:xfrm>
            <a:off x="214313" y="5143500"/>
            <a:ext cx="4572000" cy="285750"/>
          </a:xfrm>
          <a:prstGeom prst="flowChartTermina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FF"/>
                </a:solidFill>
              </a:rPr>
              <a:t>загиблі не своєю смертю    Манфред</a:t>
            </a:r>
            <a:endParaRPr lang="ru-RU" sz="1400" b="1" dirty="0">
              <a:solidFill>
                <a:srgbClr val="0000FF"/>
              </a:solidFill>
            </a:endParaRPr>
          </a:p>
        </p:txBody>
      </p:sp>
      <p:sp>
        <p:nvSpPr>
          <p:cNvPr id="21" name="Блок-схема: знак завершения 20"/>
          <p:cNvSpPr/>
          <p:nvPr/>
        </p:nvSpPr>
        <p:spPr>
          <a:xfrm>
            <a:off x="142875" y="5572125"/>
            <a:ext cx="4857750" cy="285750"/>
          </a:xfrm>
          <a:prstGeom prst="flowChartTermina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 err="1">
                <a:solidFill>
                  <a:srgbClr val="C00000"/>
                </a:solidFill>
              </a:rPr>
              <a:t>Передчистилище</a:t>
            </a:r>
            <a:r>
              <a:rPr lang="uk-UA" sz="1400" b="1" dirty="0">
                <a:solidFill>
                  <a:srgbClr val="C00000"/>
                </a:solidFill>
              </a:rPr>
              <a:t>   </a:t>
            </a:r>
            <a:r>
              <a:rPr lang="uk-UA" sz="1400" b="1" dirty="0" err="1">
                <a:solidFill>
                  <a:srgbClr val="0000FF"/>
                </a:solidFill>
              </a:rPr>
              <a:t>недбайдиві</a:t>
            </a:r>
            <a:r>
              <a:rPr lang="uk-UA" sz="1400" b="1" dirty="0">
                <a:solidFill>
                  <a:srgbClr val="0000FF"/>
                </a:solidFill>
              </a:rPr>
              <a:t>   </a:t>
            </a:r>
            <a:r>
              <a:rPr lang="uk-UA" sz="1400" b="1" dirty="0" err="1">
                <a:solidFill>
                  <a:srgbClr val="0000FF"/>
                </a:solidFill>
              </a:rPr>
              <a:t>Каселла</a:t>
            </a:r>
            <a:r>
              <a:rPr lang="uk-UA" sz="1400" b="1" dirty="0">
                <a:solidFill>
                  <a:srgbClr val="0000FF"/>
                </a:solidFill>
              </a:rPr>
              <a:t> </a:t>
            </a:r>
            <a:r>
              <a:rPr lang="uk-UA" sz="1400" b="1" dirty="0" err="1">
                <a:solidFill>
                  <a:srgbClr val="0000FF"/>
                </a:solidFill>
              </a:rPr>
              <a:t>Бельаква</a:t>
            </a:r>
            <a:r>
              <a:rPr lang="uk-UA" sz="1400" b="1" dirty="0">
                <a:solidFill>
                  <a:srgbClr val="C00000"/>
                </a:solidFill>
              </a:rPr>
              <a:t> </a:t>
            </a:r>
            <a:endParaRPr lang="ru-RU" sz="1400" b="1" dirty="0">
              <a:solidFill>
                <a:srgbClr val="C000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6000">
    <p:zoom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руглая лента лицом вверх 1"/>
          <p:cNvSpPr/>
          <p:nvPr/>
        </p:nvSpPr>
        <p:spPr>
          <a:xfrm>
            <a:off x="285750" y="285750"/>
            <a:ext cx="8572500" cy="1571625"/>
          </a:xfrm>
          <a:prstGeom prst="ellipseRibbon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FFFF00"/>
                </a:solidFill>
                <a:cs typeface="Times New Roman" pitchFamily="18" charset="0"/>
              </a:rPr>
              <a:t>Підсумки уроку</a:t>
            </a:r>
            <a:endParaRPr lang="ru-RU" sz="40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3" name="Прямоугольник с одним скругленным углом 2"/>
          <p:cNvSpPr/>
          <p:nvPr/>
        </p:nvSpPr>
        <p:spPr>
          <a:xfrm>
            <a:off x="214313" y="2000250"/>
            <a:ext cx="8715375" cy="1571625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Чому поет виріши здійснити таку незвичайну мандрівку?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Що символізували Рай, Чистилище,Пекло у творі?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З якою метою автор вводить у поему Вергілія?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Чому душі людей мають пройти Чистилище?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428625" y="3714750"/>
            <a:ext cx="8358188" cy="857250"/>
          </a:xfrm>
          <a:prstGeom prst="flowChartTermina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000066"/>
                </a:solidFill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000066"/>
              </a:solidFill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188" y="4786313"/>
            <a:ext cx="8429625" cy="17145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Скласти план першої частини поеми. Прочитати третю частину поеми “ Божественної комедії ” ( “ Рай ” )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сьмиугольник 3"/>
          <p:cNvSpPr/>
          <p:nvPr/>
        </p:nvSpPr>
        <p:spPr>
          <a:xfrm>
            <a:off x="2357422" y="428604"/>
            <a:ext cx="5072098" cy="3071834"/>
          </a:xfrm>
          <a:prstGeom prst="octag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C00000"/>
                </a:solidFill>
              </a:rPr>
              <a:t>Урок № 43 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5" name="Волна 4"/>
          <p:cNvSpPr/>
          <p:nvPr/>
        </p:nvSpPr>
        <p:spPr>
          <a:xfrm>
            <a:off x="142844" y="3643314"/>
            <a:ext cx="8858312" cy="2857520"/>
          </a:xfrm>
          <a:prstGeom prst="wav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Тема. </a:t>
            </a:r>
            <a:r>
              <a:rPr lang="uk-UA" sz="3200" b="1" dirty="0">
                <a:solidFill>
                  <a:srgbClr val="0000FF"/>
                </a:solidFill>
              </a:rPr>
              <a:t>Чи можна досягти найвищого блаженства? (Данте “ Божественна комедія 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FF"/>
                </a:solidFill>
              </a:rPr>
              <a:t>Третя частина. </a:t>
            </a:r>
            <a:r>
              <a:rPr lang="uk-UA" sz="3200" b="1" dirty="0" err="1">
                <a:solidFill>
                  <a:srgbClr val="0000FF"/>
                </a:solidFill>
              </a:rPr>
              <a:t>“Рай”</a:t>
            </a:r>
            <a:r>
              <a:rPr lang="uk-UA" sz="3200" b="1" dirty="0">
                <a:solidFill>
                  <a:srgbClr val="0000FF"/>
                </a:solidFill>
              </a:rPr>
              <a:t>)</a:t>
            </a:r>
            <a:endParaRPr lang="ru-RU" sz="32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slow" advClick="0" advTm="7000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4282" y="142852"/>
            <a:ext cx="8786874" cy="185738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FF00"/>
                </a:solidFill>
              </a:rPr>
              <a:t>У третій пісні герой поеми потрапляє до Раю. Рай  уявляється авторові  у вигляді величезної троянди, на пелюстках якої знаходяться душі праведників. Над ними, в оточенні сліпучого сяйва, перебуває Бог.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FF00"/>
                </a:solidFill>
              </a:rPr>
              <a:t>Біля Райської брами Вергілій залишає поета, а замість нього з'являється  </a:t>
            </a:r>
            <a:r>
              <a:rPr lang="uk-UA" sz="2000" b="1" dirty="0" err="1">
                <a:solidFill>
                  <a:srgbClr val="FFFF00"/>
                </a:solidFill>
              </a:rPr>
              <a:t>Беатріче</a:t>
            </a:r>
            <a:r>
              <a:rPr lang="uk-UA" sz="2000" b="1" dirty="0">
                <a:solidFill>
                  <a:srgbClr val="FFFF00"/>
                </a:solidFill>
              </a:rPr>
              <a:t>.</a:t>
            </a:r>
            <a:endParaRPr lang="ru-RU" sz="2000" b="1" dirty="0">
              <a:solidFill>
                <a:srgbClr val="FFFF00"/>
              </a:solidFill>
            </a:endParaRPr>
          </a:p>
        </p:txBody>
      </p:sp>
      <p:pic>
        <p:nvPicPr>
          <p:cNvPr id="6147" name="Picture 3" descr="C:\Documents and Settings\толя\Рабочий стол\8beatri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1" y="2214553"/>
            <a:ext cx="2783105" cy="3643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8" name="Picture 4" descr="C:\Documents and Settings\толя\Рабочий стол\dant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2214554"/>
            <a:ext cx="2534496" cy="3643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Скругленный прямоугольник 7"/>
          <p:cNvSpPr/>
          <p:nvPr/>
        </p:nvSpPr>
        <p:spPr>
          <a:xfrm>
            <a:off x="214282" y="6000768"/>
            <a:ext cx="2714644" cy="64294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err="1">
                <a:solidFill>
                  <a:srgbClr val="C00000"/>
                </a:solidFill>
              </a:rPr>
              <a:t>Беатріче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57950" y="6000768"/>
            <a:ext cx="2571768" cy="64294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Поет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6149" name="Picture 5" descr="C:\Documents and Settings\толя\Рабочий стол\DSC00356.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2714620"/>
            <a:ext cx="3203873" cy="28575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 descr="C:\Documents and Settings\толя\Рабочий стол\Paradiso_Canto_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75" y="0"/>
            <a:ext cx="6143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3000364" cy="6858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1 небо (Луна)                                       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Чин ангела: Ангелы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Описание: обитель соблюдающих долг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2 небо (Меркурий)                               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Чин ангела: Архангелы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Описание: обитель реформаторов и невинно пострадавших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3 небо (Венера)                                   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Чин ангела: Начала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Описание: обитель влюблённых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4 небо (Солнце)                                   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Чин ангела: Власти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Описание: обитель мудрецов и великих учёных. Они образуют два круга («хоровода»)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5 небо (Марс)                                       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Чин ангела: Силы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Описание: обитель воителей за веру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6 небо (Юпитер)                                    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Чин ангела: Господства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Описание: обитель справедливых правителей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7 небо (Сатурн)                                      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Чин ангела: Престолы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Описание: обитель богословов и монахов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8 небо (сфера звёзд)                             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Чин ангела: Херувимы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Описание: ----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9 небо (</a:t>
            </a:r>
            <a:r>
              <a:rPr lang="ru-RU" sz="800" b="1" dirty="0" err="1"/>
              <a:t>Перводвигатель</a:t>
            </a:r>
            <a:r>
              <a:rPr lang="ru-RU" sz="800" b="1" dirty="0"/>
              <a:t>, кристальное небо)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Чин ангела: Серафимы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Описание: ----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10 небо (Эмпирей)                                  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(Пламенеющая Роза и Лучезарная Река (сердцевина розы и арена небесного амфитеатра). На берегах реки (ступенях амфитеатра, который делится ещё на 2 полукружия — ветхозаветное и новозаветное) восседают блаженные души.)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Чин ангела: Бог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/>
              <a:t>Описание: обитель Божества и блаженных душ</a:t>
            </a:r>
          </a:p>
        </p:txBody>
      </p:sp>
      <p:sp>
        <p:nvSpPr>
          <p:cNvPr id="10" name="Лента лицом вниз 9"/>
          <p:cNvSpPr/>
          <p:nvPr/>
        </p:nvSpPr>
        <p:spPr>
          <a:xfrm>
            <a:off x="0" y="214290"/>
            <a:ext cx="3000364" cy="642942"/>
          </a:xfrm>
          <a:prstGeom prst="ribb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C00000"/>
                </a:solidFill>
              </a:rPr>
              <a:t>Рай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6500826" y="5214950"/>
            <a:ext cx="2500330" cy="1643050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C00000"/>
                </a:solidFill>
              </a:rPr>
              <a:t>Є світло на горі, що в нім стає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C00000"/>
                </a:solidFill>
              </a:rPr>
              <a:t>Творець наш зримим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C00000"/>
                </a:solidFill>
              </a:rPr>
              <a:t>кожному створінню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C00000"/>
                </a:solidFill>
              </a:rPr>
              <a:t>ІІІ-30-100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20000">
    <p:push dir="d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3"/>
          <p:cNvSpPr/>
          <p:nvPr/>
        </p:nvSpPr>
        <p:spPr>
          <a:xfrm>
            <a:off x="1071563" y="0"/>
            <a:ext cx="7500937" cy="6858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1428750" y="285750"/>
            <a:ext cx="6858000" cy="62865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Блок-схема: узел 5"/>
          <p:cNvSpPr/>
          <p:nvPr/>
        </p:nvSpPr>
        <p:spPr>
          <a:xfrm>
            <a:off x="1714500" y="571500"/>
            <a:ext cx="6286500" cy="5715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торжествуючі</a:t>
            </a:r>
            <a:endParaRPr lang="ru-RU" sz="1400" b="1" dirty="0">
              <a:solidFill>
                <a:srgbClr val="000066"/>
              </a:solidFill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2000250" y="857250"/>
            <a:ext cx="5715000" cy="507206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000066"/>
                </a:solidFill>
              </a:rPr>
              <a:t>Надпис: слова Соломона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4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споглядальники</a:t>
            </a:r>
            <a:endParaRPr lang="ru-RU" sz="1400" b="1" dirty="0">
              <a:solidFill>
                <a:srgbClr val="000066"/>
              </a:solidFill>
            </a:endParaRPr>
          </a:p>
        </p:txBody>
      </p:sp>
      <p:sp>
        <p:nvSpPr>
          <p:cNvPr id="8" name="Блок-схема: узел 7"/>
          <p:cNvSpPr/>
          <p:nvPr/>
        </p:nvSpPr>
        <p:spPr>
          <a:xfrm>
            <a:off x="2428875" y="1143000"/>
            <a:ext cx="5000625" cy="450056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 err="1">
                <a:solidFill>
                  <a:srgbClr val="000066"/>
                </a:solidFill>
              </a:rPr>
              <a:t>Каччагвіда</a:t>
            </a: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000066"/>
                </a:solidFill>
              </a:rPr>
              <a:t>справедливі</a:t>
            </a:r>
          </a:p>
        </p:txBody>
      </p:sp>
      <p:sp>
        <p:nvSpPr>
          <p:cNvPr id="9" name="Блок-схема: узел 8"/>
          <p:cNvSpPr/>
          <p:nvPr/>
        </p:nvSpPr>
        <p:spPr>
          <a:xfrm>
            <a:off x="2643188" y="1428750"/>
            <a:ext cx="4357687" cy="378618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3000375" y="1785938"/>
            <a:ext cx="3643313" cy="307181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000066"/>
                </a:solidFill>
              </a:rPr>
              <a:t>волелюбні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000066"/>
              </a:solidFill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3286125" y="2143125"/>
            <a:ext cx="3071813" cy="242887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 err="1">
                <a:solidFill>
                  <a:srgbClr val="000066"/>
                </a:solidFill>
              </a:rPr>
              <a:t>Юстініан</a:t>
            </a:r>
            <a:endParaRPr lang="uk-UA" sz="1600" b="1" dirty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000066"/>
                </a:solidFill>
              </a:rPr>
              <a:t>Діяльні</a:t>
            </a:r>
            <a:endParaRPr lang="ru-RU" sz="1600" b="1" dirty="0">
              <a:solidFill>
                <a:srgbClr val="000066"/>
              </a:solidFill>
            </a:endParaRPr>
          </a:p>
        </p:txBody>
      </p:sp>
      <p:sp>
        <p:nvSpPr>
          <p:cNvPr id="12" name="Блок-схема: узел 11"/>
          <p:cNvSpPr/>
          <p:nvPr/>
        </p:nvSpPr>
        <p:spPr>
          <a:xfrm>
            <a:off x="3643313" y="2500313"/>
            <a:ext cx="2286000" cy="178593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000066"/>
                </a:solidFill>
              </a:rPr>
              <a:t>Констанца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000066"/>
                </a:solidFill>
              </a:rPr>
              <a:t>Блаженні душі</a:t>
            </a:r>
            <a:endParaRPr lang="ru-RU" sz="1600" b="1" dirty="0">
              <a:solidFill>
                <a:srgbClr val="000066"/>
              </a:solidFill>
            </a:endParaRPr>
          </a:p>
        </p:txBody>
      </p:sp>
      <p:sp>
        <p:nvSpPr>
          <p:cNvPr id="13" name="Блок-схема: узел 12"/>
          <p:cNvSpPr/>
          <p:nvPr/>
        </p:nvSpPr>
        <p:spPr>
          <a:xfrm>
            <a:off x="4071938" y="3000375"/>
            <a:ext cx="1428750" cy="85725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ВОГОНЬ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357686" y="642918"/>
            <a:ext cx="785818" cy="21431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C00000"/>
                </a:solidFill>
              </a:rPr>
              <a:t>Іоан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 rot="16200000">
            <a:off x="1464447" y="3107529"/>
            <a:ext cx="857256" cy="21431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Петро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 rot="5159072">
            <a:off x="7456771" y="3006910"/>
            <a:ext cx="785818" cy="21431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Яків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3" name="32-конечная звезда 22"/>
          <p:cNvSpPr/>
          <p:nvPr/>
        </p:nvSpPr>
        <p:spPr>
          <a:xfrm>
            <a:off x="3929063" y="285750"/>
            <a:ext cx="214312" cy="214313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32-конечная звезда 23"/>
          <p:cNvSpPr/>
          <p:nvPr/>
        </p:nvSpPr>
        <p:spPr>
          <a:xfrm>
            <a:off x="5643563" y="285750"/>
            <a:ext cx="214312" cy="214313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32-конечная звезда 24"/>
          <p:cNvSpPr/>
          <p:nvPr/>
        </p:nvSpPr>
        <p:spPr>
          <a:xfrm>
            <a:off x="7358063" y="1285875"/>
            <a:ext cx="214312" cy="214313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32-конечная звезда 26"/>
          <p:cNvSpPr/>
          <p:nvPr/>
        </p:nvSpPr>
        <p:spPr>
          <a:xfrm>
            <a:off x="8143875" y="2928938"/>
            <a:ext cx="214313" cy="214312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32-конечная звезда 27"/>
          <p:cNvSpPr/>
          <p:nvPr/>
        </p:nvSpPr>
        <p:spPr>
          <a:xfrm>
            <a:off x="7858125" y="4643438"/>
            <a:ext cx="214313" cy="214312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32-конечная звезда 28"/>
          <p:cNvSpPr/>
          <p:nvPr/>
        </p:nvSpPr>
        <p:spPr>
          <a:xfrm>
            <a:off x="6858000" y="5786438"/>
            <a:ext cx="214313" cy="214312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32-конечная звезда 29"/>
          <p:cNvSpPr/>
          <p:nvPr/>
        </p:nvSpPr>
        <p:spPr>
          <a:xfrm>
            <a:off x="5429250" y="6429375"/>
            <a:ext cx="214313" cy="214313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32-конечная звезда 30"/>
          <p:cNvSpPr/>
          <p:nvPr/>
        </p:nvSpPr>
        <p:spPr>
          <a:xfrm>
            <a:off x="3857625" y="6286500"/>
            <a:ext cx="214313" cy="214313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32-конечная звезда 31"/>
          <p:cNvSpPr/>
          <p:nvPr/>
        </p:nvSpPr>
        <p:spPr>
          <a:xfrm>
            <a:off x="2357438" y="5643563"/>
            <a:ext cx="214312" cy="214312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32-конечная звезда 32"/>
          <p:cNvSpPr/>
          <p:nvPr/>
        </p:nvSpPr>
        <p:spPr>
          <a:xfrm>
            <a:off x="1428750" y="4071938"/>
            <a:ext cx="214313" cy="214312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32-конечная звезда 33"/>
          <p:cNvSpPr/>
          <p:nvPr/>
        </p:nvSpPr>
        <p:spPr>
          <a:xfrm>
            <a:off x="1500188" y="2286000"/>
            <a:ext cx="214312" cy="214313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32-конечная звезда 34"/>
          <p:cNvSpPr/>
          <p:nvPr/>
        </p:nvSpPr>
        <p:spPr>
          <a:xfrm>
            <a:off x="2500313" y="928688"/>
            <a:ext cx="214312" cy="214312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Месяц 35"/>
          <p:cNvSpPr/>
          <p:nvPr/>
        </p:nvSpPr>
        <p:spPr>
          <a:xfrm>
            <a:off x="5857875" y="3357563"/>
            <a:ext cx="142875" cy="214312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Солнце 36"/>
          <p:cNvSpPr/>
          <p:nvPr/>
        </p:nvSpPr>
        <p:spPr>
          <a:xfrm>
            <a:off x="6858000" y="3500438"/>
            <a:ext cx="214313" cy="214312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Блок-схема: узел 37"/>
          <p:cNvSpPr/>
          <p:nvPr/>
        </p:nvSpPr>
        <p:spPr>
          <a:xfrm>
            <a:off x="6286500" y="3429000"/>
            <a:ext cx="142875" cy="14287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Блок-схема: узел 39"/>
          <p:cNvSpPr/>
          <p:nvPr/>
        </p:nvSpPr>
        <p:spPr>
          <a:xfrm>
            <a:off x="7286625" y="3571875"/>
            <a:ext cx="142875" cy="14287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Стрелка вниз 42"/>
          <p:cNvSpPr/>
          <p:nvPr/>
        </p:nvSpPr>
        <p:spPr>
          <a:xfrm>
            <a:off x="6286500" y="3571875"/>
            <a:ext cx="142875" cy="142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Плюс 43"/>
          <p:cNvSpPr/>
          <p:nvPr/>
        </p:nvSpPr>
        <p:spPr>
          <a:xfrm>
            <a:off x="6572250" y="3643313"/>
            <a:ext cx="142875" cy="142875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Блок-схема: узел 44"/>
          <p:cNvSpPr/>
          <p:nvPr/>
        </p:nvSpPr>
        <p:spPr>
          <a:xfrm>
            <a:off x="6572250" y="3500438"/>
            <a:ext cx="142875" cy="14287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Стрелка вверх 45"/>
          <p:cNvSpPr/>
          <p:nvPr/>
        </p:nvSpPr>
        <p:spPr>
          <a:xfrm>
            <a:off x="7286625" y="3429000"/>
            <a:ext cx="142875" cy="14287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7572375" y="3571875"/>
            <a:ext cx="142875" cy="142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2060"/>
                </a:solidFill>
              </a:rPr>
              <a:t>4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8" name="Прямоугольник с одним скругленным углом 47"/>
          <p:cNvSpPr/>
          <p:nvPr/>
        </p:nvSpPr>
        <p:spPr>
          <a:xfrm>
            <a:off x="7858125" y="3571875"/>
            <a:ext cx="142875" cy="142875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2060"/>
                </a:solidFill>
              </a:rPr>
              <a:t>2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14282" y="285728"/>
            <a:ext cx="1857388" cy="4286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1-й вінець мудреці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Фома й </a:t>
            </a:r>
            <a:r>
              <a:rPr lang="uk-UA" sz="1400" b="1" dirty="0" err="1">
                <a:solidFill>
                  <a:srgbClr val="000066"/>
                </a:solidFill>
              </a:rPr>
              <a:t>Аквіно</a:t>
            </a:r>
            <a:endParaRPr lang="ru-RU" sz="1400" b="1" dirty="0">
              <a:solidFill>
                <a:srgbClr val="000066"/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6929454" y="214290"/>
            <a:ext cx="1857388" cy="4286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2-й вінець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Блаженні Домінік</a:t>
            </a:r>
            <a:endParaRPr lang="ru-RU" sz="1400" b="1" dirty="0">
              <a:solidFill>
                <a:srgbClr val="000066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14282" y="6143644"/>
            <a:ext cx="2143140" cy="4286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3-й вінець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Випромінюючі блиск</a:t>
            </a:r>
            <a:endParaRPr lang="ru-RU" sz="1400" b="1" dirty="0">
              <a:solidFill>
                <a:srgbClr val="000066"/>
              </a:solidFill>
            </a:endParaRPr>
          </a:p>
        </p:txBody>
      </p:sp>
      <p:cxnSp>
        <p:nvCxnSpPr>
          <p:cNvPr id="53" name="Прямая со стрелкой 52"/>
          <p:cNvCxnSpPr>
            <a:stCxn id="0" idx="2"/>
          </p:cNvCxnSpPr>
          <p:nvPr/>
        </p:nvCxnSpPr>
        <p:spPr>
          <a:xfrm rot="16200000" flipH="1">
            <a:off x="1714500" y="142875"/>
            <a:ext cx="1285875" cy="24288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rot="5400000">
            <a:off x="6179344" y="464344"/>
            <a:ext cx="1357312" cy="1714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5400000" flipH="1" flipV="1">
            <a:off x="1643063" y="4286250"/>
            <a:ext cx="1500187" cy="22145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Скругленный прямоугольник 57"/>
          <p:cNvSpPr/>
          <p:nvPr/>
        </p:nvSpPr>
        <p:spPr>
          <a:xfrm>
            <a:off x="6858016" y="6286520"/>
            <a:ext cx="1857388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9 ангельських кіл</a:t>
            </a:r>
            <a:endParaRPr lang="ru-RU" sz="1400" b="1" dirty="0">
              <a:solidFill>
                <a:srgbClr val="000066"/>
              </a:solidFill>
            </a:endParaRPr>
          </a:p>
        </p:txBody>
      </p:sp>
      <p:cxnSp>
        <p:nvCxnSpPr>
          <p:cNvPr id="60" name="Прямая со стрелкой 59"/>
          <p:cNvCxnSpPr>
            <a:stCxn id="0" idx="1"/>
          </p:cNvCxnSpPr>
          <p:nvPr/>
        </p:nvCxnSpPr>
        <p:spPr>
          <a:xfrm rot="10800000">
            <a:off x="6215063" y="6215063"/>
            <a:ext cx="642937" cy="2508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Скругленный прямоугольник 61"/>
          <p:cNvSpPr/>
          <p:nvPr/>
        </p:nvSpPr>
        <p:spPr>
          <a:xfrm rot="16200000">
            <a:off x="250031" y="3321844"/>
            <a:ext cx="1643063" cy="428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небесна роза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 err="1">
                <a:solidFill>
                  <a:srgbClr val="000066"/>
                </a:solidFill>
              </a:rPr>
              <a:t>перворушій</a:t>
            </a:r>
            <a:endParaRPr lang="ru-RU" sz="1400" b="1" dirty="0">
              <a:solidFill>
                <a:srgbClr val="000066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 rot="5400000">
            <a:off x="7779545" y="3221831"/>
            <a:ext cx="1643062" cy="4857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палаюче кристалічне небо</a:t>
            </a:r>
          </a:p>
        </p:txBody>
      </p:sp>
    </p:spTree>
  </p:cSld>
  <p:clrMapOvr>
    <a:masterClrMapping/>
  </p:clrMapOvr>
  <p:transition spd="slow" advClick="0" advTm="14000">
    <p:circl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75" y="1357313"/>
          <a:ext cx="8786874" cy="521497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14710"/>
                <a:gridCol w="1643074"/>
                <a:gridCol w="3929090"/>
              </a:tblGrid>
              <a:tr h="598848"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00FF00"/>
                          </a:solidFill>
                        </a:rPr>
                        <a:t>Традиції Середньовіччя</a:t>
                      </a:r>
                      <a:endParaRPr lang="ru-RU" dirty="0">
                        <a:solidFill>
                          <a:srgbClr val="00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00FF00"/>
                          </a:solidFill>
                        </a:rPr>
                        <a:t>Новаторство Данте</a:t>
                      </a:r>
                      <a:endParaRPr lang="ru-RU" dirty="0">
                        <a:solidFill>
                          <a:srgbClr val="00FF00"/>
                        </a:solidFill>
                      </a:endParaRPr>
                    </a:p>
                  </a:txBody>
                  <a:tcPr/>
                </a:tc>
              </a:tr>
              <a:tr h="923225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Незмінність долі, приреченість людини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Тема 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Людина може змінити долю, знайти вихід на шляху до нового життя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923225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Одне з двох: або муки в пеклі, або раювання душі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Розвиток сюжету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“ Подорож</a:t>
                      </a:r>
                      <a:r>
                        <a:rPr lang="uk-UA" b="1" baseline="0" dirty="0" smtClean="0">
                          <a:solidFill>
                            <a:srgbClr val="0000FF"/>
                          </a:solidFill>
                        </a:rPr>
                        <a:t> душі після життя </a:t>
                      </a:r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” (і в пеклі і в раю)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923225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Людина безсила перед визначеною Богом</a:t>
                      </a:r>
                      <a:r>
                        <a:rPr lang="uk-UA" b="1" baseline="0" dirty="0" smtClean="0">
                          <a:solidFill>
                            <a:srgbClr val="0000FF"/>
                          </a:solidFill>
                        </a:rPr>
                        <a:t> долею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Ідея 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Духовний порятунок людства можливий, якщо</a:t>
                      </a:r>
                      <a:r>
                        <a:rPr lang="uk-UA" b="1" baseline="0" dirty="0" smtClean="0">
                          <a:solidFill>
                            <a:srgbClr val="0000FF"/>
                          </a:solidFill>
                        </a:rPr>
                        <a:t> людина звернеться до кращих ідеалів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923225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“ Низький ” стиль 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Жанр комедії 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“ Середній</a:t>
                      </a:r>
                      <a:r>
                        <a:rPr lang="uk-UA" b="1" baseline="0" dirty="0" smtClean="0">
                          <a:solidFill>
                            <a:srgbClr val="0000FF"/>
                          </a:solidFill>
                        </a:rPr>
                        <a:t> стиль ”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923225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Статичність побудови 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Композиція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00FF"/>
                          </a:solidFill>
                        </a:rPr>
                        <a:t>Три частини ( Божественна триєдність )</a:t>
                      </a:r>
                      <a:endParaRPr lang="ru-RU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42844" y="142852"/>
            <a:ext cx="8786874" cy="107157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FF00"/>
                </a:solidFill>
              </a:rPr>
              <a:t>Новаторство Данте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абличка 3"/>
          <p:cNvSpPr/>
          <p:nvPr/>
        </p:nvSpPr>
        <p:spPr>
          <a:xfrm>
            <a:off x="142844" y="500042"/>
            <a:ext cx="8715436" cy="928694"/>
          </a:xfrm>
          <a:prstGeom prst="plaqu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C00000"/>
                </a:solidFill>
                <a:cs typeface="Times New Roman" pitchFamily="18" charset="0"/>
              </a:rPr>
              <a:t>Підсумки уроку</a:t>
            </a:r>
            <a:endParaRPr lang="ru-RU" sz="36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с одним скругленным углом 4"/>
          <p:cNvSpPr/>
          <p:nvPr/>
        </p:nvSpPr>
        <p:spPr>
          <a:xfrm>
            <a:off x="285720" y="1571612"/>
            <a:ext cx="8572560" cy="1571636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Чому Данте називають поетом </a:t>
            </a:r>
            <a:r>
              <a:rPr lang="uk-UA" sz="2000" b="1" dirty="0" err="1">
                <a:solidFill>
                  <a:srgbClr val="0000FF"/>
                </a:solidFill>
                <a:cs typeface="Times New Roman" pitchFamily="18" charset="0"/>
              </a:rPr>
              <a:t>Передвідродження</a:t>
            </a: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У чому полягає особливість зображення жінки у поемі?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Яким зображується головний герой твору?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Які особливості поетики цього твору?</a:t>
            </a:r>
            <a:endParaRPr lang="ru-RU" sz="20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285720" y="3286124"/>
            <a:ext cx="8572560" cy="928694"/>
          </a:xfrm>
          <a:prstGeom prst="snip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4643446"/>
            <a:ext cx="8715436" cy="17145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Підготувати повідомлення на тему: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“ Про яку нову людину мріяв Данте? ”, “ Твори мистецтва за мотивами літературних шедеврів Данте ”  </a:t>
            </a:r>
          </a:p>
        </p:txBody>
      </p:sp>
    </p:spTree>
  </p:cSld>
  <p:clrMapOvr>
    <a:masterClrMapping/>
  </p:clrMapOvr>
  <p:transition spd="slow" advClick="0" advTm="7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2875" y="142875"/>
            <a:ext cx="8858250" cy="17145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Десятиугольник 6"/>
          <p:cNvSpPr/>
          <p:nvPr/>
        </p:nvSpPr>
        <p:spPr>
          <a:xfrm>
            <a:off x="1928794" y="285728"/>
            <a:ext cx="5072098" cy="3071834"/>
          </a:xfrm>
          <a:prstGeom prst="decag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solidFill>
                  <a:srgbClr val="C00000"/>
                </a:solidFill>
              </a:rPr>
              <a:t>Урок №44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142875" y="3214688"/>
            <a:ext cx="8858250" cy="3286125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Тема. </a:t>
            </a:r>
            <a:r>
              <a:rPr lang="uk-UA" sz="3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Розвиток зв'язного мовлення.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Повідомлення на літературну тему ( За поемою Данте  “ Божественна комедія ”).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Повідомлення на культурологічну тему.</a:t>
            </a:r>
            <a:endParaRPr 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трист )(www.muzico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8000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5" showWhenStopped="0">
                <p:cTn id="2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2875" y="142875"/>
            <a:ext cx="8858250" cy="207168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Повідомлення на літературну тему</a:t>
            </a:r>
          </a:p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“ Про яку нову людину мріяв Данте? ”</a:t>
            </a:r>
            <a:endParaRPr lang="ru-RU" sz="40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75" y="2286000"/>
            <a:ext cx="8858250" cy="207168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Повідомлення на  культурологічну тему</a:t>
            </a:r>
          </a:p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“ Твори мистецтва за мотивами літературних шедеврів Данте  ”.</a:t>
            </a:r>
            <a:endParaRPr lang="ru-RU" sz="40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олна 5"/>
          <p:cNvSpPr/>
          <p:nvPr/>
        </p:nvSpPr>
        <p:spPr>
          <a:xfrm>
            <a:off x="142875" y="4500563"/>
            <a:ext cx="8858250" cy="1000125"/>
          </a:xfrm>
          <a:prstGeom prst="wav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FF"/>
                </a:solidFill>
              </a:rPr>
              <a:t>Домашнє завдання 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875" y="5643563"/>
            <a:ext cx="8858250" cy="107156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Підготуватись до контрольної роботи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4000">
    <p:plus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-конечная звезда 3"/>
          <p:cNvSpPr/>
          <p:nvPr/>
        </p:nvSpPr>
        <p:spPr>
          <a:xfrm>
            <a:off x="1143000" y="214313"/>
            <a:ext cx="7215188" cy="3429000"/>
          </a:xfrm>
          <a:prstGeom prst="star7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</a:rPr>
              <a:t>Урок № 45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428625" y="3857625"/>
            <a:ext cx="8358188" cy="2571750"/>
          </a:xfrm>
          <a:prstGeom prst="snip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Тема. </a:t>
            </a:r>
            <a:r>
              <a:rPr lang="uk-UA" sz="3200" b="1" dirty="0">
                <a:solidFill>
                  <a:srgbClr val="0000FF"/>
                </a:solidFill>
              </a:rPr>
              <a:t>Контрольна робота.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FF"/>
                </a:solidFill>
              </a:rPr>
              <a:t>“ Західноєвропейська поезія ”.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FF"/>
                </a:solidFill>
              </a:rPr>
              <a:t>Французький героїчний епос.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FF"/>
                </a:solidFill>
              </a:rPr>
              <a:t>“ Пісня про Роланда ”. Данте.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FF"/>
                </a:solidFill>
              </a:rPr>
              <a:t> “ Божественна комедія ” 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7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42875" y="142875"/>
            <a:ext cx="8786813" cy="657225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rgbClr val="C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rgbClr val="C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Початковий рівень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1400" b="1" dirty="0">
                <a:solidFill>
                  <a:srgbClr val="000066"/>
                </a:solidFill>
              </a:rPr>
              <a:t>Рицарство виділилося зі стану: а) купців; б) феодалів; в) служителів культу.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1400" b="1" dirty="0">
                <a:solidFill>
                  <a:srgbClr val="000066"/>
                </a:solidFill>
              </a:rPr>
              <a:t>Яку назву має комплекс моральних та етичних правил для рицаря?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1400" b="1" dirty="0">
                <a:solidFill>
                  <a:srgbClr val="000066"/>
                </a:solidFill>
              </a:rPr>
              <a:t>Як називається рицарська поезія?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1400" b="1" dirty="0">
                <a:solidFill>
                  <a:srgbClr val="000066"/>
                </a:solidFill>
              </a:rPr>
              <a:t>В якій області Франції виникла рицарська поезія?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1400" b="1" dirty="0">
                <a:solidFill>
                  <a:srgbClr val="000066"/>
                </a:solidFill>
              </a:rPr>
              <a:t>Якою була головна тема рицарської поезії?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1400" b="1" dirty="0">
                <a:solidFill>
                  <a:srgbClr val="000066"/>
                </a:solidFill>
              </a:rPr>
              <a:t>Назвіть першу книгу Данте.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Середній рівень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1. Які провідні теми рицарської поезії?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2. Назвіть характерні риси лірики </a:t>
            </a:r>
            <a:r>
              <a:rPr lang="uk-UA" sz="1400" b="1" dirty="0" err="1">
                <a:solidFill>
                  <a:srgbClr val="000066"/>
                </a:solidFill>
              </a:rPr>
              <a:t>вагантів</a:t>
            </a:r>
            <a:r>
              <a:rPr lang="uk-UA" sz="1400" b="1" dirty="0">
                <a:solidFill>
                  <a:srgbClr val="000066"/>
                </a:solidFill>
              </a:rPr>
              <a:t>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3. Яка риса вдачі Роланда завадила йому перемогти маврів?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4. Назвіть основні твори Данте.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Достатній рівень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1. Назвіть основні правила рицарського “ кодексу честі ”.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2. Схарактеризуйте основні ознаки творів героїчного епосу.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3. Визначте елементи композиції “ Пісні про Роланда ”.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000066"/>
                </a:solidFill>
              </a:rPr>
              <a:t>4. З якою метою герой поеми “ Божественна комедія ” Данте здійсню. Подорож потойбічним світом.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Високий рівень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1400" b="1" dirty="0">
                <a:solidFill>
                  <a:srgbClr val="000066"/>
                </a:solidFill>
              </a:rPr>
              <a:t>Схарактеризуйте образ Роланда як головного героя героїчного епосу.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1400" b="1" dirty="0">
                <a:solidFill>
                  <a:srgbClr val="000066"/>
                </a:solidFill>
              </a:rPr>
              <a:t>Розкажіть про особливості поетики “ Пісні про Роланда ” як твору героїчного епосу.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1400" b="1" dirty="0">
                <a:solidFill>
                  <a:srgbClr val="000066"/>
                </a:solidFill>
              </a:rPr>
              <a:t>Визначте проблематику поеми “ Божественна комедія ”.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1400" b="1" dirty="0">
                <a:solidFill>
                  <a:srgbClr val="000066"/>
                </a:solidFill>
              </a:rPr>
              <a:t>Схарактеризуйте образ головного героя поеми “ Божественна комедія ”.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uk-UA" sz="1400" b="1" dirty="0">
              <a:solidFill>
                <a:srgbClr val="000066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slow" advClick="0" advTm="20000">
    <p:split orient="vert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6-конечная звезда 4"/>
          <p:cNvSpPr/>
          <p:nvPr/>
        </p:nvSpPr>
        <p:spPr>
          <a:xfrm>
            <a:off x="357188" y="214313"/>
            <a:ext cx="8143875" cy="3000375"/>
          </a:xfrm>
          <a:prstGeom prst="star16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</a:rPr>
              <a:t>Урок № 46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6" name="Волна 5"/>
          <p:cNvSpPr/>
          <p:nvPr/>
        </p:nvSpPr>
        <p:spPr>
          <a:xfrm>
            <a:off x="285750" y="3214688"/>
            <a:ext cx="8358188" cy="3429000"/>
          </a:xfrm>
          <a:prstGeom prst="wav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Тема. </a:t>
            </a:r>
            <a:r>
              <a:rPr lang="uk-UA" sz="3200" b="1" dirty="0">
                <a:solidFill>
                  <a:srgbClr val="0000FF"/>
                </a:solidFill>
              </a:rPr>
              <a:t>Позакласне читання.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FF"/>
                </a:solidFill>
              </a:rPr>
              <a:t>Дивний роман про Білого Кита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FF"/>
                </a:solidFill>
              </a:rPr>
              <a:t>(Роман Г. </a:t>
            </a:r>
            <a:r>
              <a:rPr lang="uk-UA" sz="3200" b="1" dirty="0" err="1">
                <a:solidFill>
                  <a:srgbClr val="0000FF"/>
                </a:solidFill>
              </a:rPr>
              <a:t>Мелвілла</a:t>
            </a:r>
            <a:r>
              <a:rPr lang="uk-UA" sz="3200" b="1" dirty="0">
                <a:solidFill>
                  <a:srgbClr val="0000FF"/>
                </a:solidFill>
              </a:rPr>
              <a:t> “ </a:t>
            </a:r>
            <a:r>
              <a:rPr lang="uk-UA" sz="3200" b="1" dirty="0" err="1">
                <a:solidFill>
                  <a:srgbClr val="0000FF"/>
                </a:solidFill>
              </a:rPr>
              <a:t>Мобі</a:t>
            </a:r>
            <a:r>
              <a:rPr lang="uk-UA" sz="3200" b="1" dirty="0">
                <a:solidFill>
                  <a:srgbClr val="0000FF"/>
                </a:solidFill>
              </a:rPr>
              <a:t> </a:t>
            </a:r>
            <a:r>
              <a:rPr lang="uk-UA" sz="3200" b="1" dirty="0" err="1">
                <a:solidFill>
                  <a:srgbClr val="0000FF"/>
                </a:solidFill>
              </a:rPr>
              <a:t>Дік</a:t>
            </a:r>
            <a:r>
              <a:rPr lang="uk-UA" sz="3200" b="1" dirty="0">
                <a:solidFill>
                  <a:srgbClr val="0000FF"/>
                </a:solidFill>
              </a:rPr>
              <a:t>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FF"/>
                </a:solidFill>
              </a:rPr>
              <a:t>або Білий Кит ”)</a:t>
            </a:r>
            <a:endParaRPr lang="ru-RU" sz="3200" b="1" dirty="0">
              <a:solidFill>
                <a:srgbClr val="0000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800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толя\Рабочий стол\melv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14313"/>
            <a:ext cx="4327525" cy="5715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sp>
        <p:nvSpPr>
          <p:cNvPr id="5" name="Волна 4"/>
          <p:cNvSpPr/>
          <p:nvPr/>
        </p:nvSpPr>
        <p:spPr>
          <a:xfrm>
            <a:off x="4572000" y="6000750"/>
            <a:ext cx="4214813" cy="642938"/>
          </a:xfrm>
          <a:prstGeom prst="wav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0FF"/>
                </a:solidFill>
              </a:rPr>
              <a:t>Г. </a:t>
            </a:r>
            <a:r>
              <a:rPr lang="uk-UA" sz="3200" b="1" dirty="0" err="1">
                <a:solidFill>
                  <a:srgbClr val="0000FF"/>
                </a:solidFill>
              </a:rPr>
              <a:t>Мелвілл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214313" y="285750"/>
            <a:ext cx="4214812" cy="6286500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Долі книги складні, як і долі людей.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Одна з найжорстокіших  письменницьких трагедій – невизнання і забуття. Такою була доля Германа </a:t>
            </a:r>
            <a:r>
              <a:rPr lang="uk-UA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Мелвілла</a:t>
            </a:r>
            <a:r>
              <a:rPr lang="uk-UA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Сучасники не зрозуміли його творів. Слава прийшла до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uk-UA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Мелвілла</a:t>
            </a:r>
            <a:r>
              <a:rPr lang="uk-UA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лише після його смерті. 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wheel spokes="3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 descr="C:\Documents and Settings\толя\Рабочий стол\1240341588_mobi-dik-ili-belyjj-k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0" y="0"/>
            <a:ext cx="2285984" cy="6858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FF00"/>
                </a:solidFill>
              </a:rPr>
              <a:t>Роман “ </a:t>
            </a:r>
            <a:r>
              <a:rPr lang="uk-UA" sz="2400" b="1" dirty="0" err="1">
                <a:solidFill>
                  <a:srgbClr val="FFFF00"/>
                </a:solidFill>
              </a:rPr>
              <a:t>Мобі</a:t>
            </a:r>
            <a:r>
              <a:rPr lang="uk-UA" sz="2400" b="1" dirty="0">
                <a:solidFill>
                  <a:srgbClr val="FFFF00"/>
                </a:solidFill>
              </a:rPr>
              <a:t> </a:t>
            </a:r>
            <a:r>
              <a:rPr lang="uk-UA" sz="2400" b="1" dirty="0" err="1">
                <a:solidFill>
                  <a:srgbClr val="FFFF00"/>
                </a:solidFill>
              </a:rPr>
              <a:t>Дік</a:t>
            </a:r>
            <a:r>
              <a:rPr lang="uk-UA" sz="2400" b="1" dirty="0">
                <a:solidFill>
                  <a:srgbClr val="FFFF00"/>
                </a:solidFill>
              </a:rPr>
              <a:t> ” з'єднав у собі риси роману </a:t>
            </a:r>
            <a:r>
              <a:rPr lang="uk-UA" sz="2400" b="1" dirty="0" err="1">
                <a:solidFill>
                  <a:srgbClr val="FFFF00"/>
                </a:solidFill>
              </a:rPr>
              <a:t>філософ-ського</a:t>
            </a:r>
            <a:r>
              <a:rPr lang="uk-UA" sz="2400" b="1" dirty="0">
                <a:solidFill>
                  <a:srgbClr val="FFFF00"/>
                </a:solidFill>
              </a:rPr>
              <a:t>, соціального, морського й “ </a:t>
            </a:r>
            <a:r>
              <a:rPr lang="uk-UA" sz="2400" b="1" dirty="0" err="1">
                <a:solidFill>
                  <a:srgbClr val="FFFF00"/>
                </a:solidFill>
              </a:rPr>
              <a:t>китобій-ного</a:t>
            </a:r>
            <a:r>
              <a:rPr lang="uk-UA" sz="2400" b="1" dirty="0">
                <a:solidFill>
                  <a:srgbClr val="FFFF00"/>
                </a:solidFill>
              </a:rPr>
              <a:t> ”. 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diamond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абличка 3"/>
          <p:cNvSpPr/>
          <p:nvPr/>
        </p:nvSpPr>
        <p:spPr>
          <a:xfrm>
            <a:off x="142875" y="285750"/>
            <a:ext cx="8715375" cy="1285875"/>
          </a:xfrm>
          <a:prstGeom prst="plaqu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C00000"/>
                </a:solidFill>
              </a:rPr>
              <a:t>Підсумки уроку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285750" y="1643063"/>
            <a:ext cx="8429625" cy="2214562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</a:rPr>
              <a:t>Чи сподобався вам роман Г. </a:t>
            </a:r>
            <a:r>
              <a:rPr lang="uk-UA" sz="2000" b="1" dirty="0" err="1">
                <a:solidFill>
                  <a:srgbClr val="0000FF"/>
                </a:solidFill>
              </a:rPr>
              <a:t>Мелвілла</a:t>
            </a:r>
            <a:r>
              <a:rPr lang="uk-UA" sz="2000" b="1" dirty="0">
                <a:solidFill>
                  <a:srgbClr val="0000FF"/>
                </a:solidFill>
              </a:rPr>
              <a:t> “ </a:t>
            </a:r>
            <a:r>
              <a:rPr lang="uk-UA" sz="2000" b="1" dirty="0" err="1">
                <a:solidFill>
                  <a:srgbClr val="0000FF"/>
                </a:solidFill>
              </a:rPr>
              <a:t>Мобі</a:t>
            </a:r>
            <a:r>
              <a:rPr lang="uk-UA" sz="2000" b="1" dirty="0">
                <a:solidFill>
                  <a:srgbClr val="0000FF"/>
                </a:solidFill>
              </a:rPr>
              <a:t> </a:t>
            </a:r>
            <a:r>
              <a:rPr lang="uk-UA" sz="2000" b="1" dirty="0" err="1">
                <a:solidFill>
                  <a:srgbClr val="0000FF"/>
                </a:solidFill>
              </a:rPr>
              <a:t>Дік</a:t>
            </a:r>
            <a:r>
              <a:rPr lang="uk-UA" sz="2000" b="1" dirty="0">
                <a:solidFill>
                  <a:srgbClr val="0000FF"/>
                </a:solidFill>
              </a:rPr>
              <a:t> ”?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</a:rPr>
              <a:t>Що вам найбільше запам'яталося?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</a:rPr>
              <a:t>Як ви розумієте образ Білого Кита?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FF"/>
                </a:solidFill>
              </a:rPr>
              <a:t>Чим пояснюється зацікавленість читачів Романом Г. </a:t>
            </a:r>
            <a:r>
              <a:rPr lang="uk-UA" sz="2000" b="1" dirty="0" err="1">
                <a:solidFill>
                  <a:srgbClr val="0000FF"/>
                </a:solidFill>
              </a:rPr>
              <a:t>Мелвілла</a:t>
            </a:r>
            <a:r>
              <a:rPr lang="uk-UA" sz="2000" b="1" dirty="0">
                <a:solidFill>
                  <a:srgbClr val="0000FF"/>
                </a:solidFill>
              </a:rPr>
              <a:t>?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7" name="Табличка 6"/>
          <p:cNvSpPr/>
          <p:nvPr/>
        </p:nvSpPr>
        <p:spPr>
          <a:xfrm>
            <a:off x="285750" y="4000500"/>
            <a:ext cx="8501063" cy="1214438"/>
          </a:xfrm>
          <a:prstGeom prst="plaqu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Домашнє завдання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7188" y="5572125"/>
            <a:ext cx="8429625" cy="1000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</a:rPr>
              <a:t>Підготувати повідомлення про життя і творчість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FF"/>
                </a:solidFill>
              </a:rPr>
              <a:t>Ф. Петрарки.</a:t>
            </a:r>
            <a:endParaRPr lang="ru-RU" sz="2400" b="1" dirty="0">
              <a:solidFill>
                <a:srgbClr val="0000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theme1.xml><?xml version="1.0" encoding="utf-8"?>
<a:theme xmlns:a="http://schemas.openxmlformats.org/drawingml/2006/main" name="Default Theme">
  <a:themeElements>
    <a:clrScheme name="Другая 15">
      <a:dk1>
        <a:sysClr val="windowText" lastClr="000000"/>
      </a:dk1>
      <a:lt1>
        <a:srgbClr val="FFFFFF"/>
      </a:lt1>
      <a:dk2>
        <a:srgbClr val="370A07"/>
      </a:dk2>
      <a:lt2>
        <a:srgbClr val="EEECE1"/>
      </a:lt2>
      <a:accent1>
        <a:srgbClr val="C00000"/>
      </a:accent1>
      <a:accent2>
        <a:srgbClr val="370A07"/>
      </a:accent2>
      <a:accent3>
        <a:srgbClr val="FFFF00"/>
      </a:accent3>
      <a:accent4>
        <a:srgbClr val="370A07"/>
      </a:accent4>
      <a:accent5>
        <a:srgbClr val="00B050"/>
      </a:accent5>
      <a:accent6>
        <a:srgbClr val="2B30F1"/>
      </a:accent6>
      <a:hlink>
        <a:srgbClr val="00B0F0"/>
      </a:hlink>
      <a:folHlink>
        <a:srgbClr val="0AF415"/>
      </a:folHlink>
    </a:clrScheme>
    <a:fontScheme name="Другая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Официальная">
  <a:themeElements>
    <a:clrScheme name="Другая 11">
      <a:dk1>
        <a:sysClr val="windowText" lastClr="000000"/>
      </a:dk1>
      <a:lt1>
        <a:sysClr val="window" lastClr="FFFFFF"/>
      </a:lt1>
      <a:dk2>
        <a:srgbClr val="2B30F1"/>
      </a:dk2>
      <a:lt2>
        <a:srgbClr val="FFA9A9"/>
      </a:lt2>
      <a:accent1>
        <a:srgbClr val="FFFF00"/>
      </a:accent1>
      <a:accent2>
        <a:srgbClr val="080B85"/>
      </a:accent2>
      <a:accent3>
        <a:srgbClr val="C00000"/>
      </a:accent3>
      <a:accent4>
        <a:srgbClr val="FFFF00"/>
      </a:accent4>
      <a:accent5>
        <a:srgbClr val="0AF415"/>
      </a:accent5>
      <a:accent6>
        <a:srgbClr val="C76605"/>
      </a:accent6>
      <a:hlink>
        <a:srgbClr val="00A3D6"/>
      </a:hlink>
      <a:folHlink>
        <a:srgbClr val="93000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2">
    <a:dk1>
      <a:sysClr val="windowText" lastClr="000000"/>
    </a:dk1>
    <a:lt1>
      <a:srgbClr val="FFFFFF"/>
    </a:lt1>
    <a:dk2>
      <a:srgbClr val="0000FF"/>
    </a:dk2>
    <a:lt2>
      <a:srgbClr val="EEECE1"/>
    </a:lt2>
    <a:accent1>
      <a:srgbClr val="0000FF"/>
    </a:accent1>
    <a:accent2>
      <a:srgbClr val="FF0000"/>
    </a:accent2>
    <a:accent3>
      <a:srgbClr val="16DB07"/>
    </a:accent3>
    <a:accent4>
      <a:srgbClr val="3F0040"/>
    </a:accent4>
    <a:accent5>
      <a:srgbClr val="00B0F0"/>
    </a:accent5>
    <a:accent6>
      <a:srgbClr val="E36C09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Другая 2">
    <a:dk1>
      <a:sysClr val="windowText" lastClr="000000"/>
    </a:dk1>
    <a:lt1>
      <a:srgbClr val="FFFFFF"/>
    </a:lt1>
    <a:dk2>
      <a:srgbClr val="0000FF"/>
    </a:dk2>
    <a:lt2>
      <a:srgbClr val="EEECE1"/>
    </a:lt2>
    <a:accent1>
      <a:srgbClr val="0000FF"/>
    </a:accent1>
    <a:accent2>
      <a:srgbClr val="FF0000"/>
    </a:accent2>
    <a:accent3>
      <a:srgbClr val="16DB07"/>
    </a:accent3>
    <a:accent4>
      <a:srgbClr val="3F0040"/>
    </a:accent4>
    <a:accent5>
      <a:srgbClr val="00B0F0"/>
    </a:accent5>
    <a:accent6>
      <a:srgbClr val="E36C09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Другая 2">
    <a:dk1>
      <a:sysClr val="windowText" lastClr="000000"/>
    </a:dk1>
    <a:lt1>
      <a:srgbClr val="FFFFFF"/>
    </a:lt1>
    <a:dk2>
      <a:srgbClr val="0000FF"/>
    </a:dk2>
    <a:lt2>
      <a:srgbClr val="EEECE1"/>
    </a:lt2>
    <a:accent1>
      <a:srgbClr val="0000FF"/>
    </a:accent1>
    <a:accent2>
      <a:srgbClr val="FF0000"/>
    </a:accent2>
    <a:accent3>
      <a:srgbClr val="16DB07"/>
    </a:accent3>
    <a:accent4>
      <a:srgbClr val="3F0040"/>
    </a:accent4>
    <a:accent5>
      <a:srgbClr val="00B0F0"/>
    </a:accent5>
    <a:accent6>
      <a:srgbClr val="E36C09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5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6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7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15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16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17.xml><?xml version="1.0" encoding="utf-8"?>
<a:themeOverride xmlns:a="http://schemas.openxmlformats.org/drawingml/2006/main">
  <a:clrScheme name="Другая 2">
    <a:dk1>
      <a:sysClr val="windowText" lastClr="000000"/>
    </a:dk1>
    <a:lt1>
      <a:srgbClr val="FFFFFF"/>
    </a:lt1>
    <a:dk2>
      <a:srgbClr val="0000FF"/>
    </a:dk2>
    <a:lt2>
      <a:srgbClr val="EEECE1"/>
    </a:lt2>
    <a:accent1>
      <a:srgbClr val="0000FF"/>
    </a:accent1>
    <a:accent2>
      <a:srgbClr val="FF0000"/>
    </a:accent2>
    <a:accent3>
      <a:srgbClr val="16DB07"/>
    </a:accent3>
    <a:accent4>
      <a:srgbClr val="3F0040"/>
    </a:accent4>
    <a:accent5>
      <a:srgbClr val="00B0F0"/>
    </a:accent5>
    <a:accent6>
      <a:srgbClr val="E36C09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Другая 2">
    <a:dk1>
      <a:sysClr val="windowText" lastClr="000000"/>
    </a:dk1>
    <a:lt1>
      <a:srgbClr val="FFFFFF"/>
    </a:lt1>
    <a:dk2>
      <a:srgbClr val="0000FF"/>
    </a:dk2>
    <a:lt2>
      <a:srgbClr val="EEECE1"/>
    </a:lt2>
    <a:accent1>
      <a:srgbClr val="0000FF"/>
    </a:accent1>
    <a:accent2>
      <a:srgbClr val="FF0000"/>
    </a:accent2>
    <a:accent3>
      <a:srgbClr val="16DB07"/>
    </a:accent3>
    <a:accent4>
      <a:srgbClr val="3F0040"/>
    </a:accent4>
    <a:accent5>
      <a:srgbClr val="00B0F0"/>
    </a:accent5>
    <a:accent6>
      <a:srgbClr val="E36C09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Другая 2">
    <a:dk1>
      <a:sysClr val="windowText" lastClr="000000"/>
    </a:dk1>
    <a:lt1>
      <a:srgbClr val="FFFFFF"/>
    </a:lt1>
    <a:dk2>
      <a:srgbClr val="0000FF"/>
    </a:dk2>
    <a:lt2>
      <a:srgbClr val="EEECE1"/>
    </a:lt2>
    <a:accent1>
      <a:srgbClr val="0000FF"/>
    </a:accent1>
    <a:accent2>
      <a:srgbClr val="FF0000"/>
    </a:accent2>
    <a:accent3>
      <a:srgbClr val="16DB07"/>
    </a:accent3>
    <a:accent4>
      <a:srgbClr val="3F0040"/>
    </a:accent4>
    <a:accent5>
      <a:srgbClr val="00B0F0"/>
    </a:accent5>
    <a:accent6>
      <a:srgbClr val="E36C09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Другая 2">
    <a:dk1>
      <a:sysClr val="windowText" lastClr="000000"/>
    </a:dk1>
    <a:lt1>
      <a:srgbClr val="FFFFFF"/>
    </a:lt1>
    <a:dk2>
      <a:srgbClr val="0000FF"/>
    </a:dk2>
    <a:lt2>
      <a:srgbClr val="EEECE1"/>
    </a:lt2>
    <a:accent1>
      <a:srgbClr val="0000FF"/>
    </a:accent1>
    <a:accent2>
      <a:srgbClr val="FF0000"/>
    </a:accent2>
    <a:accent3>
      <a:srgbClr val="16DB07"/>
    </a:accent3>
    <a:accent4>
      <a:srgbClr val="3F0040"/>
    </a:accent4>
    <a:accent5>
      <a:srgbClr val="00B0F0"/>
    </a:accent5>
    <a:accent6>
      <a:srgbClr val="E36C09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22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23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24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25.xml><?xml version="1.0" encoding="utf-8"?>
<a:themeOverride xmlns:a="http://schemas.openxmlformats.org/drawingml/2006/main">
  <a:clrScheme name="Другая 15">
    <a:dk1>
      <a:sysClr val="windowText" lastClr="000000"/>
    </a:dk1>
    <a:lt1>
      <a:srgbClr val="FFFFFF"/>
    </a:lt1>
    <a:dk2>
      <a:srgbClr val="370A07"/>
    </a:dk2>
    <a:lt2>
      <a:srgbClr val="EEECE1"/>
    </a:lt2>
    <a:accent1>
      <a:srgbClr val="C00000"/>
    </a:accent1>
    <a:accent2>
      <a:srgbClr val="370A07"/>
    </a:accent2>
    <a:accent3>
      <a:srgbClr val="FFFF00"/>
    </a:accent3>
    <a:accent4>
      <a:srgbClr val="370A07"/>
    </a:accent4>
    <a:accent5>
      <a:srgbClr val="00B050"/>
    </a:accent5>
    <a:accent6>
      <a:srgbClr val="2B30F1"/>
    </a:accent6>
    <a:hlink>
      <a:srgbClr val="00B0F0"/>
    </a:hlink>
    <a:folHlink>
      <a:srgbClr val="0AF415"/>
    </a:folHlink>
  </a:clrScheme>
</a:themeOverride>
</file>

<file path=ppt/theme/themeOverride26.xml><?xml version="1.0" encoding="utf-8"?>
<a:themeOverride xmlns:a="http://schemas.openxmlformats.org/drawingml/2006/main">
  <a:clrScheme name="Другая 15">
    <a:dk1>
      <a:sysClr val="windowText" lastClr="000000"/>
    </a:dk1>
    <a:lt1>
      <a:srgbClr val="FFFFFF"/>
    </a:lt1>
    <a:dk2>
      <a:srgbClr val="370A07"/>
    </a:dk2>
    <a:lt2>
      <a:srgbClr val="EEECE1"/>
    </a:lt2>
    <a:accent1>
      <a:srgbClr val="C00000"/>
    </a:accent1>
    <a:accent2>
      <a:srgbClr val="370A07"/>
    </a:accent2>
    <a:accent3>
      <a:srgbClr val="FFFF00"/>
    </a:accent3>
    <a:accent4>
      <a:srgbClr val="370A07"/>
    </a:accent4>
    <a:accent5>
      <a:srgbClr val="00B050"/>
    </a:accent5>
    <a:accent6>
      <a:srgbClr val="2B30F1"/>
    </a:accent6>
    <a:hlink>
      <a:srgbClr val="00B0F0"/>
    </a:hlink>
    <a:folHlink>
      <a:srgbClr val="0AF415"/>
    </a:folHlink>
  </a:clrScheme>
</a:themeOverride>
</file>

<file path=ppt/theme/themeOverride27.xml><?xml version="1.0" encoding="utf-8"?>
<a:themeOverride xmlns:a="http://schemas.openxmlformats.org/drawingml/2006/main">
  <a:clrScheme name="Другая 15">
    <a:dk1>
      <a:sysClr val="windowText" lastClr="000000"/>
    </a:dk1>
    <a:lt1>
      <a:srgbClr val="FFFFFF"/>
    </a:lt1>
    <a:dk2>
      <a:srgbClr val="370A07"/>
    </a:dk2>
    <a:lt2>
      <a:srgbClr val="EEECE1"/>
    </a:lt2>
    <a:accent1>
      <a:srgbClr val="C00000"/>
    </a:accent1>
    <a:accent2>
      <a:srgbClr val="370A07"/>
    </a:accent2>
    <a:accent3>
      <a:srgbClr val="FFFF00"/>
    </a:accent3>
    <a:accent4>
      <a:srgbClr val="370A07"/>
    </a:accent4>
    <a:accent5>
      <a:srgbClr val="00B050"/>
    </a:accent5>
    <a:accent6>
      <a:srgbClr val="2B30F1"/>
    </a:accent6>
    <a:hlink>
      <a:srgbClr val="00B0F0"/>
    </a:hlink>
    <a:folHlink>
      <a:srgbClr val="0AF415"/>
    </a:folHlink>
  </a:clrScheme>
</a:themeOverride>
</file>

<file path=ppt/theme/themeOverride28.xml><?xml version="1.0" encoding="utf-8"?>
<a:themeOverride xmlns:a="http://schemas.openxmlformats.org/drawingml/2006/main">
  <a:clrScheme name="Модульная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9.xml><?xml version="1.0" encoding="utf-8"?>
<a:themeOverride xmlns:a="http://schemas.openxmlformats.org/drawingml/2006/main">
  <a:clrScheme name="Модульная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30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1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2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3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4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5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6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37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180</TotalTime>
  <Words>5619</Words>
  <Application>Microsoft Office PowerPoint</Application>
  <PresentationFormat>Экран (4:3)</PresentationFormat>
  <Paragraphs>903</Paragraphs>
  <Slides>80</Slides>
  <Notes>1</Notes>
  <HiddenSlides>0</HiddenSlides>
  <MMClips>5</MMClips>
  <ScaleCrop>false</ScaleCrop>
  <HeadingPairs>
    <vt:vector size="4" baseType="variant">
      <vt:variant>
        <vt:lpstr>Тема</vt:lpstr>
      </vt:variant>
      <vt:variant>
        <vt:i4>12</vt:i4>
      </vt:variant>
      <vt:variant>
        <vt:lpstr>Заголовки слайдов</vt:lpstr>
      </vt:variant>
      <vt:variant>
        <vt:i4>80</vt:i4>
      </vt:variant>
    </vt:vector>
  </HeadingPairs>
  <TitlesOfParts>
    <vt:vector size="92" baseType="lpstr">
      <vt:lpstr>Default Theme</vt:lpstr>
      <vt:lpstr>Яркая</vt:lpstr>
      <vt:lpstr>Аспект</vt:lpstr>
      <vt:lpstr>Апекс</vt:lpstr>
      <vt:lpstr>Бумажная</vt:lpstr>
      <vt:lpstr>Изящная</vt:lpstr>
      <vt:lpstr>Эркер</vt:lpstr>
      <vt:lpstr>Официальная</vt:lpstr>
      <vt:lpstr>Техническая</vt:lpstr>
      <vt:lpstr>Трек</vt:lpstr>
      <vt:lpstr>Модульная</vt:lpstr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</vt:vector>
  </TitlesOfParts>
  <Company>Wolfish 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Толя</dc:creator>
  <cp:lastModifiedBy>Толя</cp:lastModifiedBy>
  <cp:revision>20</cp:revision>
  <dcterms:created xsi:type="dcterms:W3CDTF">2012-10-19T11:58:13Z</dcterms:created>
  <dcterms:modified xsi:type="dcterms:W3CDTF">2012-10-23T13:21:36Z</dcterms:modified>
</cp:coreProperties>
</file>