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slideMasters/slideMaster8.xml" ContentType="application/vnd.openxmlformats-officedocument.presentationml.slideMaster+xml"/>
  <Override PartName="/ppt/theme/themeOverride17.xml" ContentType="application/vnd.openxmlformats-officedocument.themeOverride+xml"/>
  <Override PartName="/ppt/theme/themeOverride28.xml" ContentType="application/vnd.openxmlformats-officedocument.themeOverr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Layouts/slideLayout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theme/themeOverride20.xml" ContentType="application/vnd.openxmlformats-officedocument.themeOverride+xml"/>
  <Override PartName="/ppt/theme/themeOverride31.xml" ContentType="application/vnd.openxmlformats-officedocument.themeOverr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Override29.xml" ContentType="application/vnd.openxmlformats-officedocument.themeOverride+xml"/>
  <Override PartName="/ppt/slideLayouts/slideLayout10.xml" ContentType="application/vnd.openxmlformats-officedocument.presentationml.slideLayout+xml"/>
  <Override PartName="/ppt/theme/themeOverride18.xml" ContentType="application/vnd.openxmlformats-officedocument.themeOverride+xml"/>
  <Override PartName="/ppt/theme/themeOverride36.xml" ContentType="application/vnd.openxmlformats-officedocument.themeOverride+xml"/>
  <Override PartName="/ppt/slides/slide89.xml" ContentType="application/vnd.openxmlformats-officedocument.presentationml.slide+xml"/>
  <Override PartName="/ppt/theme/themeOverride25.xml" ContentType="application/vnd.openxmlformats-officedocument.themeOverr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Override14.xml" ContentType="application/vnd.openxmlformats-officedocument.themeOverride+xml"/>
  <Override PartName="/ppt/theme/themeOverride32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Override19.xml" ContentType="application/vnd.openxmlformats-officedocument.themeOverride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theme/theme8.xml" ContentType="application/vnd.openxmlformats-officedocument.theme+xml"/>
  <Override PartName="/ppt/theme/themeOverride15.xml" ContentType="application/vnd.openxmlformats-officedocument.themeOverride+xml"/>
  <Override PartName="/ppt/theme/themeOverride26.xml" ContentType="application/vnd.openxmlformats-officedocument.themeOverr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Override22.xml" ContentType="application/vnd.openxmlformats-officedocument.themeOverride+xml"/>
  <Override PartName="/ppt/theme/themeOverride33.xml" ContentType="application/vnd.openxmlformats-officedocument.themeOverr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Override4.xml" ContentType="application/vnd.openxmlformats-officedocument.themeOverr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Override27.xml" ContentType="application/vnd.openxmlformats-officedocument.themeOverr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theme/themeOverride16.xml" ContentType="application/vnd.openxmlformats-officedocument.themeOverride+xml"/>
  <Override PartName="/ppt/theme/themeOverride34.xml" ContentType="application/vnd.openxmlformats-officedocument.themeOverr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Override9.xml" ContentType="application/vnd.openxmlformats-officedocument.themeOverride+xml"/>
  <Override PartName="/ppt/theme/themeOverride23.xml" ContentType="application/vnd.openxmlformats-officedocument.themeOverr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Override30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Override5.xml" ContentType="application/vnd.openxmlformats-officedocument.themeOverr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Override24.xml" ContentType="application/vnd.openxmlformats-officedocument.themeOverride+xml"/>
  <Override PartName="/ppt/theme/themeOverride35.xml" ContentType="application/vnd.openxmlformats-officedocument.themeOverr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heme/themeOverride13.xml" ContentType="application/vnd.openxmlformats-officedocument.themeOverride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80" r:id="rId5"/>
    <p:sldMasterId id="2147483792" r:id="rId6"/>
    <p:sldMasterId id="2147483804" r:id="rId7"/>
    <p:sldMasterId id="2147483816" r:id="rId8"/>
  </p:sldMasterIdLst>
  <p:notesMasterIdLst>
    <p:notesMasterId r:id="rId98"/>
  </p:notesMasterIdLst>
  <p:sldIdLst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1E07C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-8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slide" Target="slides/slide68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97" Type="http://schemas.openxmlformats.org/officeDocument/2006/relationships/slide" Target="slides/slide8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87" Type="http://schemas.openxmlformats.org/officeDocument/2006/relationships/slide" Target="slides/slide79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100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93" Type="http://schemas.openxmlformats.org/officeDocument/2006/relationships/slide" Target="slides/slide85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slide" Target="slides/slide86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F1E3D-BEF6-4CA4-A0E7-C98A2B6264DE}" type="datetimeFigureOut">
              <a:rPr lang="ru-RU" smtClean="0"/>
              <a:pPr/>
              <a:t>23.10.2012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E6A08-D283-4BEF-8C42-62C8793D2F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7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1A4082-845B-4AF5-BC5D-2662579CEA9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8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F2F078-FA88-4297-8402-DB153C37B73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9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0ECBE1-2B7E-4A6A-8FDD-E42598338DE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6;&#1086;&#1073;&#1086;&#1090;&#1072;\&#1055;&#1088;&#1077;&#1079;&#1077;&#1085;&#1090;&#1072;&#1094;&#1110;&#1111;\8%20&#1082;&#1083;&#1072;&#1089;\03.mp3" TargetMode="Externa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audio" Target="file:///D:\&#1056;&#1086;&#1073;&#1086;&#1090;&#1072;\&#1055;&#1088;&#1077;&#1079;&#1077;&#1085;&#1090;&#1072;&#1094;&#1110;&#1111;\8%20&#1082;&#1083;&#1072;&#1089;\FList-Sonet-Petrarki-123%20(mp3-search.su).mp3" TargetMode="Externa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hemeOverride" Target="../theme/themeOverride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1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5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5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5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5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2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file:///D:\&#1056;&#1086;&#1073;&#1086;&#1090;&#1072;\&#1055;&#1088;&#1077;&#1079;&#1077;&#1085;&#1090;&#1072;&#1094;&#1110;&#1111;\8%20&#1082;&#1083;&#1072;&#1089;\romeo.mp3" TargetMode="Externa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8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0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hemeOverride" Target="../theme/themeOverride2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slideLayout" Target="../slideLayouts/slideLayout68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hemeOverride" Target="../theme/themeOverride2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3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2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3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3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3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3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34.xml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3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.xml"/><Relationship Id="rId1" Type="http://schemas.openxmlformats.org/officeDocument/2006/relationships/themeOverride" Target="../theme/themeOverride3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Documents and Settings\толя\Рабочий стол\santa-mariya-novel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500034" y="285728"/>
            <a:ext cx="8143932" cy="157163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solidFill>
                  <a:srgbClr val="FFFF00"/>
                </a:solidFill>
              </a:rPr>
              <a:t>Злет</a:t>
            </a:r>
            <a:r>
              <a:rPr lang="ru-RU" sz="3200" b="1" dirty="0">
                <a:solidFill>
                  <a:srgbClr val="FFFF00"/>
                </a:solidFill>
              </a:rPr>
              <a:t> </a:t>
            </a:r>
            <a:r>
              <a:rPr lang="ru-RU" sz="3200" b="1" dirty="0" err="1">
                <a:solidFill>
                  <a:srgbClr val="FFFF00"/>
                </a:solidFill>
              </a:rPr>
              <a:t>людського</a:t>
            </a:r>
            <a:r>
              <a:rPr lang="ru-RU" sz="3200" b="1" dirty="0">
                <a:solidFill>
                  <a:srgbClr val="FFFF00"/>
                </a:solidFill>
              </a:rPr>
              <a:t> духу</a:t>
            </a:r>
            <a:r>
              <a:rPr lang="uk-UA" sz="3200" b="1" dirty="0">
                <a:solidFill>
                  <a:srgbClr val="FFFF00"/>
                </a:solidFill>
              </a:rPr>
              <a:t> в літературі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доби Відродження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(47- 68 уроків)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6" name="0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6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2"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но 1 3"/>
          <p:cNvSpPr/>
          <p:nvPr/>
        </p:nvSpPr>
        <p:spPr>
          <a:xfrm>
            <a:off x="3214678" y="0"/>
            <a:ext cx="5357850" cy="3429000"/>
          </a:xfrm>
          <a:prstGeom prst="irregularSeal1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0000"/>
                </a:solidFill>
              </a:rPr>
              <a:t>Урок №47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Двойная волна 5"/>
          <p:cNvSpPr/>
          <p:nvPr/>
        </p:nvSpPr>
        <p:spPr>
          <a:xfrm>
            <a:off x="642910" y="3571876"/>
            <a:ext cx="7286676" cy="1500198"/>
          </a:xfrm>
          <a:prstGeom prst="doubleWav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Тема. </a:t>
            </a:r>
            <a:r>
              <a:rPr lang="uk-UA" sz="2400" b="1" dirty="0">
                <a:solidFill>
                  <a:srgbClr val="FFFF00"/>
                </a:solidFill>
              </a:rPr>
              <a:t>Доба європейського Відродження (Ренесансу), її хронологічні межі. Ідейний рух гуманізму. Скарби культури Ренесансу.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2571736" y="5214950"/>
            <a:ext cx="5214974" cy="714380"/>
          </a:xfrm>
          <a:prstGeom prst="snip2Diag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Людина – це всесвіт</a:t>
            </a:r>
            <a:endParaRPr lang="ru-RU" sz="2800" b="1" dirty="0">
              <a:solidFill>
                <a:srgbClr val="2006BA"/>
              </a:solidFill>
            </a:endParaRPr>
          </a:p>
        </p:txBody>
      </p:sp>
      <p:sp>
        <p:nvSpPr>
          <p:cNvPr id="8" name="Блок-схема: решение 7"/>
          <p:cNvSpPr/>
          <p:nvPr/>
        </p:nvSpPr>
        <p:spPr>
          <a:xfrm>
            <a:off x="4357688" y="6072188"/>
            <a:ext cx="4643437" cy="500062"/>
          </a:xfrm>
          <a:prstGeom prst="flowChartDecisi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Максим Горький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282" y="285728"/>
            <a:ext cx="3357586" cy="100013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0000"/>
                </a:solidFill>
              </a:rPr>
              <a:t>Відродження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Лента лицом вниз 5"/>
          <p:cNvSpPr/>
          <p:nvPr/>
        </p:nvSpPr>
        <p:spPr>
          <a:xfrm>
            <a:off x="1071563" y="214313"/>
            <a:ext cx="7643812" cy="928687"/>
          </a:xfrm>
          <a:prstGeom prst="ribbon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</a:rPr>
              <a:t>Словникова робота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285720" y="1785926"/>
            <a:ext cx="2928958" cy="642942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Відродження</a:t>
            </a:r>
            <a:endParaRPr lang="ru-RU" sz="2800" b="1" dirty="0">
              <a:solidFill>
                <a:srgbClr val="2006BA"/>
              </a:solidFill>
            </a:endParaRPr>
          </a:p>
        </p:txBody>
      </p:sp>
      <p:sp>
        <p:nvSpPr>
          <p:cNvPr id="8" name="Прямоугольник с одним вырезанным скругленным углом 7"/>
          <p:cNvSpPr/>
          <p:nvPr/>
        </p:nvSpPr>
        <p:spPr>
          <a:xfrm>
            <a:off x="3357554" y="1428736"/>
            <a:ext cx="5429288" cy="1500198"/>
          </a:xfrm>
          <a:prstGeom prst="snip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широкий ідеологічний і культурний рух, що виник у країнах Західної Європи у процесі їх переходу від епохи Середніх віків до Нового часу (2 пол. </a:t>
            </a:r>
            <a:r>
              <a:rPr lang="en-US" b="1" dirty="0">
                <a:solidFill>
                  <a:srgbClr val="FFFF00"/>
                </a:solidFill>
              </a:rPr>
              <a:t>XV</a:t>
            </a:r>
            <a:r>
              <a:rPr lang="uk-UA" b="1" dirty="0">
                <a:solidFill>
                  <a:srgbClr val="FFFF00"/>
                </a:solidFill>
              </a:rPr>
              <a:t> ст. </a:t>
            </a:r>
            <a:r>
              <a:rPr lang="en-US" b="1" dirty="0" smtClean="0">
                <a:solidFill>
                  <a:srgbClr val="FFFF00"/>
                </a:solidFill>
              </a:rPr>
              <a:t>  </a:t>
            </a:r>
            <a:r>
              <a:rPr lang="uk-UA" b="1" dirty="0" smtClean="0">
                <a:solidFill>
                  <a:srgbClr val="FFFF00"/>
                </a:solidFill>
              </a:rPr>
              <a:t>( </a:t>
            </a:r>
            <a:r>
              <a:rPr lang="uk-UA" b="1" dirty="0">
                <a:solidFill>
                  <a:srgbClr val="FFFF00"/>
                </a:solidFill>
              </a:rPr>
              <a:t>в Італії - з</a:t>
            </a:r>
            <a:r>
              <a:rPr lang="en-US" b="1" dirty="0">
                <a:solidFill>
                  <a:srgbClr val="FFFF00"/>
                </a:solidFill>
              </a:rPr>
              <a:t> XIV</a:t>
            </a:r>
            <a:r>
              <a:rPr lang="uk-UA" b="1" dirty="0">
                <a:solidFill>
                  <a:srgbClr val="FFFF00"/>
                </a:solidFill>
              </a:rPr>
              <a:t>) до середини</a:t>
            </a:r>
            <a:r>
              <a:rPr lang="en-US" b="1" dirty="0">
                <a:solidFill>
                  <a:srgbClr val="FFFF00"/>
                </a:solidFill>
              </a:rPr>
              <a:t>XVII</a:t>
            </a:r>
            <a:r>
              <a:rPr lang="uk-UA" b="1" dirty="0">
                <a:solidFill>
                  <a:srgbClr val="FFFF00"/>
                </a:solidFill>
              </a:rPr>
              <a:t> ст.)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357158" y="3643314"/>
            <a:ext cx="2928958" cy="642942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Гуманізм</a:t>
            </a:r>
            <a:endParaRPr lang="ru-RU" sz="2800" b="1" dirty="0">
              <a:solidFill>
                <a:srgbClr val="2006BA"/>
              </a:solidFill>
            </a:endParaRPr>
          </a:p>
        </p:txBody>
      </p:sp>
      <p:sp>
        <p:nvSpPr>
          <p:cNvPr id="10" name="Прямоугольник с одним вырезанным скругленным углом 9"/>
          <p:cNvSpPr/>
          <p:nvPr/>
        </p:nvSpPr>
        <p:spPr>
          <a:xfrm>
            <a:off x="3357554" y="3071810"/>
            <a:ext cx="5429288" cy="2000264"/>
          </a:xfrm>
          <a:prstGeom prst="snip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світське вільнодумство епохи Відродження, що протистояло духовному пануванню церкви в суспільстві. У широкому розумінні – визнання цінності людини як особистості, її права на вільний розвиток і реалізацію своїх можливостей.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428992" y="5214950"/>
            <a:ext cx="5286412" cy="428628"/>
          </a:xfrm>
          <a:prstGeom prst="flowChartTermina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003300"/>
                </a:solidFill>
              </a:rPr>
              <a:t>Асоціативний ланцюжок</a:t>
            </a:r>
            <a:endParaRPr lang="ru-RU" sz="2800" b="1" dirty="0">
              <a:solidFill>
                <a:srgbClr val="003300"/>
              </a:solidFill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357158" y="5786454"/>
            <a:ext cx="2928958" cy="642942"/>
          </a:xfrm>
          <a:prstGeom prst="homePlat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Відродження</a:t>
            </a:r>
            <a:endParaRPr lang="ru-RU" sz="2800" b="1" dirty="0">
              <a:solidFill>
                <a:srgbClr val="2006BA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3500438" y="5786438"/>
            <a:ext cx="1571625" cy="500062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ранок</a:t>
            </a:r>
            <a:endParaRPr lang="ru-RU" b="1" dirty="0"/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3929063" y="6357938"/>
            <a:ext cx="4143375" cy="357187"/>
          </a:xfrm>
          <a:prstGeom prst="flowChartTerminato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</a:rPr>
              <a:t>пробудження природи від сну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5" name="Блок-схема: знак завершения 14"/>
          <p:cNvSpPr/>
          <p:nvPr/>
        </p:nvSpPr>
        <p:spPr>
          <a:xfrm>
            <a:off x="5214938" y="5857875"/>
            <a:ext cx="1571625" cy="428625"/>
          </a:xfrm>
          <a:prstGeom prst="flowChartTermina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весна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6929438" y="5857875"/>
            <a:ext cx="1857375" cy="500063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</a:rPr>
              <a:t>березневий струмок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86125" y="6072188"/>
            <a:ext cx="142875" cy="71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5072063" y="6072188"/>
            <a:ext cx="142875" cy="117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6786563" y="6072188"/>
            <a:ext cx="142875" cy="117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8786813" y="6072188"/>
            <a:ext cx="142875" cy="117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3786188" y="6500813"/>
            <a:ext cx="142875" cy="117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 advClick="0" advTm="2000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88" y="142875"/>
          <a:ext cx="8643998" cy="6215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999"/>
                <a:gridCol w="4321999"/>
              </a:tblGrid>
              <a:tr h="945065"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chemeClr val="tx1"/>
                          </a:solidFill>
                        </a:rPr>
                        <a:t>Середньовічна католицька доктрина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 smtClean="0">
                          <a:solidFill>
                            <a:srgbClr val="FF0000"/>
                          </a:solidFill>
                        </a:rPr>
                        <a:t>Гуманізм</a:t>
                      </a:r>
                      <a:r>
                        <a:rPr lang="uk-UA" sz="2400" baseline="0" dirty="0" smtClean="0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XIV </a:t>
                      </a:r>
                      <a:r>
                        <a:rPr lang="uk-UA" sz="2400" baseline="0" dirty="0" smtClean="0">
                          <a:solidFill>
                            <a:srgbClr val="FF0000"/>
                          </a:solidFill>
                        </a:rPr>
                        <a:t>– 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XVI</a:t>
                      </a:r>
                      <a:r>
                        <a:rPr lang="uk-UA" sz="2400" baseline="0" dirty="0" smtClean="0">
                          <a:solidFill>
                            <a:srgbClr val="FF0000"/>
                          </a:solidFill>
                        </a:rPr>
                        <a:t> ст.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971131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У центрі Всесвіту стоїть Бог, а люди – його віддані слуги.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FFFF00"/>
                          </a:solidFill>
                        </a:rPr>
                        <a:t>У центрі Всесвіту стоїть людина, яка</a:t>
                      </a:r>
                      <a:r>
                        <a:rPr lang="uk-UA" b="1" baseline="0" dirty="0" smtClean="0">
                          <a:solidFill>
                            <a:srgbClr val="FFFF00"/>
                          </a:solidFill>
                        </a:rPr>
                        <a:t> спілкується з Богом як з абсолютом совісті.</a:t>
                      </a:r>
                      <a:endParaRPr lang="ru-RU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86566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2060"/>
                          </a:solidFill>
                        </a:rPr>
                        <a:t>Людина виконує</a:t>
                      </a:r>
                      <a:r>
                        <a:rPr lang="uk-UA" b="1" baseline="0" dirty="0" smtClean="0">
                          <a:solidFill>
                            <a:srgbClr val="002060"/>
                          </a:solidFill>
                        </a:rPr>
                        <a:t> своє призначення, яке визначає Бог.</a:t>
                      </a:r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FFC000"/>
                          </a:solidFill>
                        </a:rPr>
                        <a:t>Людина</a:t>
                      </a:r>
                      <a:r>
                        <a:rPr lang="uk-UA" b="1" baseline="0" dirty="0" smtClean="0">
                          <a:solidFill>
                            <a:srgbClr val="FFC000"/>
                          </a:solidFill>
                        </a:rPr>
                        <a:t> не залежить від волі небесних сил</a:t>
                      </a:r>
                      <a:endParaRPr lang="ru-RU" b="1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971131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003300"/>
                          </a:solidFill>
                        </a:rPr>
                        <a:t>Людина не існує сама</a:t>
                      </a:r>
                      <a:r>
                        <a:rPr lang="uk-UA" b="1" baseline="0" dirty="0" smtClean="0">
                          <a:solidFill>
                            <a:srgbClr val="003300"/>
                          </a:solidFill>
                        </a:rPr>
                        <a:t> по собі, вона завжди є частиною великої спільноти (роду, нації)</a:t>
                      </a:r>
                      <a:endParaRPr lang="ru-RU" b="1" dirty="0">
                        <a:solidFill>
                          <a:srgbClr val="0033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C00000"/>
                          </a:solidFill>
                        </a:rPr>
                        <a:t>Людина – самостійна цінність, яка має право незалежного вибору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98954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Любов – релігійне високе почуття,</a:t>
                      </a:r>
                      <a:r>
                        <a:rPr lang="uk-UA" b="1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звернене до Бога та його волі.</a:t>
                      </a:r>
                      <a:endParaRPr lang="ru-RU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7030A0"/>
                          </a:solidFill>
                        </a:rPr>
                        <a:t>Любов поширюється не лише на релігійні цінності,</a:t>
                      </a:r>
                      <a:r>
                        <a:rPr lang="uk-UA" b="1" baseline="0" dirty="0" smtClean="0">
                          <a:solidFill>
                            <a:srgbClr val="7030A0"/>
                          </a:solidFill>
                        </a:rPr>
                        <a:t> а й на людину</a:t>
                      </a:r>
                      <a:r>
                        <a:rPr lang="uk-UA" b="1" baseline="0" dirty="0" smtClean="0">
                          <a:solidFill>
                            <a:srgbClr val="92D050"/>
                          </a:solidFill>
                        </a:rPr>
                        <a:t>.</a:t>
                      </a:r>
                      <a:endParaRPr lang="ru-RU" b="1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971131"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Повага людини до людини залежала від рівня в ієрархічній структурі</a:t>
                      </a:r>
                      <a:r>
                        <a:rPr lang="uk-UA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суспільства</a:t>
                      </a:r>
                      <a:r>
                        <a:rPr lang="uk-UA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i="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Повага людини до людини залежала від результату якісної оцінки людини людиною</a:t>
                      </a:r>
                      <a:endParaRPr lang="ru-RU" b="1" i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971131">
                <a:tc>
                  <a:txBody>
                    <a:bodyPr/>
                    <a:lstStyle/>
                    <a:p>
                      <a:r>
                        <a:rPr lang="uk-UA" b="1" dirty="0" smtClean="0"/>
                        <a:t>Життєві блага</a:t>
                      </a:r>
                      <a:r>
                        <a:rPr lang="uk-UA" b="1" baseline="0" dirty="0" smtClean="0"/>
                        <a:t> та пристрасті (їжа, вино, розваги, кохання) вважались диявольською спокусою.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>
                          <a:solidFill>
                            <a:srgbClr val="FF00FF"/>
                          </a:solidFill>
                        </a:rPr>
                        <a:t>Життєві</a:t>
                      </a:r>
                      <a:r>
                        <a:rPr lang="uk-UA" b="1" baseline="0" dirty="0" smtClean="0">
                          <a:solidFill>
                            <a:srgbClr val="FF00FF"/>
                          </a:solidFill>
                        </a:rPr>
                        <a:t> блага та пристрасті розуміли як необхідну частину людського життя</a:t>
                      </a:r>
                      <a:r>
                        <a:rPr lang="uk-UA" baseline="0" dirty="0" smtClean="0">
                          <a:solidFill>
                            <a:srgbClr val="FF00FF"/>
                          </a:solidFill>
                        </a:rPr>
                        <a:t>.</a:t>
                      </a:r>
                      <a:endParaRPr lang="ru-RU" dirty="0">
                        <a:solidFill>
                          <a:srgbClr val="FF00FF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 advClick="0" advTm="15000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 лицом вверх 3"/>
          <p:cNvSpPr/>
          <p:nvPr/>
        </p:nvSpPr>
        <p:spPr>
          <a:xfrm>
            <a:off x="1285852" y="214290"/>
            <a:ext cx="6572296" cy="714380"/>
          </a:xfrm>
          <a:prstGeom prst="ribbon2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Діячі епохи</a:t>
            </a:r>
            <a:endParaRPr lang="ru-RU" sz="3200" b="1" dirty="0">
              <a:solidFill>
                <a:srgbClr val="2006BA"/>
              </a:solidFill>
            </a:endParaRPr>
          </a:p>
        </p:txBody>
      </p:sp>
      <p:sp>
        <p:nvSpPr>
          <p:cNvPr id="5" name="Блок-схема: решение 4"/>
          <p:cNvSpPr/>
          <p:nvPr/>
        </p:nvSpPr>
        <p:spPr>
          <a:xfrm>
            <a:off x="214282" y="1428736"/>
            <a:ext cx="3286148" cy="571504"/>
          </a:xfrm>
          <a:prstGeom prst="flowChartDecision">
            <a:avLst/>
          </a:prstGeom>
          <a:solidFill>
            <a:srgbClr val="00B0F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Мореплавці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Блок-схема: решение 6"/>
          <p:cNvSpPr/>
          <p:nvPr/>
        </p:nvSpPr>
        <p:spPr>
          <a:xfrm>
            <a:off x="285750" y="2214563"/>
            <a:ext cx="3214688" cy="571500"/>
          </a:xfrm>
          <a:prstGeom prst="flowChartDecis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Вчені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Блок-схема: решение 7"/>
          <p:cNvSpPr/>
          <p:nvPr/>
        </p:nvSpPr>
        <p:spPr>
          <a:xfrm>
            <a:off x="214313" y="3000375"/>
            <a:ext cx="3571875" cy="642938"/>
          </a:xfrm>
          <a:prstGeom prst="flowChartDecis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C00000"/>
                </a:solidFill>
              </a:rPr>
              <a:t>Письменники-</a:t>
            </a:r>
            <a:r>
              <a:rPr lang="uk-UA" b="1" dirty="0">
                <a:solidFill>
                  <a:srgbClr val="C00000"/>
                </a:solidFill>
              </a:rPr>
              <a:t> педагоги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Блок-схема: решение 8"/>
          <p:cNvSpPr/>
          <p:nvPr/>
        </p:nvSpPr>
        <p:spPr>
          <a:xfrm>
            <a:off x="214313" y="3857625"/>
            <a:ext cx="3500437" cy="571500"/>
          </a:xfrm>
          <a:prstGeom prst="flowChartDecis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Письменники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Блок-схема: решение 9"/>
          <p:cNvSpPr/>
          <p:nvPr/>
        </p:nvSpPr>
        <p:spPr>
          <a:xfrm>
            <a:off x="214313" y="4643438"/>
            <a:ext cx="3571875" cy="642937"/>
          </a:xfrm>
          <a:prstGeom prst="flowChartDecis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Художники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Блок-схема: решение 10"/>
          <p:cNvSpPr/>
          <p:nvPr/>
        </p:nvSpPr>
        <p:spPr>
          <a:xfrm>
            <a:off x="142875" y="5643563"/>
            <a:ext cx="3643313" cy="714375"/>
          </a:xfrm>
          <a:prstGeom prst="flowChartDecisio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Універсальні творці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Параллелограмм 11"/>
          <p:cNvSpPr/>
          <p:nvPr/>
        </p:nvSpPr>
        <p:spPr>
          <a:xfrm>
            <a:off x="3571875" y="1285875"/>
            <a:ext cx="5357813" cy="642938"/>
          </a:xfrm>
          <a:prstGeom prst="parallelogram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7030A0"/>
                </a:solidFill>
              </a:rPr>
              <a:t>Христофор Колумб, </a:t>
            </a:r>
            <a:r>
              <a:rPr lang="uk-UA" sz="2000" b="1" dirty="0" err="1">
                <a:solidFill>
                  <a:srgbClr val="7030A0"/>
                </a:solidFill>
              </a:rPr>
              <a:t>Васко</a:t>
            </a:r>
            <a:r>
              <a:rPr lang="uk-UA" sz="2000" b="1" dirty="0">
                <a:solidFill>
                  <a:srgbClr val="7030A0"/>
                </a:solidFill>
              </a:rPr>
              <a:t> де Гама, Фернандо Магеллан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3" name="Параллелограмм 12"/>
          <p:cNvSpPr/>
          <p:nvPr/>
        </p:nvSpPr>
        <p:spPr>
          <a:xfrm>
            <a:off x="3643313" y="2214563"/>
            <a:ext cx="5357812" cy="642937"/>
          </a:xfrm>
          <a:prstGeom prst="parallelogram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err="1">
                <a:solidFill>
                  <a:srgbClr val="7030A0"/>
                </a:solidFill>
              </a:rPr>
              <a:t>Міколай</a:t>
            </a:r>
            <a:r>
              <a:rPr lang="uk-UA" sz="2000" b="1" dirty="0">
                <a:solidFill>
                  <a:srgbClr val="7030A0"/>
                </a:solidFill>
              </a:rPr>
              <a:t> Коперник, Галілео Галілей, Джордано Бруно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4" name="Параллелограмм 13"/>
          <p:cNvSpPr/>
          <p:nvPr/>
        </p:nvSpPr>
        <p:spPr>
          <a:xfrm>
            <a:off x="3500438" y="3071813"/>
            <a:ext cx="5357812" cy="642937"/>
          </a:xfrm>
          <a:prstGeom prst="parallelogram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7030A0"/>
                </a:solidFill>
              </a:rPr>
              <a:t>Еразм </a:t>
            </a:r>
            <a:r>
              <a:rPr lang="uk-UA" sz="2000" b="1" dirty="0" err="1">
                <a:solidFill>
                  <a:srgbClr val="7030A0"/>
                </a:solidFill>
              </a:rPr>
              <a:t>Роттердамський</a:t>
            </a:r>
            <a:r>
              <a:rPr lang="uk-UA" sz="2000" b="1" dirty="0">
                <a:solidFill>
                  <a:srgbClr val="7030A0"/>
                </a:solidFill>
              </a:rPr>
              <a:t>, Франсуа </a:t>
            </a:r>
            <a:r>
              <a:rPr lang="uk-UA" sz="2000" b="1" dirty="0" err="1">
                <a:solidFill>
                  <a:srgbClr val="7030A0"/>
                </a:solidFill>
              </a:rPr>
              <a:t>Рабле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5" name="Параллелограмм 14"/>
          <p:cNvSpPr/>
          <p:nvPr/>
        </p:nvSpPr>
        <p:spPr>
          <a:xfrm>
            <a:off x="3500438" y="3857625"/>
            <a:ext cx="5357812" cy="642938"/>
          </a:xfrm>
          <a:prstGeom prst="parallelogram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7030A0"/>
                </a:solidFill>
              </a:rPr>
              <a:t>Дж. Боккаччо, Ф. Петрарка,      </a:t>
            </a:r>
            <a:r>
              <a:rPr lang="en-US" sz="2000" b="1" dirty="0">
                <a:solidFill>
                  <a:srgbClr val="7030A0"/>
                </a:solidFill>
              </a:rPr>
              <a:t>    </a:t>
            </a:r>
            <a:r>
              <a:rPr lang="uk-UA" sz="2000" b="1" dirty="0">
                <a:solidFill>
                  <a:srgbClr val="7030A0"/>
                </a:solidFill>
              </a:rPr>
              <a:t>  М. Сервантес, В. Шекспір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6" name="Параллелограмм 15"/>
          <p:cNvSpPr/>
          <p:nvPr/>
        </p:nvSpPr>
        <p:spPr>
          <a:xfrm>
            <a:off x="3500438" y="4714875"/>
            <a:ext cx="5357812" cy="642938"/>
          </a:xfrm>
          <a:prstGeom prst="parallelogram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err="1">
                <a:solidFill>
                  <a:srgbClr val="7030A0"/>
                </a:solidFill>
              </a:rPr>
              <a:t>Джордоне</a:t>
            </a:r>
            <a:r>
              <a:rPr lang="uk-UA" sz="2000" b="1" dirty="0">
                <a:solidFill>
                  <a:srgbClr val="7030A0"/>
                </a:solidFill>
              </a:rPr>
              <a:t>, </a:t>
            </a:r>
            <a:r>
              <a:rPr lang="uk-UA" sz="2000" b="1" dirty="0" err="1">
                <a:solidFill>
                  <a:srgbClr val="7030A0"/>
                </a:solidFill>
              </a:rPr>
              <a:t>Корреджо</a:t>
            </a:r>
            <a:r>
              <a:rPr lang="uk-UA" sz="2000" b="1" dirty="0">
                <a:solidFill>
                  <a:srgbClr val="7030A0"/>
                </a:solidFill>
              </a:rPr>
              <a:t>, </a:t>
            </a:r>
            <a:r>
              <a:rPr lang="uk-UA" sz="2000" b="1" dirty="0" err="1">
                <a:solidFill>
                  <a:srgbClr val="7030A0"/>
                </a:solidFill>
              </a:rPr>
              <a:t>Боттіччеллі</a:t>
            </a:r>
            <a:r>
              <a:rPr lang="uk-UA" sz="2000" b="1" dirty="0">
                <a:solidFill>
                  <a:srgbClr val="7030A0"/>
                </a:solidFill>
              </a:rPr>
              <a:t>, Тиціан, </a:t>
            </a:r>
            <a:r>
              <a:rPr lang="uk-UA" sz="2000" b="1" dirty="0" err="1">
                <a:solidFill>
                  <a:srgbClr val="7030A0"/>
                </a:solidFill>
              </a:rPr>
              <a:t>Дюрер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7" name="Параллелограмм 16"/>
          <p:cNvSpPr/>
          <p:nvPr/>
        </p:nvSpPr>
        <p:spPr>
          <a:xfrm>
            <a:off x="3500438" y="5643563"/>
            <a:ext cx="5357812" cy="857250"/>
          </a:xfrm>
          <a:prstGeom prst="parallelogram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7030A0"/>
                </a:solidFill>
              </a:rPr>
              <a:t>Мікеланджело </a:t>
            </a:r>
            <a:r>
              <a:rPr lang="uk-UA" sz="1200" b="1" dirty="0">
                <a:solidFill>
                  <a:srgbClr val="7030A0"/>
                </a:solidFill>
              </a:rPr>
              <a:t>(скульптор, художник, поет, інженер),</a:t>
            </a:r>
            <a:r>
              <a:rPr lang="uk-UA" sz="2000" b="1" dirty="0">
                <a:solidFill>
                  <a:srgbClr val="7030A0"/>
                </a:solidFill>
              </a:rPr>
              <a:t>Ф.</a:t>
            </a:r>
            <a:r>
              <a:rPr lang="uk-UA" sz="2000" b="1" dirty="0" err="1">
                <a:solidFill>
                  <a:srgbClr val="7030A0"/>
                </a:solidFill>
              </a:rPr>
              <a:t>Рабле</a:t>
            </a:r>
            <a:r>
              <a:rPr lang="uk-UA" sz="2000" b="1" dirty="0">
                <a:solidFill>
                  <a:srgbClr val="7030A0"/>
                </a:solidFill>
              </a:rPr>
              <a:t> </a:t>
            </a:r>
            <a:r>
              <a:rPr lang="uk-UA" sz="1200" b="1" dirty="0">
                <a:solidFill>
                  <a:srgbClr val="7030A0"/>
                </a:solidFill>
              </a:rPr>
              <a:t>(письменник, лікар, юрист, педагог, архітектор, філософ, вчений)</a:t>
            </a:r>
            <a:endParaRPr lang="ru-RU" sz="1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Click="0" advTm="15000"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214282" y="142852"/>
            <a:ext cx="4429156" cy="571504"/>
          </a:xfrm>
          <a:prstGeom prst="flowChartTerminato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    </a:t>
            </a:r>
            <a:r>
              <a:rPr lang="uk-UA" b="1" dirty="0">
                <a:solidFill>
                  <a:srgbClr val="FFFF00"/>
                </a:solidFill>
              </a:rPr>
              <a:t>Леонардо </a:t>
            </a:r>
            <a:r>
              <a:rPr lang="uk-UA" b="1" dirty="0" err="1">
                <a:solidFill>
                  <a:srgbClr val="FFFF00"/>
                </a:solidFill>
              </a:rPr>
              <a:t>да</a:t>
            </a:r>
            <a:r>
              <a:rPr lang="uk-UA" b="1" dirty="0">
                <a:solidFill>
                  <a:srgbClr val="FFFF00"/>
                </a:solidFill>
              </a:rPr>
              <a:t> Вінчі (1452 – 1519)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4714876" y="142852"/>
            <a:ext cx="4286248" cy="571504"/>
          </a:xfrm>
          <a:prstGeom prst="flowChartTerminato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Рафаель Санті (1483 – 1520)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Блок-схема: сохраненные данные 5"/>
          <p:cNvSpPr/>
          <p:nvPr/>
        </p:nvSpPr>
        <p:spPr>
          <a:xfrm>
            <a:off x="142844" y="3714752"/>
            <a:ext cx="2071702" cy="500066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2006BA"/>
                </a:solidFill>
              </a:rPr>
              <a:t>“ Мадонна в гроті ”</a:t>
            </a:r>
            <a:endParaRPr lang="ru-RU" sz="1400" b="1" dirty="0">
              <a:solidFill>
                <a:srgbClr val="2006BA"/>
              </a:solidFill>
            </a:endParaRPr>
          </a:p>
        </p:txBody>
      </p:sp>
      <p:sp>
        <p:nvSpPr>
          <p:cNvPr id="9" name="Блок-схема: сохраненные данные 8"/>
          <p:cNvSpPr/>
          <p:nvPr/>
        </p:nvSpPr>
        <p:spPr>
          <a:xfrm>
            <a:off x="6000760" y="6143644"/>
            <a:ext cx="2714644" cy="500066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 “ Сікстинська мадонна ”</a:t>
            </a:r>
            <a:endParaRPr lang="ru-RU" b="1" dirty="0">
              <a:solidFill>
                <a:srgbClr val="2006BA"/>
              </a:solidFill>
            </a:endParaRPr>
          </a:p>
        </p:txBody>
      </p:sp>
      <p:pic>
        <p:nvPicPr>
          <p:cNvPr id="70670" name="Picture 6" descr="image001-6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75" y="142875"/>
            <a:ext cx="857250" cy="1030288"/>
          </a:xfrm>
        </p:spPr>
      </p:pic>
      <p:pic>
        <p:nvPicPr>
          <p:cNvPr id="13" name="Picture 6" descr="vecher_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4286250"/>
            <a:ext cx="4333875" cy="235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4" descr="14817269_Leonardo_da_Vinci_Madonna_of_the_Rocks_149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1071563"/>
            <a:ext cx="1857375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monalis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313" y="1071563"/>
            <a:ext cx="18764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74" name="Picture 7" descr="pic-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15313" y="142875"/>
            <a:ext cx="785812" cy="10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513-43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0688" y="1071563"/>
            <a:ext cx="3429000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Блок-схема: сохраненные данные 17"/>
          <p:cNvSpPr/>
          <p:nvPr/>
        </p:nvSpPr>
        <p:spPr>
          <a:xfrm>
            <a:off x="928662" y="6215082"/>
            <a:ext cx="3071834" cy="428628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“ Таємна вечеря ”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9" name="Блок-схема: сохраненные данные 18"/>
          <p:cNvSpPr/>
          <p:nvPr/>
        </p:nvSpPr>
        <p:spPr>
          <a:xfrm>
            <a:off x="2285984" y="3786190"/>
            <a:ext cx="2357454" cy="428628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“Джоконда</a:t>
            </a:r>
            <a:r>
              <a:rPr lang="uk-UA" b="1" dirty="0">
                <a:solidFill>
                  <a:srgbClr val="2006BA"/>
                </a:solidFill>
              </a:rPr>
              <a:t> ”</a:t>
            </a:r>
            <a:endParaRPr lang="ru-RU" b="1" dirty="0">
              <a:solidFill>
                <a:srgbClr val="2006BA"/>
              </a:solidFill>
            </a:endParaRPr>
          </a:p>
        </p:txBody>
      </p:sp>
    </p:spTree>
  </p:cSld>
  <p:clrMapOvr>
    <a:masterClrMapping/>
  </p:clrMapOvr>
  <p:transition spd="slow" advClick="0" advTm="10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5643570" y="357166"/>
            <a:ext cx="3357554" cy="571504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Мікеланджело (1475-1540)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642910" y="357166"/>
            <a:ext cx="3000396" cy="571504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FFFF00"/>
                </a:solidFill>
              </a:rPr>
              <a:t>Джордоне</a:t>
            </a:r>
            <a:r>
              <a:rPr lang="uk-UA" b="1" dirty="0">
                <a:solidFill>
                  <a:srgbClr val="FFFF00"/>
                </a:solidFill>
              </a:rPr>
              <a:t> (1477-1510)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14313" y="4500563"/>
            <a:ext cx="2214562" cy="28575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“ Спляча Венера ”</a:t>
            </a:r>
            <a:endParaRPr lang="ru-RU" b="1" dirty="0">
              <a:solidFill>
                <a:srgbClr val="2006BA"/>
              </a:solidFill>
            </a:endParaRPr>
          </a:p>
        </p:txBody>
      </p:sp>
      <p:pic>
        <p:nvPicPr>
          <p:cNvPr id="71689" name="Picture 7" descr="давид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72375" y="1071563"/>
            <a:ext cx="1357313" cy="3667125"/>
          </a:xfrm>
        </p:spPr>
      </p:pic>
      <p:pic>
        <p:nvPicPr>
          <p:cNvPr id="71690" name="Picture 7" descr="pic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1071563"/>
            <a:ext cx="2754313" cy="329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1" name="Picture 8" descr="МарияМагдален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75" y="4786313"/>
            <a:ext cx="1285875" cy="156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2" name="Picture 12" descr="0fb1d6b7f5fe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/>
          <a:stretch>
            <a:fillRect/>
          </a:stretch>
        </p:blipFill>
        <p:spPr bwMode="auto">
          <a:xfrm>
            <a:off x="4857750" y="0"/>
            <a:ext cx="841375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3" name="Picture 7" descr="Автопортрет"/>
          <p:cNvPicPr>
            <a:picLocks noChangeAspect="1" noChangeArrowheads="1"/>
          </p:cNvPicPr>
          <p:nvPr/>
        </p:nvPicPr>
        <p:blipFill>
          <a:blip r:embed="rId6" cstate="print">
            <a:lum contrast="6000"/>
          </a:blip>
          <a:srcRect/>
          <a:stretch>
            <a:fillRect/>
          </a:stretch>
        </p:blipFill>
        <p:spPr bwMode="auto">
          <a:xfrm>
            <a:off x="3786188" y="0"/>
            <a:ext cx="83026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4" name="Picture 13" descr="гроз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75" y="1071563"/>
            <a:ext cx="2786063" cy="311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5" name="Picture 12" descr="спляча венер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75" y="4786313"/>
            <a:ext cx="3259138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6" name="Picture 14" descr="Юдіф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28938" y="1071563"/>
            <a:ext cx="173037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Блок-схема: альтернативный процесс 24"/>
          <p:cNvSpPr/>
          <p:nvPr/>
        </p:nvSpPr>
        <p:spPr>
          <a:xfrm>
            <a:off x="5143500" y="4357688"/>
            <a:ext cx="2143125" cy="28575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“ Страшний </a:t>
            </a:r>
            <a:r>
              <a:rPr lang="uk-UA" b="1" dirty="0" err="1">
                <a:solidFill>
                  <a:srgbClr val="2006BA"/>
                </a:solidFill>
              </a:rPr>
              <a:t>суд”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26" name="Блок-схема: альтернативный процесс 25"/>
          <p:cNvSpPr/>
          <p:nvPr/>
        </p:nvSpPr>
        <p:spPr>
          <a:xfrm>
            <a:off x="571500" y="4143375"/>
            <a:ext cx="1214438" cy="28575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“ Гроза ”</a:t>
            </a:r>
            <a:endParaRPr lang="ru-RU" b="1" dirty="0">
              <a:solidFill>
                <a:srgbClr val="2006BA"/>
              </a:solidFill>
            </a:endParaRPr>
          </a:p>
        </p:txBody>
      </p:sp>
      <p:pic>
        <p:nvPicPr>
          <p:cNvPr id="71699" name="Picture 2" descr="C:\Documents and Settings\толя\Рабочий стол\троя\leda-and-the-swan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29188" y="4786313"/>
            <a:ext cx="2405062" cy="169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Блок-схема: альтернативный процесс 27"/>
          <p:cNvSpPr/>
          <p:nvPr/>
        </p:nvSpPr>
        <p:spPr>
          <a:xfrm>
            <a:off x="3429000" y="4786313"/>
            <a:ext cx="1214438" cy="28575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“ </a:t>
            </a:r>
            <a:r>
              <a:rPr lang="uk-UA" b="1" dirty="0" err="1">
                <a:solidFill>
                  <a:srgbClr val="2006BA"/>
                </a:solidFill>
              </a:rPr>
              <a:t>Юдіф</a:t>
            </a:r>
            <a:r>
              <a:rPr lang="uk-UA" b="1" dirty="0">
                <a:solidFill>
                  <a:srgbClr val="2006BA"/>
                </a:solidFill>
              </a:rPr>
              <a:t> ”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30" name="Блок-схема: альтернативный процесс 29"/>
          <p:cNvSpPr/>
          <p:nvPr/>
        </p:nvSpPr>
        <p:spPr>
          <a:xfrm>
            <a:off x="7715250" y="4357688"/>
            <a:ext cx="1214438" cy="28575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“ Давид ”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31" name="Блок-схема: альтернативный процесс 30"/>
          <p:cNvSpPr/>
          <p:nvPr/>
        </p:nvSpPr>
        <p:spPr>
          <a:xfrm>
            <a:off x="7215188" y="6286500"/>
            <a:ext cx="1785937" cy="35718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2006BA"/>
                </a:solidFill>
              </a:rPr>
              <a:t>“  Марія Магдалена ”</a:t>
            </a:r>
            <a:endParaRPr lang="ru-RU" sz="1200" b="1" dirty="0">
              <a:solidFill>
                <a:srgbClr val="2006BA"/>
              </a:solidFill>
            </a:endParaRPr>
          </a:p>
        </p:txBody>
      </p:sp>
      <p:sp>
        <p:nvSpPr>
          <p:cNvPr id="32" name="Блок-схема: альтернативный процесс 31"/>
          <p:cNvSpPr/>
          <p:nvPr/>
        </p:nvSpPr>
        <p:spPr>
          <a:xfrm>
            <a:off x="5786438" y="6286500"/>
            <a:ext cx="1285875" cy="357188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“ </a:t>
            </a:r>
            <a:r>
              <a:rPr lang="uk-UA" b="1" dirty="0" err="1">
                <a:solidFill>
                  <a:srgbClr val="2006BA"/>
                </a:solidFill>
              </a:rPr>
              <a:t>Леда</a:t>
            </a:r>
            <a:r>
              <a:rPr lang="uk-UA" b="1" dirty="0">
                <a:solidFill>
                  <a:srgbClr val="2006BA"/>
                </a:solidFill>
              </a:rPr>
              <a:t> ”</a:t>
            </a:r>
            <a:endParaRPr lang="ru-RU" b="1" dirty="0">
              <a:solidFill>
                <a:srgbClr val="2006BA"/>
              </a:solidFill>
            </a:endParaRPr>
          </a:p>
        </p:txBody>
      </p:sp>
      <p:pic>
        <p:nvPicPr>
          <p:cNvPr id="71704" name="Picture 3" descr="C:\Documents and Settings\толя\Рабочий стол\1252227725_portret_laury_150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29000" y="5143500"/>
            <a:ext cx="1239838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Блок-схема: альтернативный процесс 32"/>
          <p:cNvSpPr/>
          <p:nvPr/>
        </p:nvSpPr>
        <p:spPr>
          <a:xfrm>
            <a:off x="3429000" y="6357938"/>
            <a:ext cx="1285875" cy="357187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“ Лаура ”</a:t>
            </a:r>
            <a:endParaRPr lang="ru-RU" b="1" dirty="0">
              <a:solidFill>
                <a:srgbClr val="2006BA"/>
              </a:solidFill>
            </a:endParaRPr>
          </a:p>
        </p:txBody>
      </p:sp>
    </p:spTree>
  </p:cSld>
  <p:clrMapOvr>
    <a:masterClrMapping/>
  </p:clrMapOvr>
  <p:transition spd="slow" advClick="0" advTm="10000">
    <p:wheel spokes="2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1071563" y="6429375"/>
            <a:ext cx="2286000" cy="28575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“ Таємна вечеря ”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357950" y="3786190"/>
            <a:ext cx="2500330" cy="357190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Дюрер</a:t>
            </a:r>
            <a:r>
              <a:rPr lang="uk-UA" b="1" dirty="0">
                <a:solidFill>
                  <a:srgbClr val="2006BA"/>
                </a:solidFill>
              </a:rPr>
              <a:t> (1471-1528)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5143504" y="571480"/>
            <a:ext cx="2786082" cy="428628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Боттічеллі</a:t>
            </a:r>
            <a:endParaRPr lang="ru-RU" b="1" dirty="0">
              <a:solidFill>
                <a:srgbClr val="2006BA"/>
              </a:solidFill>
            </a:endParaRPr>
          </a:p>
        </p:txBody>
      </p:sp>
      <p:pic>
        <p:nvPicPr>
          <p:cNvPr id="72713" name="Picture 8" descr="автопортрет"/>
          <p:cNvPicPr>
            <a:picLocks noChangeAspect="1" noChangeArrowheads="1"/>
          </p:cNvPicPr>
          <p:nvPr/>
        </p:nvPicPr>
        <p:blipFill>
          <a:blip r:embed="rId2" cstate="print">
            <a:lum contrast="-12000"/>
          </a:blip>
          <a:srcRect/>
          <a:stretch>
            <a:fillRect/>
          </a:stretch>
        </p:blipFill>
        <p:spPr bwMode="auto">
          <a:xfrm>
            <a:off x="142875" y="142875"/>
            <a:ext cx="1074738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Блок-схема: знак завершения 8"/>
          <p:cNvSpPr/>
          <p:nvPr/>
        </p:nvSpPr>
        <p:spPr>
          <a:xfrm>
            <a:off x="1285852" y="571480"/>
            <a:ext cx="3000396" cy="500066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Тінторетто</a:t>
            </a:r>
            <a:r>
              <a:rPr lang="uk-UA" b="1" dirty="0">
                <a:solidFill>
                  <a:srgbClr val="2006BA"/>
                </a:solidFill>
              </a:rPr>
              <a:t> (1518-1594)</a:t>
            </a:r>
            <a:endParaRPr lang="ru-RU" b="1" dirty="0">
              <a:solidFill>
                <a:srgbClr val="2006BA"/>
              </a:solidFill>
            </a:endParaRPr>
          </a:p>
        </p:txBody>
      </p:sp>
      <p:pic>
        <p:nvPicPr>
          <p:cNvPr id="72717" name="Picture 4" descr="Таємна вечер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3857625"/>
            <a:ext cx="3906837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8" name="Picture 4" descr="Розпятт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1500188"/>
            <a:ext cx="4310063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Блок-схема: альтернативный процесс 12"/>
          <p:cNvSpPr/>
          <p:nvPr/>
        </p:nvSpPr>
        <p:spPr>
          <a:xfrm>
            <a:off x="1357313" y="3429000"/>
            <a:ext cx="1714500" cy="28575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“ </a:t>
            </a:r>
            <a:r>
              <a:rPr lang="uk-UA" b="1" dirty="0" err="1">
                <a:solidFill>
                  <a:srgbClr val="C00000"/>
                </a:solidFill>
              </a:rPr>
              <a:t>Розп</a:t>
            </a:r>
            <a:r>
              <a:rPr lang="en-US" b="1" dirty="0">
                <a:solidFill>
                  <a:srgbClr val="C00000"/>
                </a:solidFill>
              </a:rPr>
              <a:t>’</a:t>
            </a:r>
            <a:r>
              <a:rPr lang="uk-UA" b="1" dirty="0" err="1">
                <a:solidFill>
                  <a:srgbClr val="C00000"/>
                </a:solidFill>
              </a:rPr>
              <a:t>яття</a:t>
            </a:r>
            <a:r>
              <a:rPr lang="uk-UA" b="1" dirty="0">
                <a:solidFill>
                  <a:srgbClr val="C00000"/>
                </a:solidFill>
              </a:rPr>
              <a:t> ”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2720" name="Picture 5" descr="image0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00" y="142875"/>
            <a:ext cx="979488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21" name="Picture 2" descr="D:\мої файли\8клас\ботичелли\flor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75" y="1143000"/>
            <a:ext cx="16764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22" name="Picture 3" descr="D:\мої файли\8клас\ботичелли\весн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13" y="1644650"/>
            <a:ext cx="1857375" cy="182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23" name="Picture 5" descr="D:\мої файли\8клас\Дюрер\меланхолия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00" y="4214813"/>
            <a:ext cx="1730375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Блок-схема: альтернативный процесс 16"/>
          <p:cNvSpPr/>
          <p:nvPr/>
        </p:nvSpPr>
        <p:spPr>
          <a:xfrm>
            <a:off x="6215063" y="3214688"/>
            <a:ext cx="1214437" cy="28575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“ Весна ”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2725" name="Picture 2" descr="C:\Documents and Settings\толя\Рабочий стол\default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86375" y="3571875"/>
            <a:ext cx="10255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Блок-схема: альтернативный процесс 17"/>
          <p:cNvSpPr/>
          <p:nvPr/>
        </p:nvSpPr>
        <p:spPr>
          <a:xfrm>
            <a:off x="6858000" y="6429375"/>
            <a:ext cx="1714500" cy="28575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“ Меланхолія ”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72727" name="Picture 4" descr="C:\Documents and Settings\толя\Рабочий стол\trouc_m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86375" y="5072063"/>
            <a:ext cx="13620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Блок-схема: альтернативный процесс 20"/>
          <p:cNvSpPr/>
          <p:nvPr/>
        </p:nvSpPr>
        <p:spPr>
          <a:xfrm>
            <a:off x="5500688" y="6429375"/>
            <a:ext cx="1000125" cy="28575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" b="1" dirty="0">
                <a:solidFill>
                  <a:srgbClr val="C00000"/>
                </a:solidFill>
              </a:rPr>
              <a:t>“  Поклоніння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800" b="1" dirty="0">
                <a:solidFill>
                  <a:srgbClr val="C00000"/>
                </a:solidFill>
              </a:rPr>
              <a:t>Святій Трійці  ”</a:t>
            </a:r>
            <a:endParaRPr lang="ru-RU" sz="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10000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 лицом вниз 3"/>
          <p:cNvSpPr/>
          <p:nvPr/>
        </p:nvSpPr>
        <p:spPr>
          <a:xfrm>
            <a:off x="1571604" y="285728"/>
            <a:ext cx="6357982" cy="785818"/>
          </a:xfrm>
          <a:prstGeom prst="ribb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Підсумки уроку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785786" y="1571612"/>
            <a:ext cx="1500198" cy="57150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Гра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Правильный пятиугольник 5"/>
          <p:cNvSpPr/>
          <p:nvPr/>
        </p:nvSpPr>
        <p:spPr>
          <a:xfrm>
            <a:off x="2714612" y="1571612"/>
            <a:ext cx="3571900" cy="500066"/>
          </a:xfrm>
          <a:prstGeom prst="pent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“ Найуважніший ” 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1071538" y="1785926"/>
            <a:ext cx="6858048" cy="3714776"/>
          </a:xfrm>
          <a:prstGeom prst="horizontalScroll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   У різних країнах відповідно до історичної своєрідності їхнього розвитку культура Відродження розвивалася однаково </a:t>
            </a:r>
            <a:r>
              <a:rPr lang="uk-UA" b="1" i="1" dirty="0">
                <a:solidFill>
                  <a:schemeClr val="tx1"/>
                </a:solidFill>
              </a:rPr>
              <a:t>(по-різному)</a:t>
            </a:r>
            <a:r>
              <a:rPr lang="uk-UA" b="1" dirty="0"/>
              <a:t>.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   </a:t>
            </a:r>
            <a:r>
              <a:rPr lang="uk-UA" b="1" dirty="0">
                <a:solidFill>
                  <a:srgbClr val="FFFF00"/>
                </a:solidFill>
              </a:rPr>
              <a:t>Але не всюди </a:t>
            </a:r>
            <a:r>
              <a:rPr lang="uk-UA" b="1" i="1" dirty="0">
                <a:solidFill>
                  <a:schemeClr val="tx1"/>
                </a:solidFill>
              </a:rPr>
              <a:t>(</a:t>
            </a:r>
            <a:r>
              <a:rPr lang="uk-UA" b="1" i="1" dirty="0" err="1">
                <a:solidFill>
                  <a:schemeClr val="tx1"/>
                </a:solidFill>
              </a:rPr>
              <a:t>всюди</a:t>
            </a:r>
            <a:r>
              <a:rPr lang="uk-UA" b="1" i="1" dirty="0">
                <a:solidFill>
                  <a:schemeClr val="tx1"/>
                </a:solidFill>
              </a:rPr>
              <a:t>) </a:t>
            </a:r>
            <a:r>
              <a:rPr lang="uk-UA" b="1" dirty="0">
                <a:solidFill>
                  <a:srgbClr val="FFFF00"/>
                </a:solidFill>
              </a:rPr>
              <a:t>вона відзначалася великими звершеннями в мистецтві, науці,культурі</a:t>
            </a:r>
            <a:r>
              <a:rPr lang="uk-UA" b="1" dirty="0"/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   </a:t>
            </a:r>
            <a:r>
              <a:rPr lang="uk-UA" b="1" dirty="0">
                <a:solidFill>
                  <a:srgbClr val="FFFF00"/>
                </a:solidFill>
              </a:rPr>
              <a:t>Сонце Ренесансу зійшло над Іспанією </a:t>
            </a:r>
            <a:r>
              <a:rPr lang="uk-UA" b="1" i="1" dirty="0">
                <a:solidFill>
                  <a:schemeClr val="tx1"/>
                </a:solidFill>
              </a:rPr>
              <a:t>(Італією) </a:t>
            </a:r>
            <a:r>
              <a:rPr lang="uk-UA" b="1" dirty="0">
                <a:solidFill>
                  <a:srgbClr val="FFFF00"/>
                </a:solidFill>
              </a:rPr>
              <a:t>в</a:t>
            </a:r>
            <a:r>
              <a:rPr lang="en-US" b="1" dirty="0">
                <a:solidFill>
                  <a:srgbClr val="FFFF00"/>
                </a:solidFill>
              </a:rPr>
              <a:t> XV</a:t>
            </a:r>
            <a:r>
              <a:rPr lang="uk-UA" b="1" dirty="0">
                <a:solidFill>
                  <a:srgbClr val="FFFF00"/>
                </a:solidFill>
              </a:rPr>
              <a:t> ст. 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uk-UA" b="1" dirty="0">
                <a:solidFill>
                  <a:srgbClr val="FFFF00"/>
                </a:solidFill>
              </a:rPr>
              <a:t>(</a:t>
            </a:r>
            <a:r>
              <a:rPr lang="en-US" b="1" dirty="0">
                <a:solidFill>
                  <a:srgbClr val="FFFF00"/>
                </a:solidFill>
              </a:rPr>
              <a:t>XIV</a:t>
            </a:r>
            <a:r>
              <a:rPr lang="uk-UA" b="1" dirty="0">
                <a:solidFill>
                  <a:srgbClr val="FFFF00"/>
                </a:solidFill>
              </a:rPr>
              <a:t> ст.) Ренесанс відродив інтерес до релігії </a:t>
            </a:r>
            <a:r>
              <a:rPr lang="uk-UA" b="1" i="1" dirty="0">
                <a:solidFill>
                  <a:schemeClr val="tx1"/>
                </a:solidFill>
              </a:rPr>
              <a:t>(людини).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   </a:t>
            </a:r>
            <a:r>
              <a:rPr lang="uk-UA" b="1" dirty="0">
                <a:solidFill>
                  <a:srgbClr val="FFFF00"/>
                </a:solidFill>
              </a:rPr>
              <a:t>Середньовічні</a:t>
            </a:r>
            <a:r>
              <a:rPr lang="uk-UA" b="1" dirty="0"/>
              <a:t> </a:t>
            </a:r>
            <a:r>
              <a:rPr lang="uk-UA" b="1" i="1" dirty="0">
                <a:solidFill>
                  <a:schemeClr val="tx1"/>
                </a:solidFill>
              </a:rPr>
              <a:t>(античні) </a:t>
            </a:r>
            <a:r>
              <a:rPr lang="uk-UA" b="1" dirty="0">
                <a:solidFill>
                  <a:srgbClr val="FFFF00"/>
                </a:solidFill>
              </a:rPr>
              <a:t>статуї та монументальні розписи стали зразком для художників.  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3214678" y="5500702"/>
            <a:ext cx="5214974" cy="1143008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Знати зміст статті підручника “ Злет людського духу в літературі доби Відродження ”, за її змістом скласти запитання для однокласників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500063" y="5857875"/>
            <a:ext cx="2571750" cy="5715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Домашнє завдання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5000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Выноска-облако 11"/>
          <p:cNvSpPr/>
          <p:nvPr/>
        </p:nvSpPr>
        <p:spPr>
          <a:xfrm>
            <a:off x="4572000" y="214290"/>
            <a:ext cx="4214842" cy="2500330"/>
          </a:xfrm>
          <a:prstGeom prst="cloudCallout">
            <a:avLst>
              <a:gd name="adj1" fmla="val -29318"/>
              <a:gd name="adj2" fmla="val 80722"/>
            </a:avLst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63500" dist="25400" dir="14700000" algn="t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FF0000"/>
                </a:solidFill>
              </a:rPr>
              <a:t>Урок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FF0000"/>
                </a:solidFill>
              </a:rPr>
              <a:t>№ </a:t>
            </a:r>
            <a:r>
              <a:rPr lang="uk-UA" sz="4400" b="1" dirty="0">
                <a:solidFill>
                  <a:srgbClr val="FF0000"/>
                </a:solidFill>
                <a:cs typeface="Times New Roman" pitchFamily="18" charset="0"/>
              </a:rPr>
              <a:t>48</a:t>
            </a:r>
            <a:endParaRPr lang="ru-RU" sz="44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6" name="Цилиндр 15"/>
          <p:cNvSpPr/>
          <p:nvPr/>
        </p:nvSpPr>
        <p:spPr>
          <a:xfrm>
            <a:off x="928662" y="3429000"/>
            <a:ext cx="7429552" cy="2286016"/>
          </a:xfrm>
          <a:prstGeom prst="ca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 err="1">
                <a:solidFill>
                  <a:srgbClr val="2006BA"/>
                </a:solidFill>
              </a:rPr>
              <a:t>Франческо</a:t>
            </a:r>
            <a:r>
              <a:rPr lang="uk-UA" sz="2400" b="1" dirty="0">
                <a:solidFill>
                  <a:srgbClr val="2006BA"/>
                </a:solidFill>
              </a:rPr>
              <a:t> Петрарка – видатний італійський поет-гуманіст. Багатство людської душі, краса і щирість людських почуттів, оспівування кохання в “ Книзі пісень ”.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2857488" y="3571876"/>
            <a:ext cx="3357586" cy="357190"/>
          </a:xfrm>
          <a:prstGeom prst="flowChartTermina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Тема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8" name="Выноска-облако 17"/>
          <p:cNvSpPr/>
          <p:nvPr/>
        </p:nvSpPr>
        <p:spPr>
          <a:xfrm>
            <a:off x="428625" y="357188"/>
            <a:ext cx="3143250" cy="2143125"/>
          </a:xfrm>
          <a:prstGeom prst="cloudCallout">
            <a:avLst>
              <a:gd name="adj1" fmla="val 43409"/>
              <a:gd name="adj2" fmla="val 851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0000"/>
                </a:solidFill>
              </a:rPr>
              <a:t>Хай ваша щедра любов і ваше пізнання служать світу!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0" name="Блок-схема: узел 19"/>
          <p:cNvSpPr/>
          <p:nvPr/>
        </p:nvSpPr>
        <p:spPr>
          <a:xfrm>
            <a:off x="3071813" y="2214563"/>
            <a:ext cx="1643062" cy="428625"/>
          </a:xfrm>
          <a:prstGeom prst="flowChartConnector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Ф.Ніцше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10000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лая лента лицом вверх 3"/>
          <p:cNvSpPr/>
          <p:nvPr/>
        </p:nvSpPr>
        <p:spPr>
          <a:xfrm>
            <a:off x="357158" y="214290"/>
            <a:ext cx="8572560" cy="1428760"/>
          </a:xfrm>
          <a:prstGeom prst="ellipseRibbon2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0000"/>
                </a:solidFill>
              </a:rPr>
              <a:t>Презентація портретів Петрарки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D:\мої файли\8клас\петрарка\1807100620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1679575"/>
            <a:ext cx="4000500" cy="498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D:\мої файли\8клас\петрарка\castagnos20petrarca20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" y="1636713"/>
            <a:ext cx="3286125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PH074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214313"/>
            <a:ext cx="2995612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Блок-схема: решение 2"/>
          <p:cNvSpPr/>
          <p:nvPr/>
        </p:nvSpPr>
        <p:spPr>
          <a:xfrm>
            <a:off x="0" y="4643438"/>
            <a:ext cx="3500438" cy="1143000"/>
          </a:xfrm>
          <a:prstGeom prst="flowChartDecisi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C00000"/>
                </a:solidFill>
              </a:rPr>
              <a:t>Франческо</a:t>
            </a:r>
            <a:r>
              <a:rPr lang="uk-UA" b="1" dirty="0">
                <a:solidFill>
                  <a:srgbClr val="C00000"/>
                </a:solidFill>
              </a:rPr>
              <a:t> Петрарка </a:t>
            </a:r>
            <a:r>
              <a:rPr lang="uk-UA" b="1" dirty="0">
                <a:solidFill>
                  <a:srgbClr val="002060"/>
                </a:solidFill>
                <a:cs typeface="Times New Roman" pitchFamily="18" charset="0"/>
              </a:rPr>
              <a:t>(1304-1374)</a:t>
            </a:r>
            <a:endParaRPr lang="ru-RU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2714625" y="214313"/>
            <a:ext cx="6429375" cy="6643687"/>
          </a:xfrm>
          <a:prstGeom prst="verticalScroll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    </a:t>
            </a:r>
            <a:r>
              <a:rPr lang="uk-UA" b="1" dirty="0">
                <a:solidFill>
                  <a:srgbClr val="36E4C7"/>
                </a:solidFill>
              </a:rPr>
              <a:t>Поет  змінив своє справжнє прізвище </a:t>
            </a:r>
            <a:r>
              <a:rPr lang="uk-UA" b="1" dirty="0" err="1">
                <a:solidFill>
                  <a:srgbClr val="36E4C7"/>
                </a:solidFill>
              </a:rPr>
              <a:t>Петракко</a:t>
            </a:r>
            <a:r>
              <a:rPr lang="uk-UA" b="1" dirty="0">
                <a:solidFill>
                  <a:srgbClr val="36E4C7"/>
                </a:solidFill>
              </a:rPr>
              <a:t> на Петрарка, бо воно більше походило на давньоримське</a:t>
            </a:r>
            <a:r>
              <a:rPr lang="uk-UA" sz="1600" b="1" dirty="0">
                <a:solidFill>
                  <a:srgbClr val="36E4C7"/>
                </a:solidFill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    </a:t>
            </a:r>
            <a:r>
              <a:rPr lang="uk-UA" b="1" dirty="0">
                <a:solidFill>
                  <a:srgbClr val="002060"/>
                </a:solidFill>
              </a:rPr>
              <a:t>У “ Листі до нащадків ” автор розповідає про себе</a:t>
            </a:r>
            <a:r>
              <a:rPr lang="uk-UA" b="1" i="1" dirty="0">
                <a:solidFill>
                  <a:srgbClr val="002060"/>
                </a:solidFill>
              </a:rPr>
              <a:t>:</a:t>
            </a:r>
            <a:r>
              <a:rPr lang="uk-UA" b="1" i="1" dirty="0">
                <a:solidFill>
                  <a:srgbClr val="FFC000"/>
                </a:solidFill>
              </a:rPr>
              <a:t> </a:t>
            </a:r>
            <a:r>
              <a:rPr lang="uk-UA" sz="1600" b="1" i="1" dirty="0">
                <a:solidFill>
                  <a:srgbClr val="FFC000"/>
                </a:solidFill>
              </a:rPr>
              <a:t>“ З найбільшим завзяттям вивчав я давні тексти, бо час, у який довелося жити, був мені не до душі, я завжди бажав народитись у іншому столітті…”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    </a:t>
            </a:r>
            <a:r>
              <a:rPr lang="uk-UA" b="1" dirty="0">
                <a:solidFill>
                  <a:srgbClr val="C00000"/>
                </a:solidFill>
              </a:rPr>
              <a:t>За свою поему “ Африка ” був </a:t>
            </a:r>
            <a:r>
              <a:rPr lang="uk-UA" b="1" dirty="0" err="1">
                <a:solidFill>
                  <a:srgbClr val="C00000"/>
                </a:solidFill>
              </a:rPr>
              <a:t>удостоє-</a:t>
            </a:r>
            <a:r>
              <a:rPr lang="uk-UA" b="1" dirty="0">
                <a:solidFill>
                  <a:srgbClr val="C00000"/>
                </a:solidFill>
              </a:rPr>
              <a:t> ний лаврового вінка, яким був увінчаний на </a:t>
            </a:r>
            <a:r>
              <a:rPr lang="uk-UA" b="1" dirty="0" err="1">
                <a:solidFill>
                  <a:srgbClr val="C00000"/>
                </a:solidFill>
              </a:rPr>
              <a:t>Капітолії</a:t>
            </a:r>
            <a:r>
              <a:rPr lang="uk-UA" b="1" dirty="0">
                <a:solidFill>
                  <a:srgbClr val="C00000"/>
                </a:solidFill>
              </a:rPr>
              <a:t> на очах багатьох римлян.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    </a:t>
            </a:r>
            <a:r>
              <a:rPr lang="uk-UA" b="1" dirty="0">
                <a:solidFill>
                  <a:srgbClr val="FFFF00"/>
                </a:solidFill>
              </a:rPr>
              <a:t>Бажаючи пережити відчуття Фаетона, героя Овідія, який піднявся на колісниці бога сонця до небес, Петрарка подолав альпійську вершину </a:t>
            </a:r>
            <a:r>
              <a:rPr lang="uk-UA" b="1" dirty="0" err="1">
                <a:solidFill>
                  <a:srgbClr val="FFFF00"/>
                </a:solidFill>
              </a:rPr>
              <a:t>Мон-Ванту</a:t>
            </a:r>
            <a:r>
              <a:rPr lang="uk-UA" b="1" dirty="0">
                <a:solidFill>
                  <a:srgbClr val="FFFF00"/>
                </a:solidFill>
              </a:rPr>
              <a:t> й став першим у Європі альпіністом.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    </a:t>
            </a:r>
            <a:r>
              <a:rPr lang="uk-UA" b="1" dirty="0">
                <a:solidFill>
                  <a:srgbClr val="2006BA"/>
                </a:solidFill>
              </a:rPr>
              <a:t>Багато мандрував по церквах та  монастирях, відшукуючи античні та середньовічні рукописи.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572000" y="357166"/>
            <a:ext cx="3571900" cy="357190"/>
          </a:xfrm>
          <a:prstGeom prst="flowChartTerminator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“ Життя – це щастя ”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7" name="Ромб 6"/>
          <p:cNvSpPr/>
          <p:nvPr/>
        </p:nvSpPr>
        <p:spPr>
          <a:xfrm>
            <a:off x="3571875" y="2143125"/>
            <a:ext cx="142875" cy="214313"/>
          </a:xfrm>
          <a:prstGeom prst="diamond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Ромб 7"/>
          <p:cNvSpPr/>
          <p:nvPr/>
        </p:nvSpPr>
        <p:spPr>
          <a:xfrm>
            <a:off x="3643313" y="1357313"/>
            <a:ext cx="142875" cy="214312"/>
          </a:xfrm>
          <a:prstGeom prst="diamond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Ромб 8"/>
          <p:cNvSpPr/>
          <p:nvPr/>
        </p:nvSpPr>
        <p:spPr>
          <a:xfrm>
            <a:off x="3643313" y="5643563"/>
            <a:ext cx="142875" cy="214312"/>
          </a:xfrm>
          <a:prstGeom prst="diamond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Ромб 9"/>
          <p:cNvSpPr/>
          <p:nvPr/>
        </p:nvSpPr>
        <p:spPr>
          <a:xfrm>
            <a:off x="3643313" y="4286250"/>
            <a:ext cx="142875" cy="214313"/>
          </a:xfrm>
          <a:prstGeom prst="diamond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Ромб 10"/>
          <p:cNvSpPr/>
          <p:nvPr/>
        </p:nvSpPr>
        <p:spPr>
          <a:xfrm>
            <a:off x="3643313" y="3429000"/>
            <a:ext cx="142875" cy="214313"/>
          </a:xfrm>
          <a:prstGeom prst="diamond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4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лая лента лицом вниз 3"/>
          <p:cNvSpPr/>
          <p:nvPr/>
        </p:nvSpPr>
        <p:spPr>
          <a:xfrm>
            <a:off x="714348" y="214290"/>
            <a:ext cx="8001056" cy="1214422"/>
          </a:xfrm>
          <a:prstGeom prst="ellipseRibbon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Літературознавчі терміни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7" name="Блок-схема: сохраненные данные 6"/>
          <p:cNvSpPr/>
          <p:nvPr/>
        </p:nvSpPr>
        <p:spPr>
          <a:xfrm>
            <a:off x="500063" y="1785938"/>
            <a:ext cx="1857375" cy="642937"/>
          </a:xfrm>
          <a:prstGeom prst="flowChartOnlineStorage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Сонет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2214563" y="1500188"/>
            <a:ext cx="6715125" cy="1143000"/>
          </a:xfrm>
          <a:prstGeom prst="flowChartTerminator">
            <a:avLst/>
          </a:prstGeom>
          <a:solidFill>
            <a:srgbClr val="03AD38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</a:rPr>
              <a:t>віршована форма із 14 рядків, написаних п</a:t>
            </a:r>
            <a:r>
              <a:rPr lang="en-US" b="1" dirty="0">
                <a:solidFill>
                  <a:srgbClr val="002060"/>
                </a:solidFill>
              </a:rPr>
              <a:t>’</a:t>
            </a:r>
            <a:r>
              <a:rPr lang="uk-UA" b="1" dirty="0" err="1">
                <a:solidFill>
                  <a:srgbClr val="002060"/>
                </a:solidFill>
              </a:rPr>
              <a:t>ятистопним</a:t>
            </a:r>
            <a:r>
              <a:rPr lang="uk-UA" b="1" dirty="0">
                <a:solidFill>
                  <a:srgbClr val="002060"/>
                </a:solidFill>
              </a:rPr>
              <a:t> чи шестистопним ямбом, у яких йдеться про поєднання земного та небесного, матеріального та духовного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Блок-схема: сохраненные данные 8"/>
          <p:cNvSpPr/>
          <p:nvPr/>
        </p:nvSpPr>
        <p:spPr>
          <a:xfrm>
            <a:off x="357188" y="2857500"/>
            <a:ext cx="2214562" cy="642938"/>
          </a:xfrm>
          <a:prstGeom prst="flowChartOnlineStorage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Катрен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0" name="Блок-схема: сохраненные данные 9"/>
          <p:cNvSpPr/>
          <p:nvPr/>
        </p:nvSpPr>
        <p:spPr>
          <a:xfrm>
            <a:off x="428625" y="3786188"/>
            <a:ext cx="2071688" cy="642937"/>
          </a:xfrm>
          <a:prstGeom prst="flowChartOnlineStorage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Терцет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1" name="Блок-схема: сохраненные данные 10"/>
          <p:cNvSpPr/>
          <p:nvPr/>
        </p:nvSpPr>
        <p:spPr>
          <a:xfrm>
            <a:off x="285750" y="4714875"/>
            <a:ext cx="3357563" cy="785813"/>
          </a:xfrm>
          <a:prstGeom prst="flowChartOnlineStorage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</a:rPr>
              <a:t>Риторичне</a:t>
            </a:r>
            <a:r>
              <a:rPr lang="uk-UA" sz="2400" b="1" dirty="0">
                <a:solidFill>
                  <a:srgbClr val="2006BA"/>
                </a:solidFill>
              </a:rPr>
              <a:t> </a:t>
            </a:r>
            <a:r>
              <a:rPr lang="uk-UA" sz="2400" b="1" dirty="0">
                <a:solidFill>
                  <a:srgbClr val="FFFF00"/>
                </a:solidFill>
              </a:rPr>
              <a:t>запитання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2286000" y="2857500"/>
            <a:ext cx="6643688" cy="714375"/>
          </a:xfrm>
          <a:prstGeom prst="flowChartTerminator">
            <a:avLst/>
          </a:prstGeom>
          <a:solidFill>
            <a:srgbClr val="03AD38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</a:rPr>
              <a:t>чотиривірш, </a:t>
            </a:r>
            <a:r>
              <a:rPr lang="uk-UA" b="1" dirty="0" err="1">
                <a:solidFill>
                  <a:srgbClr val="002060"/>
                </a:solidFill>
              </a:rPr>
              <a:t>пов</a:t>
            </a:r>
            <a:r>
              <a:rPr lang="en-US" b="1" dirty="0">
                <a:solidFill>
                  <a:srgbClr val="002060"/>
                </a:solidFill>
              </a:rPr>
              <a:t>’</a:t>
            </a:r>
            <a:r>
              <a:rPr lang="uk-UA" b="1" dirty="0" err="1">
                <a:solidFill>
                  <a:srgbClr val="002060"/>
                </a:solidFill>
              </a:rPr>
              <a:t>язаний</a:t>
            </a:r>
            <a:r>
              <a:rPr lang="uk-UA" b="1" dirty="0">
                <a:solidFill>
                  <a:srgbClr val="002060"/>
                </a:solidFill>
              </a:rPr>
              <a:t> із уявленням про складові частини світу: земля, вода, повітря, вогонь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2214563" y="3786188"/>
            <a:ext cx="6715125" cy="642937"/>
          </a:xfrm>
          <a:prstGeom prst="flowChartTerminator">
            <a:avLst/>
          </a:prstGeom>
          <a:solidFill>
            <a:srgbClr val="03AD38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</a:rPr>
              <a:t>тривірш, який символізує триєдність бога, духовне життя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3143250" y="4714875"/>
            <a:ext cx="5786438" cy="642938"/>
          </a:xfrm>
          <a:prstGeom prst="flowChartTerminator">
            <a:avLst/>
          </a:prstGeom>
          <a:solidFill>
            <a:srgbClr val="03AD38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</a:rPr>
              <a:t>запитання, яке не вимагає відповіді, а спрямоване на утвердження якоїсь ідеї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500034" y="5643578"/>
            <a:ext cx="8072494" cy="1000132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</a:rPr>
              <a:t>Сонети Петрарки належать до медитативної лірики, бо передають особисті думки, настрої та почуття поета, які допомагають йому заглибитися у себе й зрозуміти сутність кохання.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Click="0" advTm="12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571500" y="142875"/>
            <a:ext cx="3429000" cy="785813"/>
          </a:xfrm>
          <a:prstGeom prst="flowChartTerminator">
            <a:avLst/>
          </a:prstGeom>
          <a:solidFill>
            <a:srgbClr val="067814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Композиція сонета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5072063" y="142875"/>
            <a:ext cx="3286125" cy="785813"/>
          </a:xfrm>
          <a:prstGeom prst="flowChartTerminator">
            <a:avLst/>
          </a:prstGeom>
          <a:solidFill>
            <a:srgbClr val="067814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Структура сонета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428625" y="1071563"/>
            <a:ext cx="8429625" cy="5786437"/>
          </a:xfrm>
          <a:prstGeom prst="flowChartProcess">
            <a:avLst/>
          </a:prstGeom>
          <a:solidFill>
            <a:srgbClr val="FFFF00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00206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1.</a:t>
            </a:r>
            <a:r>
              <a:rPr lang="uk-UA" sz="2000" b="1" dirty="0">
                <a:solidFill>
                  <a:srgbClr val="C00000"/>
                </a:solidFill>
              </a:rPr>
              <a:t> Катрен (чотиривірш)                                                     Теза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Б     ____________________________________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Б</a:t>
            </a:r>
            <a:r>
              <a:rPr lang="uk-UA" sz="2000" b="1" dirty="0">
                <a:solidFill>
                  <a:srgbClr val="C00000"/>
                </a:solidFill>
              </a:rPr>
              <a:t>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2.</a:t>
            </a:r>
            <a:r>
              <a:rPr lang="uk-UA" sz="2000" b="1" dirty="0">
                <a:solidFill>
                  <a:srgbClr val="C00000"/>
                </a:solidFill>
              </a:rPr>
              <a:t> Катрен (чотиривірш)                                                 Антитеза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Б     ____________________________________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Б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1.</a:t>
            </a:r>
            <a:r>
              <a:rPr lang="uk-UA" sz="2000" b="1" dirty="0">
                <a:solidFill>
                  <a:srgbClr val="002060"/>
                </a:solidFill>
              </a:rPr>
              <a:t> </a:t>
            </a:r>
            <a:r>
              <a:rPr lang="uk-UA" sz="2000" b="1" dirty="0">
                <a:solidFill>
                  <a:srgbClr val="C00000"/>
                </a:solidFill>
              </a:rPr>
              <a:t>Терцет (тривірш)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Д                                                                    ------------------ Синтез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2. </a:t>
            </a:r>
            <a:r>
              <a:rPr lang="uk-UA" sz="2000" b="1" dirty="0">
                <a:solidFill>
                  <a:srgbClr val="C00000"/>
                </a:solidFill>
              </a:rPr>
              <a:t>Терцет (тривірш)                                                 </a:t>
            </a:r>
            <a:r>
              <a:rPr lang="uk-UA" sz="2000" b="1" dirty="0">
                <a:solidFill>
                  <a:srgbClr val="2006BA"/>
                </a:solidFill>
              </a:rPr>
              <a:t>(</a:t>
            </a:r>
            <a:r>
              <a:rPr lang="uk-UA" sz="2000" b="1" dirty="0" err="1">
                <a:solidFill>
                  <a:srgbClr val="2006BA"/>
                </a:solidFill>
              </a:rPr>
              <a:t>розв</a:t>
            </a:r>
            <a:r>
              <a:rPr lang="en-US" sz="2000" b="1" dirty="0">
                <a:solidFill>
                  <a:srgbClr val="2006BA"/>
                </a:solidFill>
              </a:rPr>
              <a:t>’</a:t>
            </a:r>
            <a:r>
              <a:rPr lang="uk-UA" sz="2000" b="1" dirty="0" err="1">
                <a:solidFill>
                  <a:srgbClr val="2006BA"/>
                </a:solidFill>
              </a:rPr>
              <a:t>язка</a:t>
            </a:r>
            <a:r>
              <a:rPr lang="uk-UA" sz="2000" b="1" dirty="0">
                <a:solidFill>
                  <a:srgbClr val="2006BA"/>
                </a:solidFill>
              </a:rPr>
              <a:t> теми)</a:t>
            </a:r>
            <a:endParaRPr lang="uk-UA" sz="2000" b="1" dirty="0">
              <a:solidFill>
                <a:srgbClr val="C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Е              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Д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C00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4071938" y="4214813"/>
            <a:ext cx="642937" cy="2357437"/>
          </a:xfrm>
          <a:prstGeom prst="rightBrac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6287294" y="2142331"/>
            <a:ext cx="1143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5930106" y="4142582"/>
            <a:ext cx="1857375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10000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ерфолента 3"/>
          <p:cNvSpPr/>
          <p:nvPr/>
        </p:nvSpPr>
        <p:spPr>
          <a:xfrm>
            <a:off x="785786" y="214290"/>
            <a:ext cx="5143536" cy="1071570"/>
          </a:xfrm>
          <a:prstGeom prst="flowChartPunchedTap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0000"/>
                </a:solidFill>
              </a:rPr>
              <a:t>Підсумки  уроку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285720" y="1357298"/>
            <a:ext cx="6357982" cy="5500702"/>
          </a:xfrm>
          <a:prstGeom prst="vertic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</a:rPr>
              <a:t>    Прийняття поетом постригу  для майбутньої посади.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    6 квітня 1327 року </a:t>
            </a:r>
            <a:r>
              <a:rPr lang="uk-UA" sz="2000" b="1" dirty="0">
                <a:solidFill>
                  <a:srgbClr val="002060"/>
                </a:solidFill>
              </a:rPr>
              <a:t>– визначна дата в житті </a:t>
            </a: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Петрарки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    Оселення  Петрарки у власному маєтку поблизу Авіньйона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    Перше відвідання поетом Рима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    Рішення сенату Рима увінчати поета лавровим вінком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    Глибока криза в житті поета, </a:t>
            </a:r>
            <a:r>
              <a:rPr lang="uk-UA" sz="2000" b="1" dirty="0" err="1">
                <a:solidFill>
                  <a:srgbClr val="002060"/>
                </a:solidFill>
                <a:cs typeface="Times New Roman" pitchFamily="18" charset="0"/>
              </a:rPr>
              <a:t>пов</a:t>
            </a:r>
            <a:r>
              <a:rPr lang="en-US" sz="2000" b="1" dirty="0">
                <a:solidFill>
                  <a:srgbClr val="002060"/>
                </a:solidFill>
                <a:cs typeface="Times New Roman" pitchFamily="18" charset="0"/>
              </a:rPr>
              <a:t>’</a:t>
            </a:r>
            <a:r>
              <a:rPr lang="uk-UA" sz="2000" b="1" dirty="0" err="1">
                <a:solidFill>
                  <a:srgbClr val="002060"/>
                </a:solidFill>
                <a:cs typeface="Times New Roman" pitchFamily="18" charset="0"/>
              </a:rPr>
              <a:t>язана</a:t>
            </a: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 із смертю донни Лаури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    Петрарка кидає навчання на правничому факультеті в Болоньї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    Життя Петрарки в будинку своєї доньки поблизу </a:t>
            </a:r>
            <a:r>
              <a:rPr lang="uk-UA" sz="2000" b="1" dirty="0" err="1">
                <a:solidFill>
                  <a:srgbClr val="002060"/>
                </a:solidFill>
                <a:cs typeface="Times New Roman" pitchFamily="18" charset="0"/>
              </a:rPr>
              <a:t>Падуї</a:t>
            </a:r>
            <a:endParaRPr lang="uk-UA" sz="2000" b="1" dirty="0">
              <a:solidFill>
                <a:srgbClr val="002060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1857375" y="1428750"/>
            <a:ext cx="3429000" cy="5715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Встановити правильну послідовність подій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1071563" y="2214563"/>
            <a:ext cx="142875" cy="142875"/>
          </a:xfrm>
          <a:prstGeom prst="flowChartConnector">
            <a:avLst/>
          </a:prstGeom>
          <a:solidFill>
            <a:srgbClr val="FF00FF"/>
          </a:solidFill>
          <a:ln>
            <a:solidFill>
              <a:srgbClr val="200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071563" y="2857500"/>
            <a:ext cx="142875" cy="142875"/>
          </a:xfrm>
          <a:prstGeom prst="flowChartConnector">
            <a:avLst/>
          </a:prstGeom>
          <a:solidFill>
            <a:srgbClr val="FF00FF"/>
          </a:solidFill>
          <a:ln>
            <a:solidFill>
              <a:srgbClr val="200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1071563" y="4000500"/>
            <a:ext cx="142875" cy="142875"/>
          </a:xfrm>
          <a:prstGeom prst="flowChartConnector">
            <a:avLst/>
          </a:prstGeom>
          <a:solidFill>
            <a:srgbClr val="FF00FF"/>
          </a:solidFill>
          <a:ln>
            <a:solidFill>
              <a:srgbClr val="200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1071563" y="3429000"/>
            <a:ext cx="142875" cy="142875"/>
          </a:xfrm>
          <a:prstGeom prst="flowChartConnector">
            <a:avLst/>
          </a:prstGeom>
          <a:solidFill>
            <a:srgbClr val="FF00FF"/>
          </a:solidFill>
          <a:ln>
            <a:solidFill>
              <a:srgbClr val="200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1071563" y="4357688"/>
            <a:ext cx="142875" cy="142875"/>
          </a:xfrm>
          <a:prstGeom prst="flowChartConnector">
            <a:avLst/>
          </a:prstGeom>
          <a:solidFill>
            <a:srgbClr val="FF00FF"/>
          </a:solidFill>
          <a:ln>
            <a:solidFill>
              <a:srgbClr val="200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1071563" y="4929188"/>
            <a:ext cx="142875" cy="142875"/>
          </a:xfrm>
          <a:prstGeom prst="flowChartConnector">
            <a:avLst/>
          </a:prstGeom>
          <a:solidFill>
            <a:srgbClr val="FF00FF"/>
          </a:solidFill>
          <a:ln>
            <a:solidFill>
              <a:srgbClr val="200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1071563" y="5500688"/>
            <a:ext cx="142875" cy="142875"/>
          </a:xfrm>
          <a:prstGeom prst="flowChartConnector">
            <a:avLst/>
          </a:prstGeom>
          <a:solidFill>
            <a:srgbClr val="FF00FF"/>
          </a:solidFill>
          <a:ln>
            <a:solidFill>
              <a:srgbClr val="200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1071563" y="6143625"/>
            <a:ext cx="142875" cy="142875"/>
          </a:xfrm>
          <a:prstGeom prst="flowChartConnector">
            <a:avLst/>
          </a:prstGeom>
          <a:solidFill>
            <a:srgbClr val="FF00FF"/>
          </a:solidFill>
          <a:ln>
            <a:solidFill>
              <a:srgbClr val="200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Ромб 17"/>
          <p:cNvSpPr/>
          <p:nvPr/>
        </p:nvSpPr>
        <p:spPr>
          <a:xfrm>
            <a:off x="6000760" y="1357298"/>
            <a:ext cx="3143240" cy="5143536"/>
          </a:xfrm>
          <a:prstGeom prst="diamond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Вивчити </a:t>
            </a:r>
            <a:r>
              <a:rPr lang="uk-UA" sz="2000" b="1" dirty="0" err="1">
                <a:solidFill>
                  <a:srgbClr val="C00000"/>
                </a:solidFill>
              </a:rPr>
              <a:t>напам</a:t>
            </a:r>
            <a:r>
              <a:rPr lang="en-US" sz="2000" b="1" dirty="0">
                <a:solidFill>
                  <a:srgbClr val="C00000"/>
                </a:solidFill>
              </a:rPr>
              <a:t>’</a:t>
            </a:r>
            <a:r>
              <a:rPr lang="uk-UA" sz="2000" b="1" dirty="0">
                <a:solidFill>
                  <a:srgbClr val="C00000"/>
                </a:solidFill>
              </a:rPr>
              <a:t>ять сонет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14000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4643438" y="214313"/>
            <a:ext cx="4214812" cy="3214687"/>
          </a:xfrm>
          <a:prstGeom prst="wedgeEllipseCallou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0000"/>
                </a:solidFill>
              </a:rPr>
              <a:t>Урок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0000"/>
                </a:solidFill>
              </a:rPr>
              <a:t>№ 49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5" name="Двойная волна 4"/>
          <p:cNvSpPr/>
          <p:nvPr/>
        </p:nvSpPr>
        <p:spPr>
          <a:xfrm>
            <a:off x="500063" y="4143375"/>
            <a:ext cx="8143875" cy="2214563"/>
          </a:xfrm>
          <a:prstGeom prst="doubleWav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2800" b="1" dirty="0">
                <a:solidFill>
                  <a:srgbClr val="2006BA"/>
                </a:solidFill>
              </a:rPr>
              <a:t>Ф. Петрарка. “ Книга пісень ”.  Тема кохання в житті і творчості П Петрарки. Художня і психологічна своєрідність лірики поета</a:t>
            </a:r>
            <a:endParaRPr lang="ru-RU" sz="2800" b="1" dirty="0">
              <a:solidFill>
                <a:srgbClr val="2006BA"/>
              </a:solidFill>
            </a:endParaRPr>
          </a:p>
        </p:txBody>
      </p:sp>
      <p:sp>
        <p:nvSpPr>
          <p:cNvPr id="6" name="Сердце 5"/>
          <p:cNvSpPr/>
          <p:nvPr/>
        </p:nvSpPr>
        <p:spPr>
          <a:xfrm rot="20016170">
            <a:off x="388938" y="573088"/>
            <a:ext cx="4786312" cy="3571875"/>
          </a:xfrm>
          <a:prstGeom prst="hear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</a:rPr>
              <a:t>Ми дуже пізно розуміємо, що зміст життя полягає в самому житті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i="1" dirty="0">
                <a:solidFill>
                  <a:srgbClr val="FFFF00"/>
                </a:solidFill>
              </a:rPr>
              <a:t>    </a:t>
            </a:r>
            <a:r>
              <a:rPr lang="uk-UA" sz="2000" b="1" i="1" dirty="0">
                <a:solidFill>
                  <a:srgbClr val="15D406"/>
                </a:solidFill>
              </a:rPr>
              <a:t>Стівен </a:t>
            </a:r>
            <a:r>
              <a:rPr lang="uk-UA" sz="2000" b="1" i="1" dirty="0" err="1">
                <a:solidFill>
                  <a:srgbClr val="15D406"/>
                </a:solidFill>
              </a:rPr>
              <a:t>Лікок</a:t>
            </a:r>
            <a:endParaRPr lang="ru-RU" sz="2000" b="1" i="1" dirty="0">
              <a:solidFill>
                <a:srgbClr val="15D406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9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Куб 5"/>
          <p:cNvSpPr/>
          <p:nvPr/>
        </p:nvSpPr>
        <p:spPr>
          <a:xfrm>
            <a:off x="500063" y="3071813"/>
            <a:ext cx="2928937" cy="1428750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D26"/>
                </a:solidFill>
              </a:rPr>
              <a:t>“ На життя донни Лаури ”</a:t>
            </a:r>
            <a:endParaRPr lang="ru-RU" sz="2400" b="1" dirty="0">
              <a:solidFill>
                <a:srgbClr val="000D26"/>
              </a:solidFill>
            </a:endParaRPr>
          </a:p>
        </p:txBody>
      </p:sp>
      <p:sp>
        <p:nvSpPr>
          <p:cNvPr id="7" name="Куб 6"/>
          <p:cNvSpPr/>
          <p:nvPr/>
        </p:nvSpPr>
        <p:spPr>
          <a:xfrm>
            <a:off x="5643563" y="3071813"/>
            <a:ext cx="3000375" cy="1500187"/>
          </a:xfrm>
          <a:prstGeom prst="cub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0D26"/>
                </a:solidFill>
              </a:rPr>
              <a:t>“ На смерть донни Лаури ”</a:t>
            </a:r>
            <a:endParaRPr lang="ru-RU" sz="2400" b="1" dirty="0">
              <a:solidFill>
                <a:srgbClr val="000D26"/>
              </a:solidFill>
            </a:endParaRPr>
          </a:p>
        </p:txBody>
      </p:sp>
      <p:sp>
        <p:nvSpPr>
          <p:cNvPr id="10" name="Шестиугольник 9"/>
          <p:cNvSpPr/>
          <p:nvPr/>
        </p:nvSpPr>
        <p:spPr>
          <a:xfrm>
            <a:off x="2428875" y="500063"/>
            <a:ext cx="4143375" cy="1785937"/>
          </a:xfrm>
          <a:prstGeom prst="hexag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“ Книга пісень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(“ Канцон</a:t>
            </a:r>
            <a:r>
              <a:rPr lang="en-US" sz="2800" b="1" dirty="0">
                <a:solidFill>
                  <a:srgbClr val="C00000"/>
                </a:solidFill>
              </a:rPr>
              <a:t>’</a:t>
            </a:r>
            <a:r>
              <a:rPr lang="uk-UA" sz="2800" b="1" dirty="0" err="1">
                <a:solidFill>
                  <a:srgbClr val="C00000"/>
                </a:solidFill>
              </a:rPr>
              <a:t>єре</a:t>
            </a:r>
            <a:r>
              <a:rPr lang="uk-UA" sz="2800" b="1" dirty="0">
                <a:solidFill>
                  <a:srgbClr val="C00000"/>
                </a:solidFill>
              </a:rPr>
              <a:t> ”)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3286125" y="3000375"/>
            <a:ext cx="2286000" cy="1428750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</a:rPr>
              <a:t>366 віршів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6" name="Выгнутая вправо стрелка 15"/>
          <p:cNvSpPr/>
          <p:nvPr/>
        </p:nvSpPr>
        <p:spPr>
          <a:xfrm>
            <a:off x="6215063" y="2143125"/>
            <a:ext cx="857250" cy="1000125"/>
          </a:xfrm>
          <a:prstGeom prst="curved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81927" name="Picture 2" descr="C:\Documents and Settings\толя\Рабочий стол\b70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0" y="285750"/>
            <a:ext cx="15938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8" name="Picture 3" descr="C:\Documents and Settings\толя\Рабочий стол\b70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285750"/>
            <a:ext cx="1714500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9" name="Picture 2" descr="D:\мої файли\8клас\петрарка\2010_04_06_petrarh_laura_italianstories_p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25" y="4714875"/>
            <a:ext cx="3429000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Выгнутая влево стрелка 12"/>
          <p:cNvSpPr/>
          <p:nvPr/>
        </p:nvSpPr>
        <p:spPr>
          <a:xfrm>
            <a:off x="2000250" y="2071688"/>
            <a:ext cx="785813" cy="1071562"/>
          </a:xfrm>
          <a:prstGeom prst="curv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81931" name="Picture 2" descr="D:\мої файли\8клас\петрарка\Lavra_sada_avinionensis.gif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500063" y="4643438"/>
            <a:ext cx="1470025" cy="2000250"/>
          </a:xfrm>
        </p:spPr>
      </p:pic>
      <p:pic>
        <p:nvPicPr>
          <p:cNvPr id="81932" name="Picture 2" descr="D:\мої файли\8клас\Дюрер\IMG_047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6563" y="4643438"/>
            <a:ext cx="150018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ердце 3"/>
          <p:cNvSpPr/>
          <p:nvPr/>
        </p:nvSpPr>
        <p:spPr>
          <a:xfrm>
            <a:off x="214313" y="1357313"/>
            <a:ext cx="5214937" cy="5072062"/>
          </a:xfrm>
          <a:prstGeom prst="heart">
            <a:avLst/>
          </a:prstGeom>
          <a:solidFill>
            <a:srgbClr val="C00000"/>
          </a:solidFill>
          <a:ln>
            <a:solidFill>
              <a:srgbClr val="FFFF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solidFill>
                <a:srgbClr val="FFFF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>
              <a:solidFill>
                <a:srgbClr val="FFFF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Лаура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“ краса її очей </a:t>
            </a:r>
            <a:r>
              <a:rPr lang="uk-UA" b="1" dirty="0" err="1">
                <a:solidFill>
                  <a:srgbClr val="FFFF00"/>
                </a:solidFill>
              </a:rPr>
              <a:t>сп</a:t>
            </a:r>
            <a:r>
              <a:rPr lang="en-US" b="1" dirty="0">
                <a:solidFill>
                  <a:srgbClr val="FFFF00"/>
                </a:solidFill>
              </a:rPr>
              <a:t>’</a:t>
            </a:r>
            <a:r>
              <a:rPr lang="uk-UA" b="1" dirty="0" err="1">
                <a:solidFill>
                  <a:srgbClr val="FFFF00"/>
                </a:solidFill>
              </a:rPr>
              <a:t>янила</a:t>
            </a:r>
            <a:r>
              <a:rPr lang="uk-UA" b="1" dirty="0">
                <a:solidFill>
                  <a:srgbClr val="FFFF00"/>
                </a:solidFill>
              </a:rPr>
              <a:t>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“ сліди святі чудових ніжок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“ погляд  ніжний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 “ постать горда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“ струнка постава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“ сміх, що жалить того, хто набрид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“ душа, що мов зоря яскрава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5" name="Сердце 4"/>
          <p:cNvSpPr/>
          <p:nvPr/>
        </p:nvSpPr>
        <p:spPr>
          <a:xfrm>
            <a:off x="4357688" y="1571625"/>
            <a:ext cx="4572000" cy="4857750"/>
          </a:xfrm>
          <a:prstGeom prst="heart">
            <a:avLst/>
          </a:prstGeom>
          <a:solidFill>
            <a:srgbClr val="C00000"/>
          </a:solidFill>
          <a:ln>
            <a:solidFill>
              <a:srgbClr val="FFFF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ПЕТРАРКА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Ідеалізація образу коханої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вживання штампів у описах зовнішності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Якщо можеш передати словами те настільки сильно любиш, це </a:t>
            </a:r>
            <a:r>
              <a:rPr lang="uk-UA" b="1" dirty="0" err="1">
                <a:solidFill>
                  <a:srgbClr val="FFFF00"/>
                </a:solidFill>
              </a:rPr>
              <a:t>означа</a:t>
            </a:r>
            <a:r>
              <a:rPr lang="uk-UA" b="1" dirty="0">
                <a:solidFill>
                  <a:srgbClr val="FFFF00"/>
                </a:solidFill>
              </a:rPr>
              <a:t>, що любов немов слабка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714375" y="428625"/>
            <a:ext cx="7786688" cy="714375"/>
          </a:xfrm>
          <a:prstGeom prst="flowChartTerminator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Асоціативний портрет Лаури</a:t>
            </a:r>
            <a:endParaRPr lang="ru-RU" sz="3200" b="1" dirty="0">
              <a:solidFill>
                <a:srgbClr val="2006BA"/>
              </a:solidFill>
            </a:endParaRPr>
          </a:p>
        </p:txBody>
      </p:sp>
      <p:sp>
        <p:nvSpPr>
          <p:cNvPr id="7" name="Сердце 6"/>
          <p:cNvSpPr/>
          <p:nvPr/>
        </p:nvSpPr>
        <p:spPr>
          <a:xfrm>
            <a:off x="428625" y="6072188"/>
            <a:ext cx="857250" cy="500062"/>
          </a:xfrm>
          <a:prstGeom prst="hear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ердце 7"/>
          <p:cNvSpPr/>
          <p:nvPr/>
        </p:nvSpPr>
        <p:spPr>
          <a:xfrm>
            <a:off x="8001000" y="6143625"/>
            <a:ext cx="857250" cy="500063"/>
          </a:xfrm>
          <a:prstGeom prst="hear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ердце 8"/>
          <p:cNvSpPr/>
          <p:nvPr/>
        </p:nvSpPr>
        <p:spPr>
          <a:xfrm>
            <a:off x="4286250" y="5357813"/>
            <a:ext cx="857250" cy="500062"/>
          </a:xfrm>
          <a:prstGeom prst="hear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ердце 9"/>
          <p:cNvSpPr/>
          <p:nvPr/>
        </p:nvSpPr>
        <p:spPr>
          <a:xfrm>
            <a:off x="8143875" y="142875"/>
            <a:ext cx="857250" cy="500063"/>
          </a:xfrm>
          <a:prstGeom prst="hear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ердце 10"/>
          <p:cNvSpPr/>
          <p:nvPr/>
        </p:nvSpPr>
        <p:spPr>
          <a:xfrm>
            <a:off x="142875" y="214313"/>
            <a:ext cx="857250" cy="500062"/>
          </a:xfrm>
          <a:prstGeom prst="hear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2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4214813" y="642938"/>
            <a:ext cx="2571750" cy="1143000"/>
          </a:xfrm>
          <a:prstGeom prst="flowChartTerminato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Сімоне</a:t>
            </a:r>
            <a:r>
              <a:rPr lang="uk-UA" b="1" dirty="0">
                <a:solidFill>
                  <a:srgbClr val="2006BA"/>
                </a:solidFill>
              </a:rPr>
              <a:t> Мартіні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1000125" y="6286500"/>
            <a:ext cx="2214563" cy="357188"/>
          </a:xfrm>
          <a:prstGeom prst="flowChartTermina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“Мадонна”</a:t>
            </a:r>
            <a:endParaRPr lang="ru-RU" b="1" dirty="0">
              <a:solidFill>
                <a:srgbClr val="2006BA"/>
              </a:solidFill>
            </a:endParaRPr>
          </a:p>
        </p:txBody>
      </p:sp>
      <p:pic>
        <p:nvPicPr>
          <p:cNvPr id="83972" name="Picture 2" descr="C:\Documents and Settings\толя\Рабочий стол\Simone_Martini_0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144750" y="-428625"/>
            <a:ext cx="387667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C:\Documents and Settings\толя\Рабочий стол\Simone-Martini-B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285728"/>
            <a:ext cx="1714512" cy="16878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102" name="Picture 6" descr="C:\Documents and Settings\толя\Рабочий стол\MartiniS_MadonnaColBambin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70256"/>
            <a:ext cx="3714776" cy="5947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3" name="Picture 7" descr="C:\Documents and Settings\толя\Рабочий стол\0000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2214554"/>
            <a:ext cx="4522291" cy="3906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Блок-схема: знак завершения 10"/>
          <p:cNvSpPr/>
          <p:nvPr/>
        </p:nvSpPr>
        <p:spPr>
          <a:xfrm>
            <a:off x="5143500" y="6215063"/>
            <a:ext cx="2428875" cy="428625"/>
          </a:xfrm>
          <a:prstGeom prst="flowChartTermina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“Благовіщення”</a:t>
            </a:r>
            <a:endParaRPr lang="ru-RU" b="1" dirty="0">
              <a:solidFill>
                <a:srgbClr val="2006BA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лна 3"/>
          <p:cNvSpPr/>
          <p:nvPr/>
        </p:nvSpPr>
        <p:spPr>
          <a:xfrm>
            <a:off x="500063" y="142875"/>
            <a:ext cx="8215312" cy="1143000"/>
          </a:xfrm>
          <a:prstGeom prst="wav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Підготовка до написання листа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285750" y="1928813"/>
            <a:ext cx="5357813" cy="4714875"/>
          </a:xfrm>
          <a:prstGeom prst="vertic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sz="2000" b="1" dirty="0">
                <a:solidFill>
                  <a:srgbClr val="2006BA"/>
                </a:solidFill>
              </a:rPr>
              <a:t>Звернення до адресата. Вітання.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sz="2000" b="1" dirty="0">
                <a:solidFill>
                  <a:srgbClr val="2006BA"/>
                </a:solidFill>
              </a:rPr>
              <a:t>Вступ. Засвідчити обізнаність із життям і творчістю поета.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sz="2000" b="1" dirty="0">
                <a:solidFill>
                  <a:srgbClr val="2006BA"/>
                </a:solidFill>
              </a:rPr>
              <a:t>Основна частина: висловлення власних вражень і думок про сонети Петрарки. Представлення своїх поезій.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sz="2000" b="1" dirty="0">
                <a:solidFill>
                  <a:srgbClr val="2006BA"/>
                </a:solidFill>
              </a:rPr>
              <a:t>Закінчення. Побажання й запитання автора.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sz="2000" b="1" dirty="0">
                <a:solidFill>
                  <a:srgbClr val="2006BA"/>
                </a:solidFill>
              </a:rPr>
              <a:t>Підпис, місце написання</a:t>
            </a:r>
            <a:r>
              <a:rPr lang="uk-UA" dirty="0">
                <a:solidFill>
                  <a:srgbClr val="2006BA"/>
                </a:solidFill>
              </a:rPr>
              <a:t>.</a:t>
            </a:r>
            <a:endParaRPr lang="ru-RU" dirty="0">
              <a:solidFill>
                <a:srgbClr val="2006BA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785813" y="1285875"/>
            <a:ext cx="7858125" cy="571500"/>
          </a:xfrm>
          <a:prstGeom prst="flowChartTerminato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Лист</a:t>
            </a:r>
            <a:r>
              <a:rPr lang="uk-UA" sz="2000" dirty="0">
                <a:solidFill>
                  <a:srgbClr val="2006BA"/>
                </a:solidFill>
              </a:rPr>
              <a:t> – </a:t>
            </a:r>
            <a:r>
              <a:rPr lang="uk-UA" sz="2000" b="1" dirty="0">
                <a:solidFill>
                  <a:srgbClr val="2006BA"/>
                </a:solidFill>
              </a:rPr>
              <a:t>передача на письмі особистих вражень і думок.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1785938" y="2000250"/>
            <a:ext cx="3429000" cy="428625"/>
          </a:xfrm>
          <a:prstGeom prst="flowChartTerminator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Складові елементи листа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с двумя вырезанными противолежащими углами 8"/>
          <p:cNvSpPr/>
          <p:nvPr/>
        </p:nvSpPr>
        <p:spPr>
          <a:xfrm>
            <a:off x="5143500" y="2571750"/>
            <a:ext cx="3714750" cy="3929063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b="1" dirty="0">
                <a:solidFill>
                  <a:srgbClr val="000D26"/>
                </a:solidFill>
              </a:rPr>
              <a:t>Наявність усіх структурних елементів тексту 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b="1" dirty="0">
                <a:solidFill>
                  <a:srgbClr val="000D26"/>
                </a:solidFill>
              </a:rPr>
              <a:t>Переконливість і емоційність мовлення.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b="1" dirty="0">
                <a:solidFill>
                  <a:srgbClr val="000D26"/>
                </a:solidFill>
              </a:rPr>
              <a:t>Доречність, доказовість цитат.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b="1" dirty="0">
                <a:solidFill>
                  <a:srgbClr val="000D26"/>
                </a:solidFill>
              </a:rPr>
              <a:t> Особисті відкриття, новаторство.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uk-UA" b="1" dirty="0">
                <a:solidFill>
                  <a:srgbClr val="000D26"/>
                </a:solidFill>
              </a:rPr>
              <a:t>Доброзичливість  та повага до співбесідника.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ru-RU" dirty="0"/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5643563" y="1928813"/>
            <a:ext cx="3143250" cy="571500"/>
          </a:xfrm>
          <a:prstGeom prst="flowChartTerminator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D26"/>
                </a:solidFill>
              </a:rPr>
              <a:t>Критерії оцінки учнівських  листів</a:t>
            </a:r>
            <a:endParaRPr lang="ru-RU" b="1" dirty="0">
              <a:solidFill>
                <a:srgbClr val="000D26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6000">
    <p:strips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сохраненные данные 4"/>
          <p:cNvSpPr/>
          <p:nvPr/>
        </p:nvSpPr>
        <p:spPr>
          <a:xfrm>
            <a:off x="357188" y="5072063"/>
            <a:ext cx="3500437" cy="1214437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0000"/>
                </a:solidFill>
              </a:rPr>
              <a:t>Домашнє завдання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429000" y="5072063"/>
            <a:ext cx="5214938" cy="1214437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Написати власний сонет або лист до Ф. Петрарки 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500063" y="428625"/>
            <a:ext cx="7429500" cy="1643063"/>
          </a:xfrm>
          <a:prstGeom prst="flowChartPunchedTap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FFFF00"/>
                </a:solidFill>
              </a:rPr>
              <a:t>Підсумки уроку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8" name="Блок-схема: несколько документов 7"/>
          <p:cNvSpPr/>
          <p:nvPr/>
        </p:nvSpPr>
        <p:spPr>
          <a:xfrm>
            <a:off x="571500" y="2286000"/>
            <a:ext cx="7858125" cy="2428875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 </a:t>
            </a:r>
            <a:r>
              <a:rPr lang="uk-UA" b="1" dirty="0">
                <a:solidFill>
                  <a:srgbClr val="2006BA"/>
                </a:solidFill>
              </a:rPr>
              <a:t>-  Який вірш називається сонетом? Визначте його характерні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     ознаки.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 -  Якою постає  Лаура в сонетах Петрарки?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 -  Які ідеї утверджуються у сонетах Петрарки?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 -  Чи згодні ви з твердженням, що  Петрарка – перший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     гуманіст доби Відродження.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0" y="188640"/>
            <a:ext cx="6143625" cy="3714750"/>
          </a:xfrm>
          <a:prstGeom prst="irregularSeal2">
            <a:avLst/>
          </a:prstGeom>
          <a:solidFill>
            <a:schemeClr val="accent2"/>
          </a:solidFill>
          <a:ln/>
          <a:effectLst>
            <a:glow rad="2286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C00000"/>
                </a:solidFill>
              </a:rPr>
              <a:t>Урок № 50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6000760" y="357166"/>
            <a:ext cx="2928958" cy="2714644"/>
          </a:xfrm>
          <a:prstGeom prst="wedgeRoundRectCallou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Тисячі талантів лише розповідають про те, що має епоха, але тільки геній пророче народжує  те, чого їй бракує.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</a:rPr>
              <a:t>                     Е. </a:t>
            </a:r>
            <a:r>
              <a:rPr lang="uk-UA" sz="2000" b="1" dirty="0" err="1">
                <a:solidFill>
                  <a:srgbClr val="002060"/>
                </a:solidFill>
              </a:rPr>
              <a:t>Гейбл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" name="Двойная волна 3"/>
          <p:cNvSpPr/>
          <p:nvPr/>
        </p:nvSpPr>
        <p:spPr>
          <a:xfrm>
            <a:off x="714375" y="3929063"/>
            <a:ext cx="7929563" cy="2571750"/>
          </a:xfrm>
          <a:prstGeom prst="doubleWav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ТЕМА. </a:t>
            </a:r>
            <a:r>
              <a:rPr lang="uk-UA" sz="2400" b="1" dirty="0" err="1">
                <a:solidFill>
                  <a:srgbClr val="C00000"/>
                </a:solidFill>
              </a:rPr>
              <a:t>Джованні</a:t>
            </a:r>
            <a:r>
              <a:rPr lang="uk-UA" sz="2400" b="1" dirty="0">
                <a:solidFill>
                  <a:srgbClr val="C00000"/>
                </a:solidFill>
              </a:rPr>
              <a:t> Боккаччо як зачинатель нової європейської прози.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</a:rPr>
              <a:t> Збірка “ Декамерон ”, її композиція і тематичне багатство.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7" name="FList-Sonet-Petrarki-123 (mp3-search.su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1"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ента лицом вниз 3"/>
          <p:cNvSpPr/>
          <p:nvPr/>
        </p:nvSpPr>
        <p:spPr>
          <a:xfrm>
            <a:off x="571500" y="285750"/>
            <a:ext cx="8001000" cy="1714500"/>
          </a:xfrm>
          <a:prstGeom prst="ribbon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2060"/>
                </a:solidFill>
              </a:rPr>
              <a:t>Презентація портретів Боккаччо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2928938" y="6000750"/>
            <a:ext cx="3286125" cy="642938"/>
          </a:xfrm>
          <a:prstGeom prst="flowChartTermina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Скульптура </a:t>
            </a:r>
            <a:r>
              <a:rPr lang="uk-UA" b="1" dirty="0" err="1">
                <a:solidFill>
                  <a:srgbClr val="C00000"/>
                </a:solidFill>
              </a:rPr>
              <a:t>Дж.Боккаччо</a:t>
            </a:r>
            <a:r>
              <a:rPr lang="uk-UA" b="1" dirty="0">
                <a:solidFill>
                  <a:srgbClr val="C00000"/>
                </a:solidFill>
              </a:rPr>
              <a:t>. Палац </a:t>
            </a:r>
            <a:r>
              <a:rPr lang="uk-UA" b="1" dirty="0" err="1">
                <a:solidFill>
                  <a:srgbClr val="C00000"/>
                </a:solidFill>
              </a:rPr>
              <a:t>Уфіци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8068" name="Picture 2" descr="C:\Documents and Settings\толя\Рабочий стол\st390_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214313"/>
            <a:ext cx="19050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9" name="Picture 3" descr="C:\Documents and Settings\толя\Рабочий стол\bokkachch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4000500"/>
            <a:ext cx="2016125" cy="269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70" name="Picture 4" descr="C:\Documents and Settings\толя\Рабочий стол\20110208_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4071938"/>
            <a:ext cx="198437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71" name="Picture 5" descr="C:\Documents and Settings\толя\Рабочий стол\Petrarch_by_Bargilla.jpg"/>
          <p:cNvPicPr>
            <a:picLocks noChangeAspect="1" noChangeArrowheads="1"/>
          </p:cNvPicPr>
          <p:nvPr/>
        </p:nvPicPr>
        <p:blipFill>
          <a:blip r:embed="rId6" cstate="print"/>
          <a:srcRect r="18126"/>
          <a:stretch>
            <a:fillRect/>
          </a:stretch>
        </p:blipFill>
        <p:spPr bwMode="auto">
          <a:xfrm>
            <a:off x="6858000" y="214313"/>
            <a:ext cx="19288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72" name="Picture 6" descr="C:\Documents and Settings\толя\Рабочий стол\0_4cc5_ed0edf58_L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50" y="2143125"/>
            <a:ext cx="2809875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pu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амка 5"/>
          <p:cNvSpPr/>
          <p:nvPr/>
        </p:nvSpPr>
        <p:spPr>
          <a:xfrm>
            <a:off x="2786063" y="3071813"/>
            <a:ext cx="6357937" cy="3071812"/>
          </a:xfrm>
          <a:prstGeom prst="fram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Блок-схема: подготовка 7"/>
          <p:cNvSpPr/>
          <p:nvPr/>
        </p:nvSpPr>
        <p:spPr>
          <a:xfrm>
            <a:off x="3214688" y="3857625"/>
            <a:ext cx="5572125" cy="1357313"/>
          </a:xfrm>
          <a:prstGeom prst="flowChartPreparati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</a:rPr>
              <a:t>100 різнобарвних новел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86063" y="2571750"/>
            <a:ext cx="6357937" cy="5000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</a:rPr>
              <a:t>Сільська вілла,  гідність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86050" y="6143644"/>
            <a:ext cx="6357950" cy="5000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Чума, “ твариняча поведінка ”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2928938" y="1714500"/>
            <a:ext cx="5857875" cy="642938"/>
          </a:xfrm>
          <a:prstGeom prst="flowChartTerminator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</a:rPr>
              <a:t>“ Декамерон ” -  “ </a:t>
            </a:r>
            <a:r>
              <a:rPr lang="uk-UA" sz="2400" b="1" dirty="0" err="1">
                <a:solidFill>
                  <a:srgbClr val="C00000"/>
                </a:solidFill>
              </a:rPr>
              <a:t>десятиденник</a:t>
            </a:r>
            <a:r>
              <a:rPr lang="uk-UA" sz="2400" b="1" dirty="0">
                <a:solidFill>
                  <a:srgbClr val="C00000"/>
                </a:solidFill>
              </a:rPr>
              <a:t> </a:t>
            </a:r>
            <a:r>
              <a:rPr lang="uk-UA" sz="2400" b="1" dirty="0"/>
              <a:t>”</a:t>
            </a:r>
            <a:endParaRPr lang="ru-RU" sz="2400" b="1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2857500" y="214313"/>
            <a:ext cx="6286500" cy="1143000"/>
          </a:xfrm>
          <a:prstGeom prst="wedgeRoundRectCallou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НОВЕЛА – різновид оповідання, невеликий розповідний твір про якусь незвичайну життєву подію з несподіваним фіналом. </a:t>
            </a:r>
            <a:endParaRPr lang="ru-RU" sz="2000" b="1" dirty="0">
              <a:solidFill>
                <a:srgbClr val="2006BA"/>
              </a:solidFill>
            </a:endParaRPr>
          </a:p>
        </p:txBody>
      </p:sp>
      <p:pic>
        <p:nvPicPr>
          <p:cNvPr id="89098" name="Picture 5" descr="D:\мої файли\8клас\бокаччо\9_perevals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14313"/>
            <a:ext cx="2214562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9" name="Picture 2" descr="C:\Documents and Settings\толя\Рабочий стол\12708859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3429000"/>
            <a:ext cx="1928812" cy="321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ї файли\8клас\бокаччо\флоренц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975" y="1071546"/>
            <a:ext cx="3570802" cy="4736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Блок-схема: знак завершения 4"/>
          <p:cNvSpPr/>
          <p:nvPr/>
        </p:nvSpPr>
        <p:spPr>
          <a:xfrm>
            <a:off x="785813" y="5929313"/>
            <a:ext cx="2571750" cy="642937"/>
          </a:xfrm>
          <a:prstGeom prst="flowChartTerminator">
            <a:avLst/>
          </a:prstGeom>
          <a:solidFill>
            <a:srgbClr val="0070C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“ Чума 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Флоренції ”</a:t>
            </a:r>
            <a:endParaRPr lang="ru-RU" sz="2000" b="1" dirty="0"/>
          </a:p>
        </p:txBody>
      </p:sp>
      <p:pic>
        <p:nvPicPr>
          <p:cNvPr id="2051" name="Picture 3" descr="D:\мої файли\8клас\бокаччо\чума в фивах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1071546"/>
            <a:ext cx="3027916" cy="49252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Блок-схема: знак завершения 6"/>
          <p:cNvSpPr/>
          <p:nvPr/>
        </p:nvSpPr>
        <p:spPr>
          <a:xfrm>
            <a:off x="6072188" y="6143625"/>
            <a:ext cx="2357437" cy="571500"/>
          </a:xfrm>
          <a:prstGeom prst="flowChartTerminator">
            <a:avLst/>
          </a:prstGeom>
          <a:solidFill>
            <a:srgbClr val="0070C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“ Чума в </a:t>
            </a:r>
            <a:r>
              <a:rPr lang="uk-UA" sz="2000" b="1" dirty="0" err="1"/>
              <a:t>Фівах</a:t>
            </a:r>
            <a:r>
              <a:rPr lang="uk-UA" sz="2000" b="1" dirty="0"/>
              <a:t> ”</a:t>
            </a:r>
            <a:endParaRPr lang="ru-RU" sz="2000" b="1" dirty="0"/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285750" y="214313"/>
            <a:ext cx="8572500" cy="571500"/>
          </a:xfrm>
          <a:prstGeom prst="flowChartTerminator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err="1">
                <a:solidFill>
                  <a:srgbClr val="00B0F0"/>
                </a:solidFill>
              </a:rPr>
              <a:t>Репродукцїї</a:t>
            </a:r>
            <a:r>
              <a:rPr lang="uk-UA" sz="2800" b="1" dirty="0">
                <a:solidFill>
                  <a:srgbClr val="00B0F0"/>
                </a:solidFill>
              </a:rPr>
              <a:t> картин художників про чуму</a:t>
            </a:r>
            <a:endParaRPr lang="ru-RU" sz="2800" b="1" dirty="0">
              <a:solidFill>
                <a:srgbClr val="00B0F0"/>
              </a:solidFill>
            </a:endParaRPr>
          </a:p>
        </p:txBody>
      </p:sp>
      <p:sp>
        <p:nvSpPr>
          <p:cNvPr id="9" name="Вертикальный свиток 8"/>
          <p:cNvSpPr/>
          <p:nvPr/>
        </p:nvSpPr>
        <p:spPr>
          <a:xfrm>
            <a:off x="3571875" y="1000125"/>
            <a:ext cx="2357438" cy="5072063"/>
          </a:xfrm>
          <a:prstGeom prst="vertic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C000"/>
                </a:solidFill>
              </a:rPr>
              <a:t>Жахлива не стільки смерть від чуми, скільки те, що робить страх перед хворобою з живими людьми</a:t>
            </a:r>
            <a:endParaRPr lang="ru-RU" sz="2400" b="1" dirty="0">
              <a:solidFill>
                <a:srgbClr val="FFC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D:\мої файли\8клас\бокаччо\праг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1285860"/>
            <a:ext cx="2976583" cy="4464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6" descr="D:\мої файли\8клас\бокаччо\відень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1285860"/>
            <a:ext cx="3321867" cy="4429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Блок-схема: альтернативный процесс 5"/>
          <p:cNvSpPr/>
          <p:nvPr/>
        </p:nvSpPr>
        <p:spPr>
          <a:xfrm>
            <a:off x="500063" y="214313"/>
            <a:ext cx="8358187" cy="1000125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Презентація  фото </a:t>
            </a:r>
            <a:r>
              <a:rPr lang="uk-UA" sz="2800" b="1" dirty="0" err="1">
                <a:solidFill>
                  <a:srgbClr val="FFFF00"/>
                </a:solidFill>
              </a:rPr>
              <a:t>пам</a:t>
            </a:r>
            <a:r>
              <a:rPr lang="en-US" sz="2800" b="1" dirty="0">
                <a:solidFill>
                  <a:srgbClr val="FFFF00"/>
                </a:solidFill>
              </a:rPr>
              <a:t>’</a:t>
            </a:r>
            <a:r>
              <a:rPr lang="uk-UA" sz="2800" b="1" dirty="0" err="1">
                <a:solidFill>
                  <a:srgbClr val="FFFF00"/>
                </a:solidFill>
              </a:rPr>
              <a:t>ятника</a:t>
            </a:r>
            <a:r>
              <a:rPr lang="uk-UA" sz="2800" b="1" dirty="0">
                <a:solidFill>
                  <a:srgbClr val="FFFF00"/>
                </a:solidFill>
              </a:rPr>
              <a:t>  “ Чумна колона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(Відень,  Прага)</a:t>
            </a:r>
            <a:endParaRPr lang="ru-RU" sz="2800" b="1" dirty="0">
              <a:solidFill>
                <a:srgbClr val="2006BA"/>
              </a:solidFill>
            </a:endParaRP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0" y="5857892"/>
            <a:ext cx="9144000" cy="857256"/>
          </a:xfrm>
          <a:prstGeom prst="flowChartTerminator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1144" name="Прямоугольник 7"/>
          <p:cNvSpPr>
            <a:spLocks noChangeArrowheads="1"/>
          </p:cNvSpPr>
          <p:nvPr/>
        </p:nvSpPr>
        <p:spPr bwMode="auto">
          <a:xfrm>
            <a:off x="714375" y="5786438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>
                <a:solidFill>
                  <a:srgbClr val="C00000"/>
                </a:solidFill>
                <a:latin typeface="Times New Roman" pitchFamily="18" charset="0"/>
              </a:rPr>
              <a:t>Чума у творі як смертельно небезпечна для людей пошесть  </a:t>
            </a:r>
            <a:r>
              <a:rPr lang="uk-UA" b="1">
                <a:solidFill>
                  <a:srgbClr val="002060"/>
                </a:solidFill>
                <a:latin typeface="Times New Roman" pitchFamily="18" charset="0"/>
              </a:rPr>
              <a:t>є  алегорією, символом</a:t>
            </a:r>
            <a:r>
              <a:rPr lang="uk-UA" b="1">
                <a:solidFill>
                  <a:srgbClr val="C00000"/>
                </a:solidFill>
                <a:latin typeface="Times New Roman" pitchFamily="18" charset="0"/>
              </a:rPr>
              <a:t> гріховного феодального суспільства, якому протиставлене нове життя, повне оптимізму і віри в людину.</a:t>
            </a:r>
            <a:endParaRPr lang="ru-RU" b="1">
              <a:solidFill>
                <a:srgbClr val="C00000"/>
              </a:solidFill>
              <a:latin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лая лента лицом вверх 3"/>
          <p:cNvSpPr/>
          <p:nvPr/>
        </p:nvSpPr>
        <p:spPr>
          <a:xfrm>
            <a:off x="214313" y="142875"/>
            <a:ext cx="5715000" cy="1000125"/>
          </a:xfrm>
          <a:prstGeom prst="ellipseRibbon2">
            <a:avLst/>
          </a:prstGeom>
          <a:solidFill>
            <a:srgbClr val="00B050"/>
          </a:solidFill>
          <a:ln>
            <a:solidFill>
              <a:srgbClr val="0678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</a:rPr>
              <a:t>Символи імен оповідачів у творі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57188" y="1143000"/>
            <a:ext cx="1643062" cy="4286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Пампінея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2071688" y="1143000"/>
            <a:ext cx="3643312" cy="428625"/>
          </a:xfrm>
          <a:prstGeom prst="plaque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“ пишна ”, “ розкішна ”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57188" y="2286000"/>
            <a:ext cx="1643062" cy="4286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Філомена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57188" y="2857500"/>
            <a:ext cx="1643062" cy="4286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Емілія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57188" y="3429000"/>
            <a:ext cx="1643062" cy="4286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Лауретта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57188" y="4000500"/>
            <a:ext cx="1643062" cy="4286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Неїфіла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57188" y="4572000"/>
            <a:ext cx="1643062" cy="4286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Елісса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357188" y="5143500"/>
            <a:ext cx="1643062" cy="4286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Панфіл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357188" y="5715000"/>
            <a:ext cx="1643062" cy="4286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Філострат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357188" y="6286500"/>
            <a:ext cx="1643062" cy="4286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Діоней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8" name="Табличка 17"/>
          <p:cNvSpPr/>
          <p:nvPr/>
        </p:nvSpPr>
        <p:spPr>
          <a:xfrm>
            <a:off x="2071688" y="4000500"/>
            <a:ext cx="3643312" cy="428625"/>
          </a:xfrm>
          <a:prstGeom prst="plaque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“ вперше закохана ”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357188" y="1714500"/>
            <a:ext cx="1643062" cy="42862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Ф</a:t>
            </a:r>
            <a:r>
              <a:rPr lang="en-US" b="1" dirty="0">
                <a:solidFill>
                  <a:srgbClr val="2006BA"/>
                </a:solidFill>
              </a:rPr>
              <a:t>’</a:t>
            </a:r>
            <a:r>
              <a:rPr lang="uk-UA" b="1" dirty="0" err="1">
                <a:solidFill>
                  <a:srgbClr val="2006BA"/>
                </a:solidFill>
              </a:rPr>
              <a:t>яметта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21" name="Табличка 20"/>
          <p:cNvSpPr/>
          <p:nvPr/>
        </p:nvSpPr>
        <p:spPr>
          <a:xfrm>
            <a:off x="2071688" y="4500563"/>
            <a:ext cx="3643312" cy="571500"/>
          </a:xfrm>
          <a:prstGeom prst="plaque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фінікійська богиня</a:t>
            </a:r>
            <a:r>
              <a:rPr lang="uk-UA" sz="1600" b="1" dirty="0">
                <a:solidFill>
                  <a:srgbClr val="002060"/>
                </a:solidFill>
              </a:rPr>
              <a:t>, яка заснувала Рим (Дідона)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2" name="Табличка 21"/>
          <p:cNvSpPr/>
          <p:nvPr/>
        </p:nvSpPr>
        <p:spPr>
          <a:xfrm>
            <a:off x="2071688" y="5143500"/>
            <a:ext cx="3643312" cy="428625"/>
          </a:xfrm>
          <a:prstGeom prst="plaque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“ охоплений коханням ”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3" name="Табличка 22"/>
          <p:cNvSpPr/>
          <p:nvPr/>
        </p:nvSpPr>
        <p:spPr>
          <a:xfrm>
            <a:off x="2071688" y="5715000"/>
            <a:ext cx="3643312" cy="428625"/>
          </a:xfrm>
          <a:prstGeom prst="plaque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“ згублений коханням ”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Табличка 23"/>
          <p:cNvSpPr/>
          <p:nvPr/>
        </p:nvSpPr>
        <p:spPr>
          <a:xfrm>
            <a:off x="2071688" y="6215063"/>
            <a:ext cx="3643312" cy="642937"/>
          </a:xfrm>
          <a:prstGeom prst="plaque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“ син </a:t>
            </a:r>
            <a:r>
              <a:rPr lang="uk-UA" sz="2400" b="1" dirty="0" err="1">
                <a:solidFill>
                  <a:srgbClr val="002060"/>
                </a:solidFill>
              </a:rPr>
              <a:t>Діони</a:t>
            </a:r>
            <a:r>
              <a:rPr lang="uk-UA" sz="2400" b="1" dirty="0">
                <a:solidFill>
                  <a:srgbClr val="002060"/>
                </a:solidFill>
              </a:rPr>
              <a:t> ”, </a:t>
            </a:r>
            <a:r>
              <a:rPr lang="uk-UA" sz="1600" b="1" dirty="0">
                <a:solidFill>
                  <a:srgbClr val="002060"/>
                </a:solidFill>
              </a:rPr>
              <a:t>титаніди, яка породила також Афродіту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5" name="Табличка 24"/>
          <p:cNvSpPr/>
          <p:nvPr/>
        </p:nvSpPr>
        <p:spPr>
          <a:xfrm>
            <a:off x="2071688" y="1714500"/>
            <a:ext cx="3643312" cy="428625"/>
          </a:xfrm>
          <a:prstGeom prst="plaque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“ вогник ”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6" name="Табличка 25"/>
          <p:cNvSpPr/>
          <p:nvPr/>
        </p:nvSpPr>
        <p:spPr>
          <a:xfrm>
            <a:off x="2071688" y="2286000"/>
            <a:ext cx="3643312" cy="428625"/>
          </a:xfrm>
          <a:prstGeom prst="plaque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“ любителька співів ”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7" name="Табличка 26"/>
          <p:cNvSpPr/>
          <p:nvPr/>
        </p:nvSpPr>
        <p:spPr>
          <a:xfrm>
            <a:off x="2071688" y="2857500"/>
            <a:ext cx="3643312" cy="428625"/>
          </a:xfrm>
          <a:prstGeom prst="plaque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“ ласкава ”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8" name="Табличка 27"/>
          <p:cNvSpPr/>
          <p:nvPr/>
        </p:nvSpPr>
        <p:spPr>
          <a:xfrm>
            <a:off x="2071688" y="3357563"/>
            <a:ext cx="3643312" cy="571500"/>
          </a:xfrm>
          <a:prstGeom prst="plaque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2060"/>
                </a:solidFill>
              </a:rPr>
              <a:t>зменшено-ласкава форма від Лаури, коханої Петрарки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0" name="Блок-схема: узел 29"/>
          <p:cNvSpPr/>
          <p:nvPr/>
        </p:nvSpPr>
        <p:spPr>
          <a:xfrm>
            <a:off x="6143625" y="1143000"/>
            <a:ext cx="2500313" cy="1428750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100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символ досконалості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1" name="Блок-схема: узел 30"/>
          <p:cNvSpPr/>
          <p:nvPr/>
        </p:nvSpPr>
        <p:spPr>
          <a:xfrm>
            <a:off x="6429375" y="2714625"/>
            <a:ext cx="2071688" cy="1071563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10 оповідачів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32" name="Блок-схема: узел 31"/>
          <p:cNvSpPr/>
          <p:nvPr/>
        </p:nvSpPr>
        <p:spPr>
          <a:xfrm>
            <a:off x="6000750" y="3929063"/>
            <a:ext cx="1285875" cy="1071562"/>
          </a:xfrm>
          <a:prstGeom prst="flowChartConnector">
            <a:avLst/>
          </a:prstGeom>
          <a:solidFill>
            <a:srgbClr val="36E4C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0000"/>
                </a:solidFill>
              </a:rPr>
              <a:t>10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0000"/>
                </a:solidFill>
              </a:rPr>
              <a:t>днів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4" name="Блок-схема: узел 33"/>
          <p:cNvSpPr/>
          <p:nvPr/>
        </p:nvSpPr>
        <p:spPr>
          <a:xfrm>
            <a:off x="7643813" y="4000500"/>
            <a:ext cx="1285875" cy="1071563"/>
          </a:xfrm>
          <a:prstGeom prst="flowChartConnector">
            <a:avLst/>
          </a:prstGeom>
          <a:solidFill>
            <a:srgbClr val="36E4C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0000"/>
                </a:solidFill>
              </a:rPr>
              <a:t>10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0000"/>
                </a:solidFill>
              </a:rPr>
              <a:t>новел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5" name="Блок-схема: знак завершения 34"/>
          <p:cNvSpPr/>
          <p:nvPr/>
        </p:nvSpPr>
        <p:spPr>
          <a:xfrm>
            <a:off x="6000750" y="5214938"/>
            <a:ext cx="3000375" cy="5715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200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7</a:t>
            </a:r>
            <a:r>
              <a:rPr lang="uk-UA" b="1" dirty="0">
                <a:solidFill>
                  <a:srgbClr val="C00000"/>
                </a:solidFill>
              </a:rPr>
              <a:t> – символ добра, любові, Творця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7" name="Блок-схема: знак завершения 36"/>
          <p:cNvSpPr/>
          <p:nvPr/>
        </p:nvSpPr>
        <p:spPr>
          <a:xfrm>
            <a:off x="5929313" y="6143625"/>
            <a:ext cx="3000375" cy="571500"/>
          </a:xfrm>
          <a:prstGeom prst="flowChartTerminator">
            <a:avLst/>
          </a:prstGeom>
          <a:solidFill>
            <a:srgbClr val="FFC000"/>
          </a:solidFill>
          <a:ln>
            <a:solidFill>
              <a:srgbClr val="200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3 </a:t>
            </a:r>
            <a:r>
              <a:rPr lang="uk-UA" b="1" dirty="0">
                <a:solidFill>
                  <a:srgbClr val="C00000"/>
                </a:solidFill>
              </a:rPr>
              <a:t>– символ триєдності християнського Бога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8" name="Волна 37"/>
          <p:cNvSpPr/>
          <p:nvPr/>
        </p:nvSpPr>
        <p:spPr>
          <a:xfrm>
            <a:off x="6072188" y="142875"/>
            <a:ext cx="2786062" cy="1000125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Символіка чисел у творі</a:t>
            </a:r>
            <a:endParaRPr lang="ru-RU" sz="2400" b="1" dirty="0">
              <a:solidFill>
                <a:srgbClr val="2006BA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2000">
    <p:pull dir="r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1357313" y="142875"/>
            <a:ext cx="6786562" cy="1143000"/>
          </a:xfrm>
          <a:prstGeom prst="downArrowCallou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Підсумки уроку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Блок-схема: решение 4"/>
          <p:cNvSpPr/>
          <p:nvPr/>
        </p:nvSpPr>
        <p:spPr>
          <a:xfrm>
            <a:off x="1071538" y="1285860"/>
            <a:ext cx="7572428" cy="928694"/>
          </a:xfrm>
          <a:prstGeom prst="flowChartDecisi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Заповнити опорний конспект за схемою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6" name="Блок-схема: несколько документов 5"/>
          <p:cNvSpPr/>
          <p:nvPr/>
        </p:nvSpPr>
        <p:spPr>
          <a:xfrm>
            <a:off x="1643042" y="2357430"/>
            <a:ext cx="6572296" cy="3143272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54F09"/>
                </a:solidFill>
              </a:rPr>
              <a:t>Назва твору –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54F09"/>
                </a:solidFill>
              </a:rPr>
              <a:t>Автор –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54F09"/>
                </a:solidFill>
              </a:rPr>
              <a:t>Роки написання твору –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54F09"/>
                </a:solidFill>
              </a:rPr>
              <a:t>Особливості композиції 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54F09"/>
                </a:solidFill>
              </a:rPr>
              <a:t>Головні герої твору –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54F09"/>
                </a:solidFill>
              </a:rPr>
              <a:t>Жанрові особливості твору -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/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643174" y="5643578"/>
            <a:ext cx="6000792" cy="1000132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Підготувати усну розповідь про Дж. Боккаччо. Знати зміст новел Боккаччо, поданих у підручнику.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8" name="Блок-схема: сохраненные данные 7"/>
          <p:cNvSpPr/>
          <p:nvPr/>
        </p:nvSpPr>
        <p:spPr>
          <a:xfrm>
            <a:off x="428625" y="5715000"/>
            <a:ext cx="2143125" cy="928688"/>
          </a:xfrm>
          <a:prstGeom prst="flowChartOnlineStorag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Домашнє завдання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wheel spokes="3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928662" y="357166"/>
            <a:ext cx="7858180" cy="1500198"/>
          </a:xfrm>
          <a:prstGeom prst="star7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  <a:cs typeface="Times New Roman" pitchFamily="18" charset="0"/>
              </a:rPr>
              <a:t>Урок № 51</a:t>
            </a:r>
            <a:endParaRPr lang="ru-RU" sz="60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5" name="Блок-схема: дисплей 4"/>
          <p:cNvSpPr/>
          <p:nvPr/>
        </p:nvSpPr>
        <p:spPr>
          <a:xfrm>
            <a:off x="2786050" y="4357694"/>
            <a:ext cx="6143668" cy="1857388"/>
          </a:xfrm>
          <a:prstGeom prst="flowChartDisplay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Оспівування в збірці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 “ Декамерон ”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 err="1">
                <a:solidFill>
                  <a:srgbClr val="2006BA"/>
                </a:solidFill>
              </a:rPr>
              <a:t>Джованні</a:t>
            </a:r>
            <a:r>
              <a:rPr lang="uk-UA" sz="2400" b="1" dirty="0">
                <a:solidFill>
                  <a:srgbClr val="2006BA"/>
                </a:solidFill>
              </a:rPr>
              <a:t> Боккаччо кращих душевних якостей людини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28596" y="4643446"/>
            <a:ext cx="2286016" cy="1285884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FFFF00"/>
                </a:solidFill>
              </a:rPr>
              <a:t>Тема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571472" y="2143116"/>
            <a:ext cx="4000528" cy="1785950"/>
          </a:xfrm>
          <a:prstGeom prst="cloudCallout">
            <a:avLst>
              <a:gd name="adj1" fmla="val 31196"/>
              <a:gd name="adj2" fmla="val 61734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0000"/>
                </a:solidFill>
              </a:rPr>
              <a:t>Мораль ніколи не старіє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                 П. Мовчан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285750" y="357188"/>
            <a:ext cx="8429625" cy="1643062"/>
          </a:xfrm>
          <a:prstGeom prst="downArrowCallou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dirty="0">
                <a:solidFill>
                  <a:srgbClr val="FFFF00"/>
                </a:solidFill>
              </a:rPr>
              <a:t>Картка контролю знань</a:t>
            </a: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2071678"/>
            <a:ext cx="8715436" cy="45720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Джованні</a:t>
            </a:r>
            <a:r>
              <a:rPr lang="uk-UA" b="1" dirty="0">
                <a:solidFill>
                  <a:srgbClr val="2006BA"/>
                </a:solidFill>
              </a:rPr>
              <a:t> Боккаччо (…) – видатний італійський письменник епохи Відродження, друг……   Син…... купця.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   Народився у ……. Жив у ……  Батько віддав хлопця на навчання до свого ділового партнера до ……, де він отримав знання з  …… Тут він зблизився з гуртком гуманістів, що  існував при дворі короля ……, які оспівували традиції середньовічної рицарської вишуканості й віяння Нової доби. Перші літературні твори Боккаччо присвячені позашлюбній дочці короля Марії </a:t>
            </a:r>
            <a:r>
              <a:rPr lang="uk-UA" b="1" dirty="0" err="1">
                <a:solidFill>
                  <a:srgbClr val="2006BA"/>
                </a:solidFill>
              </a:rPr>
              <a:t>Аквіно</a:t>
            </a:r>
            <a:r>
              <a:rPr lang="uk-UA" b="1" dirty="0">
                <a:solidFill>
                  <a:srgbClr val="2006BA"/>
                </a:solidFill>
              </a:rPr>
              <a:t>, яку він оспівав під </a:t>
            </a:r>
            <a:r>
              <a:rPr lang="uk-UA" b="1" dirty="0" err="1">
                <a:solidFill>
                  <a:srgbClr val="2006BA"/>
                </a:solidFill>
              </a:rPr>
              <a:t>ім</a:t>
            </a:r>
            <a:r>
              <a:rPr lang="en-US" b="1" dirty="0">
                <a:solidFill>
                  <a:srgbClr val="2006BA"/>
                </a:solidFill>
              </a:rPr>
              <a:t>’</a:t>
            </a:r>
            <a:r>
              <a:rPr lang="uk-UA" b="1" dirty="0">
                <a:solidFill>
                  <a:srgbClr val="2006BA"/>
                </a:solidFill>
              </a:rPr>
              <a:t>ям….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  Деякий час працював на державній службі – став…… Флорентійської республіки.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   Найвизначніший твір Боккаччо – “……” створений на основі подій…..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Твір складається зі ста ……  Назва твору означає ……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5000">
    <p:wheel spokes="8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5"/>
          <p:cNvSpPr/>
          <p:nvPr/>
        </p:nvSpPr>
        <p:spPr>
          <a:xfrm>
            <a:off x="5643563" y="3571875"/>
            <a:ext cx="2714625" cy="357188"/>
          </a:xfrm>
          <a:prstGeom prst="flowChartTerminato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Герб Флоренції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C:\Documents and Settings\толя\Рабочий стол\4d6037b937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928670"/>
            <a:ext cx="2143140" cy="281465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171" name="Picture 3" descr="C:\Documents and Settings\толя\Рабочий стол\�������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428736"/>
            <a:ext cx="5013175" cy="45786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Блок-схема: знак завершения 8"/>
          <p:cNvSpPr/>
          <p:nvPr/>
        </p:nvSpPr>
        <p:spPr>
          <a:xfrm>
            <a:off x="142875" y="6143625"/>
            <a:ext cx="5429250" cy="500063"/>
          </a:xfrm>
          <a:prstGeom prst="flowChartTerminato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C00000"/>
                </a:solidFill>
              </a:rPr>
              <a:t>“Фортуна</a:t>
            </a:r>
            <a:r>
              <a:rPr lang="uk-UA" b="1" dirty="0">
                <a:solidFill>
                  <a:srgbClr val="C00000"/>
                </a:solidFill>
              </a:rPr>
              <a:t> крутить колесо </a:t>
            </a:r>
            <a:r>
              <a:rPr lang="uk-UA" b="1" dirty="0" err="1">
                <a:solidFill>
                  <a:srgbClr val="C00000"/>
                </a:solidFill>
              </a:rPr>
              <a:t>удачі”</a:t>
            </a:r>
            <a:r>
              <a:rPr lang="uk-UA" b="1" dirty="0">
                <a:solidFill>
                  <a:srgbClr val="C00000"/>
                </a:solidFill>
              </a:rPr>
              <a:t> Париж </a:t>
            </a:r>
            <a:r>
              <a:rPr lang="uk-UA" b="1" dirty="0">
                <a:solidFill>
                  <a:srgbClr val="C00000"/>
                </a:solidFill>
                <a:cs typeface="Times New Roman" pitchFamily="18" charset="0"/>
              </a:rPr>
              <a:t>1467</a:t>
            </a:r>
            <a:endParaRPr lang="ru-RU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642910" y="214290"/>
            <a:ext cx="8215370" cy="1000132"/>
          </a:xfrm>
          <a:prstGeom prst="flowChartTerminato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FF00"/>
                </a:solidFill>
              </a:rPr>
              <a:t>Ілюстрації до “ Декамерона ”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7172" name="Picture 4" descr="C:\Documents and Settings\толя\Рабочий стол\1198226415_dekamer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4071942"/>
            <a:ext cx="1589243" cy="2244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3" name="Picture 5" descr="C:\Documents and Settings\толя\Рабочий стол\default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90999" y="4071941"/>
            <a:ext cx="1738719" cy="22145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cover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лая лента лицом вверх 3"/>
          <p:cNvSpPr/>
          <p:nvPr/>
        </p:nvSpPr>
        <p:spPr>
          <a:xfrm>
            <a:off x="500034" y="285728"/>
            <a:ext cx="8072494" cy="1214446"/>
          </a:xfrm>
          <a:prstGeom prst="ellipseRibbon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</a:rPr>
              <a:t>Основні теми історій, що розповідались у творі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214282" y="1785926"/>
            <a:ext cx="8643998" cy="4143404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uk-UA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2006BA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-  Розповіді  “ про що кому заманеться ”;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2006BA"/>
                </a:solidFill>
              </a:rPr>
              <a:t> “ про тих, які дотепною відповіддю давали відсіч глузливому слову або </a:t>
            </a:r>
            <a:r>
              <a:rPr lang="uk-UA" sz="2000" b="1" dirty="0" err="1">
                <a:solidFill>
                  <a:srgbClr val="2006BA"/>
                </a:solidFill>
              </a:rPr>
              <a:t>бистроумністю</a:t>
            </a:r>
            <a:r>
              <a:rPr lang="uk-UA" sz="2000" b="1" dirty="0">
                <a:solidFill>
                  <a:srgbClr val="2006BA"/>
                </a:solidFill>
              </a:rPr>
              <a:t> і винахідливістю своєю од себе шкоду, небезпеку чи кривду одвертали ”;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2006BA"/>
                </a:solidFill>
              </a:rPr>
              <a:t> “ ми маємо можливість побачити милосердя Господнє, милосердя Того, хто дивиться не на наші помилки, а на чистоту нашої віри…”;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2006BA"/>
                </a:solidFill>
              </a:rPr>
              <a:t> “ довіряй, але перевіряй ”;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2006BA"/>
                </a:solidFill>
              </a:rPr>
              <a:t> “ не впадай у відчай , навіть, коли доля невблаганно готує випробування, завше сподіватися на краще…”;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2006BA"/>
                </a:solidFill>
              </a:rPr>
              <a:t>“ Ніяких станових забобонів, треба оцінювати якості характеру людини, забувши про те, якого вона походження…”;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2006BA"/>
                </a:solidFill>
              </a:rPr>
              <a:t>“ про тих, які вчинили щось доблесне або благородне чи то в любовних, чи в інших яких справах ”</a:t>
            </a:r>
            <a:endParaRPr lang="ru-RU" sz="2000" b="1" dirty="0">
              <a:solidFill>
                <a:srgbClr val="2006BA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2000">
    <p:cover dir="l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одготовка 3"/>
          <p:cNvSpPr/>
          <p:nvPr/>
        </p:nvSpPr>
        <p:spPr>
          <a:xfrm>
            <a:off x="214282" y="357166"/>
            <a:ext cx="8786874" cy="1143008"/>
          </a:xfrm>
          <a:prstGeom prst="flowChartPreparat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dirty="0">
                <a:solidFill>
                  <a:srgbClr val="FFFF00"/>
                </a:solidFill>
              </a:rPr>
              <a:t>Підсумки уроку</a:t>
            </a: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5" name="Блок-схема: карточка 4"/>
          <p:cNvSpPr/>
          <p:nvPr/>
        </p:nvSpPr>
        <p:spPr>
          <a:xfrm>
            <a:off x="285750" y="1714500"/>
            <a:ext cx="8572500" cy="2286000"/>
          </a:xfrm>
          <a:prstGeom prst="flowChartPunchedCar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2006BA"/>
                </a:solidFill>
              </a:rPr>
              <a:t>    Які історичні події спонукали Боккаччо до написання “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     Декамерона ”?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2006BA"/>
                </a:solidFill>
              </a:rPr>
              <a:t>   Які риси новизни присутні у творчості </a:t>
            </a:r>
            <a:r>
              <a:rPr lang="uk-UA" sz="2000" b="1" dirty="0" err="1">
                <a:solidFill>
                  <a:srgbClr val="2006BA"/>
                </a:solidFill>
              </a:rPr>
              <a:t>Джованні</a:t>
            </a:r>
            <a:r>
              <a:rPr lang="uk-UA" sz="2000" b="1" dirty="0">
                <a:solidFill>
                  <a:srgbClr val="2006BA"/>
                </a:solidFill>
              </a:rPr>
              <a:t> Боккаччо?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2006BA"/>
                </a:solidFill>
              </a:rPr>
              <a:t>   У чому полягають особливості композиції збірки “ Декамерон ”?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sz="2000" b="1" dirty="0">
                <a:solidFill>
                  <a:srgbClr val="2006BA"/>
                </a:solidFill>
              </a:rPr>
              <a:t>   Чому Боккаччо вважають зачинателем нової європейської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     прози?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57158" y="4143380"/>
            <a:ext cx="8358246" cy="785818"/>
          </a:xfrm>
          <a:prstGeom prst="flowChartTerminator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chemeClr val="tx2">
                    <a:lumMod val="10000"/>
                  </a:schemeClr>
                </a:solidFill>
              </a:rPr>
              <a:t>Домашнє завдання</a:t>
            </a:r>
            <a:endParaRPr lang="ru-RU" sz="40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625" y="5286375"/>
            <a:ext cx="8215313" cy="12858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Підготувати повідомлення про життєвий та творчий шлях М. Сервантеса;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Прочитати роман “ Дон Кіхот ”.</a:t>
            </a:r>
            <a:endParaRPr lang="ru-RU" b="1" dirty="0">
              <a:solidFill>
                <a:srgbClr val="2006BA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2428860" y="714356"/>
            <a:ext cx="5929354" cy="2500330"/>
          </a:xfrm>
          <a:prstGeom prst="wedgeEllipseCallou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2006BA"/>
                </a:solidFill>
              </a:rPr>
              <a:t>Урок № 52 </a:t>
            </a:r>
            <a:endParaRPr lang="ru-RU" sz="6000" b="1" dirty="0">
              <a:solidFill>
                <a:srgbClr val="2006BA"/>
              </a:solidFill>
            </a:endParaRPr>
          </a:p>
        </p:txBody>
      </p:sp>
      <p:sp>
        <p:nvSpPr>
          <p:cNvPr id="5" name="Двойная волна 4"/>
          <p:cNvSpPr/>
          <p:nvPr/>
        </p:nvSpPr>
        <p:spPr>
          <a:xfrm>
            <a:off x="571472" y="3643314"/>
            <a:ext cx="8143932" cy="2786082"/>
          </a:xfrm>
          <a:prstGeom prst="doubleWav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 </a:t>
            </a:r>
            <a:r>
              <a:rPr lang="uk-UA" sz="3200" b="1" dirty="0">
                <a:solidFill>
                  <a:srgbClr val="FFFF00"/>
                </a:solidFill>
              </a:rPr>
              <a:t>Життєвий шлях і творча доля Мігеля Сервантеса де </a:t>
            </a:r>
            <a:r>
              <a:rPr lang="uk-UA" sz="3200" b="1" dirty="0" err="1">
                <a:solidFill>
                  <a:srgbClr val="FFFF00"/>
                </a:solidFill>
              </a:rPr>
              <a:t>Сааведра</a:t>
            </a:r>
            <a:r>
              <a:rPr lang="uk-UA" sz="3200" b="1" dirty="0">
                <a:solidFill>
                  <a:srgbClr val="FFFF00"/>
                </a:solidFill>
              </a:rPr>
              <a:t>.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8" descr="D:\мої файли\8клас\сервантес\velasquez_fileus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3643313"/>
            <a:ext cx="4048125" cy="270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Блок-схема: знак завершения 5"/>
          <p:cNvSpPr/>
          <p:nvPr/>
        </p:nvSpPr>
        <p:spPr>
          <a:xfrm>
            <a:off x="3214688" y="2357438"/>
            <a:ext cx="2428875" cy="1000125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Д. </a:t>
            </a:r>
            <a:r>
              <a:rPr lang="uk-UA" sz="2400" b="1" dirty="0" err="1">
                <a:solidFill>
                  <a:srgbClr val="002060"/>
                </a:solidFill>
              </a:rPr>
              <a:t>Веласкес</a:t>
            </a:r>
            <a:r>
              <a:rPr lang="uk-UA" sz="2400" b="1" dirty="0">
                <a:solidFill>
                  <a:srgbClr val="002060"/>
                </a:solidFill>
              </a:rPr>
              <a:t> </a:t>
            </a:r>
            <a:r>
              <a:rPr lang="uk-UA" sz="2400" b="1" dirty="0" err="1">
                <a:solidFill>
                  <a:srgbClr val="002060"/>
                </a:solidFill>
              </a:rPr>
              <a:t>“Прялі”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6715125" y="5214938"/>
            <a:ext cx="2071688" cy="1143000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Ель </a:t>
            </a:r>
            <a:r>
              <a:rPr lang="uk-UA" sz="2400" b="1" dirty="0" err="1">
                <a:solidFill>
                  <a:srgbClr val="002060"/>
                </a:solidFill>
              </a:rPr>
              <a:t>Греко</a:t>
            </a:r>
            <a:r>
              <a:rPr lang="uk-UA" sz="2400" b="1" dirty="0">
                <a:solidFill>
                  <a:srgbClr val="002060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“ Вид Толедо ”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00357" name="Picture 3" descr="D:\мої файли\8клас\сервантес\ель греко вид толед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0" y="2357438"/>
            <a:ext cx="2357438" cy="263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Блок-схема: знак завершения 8"/>
          <p:cNvSpPr/>
          <p:nvPr/>
        </p:nvSpPr>
        <p:spPr>
          <a:xfrm>
            <a:off x="285750" y="5072063"/>
            <a:ext cx="2071688" cy="1214437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002060"/>
                </a:solidFill>
              </a:rPr>
              <a:t>Хосе де </a:t>
            </a:r>
            <a:r>
              <a:rPr lang="uk-UA" sz="2400" b="1" dirty="0" err="1">
                <a:solidFill>
                  <a:srgbClr val="002060"/>
                </a:solidFill>
              </a:rPr>
              <a:t>Ребера</a:t>
            </a:r>
            <a:r>
              <a:rPr lang="uk-UA" sz="2400" b="1" dirty="0">
                <a:solidFill>
                  <a:srgbClr val="002060"/>
                </a:solidFill>
              </a:rPr>
              <a:t> </a:t>
            </a:r>
            <a:r>
              <a:rPr lang="uk-UA" sz="2400" b="1" dirty="0" err="1">
                <a:solidFill>
                  <a:srgbClr val="002060"/>
                </a:solidFill>
              </a:rPr>
              <a:t>“Кульгава”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7158" y="214290"/>
            <a:ext cx="8643998" cy="178595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Віртуальна екскурсія картинною галереєю.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Художники іспанського Ренесансу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100362" name="Picture 2" descr="C:\Documents and Settings\толя\Рабочий стол\ribera_drezden_ines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2214563"/>
            <a:ext cx="200025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cover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толя\Рабочий стол\серванте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285750"/>
            <a:ext cx="3573463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42844" y="5286388"/>
            <a:ext cx="3571900" cy="85725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</a:rPr>
              <a:t>М</a:t>
            </a:r>
            <a:r>
              <a:rPr lang="uk-UA" sz="2800" b="1" dirty="0" err="1">
                <a:solidFill>
                  <a:srgbClr val="FFFF00"/>
                </a:solidFill>
              </a:rPr>
              <a:t>ігель</a:t>
            </a:r>
            <a:r>
              <a:rPr lang="uk-UA" sz="2800" b="1" dirty="0">
                <a:solidFill>
                  <a:srgbClr val="FFFF00"/>
                </a:solidFill>
              </a:rPr>
              <a:t> Сервантес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3857620" y="285728"/>
            <a:ext cx="4786346" cy="1214446"/>
          </a:xfrm>
          <a:prstGeom prst="downArrow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Літературна гра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 err="1">
                <a:solidFill>
                  <a:srgbClr val="C00000"/>
                </a:solidFill>
              </a:rPr>
              <a:t>“Про</a:t>
            </a:r>
            <a:r>
              <a:rPr lang="uk-UA" sz="2800" b="1" dirty="0">
                <a:solidFill>
                  <a:srgbClr val="C00000"/>
                </a:solidFill>
              </a:rPr>
              <a:t> що говорять </a:t>
            </a:r>
            <a:r>
              <a:rPr lang="uk-UA" sz="2800" b="1" dirty="0" err="1">
                <a:solidFill>
                  <a:srgbClr val="C00000"/>
                </a:solidFill>
              </a:rPr>
              <a:t>дати”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0" name="Блок-схема: несколько документов 9"/>
          <p:cNvSpPr/>
          <p:nvPr/>
        </p:nvSpPr>
        <p:spPr>
          <a:xfrm>
            <a:off x="3929063" y="1428750"/>
            <a:ext cx="4500562" cy="4500563"/>
          </a:xfrm>
          <a:prstGeom prst="flowChartMulti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000D26"/>
                </a:solidFill>
              </a:rPr>
              <a:t>29 вересня 1547р. … -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000D26"/>
                </a:solidFill>
              </a:rPr>
              <a:t>1557р. … -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000D26"/>
                </a:solidFill>
              </a:rPr>
              <a:t>1568р. … -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000D26"/>
                </a:solidFill>
              </a:rPr>
              <a:t>1570р. … -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000D26"/>
                </a:solidFill>
              </a:rPr>
              <a:t>1575р. … -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000D26"/>
                </a:solidFill>
              </a:rPr>
              <a:t>1602р. … -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000D26"/>
                </a:solidFill>
              </a:rPr>
              <a:t>1605р. … -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000D26"/>
                </a:solidFill>
              </a:rPr>
              <a:t>1615р. … -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000D26"/>
                </a:solidFill>
              </a:rPr>
              <a:t>23 квітня 1616р. … -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dirty="0"/>
          </a:p>
        </p:txBody>
      </p:sp>
      <p:pic>
        <p:nvPicPr>
          <p:cNvPr id="11" name="Picture 2" descr="D:\мої файли\8клас\сервантес\2943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63" y="3786188"/>
            <a:ext cx="2098675" cy="28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357158" y="357166"/>
            <a:ext cx="8501122" cy="5786478"/>
          </a:xfrm>
          <a:prstGeom prst="verticalScroll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Пародія</a:t>
            </a:r>
            <a:r>
              <a:rPr lang="uk-UA" sz="2800" b="1" dirty="0">
                <a:solidFill>
                  <a:srgbClr val="000D26"/>
                </a:solidFill>
              </a:rPr>
              <a:t> – комічне наслідування.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Роман - сатира </a:t>
            </a:r>
            <a:r>
              <a:rPr lang="uk-UA" sz="2800" b="1" dirty="0">
                <a:solidFill>
                  <a:srgbClr val="000D26"/>
                </a:solidFill>
              </a:rPr>
              <a:t>– твір, у якому висміюються спільні вади за допомогою  художніх засобів.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Рицарський роман </a:t>
            </a:r>
            <a:r>
              <a:rPr lang="uk-UA" sz="2800" b="1" dirty="0">
                <a:solidFill>
                  <a:srgbClr val="000D26"/>
                </a:solidFill>
              </a:rPr>
              <a:t>-  один із основних жанрів середньовічної куртуазної літератури . Головний герой благородний, відважний, здійснює подвиги заради власної слави і возвеличення коханої.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Лейтмотив роману </a:t>
            </a:r>
            <a:r>
              <a:rPr lang="uk-UA" sz="2800" b="1" dirty="0">
                <a:solidFill>
                  <a:srgbClr val="000D26"/>
                </a:solidFill>
              </a:rPr>
              <a:t>– пошуки морального удосконалення світу.</a:t>
            </a:r>
            <a:endParaRPr lang="ru-RU" sz="2800" b="1" dirty="0">
              <a:solidFill>
                <a:srgbClr val="000D26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2143108" y="428604"/>
            <a:ext cx="5786478" cy="500066"/>
          </a:xfrm>
          <a:prstGeom prst="flowChartTermina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Словникова робота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4000">
    <p:diamond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28596" y="357166"/>
            <a:ext cx="8358246" cy="1143008"/>
          </a:xfrm>
          <a:prstGeom prst="round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C00000"/>
                </a:solidFill>
                <a:cs typeface="Times New Roman" pitchFamily="18" charset="0"/>
              </a:rPr>
              <a:t>Підсумки уроку</a:t>
            </a:r>
            <a:endParaRPr lang="ru-RU" sz="40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428625" y="1714500"/>
            <a:ext cx="8358188" cy="2286000"/>
          </a:xfrm>
          <a:prstGeom prst="flowChart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Назвіть найвідоміших діячів Іспанського відродження.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Які твори Сервантеса ви запам'ятали?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Згадайте, що називається пародією?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Назвіть основні елементи рицарського роману.</a:t>
            </a:r>
            <a:endParaRPr lang="ru-RU" sz="2000" b="1" dirty="0">
              <a:solidFill>
                <a:srgbClr val="000066"/>
              </a:solidFill>
              <a:cs typeface="Times New Roman" pitchFamily="18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357158" y="4071942"/>
            <a:ext cx="8429684" cy="857256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C000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9" name="Блок-схема: ручной ввод 8"/>
          <p:cNvSpPr/>
          <p:nvPr/>
        </p:nvSpPr>
        <p:spPr>
          <a:xfrm>
            <a:off x="428625" y="5072063"/>
            <a:ext cx="8286750" cy="1500187"/>
          </a:xfrm>
          <a:prstGeom prst="flowChartManualInp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0066"/>
                </a:solidFill>
                <a:cs typeface="Times New Roman" pitchFamily="18" charset="0"/>
              </a:rPr>
              <a:t>Прочитати першу частину роману “ Дон Кіхот ”</a:t>
            </a:r>
            <a:endParaRPr lang="ru-RU" sz="2000" b="1" dirty="0">
              <a:solidFill>
                <a:srgbClr val="000066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14313" y="428625"/>
            <a:ext cx="7715250" cy="31432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C00000"/>
                </a:solidFill>
              </a:rPr>
              <a:t>Урок № 53-54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5" name="Волна 4"/>
          <p:cNvSpPr/>
          <p:nvPr/>
        </p:nvSpPr>
        <p:spPr>
          <a:xfrm>
            <a:off x="285720" y="3500438"/>
            <a:ext cx="8643998" cy="3143272"/>
          </a:xfrm>
          <a:prstGeom prst="wav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54F09"/>
                </a:solidFill>
              </a:rPr>
              <a:t>Тема. </a:t>
            </a:r>
            <a:r>
              <a:rPr lang="uk-UA" sz="3200" b="1" dirty="0">
                <a:solidFill>
                  <a:srgbClr val="2006BA"/>
                </a:solidFill>
              </a:rPr>
              <a:t>“ Я, доблесний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 Дон Кіхот </a:t>
            </a:r>
            <a:r>
              <a:rPr lang="uk-UA" sz="3200" b="1" dirty="0" err="1">
                <a:solidFill>
                  <a:srgbClr val="2006BA"/>
                </a:solidFill>
              </a:rPr>
              <a:t>Ламанчський</a:t>
            </a:r>
            <a:r>
              <a:rPr lang="uk-UA" sz="3200" b="1" dirty="0">
                <a:solidFill>
                  <a:srgbClr val="2006BA"/>
                </a:solidFill>
              </a:rPr>
              <a:t> …”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( Зображення в романі подвигів Дон Кіхота )</a:t>
            </a:r>
            <a:endParaRPr lang="ru-RU" sz="3200" b="1" dirty="0">
              <a:solidFill>
                <a:srgbClr val="2006BA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D:\мої файли\8клас\сервантес\P12_73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13" y="214313"/>
            <a:ext cx="2428875" cy="3565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7" descr="D:\мої файли\8клас\сервантес\servantes_don-kihot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3619500"/>
            <a:ext cx="4352925" cy="32385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6" name="Скругленный прямоугольник 5"/>
          <p:cNvSpPr/>
          <p:nvPr/>
        </p:nvSpPr>
        <p:spPr>
          <a:xfrm>
            <a:off x="3071802" y="214290"/>
            <a:ext cx="3143272" cy="35719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Ти, Дон Кіхоте, може біснуватий?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Що в тебе є?</a:t>
            </a:r>
            <a:r>
              <a:rPr lang="ru-RU" b="1" dirty="0">
                <a:solidFill>
                  <a:srgbClr val="2006BA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Печаль і далина.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Тобі не досить – просто існувати?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Ти хочеш побороти чаклуна?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>
              <a:solidFill>
                <a:srgbClr val="2006BA"/>
              </a:solidFill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solidFill>
                  <a:srgbClr val="054F09"/>
                </a:solidFill>
              </a:rPr>
              <a:t>Ліна Костенко</a:t>
            </a:r>
          </a:p>
        </p:txBody>
      </p:sp>
      <p:pic>
        <p:nvPicPr>
          <p:cNvPr id="2050" name="Picture 2" descr="C:\Documents and Settings\толя\Рабочий стол\artlib_gallery-7792-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14289"/>
            <a:ext cx="2714644" cy="38670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900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3" descr="D:\мої файли\8клас\сервантес\_02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14313"/>
            <a:ext cx="2071688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499" name="Picture 4" descr="D:\мої файли\8клас\сервантес\image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38" y="285750"/>
            <a:ext cx="2000250" cy="295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2643174" y="142852"/>
            <a:ext cx="4214842" cy="7143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Подвиги Дон Кіхота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106503" name="Picture 2" descr="C:\Documents and Settings\толя\Рабочий стол\0_50da3_d94bc254_L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3357563"/>
            <a:ext cx="2714625" cy="333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4" name="Picture 3" descr="C:\Documents and Settings\толя\Рабочий стол\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75" y="928688"/>
            <a:ext cx="2643188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5" name="Picture 4" descr="C:\Documents and Settings\толя\Рабочий стол\don_quichotte_dor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50" y="3348038"/>
            <a:ext cx="2919413" cy="331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6" name="Picture 5" descr="C:\Documents and Settings\толя\Рабочий стол\default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0" y="928688"/>
            <a:ext cx="1714500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7" name="Picture 7" descr="C:\Documents and Settings\толя\Рабочий стол\021601241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71813" y="3357563"/>
            <a:ext cx="2857500" cy="335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cover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1000125" y="285750"/>
            <a:ext cx="7500938" cy="1643063"/>
          </a:xfrm>
          <a:prstGeom prst="down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Діаграма “ Сервантес і головний герой його роману ”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285750" y="2143125"/>
            <a:ext cx="4714875" cy="4214813"/>
          </a:xfrm>
          <a:prstGeom prst="flowChartConnector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0000"/>
                </a:solidFill>
              </a:rPr>
              <a:t>Сервантес</a:t>
            </a:r>
            <a:r>
              <a:rPr lang="uk-UA" sz="4000" dirty="0"/>
              <a:t>     </a:t>
            </a:r>
            <a:endParaRPr lang="ru-RU" sz="4000" dirty="0"/>
          </a:p>
        </p:txBody>
      </p:sp>
      <p:sp>
        <p:nvSpPr>
          <p:cNvPr id="6" name="Блок-схема: узел 5"/>
          <p:cNvSpPr/>
          <p:nvPr/>
        </p:nvSpPr>
        <p:spPr>
          <a:xfrm>
            <a:off x="4071938" y="2214563"/>
            <a:ext cx="4786312" cy="4286250"/>
          </a:xfrm>
          <a:prstGeom prst="flowChartConnector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dirty="0"/>
              <a:t>                   </a:t>
            </a:r>
            <a:r>
              <a:rPr lang="uk-UA" sz="3600" b="1" dirty="0">
                <a:solidFill>
                  <a:srgbClr val="FF0000"/>
                </a:solidFill>
              </a:rPr>
              <a:t>Дон Кіхот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3500430" y="2571744"/>
            <a:ext cx="2214578" cy="3357586"/>
          </a:xfrm>
          <a:prstGeom prst="flowChartConnec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2006BA"/>
                </a:solidFill>
              </a:rPr>
              <a:t>Близько 50-ти років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2006BA"/>
                </a:solidFill>
              </a:rPr>
              <a:t>Збіднілий гідальго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2006BA"/>
                </a:solidFill>
              </a:rPr>
              <a:t>Гірка доля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2006BA"/>
                </a:solidFill>
              </a:rPr>
              <a:t>Гуманістичні ідеали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2006BA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7000">
    <p:circl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428596" y="357166"/>
            <a:ext cx="8358246" cy="1143008"/>
          </a:xfrm>
          <a:prstGeom prst="round2Diag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C00000"/>
                </a:solidFill>
                <a:cs typeface="Times New Roman" pitchFamily="18" charset="0"/>
              </a:rPr>
              <a:t>Підсумки уроку</a:t>
            </a:r>
            <a:endParaRPr lang="ru-RU" sz="40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57158" y="4071942"/>
            <a:ext cx="8429684" cy="857256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C000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7" name="Блок-схема: ручной ввод 6"/>
          <p:cNvSpPr/>
          <p:nvPr/>
        </p:nvSpPr>
        <p:spPr>
          <a:xfrm>
            <a:off x="428596" y="5072074"/>
            <a:ext cx="8286808" cy="1500198"/>
          </a:xfrm>
          <a:prstGeom prst="flowChartManualInp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Підготувати матеріал для порівняльної характеристики образів Дон Кіхота та </a:t>
            </a:r>
            <a:r>
              <a:rPr lang="uk-UA" sz="2000" b="1" dirty="0" err="1">
                <a:solidFill>
                  <a:srgbClr val="190FDB"/>
                </a:solidFill>
                <a:cs typeface="Times New Roman" pitchFamily="18" charset="0"/>
              </a:rPr>
              <a:t>Санчо</a:t>
            </a: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 </a:t>
            </a:r>
            <a:r>
              <a:rPr lang="uk-UA" sz="2000" b="1" dirty="0" err="1">
                <a:solidFill>
                  <a:srgbClr val="190FDB"/>
                </a:solidFill>
                <a:cs typeface="Times New Roman" pitchFamily="18" charset="0"/>
              </a:rPr>
              <a:t>Панси</a:t>
            </a:r>
            <a:endParaRPr lang="ru-RU" sz="2000" b="1" dirty="0">
              <a:solidFill>
                <a:srgbClr val="190FDB"/>
              </a:solidFill>
              <a:cs typeface="Times New Roman" pitchFamily="18" charset="0"/>
            </a:endParaRPr>
          </a:p>
        </p:txBody>
      </p:sp>
      <p:sp>
        <p:nvSpPr>
          <p:cNvPr id="8" name="Блок-схема: данные 7"/>
          <p:cNvSpPr/>
          <p:nvPr/>
        </p:nvSpPr>
        <p:spPr>
          <a:xfrm>
            <a:off x="0" y="1643063"/>
            <a:ext cx="4572000" cy="785812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“ Обери позицію 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Хто такий Дон Кіхот?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sp>
        <p:nvSpPr>
          <p:cNvPr id="9" name="Куб 8"/>
          <p:cNvSpPr/>
          <p:nvPr/>
        </p:nvSpPr>
        <p:spPr>
          <a:xfrm>
            <a:off x="4143375" y="1714500"/>
            <a:ext cx="3929063" cy="2071688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Мрійник.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Дивак.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Шляхетна людина.</a:t>
            </a:r>
            <a:endParaRPr lang="ru-RU" b="1" dirty="0">
              <a:solidFill>
                <a:srgbClr val="2006BA"/>
              </a:solidFill>
            </a:endParaRPr>
          </a:p>
        </p:txBody>
      </p:sp>
      <p:pic>
        <p:nvPicPr>
          <p:cNvPr id="108557" name="Picture 4" descr="D:\мої файли\8клас\сервантес\1_PICT08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2500313"/>
            <a:ext cx="20002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875" y="142875"/>
            <a:ext cx="8858250" cy="20002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Десятиугольник 4"/>
          <p:cNvSpPr/>
          <p:nvPr/>
        </p:nvSpPr>
        <p:spPr>
          <a:xfrm>
            <a:off x="1643063" y="357188"/>
            <a:ext cx="5786437" cy="2928937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2006BA"/>
                </a:solidFill>
              </a:rPr>
              <a:t>Урок № 55</a:t>
            </a:r>
            <a:endParaRPr lang="ru-RU" sz="6000" b="1" dirty="0">
              <a:solidFill>
                <a:srgbClr val="2006BA"/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214313" y="3643313"/>
            <a:ext cx="8643937" cy="2428875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0000"/>
                </a:solidFill>
              </a:rPr>
              <a:t>Тема. </a:t>
            </a:r>
            <a:r>
              <a:rPr lang="uk-UA" sz="3200" b="1" dirty="0">
                <a:solidFill>
                  <a:srgbClr val="054F09"/>
                </a:solidFill>
              </a:rPr>
              <a:t> Як краще жити: розумом чи серцем?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54F09"/>
                </a:solidFill>
              </a:rPr>
              <a:t>Протиставлення ідеалізму Дон Кіхота тверезій розсудливості </a:t>
            </a:r>
            <a:r>
              <a:rPr lang="uk-UA" sz="3200" b="1" dirty="0" err="1">
                <a:solidFill>
                  <a:srgbClr val="054F09"/>
                </a:solidFill>
              </a:rPr>
              <a:t>Санчо</a:t>
            </a:r>
            <a:r>
              <a:rPr lang="uk-UA" sz="3200" b="1" dirty="0">
                <a:solidFill>
                  <a:srgbClr val="054F09"/>
                </a:solidFill>
              </a:rPr>
              <a:t> </a:t>
            </a:r>
            <a:r>
              <a:rPr lang="uk-UA" sz="3200" b="1" dirty="0" err="1">
                <a:solidFill>
                  <a:srgbClr val="054F09"/>
                </a:solidFill>
              </a:rPr>
              <a:t>Панси</a:t>
            </a:r>
            <a:r>
              <a:rPr lang="uk-UA" sz="3200" b="1" dirty="0">
                <a:solidFill>
                  <a:srgbClr val="054F09"/>
                </a:solidFill>
              </a:rPr>
              <a:t>.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Click="0" advTm="8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875" y="142875"/>
            <a:ext cx="8858250" cy="20002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Трапеция 4"/>
          <p:cNvSpPr/>
          <p:nvPr/>
        </p:nvSpPr>
        <p:spPr>
          <a:xfrm>
            <a:off x="1643063" y="500063"/>
            <a:ext cx="6286500" cy="1357312"/>
          </a:xfrm>
          <a:prstGeom prst="trapezoid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0000"/>
                </a:solidFill>
              </a:rPr>
              <a:t>Дон Кіхот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0000"/>
                </a:solidFill>
              </a:rPr>
              <a:t>(Лицар Сумного Образу)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Documents and Settings\толя\Рабочий стол\Don_Kihot_Lamanchskiy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143125"/>
            <a:ext cx="3082925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Блок-схема: альтернативный процесс 7"/>
          <p:cNvSpPr/>
          <p:nvPr/>
        </p:nvSpPr>
        <p:spPr>
          <a:xfrm>
            <a:off x="3429000" y="2286000"/>
            <a:ext cx="5357813" cy="3929063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D26"/>
                </a:solidFill>
              </a:rPr>
              <a:t>- людина енциклопедичних знань;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b="1" dirty="0">
                <a:solidFill>
                  <a:srgbClr val="000D26"/>
                </a:solidFill>
              </a:rPr>
              <a:t> авторитетом для нього є рицарські романи;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b="1" dirty="0">
                <a:solidFill>
                  <a:srgbClr val="000D26"/>
                </a:solidFill>
              </a:rPr>
              <a:t> живе для інших;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b="1" dirty="0">
                <a:solidFill>
                  <a:srgbClr val="000D26"/>
                </a:solidFill>
              </a:rPr>
              <a:t> хоче виправити всі вади суспільства;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b="1" dirty="0">
                <a:solidFill>
                  <a:srgbClr val="000D26"/>
                </a:solidFill>
              </a:rPr>
              <a:t> благородний, відвертий, готовий на будь-які жертви в </a:t>
            </a:r>
            <a:r>
              <a:rPr lang="uk-UA" b="1" dirty="0" err="1">
                <a:solidFill>
                  <a:srgbClr val="000D26"/>
                </a:solidFill>
              </a:rPr>
              <a:t>ім</a:t>
            </a:r>
            <a:r>
              <a:rPr lang="en-US" b="1" dirty="0">
                <a:solidFill>
                  <a:srgbClr val="000D26"/>
                </a:solidFill>
              </a:rPr>
              <a:t>’</a:t>
            </a:r>
            <a:r>
              <a:rPr lang="uk-UA" b="1" dirty="0">
                <a:solidFill>
                  <a:srgbClr val="000D26"/>
                </a:solidFill>
              </a:rPr>
              <a:t>я справедливості;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uk-UA" b="1" dirty="0">
                <a:solidFill>
                  <a:srgbClr val="000D26"/>
                </a:solidFill>
              </a:rPr>
              <a:t> “ Він нікому не здатний заподіяти зло, він робить тільки добро; лукавства … в ньому ні на волосину немає, кожна дитина запевнить його, що тепер ніч, хоч би це було опівдні, і от за цю простодушність я й люблю його понад життя…”, - говорить </a:t>
            </a:r>
            <a:r>
              <a:rPr lang="uk-UA" b="1" dirty="0" err="1">
                <a:solidFill>
                  <a:srgbClr val="000D26"/>
                </a:solidFill>
              </a:rPr>
              <a:t>Санчо</a:t>
            </a:r>
            <a:r>
              <a:rPr lang="uk-UA" b="1" dirty="0">
                <a:solidFill>
                  <a:srgbClr val="000D26"/>
                </a:solidFill>
              </a:rPr>
              <a:t> </a:t>
            </a:r>
            <a:r>
              <a:rPr lang="uk-UA" b="1" dirty="0" err="1">
                <a:solidFill>
                  <a:srgbClr val="000D26"/>
                </a:solidFill>
              </a:rPr>
              <a:t>Панса</a:t>
            </a:r>
            <a:r>
              <a:rPr lang="uk-UA" b="1" dirty="0">
                <a:solidFill>
                  <a:srgbClr val="000D26"/>
                </a:solidFill>
              </a:rPr>
              <a:t>.</a:t>
            </a:r>
          </a:p>
        </p:txBody>
      </p:sp>
    </p:spTree>
  </p:cSld>
  <p:clrMapOvr>
    <a:masterClrMapping/>
  </p:clrMapOvr>
  <p:transition spd="slow" advClick="0" advTm="14000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решение 5"/>
          <p:cNvSpPr/>
          <p:nvPr/>
        </p:nvSpPr>
        <p:spPr>
          <a:xfrm>
            <a:off x="5572125" y="2714625"/>
            <a:ext cx="2643188" cy="500063"/>
          </a:xfrm>
          <a:prstGeom prst="flowChartDecision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Хитрий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" name="Блок-схема: решение 6"/>
          <p:cNvSpPr/>
          <p:nvPr/>
        </p:nvSpPr>
        <p:spPr>
          <a:xfrm>
            <a:off x="285750" y="2571750"/>
            <a:ext cx="2786063" cy="571500"/>
          </a:xfrm>
          <a:prstGeom prst="flowChartDecision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Лінивий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Блок-схема: решение 8"/>
          <p:cNvSpPr/>
          <p:nvPr/>
        </p:nvSpPr>
        <p:spPr>
          <a:xfrm>
            <a:off x="214313" y="3643313"/>
            <a:ext cx="2786062" cy="571500"/>
          </a:xfrm>
          <a:prstGeom prst="flowChartDecision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Мудрий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0" name="Блок-схема: решение 9"/>
          <p:cNvSpPr/>
          <p:nvPr/>
        </p:nvSpPr>
        <p:spPr>
          <a:xfrm>
            <a:off x="5500688" y="3643313"/>
            <a:ext cx="3286125" cy="571500"/>
          </a:xfrm>
          <a:prstGeom prst="flowChartDecision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Практичний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1" name="Блок-схема: решение 10"/>
          <p:cNvSpPr/>
          <p:nvPr/>
        </p:nvSpPr>
        <p:spPr>
          <a:xfrm>
            <a:off x="2786063" y="4500563"/>
            <a:ext cx="3929062" cy="571500"/>
          </a:xfrm>
          <a:prstGeom prst="flowChartDecision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Життєлюбний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2" name="Блок-схема: решение 11"/>
          <p:cNvSpPr/>
          <p:nvPr/>
        </p:nvSpPr>
        <p:spPr>
          <a:xfrm>
            <a:off x="2500313" y="5286375"/>
            <a:ext cx="3500437" cy="571500"/>
          </a:xfrm>
          <a:prstGeom prst="flowChartDecision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Дотепний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2875" y="142875"/>
            <a:ext cx="8858250" cy="20002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Блок-схема: перфолента 13"/>
          <p:cNvSpPr/>
          <p:nvPr/>
        </p:nvSpPr>
        <p:spPr>
          <a:xfrm>
            <a:off x="1000125" y="642938"/>
            <a:ext cx="7072313" cy="1214437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 err="1">
                <a:solidFill>
                  <a:srgbClr val="C00000"/>
                </a:solidFill>
              </a:rPr>
              <a:t>Гронування</a:t>
            </a:r>
            <a:r>
              <a:rPr lang="uk-UA" sz="2400" b="1" dirty="0">
                <a:solidFill>
                  <a:srgbClr val="C00000"/>
                </a:solidFill>
              </a:rPr>
              <a:t>. ” Риси характеру </a:t>
            </a:r>
            <a:r>
              <a:rPr lang="uk-UA" sz="2400" b="1" dirty="0" err="1">
                <a:solidFill>
                  <a:srgbClr val="C00000"/>
                </a:solidFill>
              </a:rPr>
              <a:t>Санчо</a:t>
            </a:r>
            <a:r>
              <a:rPr lang="uk-UA" sz="2400" b="1" dirty="0">
                <a:solidFill>
                  <a:srgbClr val="C00000"/>
                </a:solidFill>
              </a:rPr>
              <a:t> </a:t>
            </a:r>
            <a:r>
              <a:rPr lang="uk-UA" sz="2400" b="1" dirty="0" err="1">
                <a:solidFill>
                  <a:srgbClr val="C00000"/>
                </a:solidFill>
              </a:rPr>
              <a:t>Панси</a:t>
            </a:r>
            <a:r>
              <a:rPr lang="uk-UA" sz="2400" b="1" dirty="0">
                <a:solidFill>
                  <a:srgbClr val="C00000"/>
                </a:solidFill>
              </a:rPr>
              <a:t> ”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5" name="Блок-схема: решение 14"/>
          <p:cNvSpPr/>
          <p:nvPr/>
        </p:nvSpPr>
        <p:spPr>
          <a:xfrm>
            <a:off x="2286000" y="2214562"/>
            <a:ext cx="3942184" cy="782390"/>
          </a:xfrm>
          <a:prstGeom prst="flowChartDecision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Користолюбний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11627" name="Picture 2" descr="C:\Documents and Settings\толя\Рабочий стол\Sancho Pansa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4357688"/>
            <a:ext cx="2286000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Блок-схема: знак завершения 15"/>
          <p:cNvSpPr/>
          <p:nvPr/>
        </p:nvSpPr>
        <p:spPr>
          <a:xfrm>
            <a:off x="3000375" y="3429000"/>
            <a:ext cx="2357438" cy="928688"/>
          </a:xfrm>
          <a:prstGeom prst="flowChartTermina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FFFF00"/>
                </a:solidFill>
              </a:rPr>
              <a:t>Санчо</a:t>
            </a:r>
            <a:r>
              <a:rPr lang="uk-UA" b="1" dirty="0">
                <a:solidFill>
                  <a:srgbClr val="FFFF00"/>
                </a:solidFill>
              </a:rPr>
              <a:t> </a:t>
            </a:r>
            <a:r>
              <a:rPr lang="uk-UA" b="1" dirty="0" err="1">
                <a:solidFill>
                  <a:srgbClr val="FFFF00"/>
                </a:solidFill>
              </a:rPr>
              <a:t>Панса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11629" name="Picture 3" descr="C:\Documents and Settings\толя\Рабочий стол\7adba6140f960b36504b2be7b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63" y="4357688"/>
            <a:ext cx="2571750" cy="19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8000">
    <p:wedg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875" y="142875"/>
            <a:ext cx="8858250" cy="20002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857750" y="285750"/>
            <a:ext cx="4000500" cy="17145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Дон Кіхот найпростіший душею і одна з найбільших серцем людина.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000" b="1" dirty="0">
              <a:solidFill>
                <a:srgbClr val="C00000"/>
              </a:solidFill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i="1" dirty="0">
                <a:solidFill>
                  <a:srgbClr val="2006BA"/>
                </a:solidFill>
              </a:rPr>
              <a:t>Ф. Достоєвський</a:t>
            </a:r>
            <a:endParaRPr lang="ru-RU" sz="2000" b="1" i="1" dirty="0">
              <a:solidFill>
                <a:srgbClr val="2006BA"/>
              </a:solidFill>
            </a:endParaRPr>
          </a:p>
        </p:txBody>
      </p:sp>
      <p:pic>
        <p:nvPicPr>
          <p:cNvPr id="112644" name="Picture 6" descr="D:\мої файли\8клас\сервантес\QuijoteLapizManuelMoraMora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9388" y="2143125"/>
            <a:ext cx="4940300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5" name="Picture 2" descr="C:\Documents and Settings\толя\Рабочий стол\donkihot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42875"/>
            <a:ext cx="3857625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142875" y="4786313"/>
            <a:ext cx="3929063" cy="17145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 err="1">
                <a:solidFill>
                  <a:srgbClr val="C00000"/>
                </a:solidFill>
              </a:rPr>
              <a:t>Санчо</a:t>
            </a:r>
            <a:r>
              <a:rPr lang="uk-UA" sz="2000" b="1" dirty="0">
                <a:solidFill>
                  <a:srgbClr val="C00000"/>
                </a:solidFill>
              </a:rPr>
              <a:t> </a:t>
            </a:r>
            <a:r>
              <a:rPr lang="uk-UA" sz="2000" b="1" dirty="0" err="1">
                <a:solidFill>
                  <a:srgbClr val="C00000"/>
                </a:solidFill>
              </a:rPr>
              <a:t>Панса</a:t>
            </a:r>
            <a:r>
              <a:rPr lang="uk-UA" sz="2000" b="1" dirty="0">
                <a:solidFill>
                  <a:srgbClr val="C00000"/>
                </a:solidFill>
              </a:rPr>
              <a:t> занадто тверезий,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Він людина не серця, а вигоди.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i="1" dirty="0">
                <a:solidFill>
                  <a:srgbClr val="2006BA"/>
                </a:solidFill>
              </a:rPr>
              <a:t>Ф. </a:t>
            </a:r>
            <a:r>
              <a:rPr lang="uk-UA" sz="2000" b="1" i="1" dirty="0" err="1">
                <a:solidFill>
                  <a:srgbClr val="2006BA"/>
                </a:solidFill>
              </a:rPr>
              <a:t>Кривін</a:t>
            </a:r>
            <a:endParaRPr lang="ru-RU" sz="2000" b="1" i="1" dirty="0">
              <a:solidFill>
                <a:srgbClr val="2006BA"/>
              </a:solidFill>
            </a:endParaRPr>
          </a:p>
        </p:txBody>
      </p:sp>
    </p:spTree>
  </p:cSld>
  <p:clrMapOvr>
    <a:masterClrMapping/>
  </p:clrMapOvr>
  <p:transition spd="slow" advClick="0" advTm="9000">
    <p:diamond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285750" y="2214563"/>
            <a:ext cx="2643188" cy="28575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Бідний гідальго</a:t>
            </a:r>
            <a:endParaRPr lang="ru-RU" b="1" dirty="0"/>
          </a:p>
        </p:txBody>
      </p:sp>
      <p:sp>
        <p:nvSpPr>
          <p:cNvPr id="9" name="Прямоугольник с двумя вырезанными противолежащими углами 8"/>
          <p:cNvSpPr/>
          <p:nvPr/>
        </p:nvSpPr>
        <p:spPr>
          <a:xfrm>
            <a:off x="6072188" y="2214563"/>
            <a:ext cx="2786062" cy="28575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Селянин, хлібороб</a:t>
            </a:r>
            <a:endParaRPr lang="ru-RU" b="1" dirty="0"/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285750" y="2786063"/>
            <a:ext cx="2643188" cy="28575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“ Худий та високий ”</a:t>
            </a:r>
            <a:endParaRPr lang="ru-RU" b="1" dirty="0"/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214313" y="3357563"/>
            <a:ext cx="2786062" cy="28575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Лицар</a:t>
            </a:r>
            <a:endParaRPr lang="ru-RU" b="1" dirty="0"/>
          </a:p>
        </p:txBody>
      </p:sp>
      <p:sp>
        <p:nvSpPr>
          <p:cNvPr id="12" name="Прямоугольник с двумя вырезанными противолежащими углами 11"/>
          <p:cNvSpPr/>
          <p:nvPr/>
        </p:nvSpPr>
        <p:spPr>
          <a:xfrm>
            <a:off x="214313" y="3929063"/>
            <a:ext cx="2786062" cy="28575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/>
              <a:t>Знищувати зло на землі</a:t>
            </a:r>
            <a:endParaRPr lang="ru-RU" sz="1600" b="1" dirty="0"/>
          </a:p>
        </p:txBody>
      </p:sp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214313" y="4429125"/>
            <a:ext cx="2786062" cy="500063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Хоробрий, сильний, відважний, романтик</a:t>
            </a:r>
            <a:endParaRPr lang="ru-RU" b="1" dirty="0"/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214313" y="5214938"/>
            <a:ext cx="2786062" cy="28575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Безкорисливість</a:t>
            </a:r>
            <a:endParaRPr lang="ru-RU" b="1" dirty="0"/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6072188" y="2786063"/>
            <a:ext cx="2786062" cy="28575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“ Товстий та пузатий ”</a:t>
            </a:r>
            <a:endParaRPr lang="ru-RU" b="1" dirty="0"/>
          </a:p>
        </p:txBody>
      </p:sp>
      <p:sp>
        <p:nvSpPr>
          <p:cNvPr id="17" name="Прямоугольник с двумя вырезанными противолежащими углами 16"/>
          <p:cNvSpPr/>
          <p:nvPr/>
        </p:nvSpPr>
        <p:spPr>
          <a:xfrm>
            <a:off x="6143625" y="5143500"/>
            <a:ext cx="2714625" cy="28575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Корисливість</a:t>
            </a:r>
            <a:endParaRPr lang="ru-RU" b="1" dirty="0"/>
          </a:p>
        </p:txBody>
      </p:sp>
      <p:sp>
        <p:nvSpPr>
          <p:cNvPr id="18" name="Прямоугольник с двумя вырезанными противолежащими углами 17"/>
          <p:cNvSpPr/>
          <p:nvPr/>
        </p:nvSpPr>
        <p:spPr>
          <a:xfrm>
            <a:off x="6143625" y="4429125"/>
            <a:ext cx="2714625" cy="500063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/>
              <a:t>Боягуз, слабкий, відсутня сила волі</a:t>
            </a:r>
            <a:endParaRPr lang="ru-RU" sz="1600" b="1" dirty="0"/>
          </a:p>
        </p:txBody>
      </p:sp>
      <p:sp>
        <p:nvSpPr>
          <p:cNvPr id="19" name="Прямоугольник с двумя вырезанными противолежащими углами 18"/>
          <p:cNvSpPr/>
          <p:nvPr/>
        </p:nvSpPr>
        <p:spPr>
          <a:xfrm>
            <a:off x="6143625" y="3929063"/>
            <a:ext cx="2714625" cy="28575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Корисливі наміри</a:t>
            </a:r>
            <a:endParaRPr lang="ru-RU" b="1" dirty="0"/>
          </a:p>
        </p:txBody>
      </p:sp>
      <p:sp>
        <p:nvSpPr>
          <p:cNvPr id="20" name="Прямоугольник с двумя вырезанными противолежащими углами 19"/>
          <p:cNvSpPr/>
          <p:nvPr/>
        </p:nvSpPr>
        <p:spPr>
          <a:xfrm>
            <a:off x="6072188" y="3357563"/>
            <a:ext cx="2786062" cy="285750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Зброєносець</a:t>
            </a:r>
            <a:endParaRPr lang="ru-RU" b="1" dirty="0"/>
          </a:p>
        </p:txBody>
      </p:sp>
      <p:sp>
        <p:nvSpPr>
          <p:cNvPr id="21" name="Прямоугольник с двумя вырезанными противолежащими углами 20"/>
          <p:cNvSpPr/>
          <p:nvPr/>
        </p:nvSpPr>
        <p:spPr>
          <a:xfrm>
            <a:off x="571500" y="6357938"/>
            <a:ext cx="8072438" cy="357187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Добрі, людяні,трішки дивакуваті, здатні шукати кращої долі</a:t>
            </a:r>
            <a:endParaRPr lang="ru-RU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286116" y="5715016"/>
            <a:ext cx="2643206" cy="42862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Спільне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Блок-схема: решение 22"/>
          <p:cNvSpPr/>
          <p:nvPr/>
        </p:nvSpPr>
        <p:spPr>
          <a:xfrm>
            <a:off x="2857500" y="2143125"/>
            <a:ext cx="3286125" cy="500063"/>
          </a:xfrm>
          <a:prstGeom prst="flowChartDecisi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походження</a:t>
            </a:r>
            <a:endParaRPr lang="ru-RU" b="1" dirty="0"/>
          </a:p>
        </p:txBody>
      </p:sp>
      <p:sp>
        <p:nvSpPr>
          <p:cNvPr id="24" name="Блок-схема: решение 23"/>
          <p:cNvSpPr/>
          <p:nvPr/>
        </p:nvSpPr>
        <p:spPr>
          <a:xfrm>
            <a:off x="2857500" y="2714625"/>
            <a:ext cx="3286125" cy="500063"/>
          </a:xfrm>
          <a:prstGeom prst="flowChartDecisi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зовнішність</a:t>
            </a:r>
            <a:endParaRPr lang="ru-RU" b="1" dirty="0"/>
          </a:p>
        </p:txBody>
      </p:sp>
      <p:sp>
        <p:nvSpPr>
          <p:cNvPr id="25" name="Блок-схема: решение 24"/>
          <p:cNvSpPr/>
          <p:nvPr/>
        </p:nvSpPr>
        <p:spPr>
          <a:xfrm>
            <a:off x="2857500" y="3286125"/>
            <a:ext cx="3286125" cy="500063"/>
          </a:xfrm>
          <a:prstGeom prst="flowChartDecisi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заняття</a:t>
            </a:r>
            <a:endParaRPr lang="ru-RU" b="1" dirty="0"/>
          </a:p>
        </p:txBody>
      </p:sp>
      <p:sp>
        <p:nvSpPr>
          <p:cNvPr id="26" name="Блок-схема: решение 25"/>
          <p:cNvSpPr/>
          <p:nvPr/>
        </p:nvSpPr>
        <p:spPr>
          <a:xfrm>
            <a:off x="2928938" y="3857625"/>
            <a:ext cx="3286125" cy="500063"/>
          </a:xfrm>
          <a:prstGeom prst="flowChartDecisi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мета життя</a:t>
            </a:r>
            <a:endParaRPr lang="ru-RU" b="1" dirty="0"/>
          </a:p>
        </p:txBody>
      </p:sp>
      <p:sp>
        <p:nvSpPr>
          <p:cNvPr id="27" name="Блок-схема: решение 26"/>
          <p:cNvSpPr/>
          <p:nvPr/>
        </p:nvSpPr>
        <p:spPr>
          <a:xfrm>
            <a:off x="2928938" y="4429125"/>
            <a:ext cx="3286125" cy="500063"/>
          </a:xfrm>
          <a:prstGeom prst="flowChartDecisi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риси вдачі</a:t>
            </a:r>
            <a:endParaRPr lang="ru-RU" b="1" dirty="0"/>
          </a:p>
        </p:txBody>
      </p:sp>
      <p:sp>
        <p:nvSpPr>
          <p:cNvPr id="28" name="Блок-схема: решение 27"/>
          <p:cNvSpPr/>
          <p:nvPr/>
        </p:nvSpPr>
        <p:spPr>
          <a:xfrm>
            <a:off x="2928938" y="5072063"/>
            <a:ext cx="3286125" cy="500062"/>
          </a:xfrm>
          <a:prstGeom prst="flowChartDecisi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мета вчинків</a:t>
            </a:r>
            <a:endParaRPr lang="ru-RU" b="1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42875" y="142875"/>
            <a:ext cx="8858250" cy="20002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Лента лицом вниз 29"/>
          <p:cNvSpPr/>
          <p:nvPr/>
        </p:nvSpPr>
        <p:spPr>
          <a:xfrm>
            <a:off x="714348" y="214290"/>
            <a:ext cx="8072494" cy="857256"/>
          </a:xfrm>
          <a:prstGeom prst="ribb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0000"/>
                </a:solidFill>
              </a:rPr>
              <a:t>Порівняльна характеристика Дон Кіхота та </a:t>
            </a:r>
            <a:r>
              <a:rPr lang="uk-UA" sz="2000" b="1" dirty="0" err="1">
                <a:solidFill>
                  <a:srgbClr val="FF0000"/>
                </a:solidFill>
              </a:rPr>
              <a:t>Санчо</a:t>
            </a:r>
            <a:r>
              <a:rPr lang="uk-UA" sz="2000" b="1" dirty="0">
                <a:solidFill>
                  <a:srgbClr val="FF0000"/>
                </a:solidFill>
              </a:rPr>
              <a:t> </a:t>
            </a:r>
            <a:r>
              <a:rPr lang="uk-UA" sz="2000" b="1" dirty="0" err="1">
                <a:solidFill>
                  <a:srgbClr val="FF0000"/>
                </a:solidFill>
              </a:rPr>
              <a:t>Панса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14375" y="1143000"/>
            <a:ext cx="2643188" cy="4286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Дон Кіхот</a:t>
            </a:r>
            <a:endParaRPr lang="ru-RU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715000" y="1143000"/>
            <a:ext cx="2643188" cy="4286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/>
              <a:t>Санчо</a:t>
            </a:r>
            <a:r>
              <a:rPr lang="uk-UA" b="1" dirty="0"/>
              <a:t> </a:t>
            </a:r>
            <a:r>
              <a:rPr lang="uk-UA" b="1" dirty="0" err="1"/>
              <a:t>Панса</a:t>
            </a:r>
            <a:endParaRPr lang="ru-RU" b="1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214678" y="1643050"/>
            <a:ext cx="2643206" cy="42862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Відмінне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16000">
    <p:wheel spokes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D:\мої файли\8клас\сервантес\3e0b047d5f1e5eb64985e6a8f11f334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63" y="3214688"/>
            <a:ext cx="2714625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142875" y="142875"/>
            <a:ext cx="8858250" cy="135731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solidFill>
                  <a:srgbClr val="FFFF00"/>
                </a:solidFill>
              </a:rPr>
              <a:t>Підсумки уроку</a:t>
            </a:r>
            <a:endParaRPr lang="ru-RU" sz="5400" b="1" dirty="0">
              <a:solidFill>
                <a:srgbClr val="FFFF00"/>
              </a:solidFill>
            </a:endParaRPr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428625" y="1714500"/>
            <a:ext cx="8358188" cy="1785938"/>
          </a:xfrm>
          <a:prstGeom prst="flowChartDocumen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uk-UA" sz="2000" b="1" dirty="0">
              <a:solidFill>
                <a:srgbClr val="190FDB"/>
              </a:solidFill>
              <a:cs typeface="Times New Roman" pitchFamily="18" charset="0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Чи згодні ви з висловами Ф. Достоєвського та Ф. </a:t>
            </a:r>
            <a:r>
              <a:rPr lang="uk-UA" sz="2000" b="1" dirty="0" err="1">
                <a:solidFill>
                  <a:srgbClr val="190FDB"/>
                </a:solidFill>
                <a:cs typeface="Times New Roman" pitchFamily="18" charset="0"/>
              </a:rPr>
              <a:t>Кривіна</a:t>
            </a: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Які, на вашу думку,  головні риси вдачі героїв?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190FDB"/>
                </a:solidFill>
                <a:cs typeface="Times New Roman" pitchFamily="18" charset="0"/>
              </a:rPr>
              <a:t>Як ви гадаєте, у чому полягає велич серця Дон Кіхота?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000" b="1" dirty="0">
              <a:solidFill>
                <a:srgbClr val="190FDB"/>
              </a:solidFill>
              <a:cs typeface="Times New Roman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500034" y="3571876"/>
            <a:ext cx="5572164" cy="857256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C000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0063" y="4572000"/>
            <a:ext cx="5572125" cy="16430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b="1" dirty="0">
                <a:solidFill>
                  <a:srgbClr val="0000FF"/>
                </a:solidFill>
                <a:cs typeface="Times New Roman" pitchFamily="18" charset="0"/>
              </a:rPr>
              <a:t>Написати твір-мініатюру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200" b="1" dirty="0">
                <a:solidFill>
                  <a:srgbClr val="0000FF"/>
                </a:solidFill>
                <a:cs typeface="Times New Roman" pitchFamily="18" charset="0"/>
              </a:rPr>
              <a:t>“ Який шлях у житті обираю я ?”</a:t>
            </a:r>
            <a:endParaRPr lang="ru-RU" sz="22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есятиугольник 6"/>
          <p:cNvSpPr/>
          <p:nvPr/>
        </p:nvSpPr>
        <p:spPr>
          <a:xfrm>
            <a:off x="1357290" y="285728"/>
            <a:ext cx="5643602" cy="3286148"/>
          </a:xfrm>
          <a:prstGeom prst="decag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Урок № 56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3857628"/>
            <a:ext cx="8286808" cy="250033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D26"/>
                </a:solidFill>
              </a:rPr>
              <a:t>Тема. </a:t>
            </a:r>
            <a:r>
              <a:rPr lang="uk-UA" sz="3200" b="1" dirty="0">
                <a:solidFill>
                  <a:srgbClr val="2006BA"/>
                </a:solidFill>
              </a:rPr>
              <a:t>Поезія та проза в романі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М. Сервантеса “ Дон Кіхот ”.  Конфлікт між ідеалом та дійсністю – центральна проблема твору.</a:t>
            </a:r>
            <a:endParaRPr lang="ru-RU" sz="3200" b="1" dirty="0">
              <a:solidFill>
                <a:srgbClr val="2006BA"/>
              </a:solidFill>
            </a:endParaRPr>
          </a:p>
        </p:txBody>
      </p:sp>
    </p:spTree>
  </p:cSld>
  <p:clrMapOvr>
    <a:masterClrMapping/>
  </p:clrMapOvr>
  <p:transition spd="slow" advClick="0" advTm="8000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олна 5"/>
          <p:cNvSpPr/>
          <p:nvPr/>
        </p:nvSpPr>
        <p:spPr>
          <a:xfrm>
            <a:off x="285750" y="142875"/>
            <a:ext cx="8643938" cy="1500188"/>
          </a:xfrm>
          <a:prstGeom prst="wave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FFFF00"/>
                </a:solidFill>
              </a:rPr>
              <a:t>Словникова робота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1714488"/>
            <a:ext cx="8501122" cy="164307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Ілюзія (від </a:t>
            </a:r>
            <a:r>
              <a:rPr lang="uk-UA" sz="2000" b="1" dirty="0" err="1">
                <a:solidFill>
                  <a:srgbClr val="C00000"/>
                </a:solidFill>
              </a:rPr>
              <a:t>франц</a:t>
            </a:r>
            <a:r>
              <a:rPr lang="uk-UA" sz="2000" b="1" dirty="0">
                <a:solidFill>
                  <a:srgbClr val="C00000"/>
                </a:solidFill>
              </a:rPr>
              <a:t>. – помилкове уявлення, омана) – </a:t>
            </a:r>
            <a:r>
              <a:rPr lang="uk-UA" sz="2000" b="1" dirty="0">
                <a:solidFill>
                  <a:srgbClr val="2006BA"/>
                </a:solidFill>
              </a:rPr>
              <a:t>помилкове, що не відповідає дійсності, уявлення про що-небудь.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Конфлікт - </a:t>
            </a:r>
            <a:r>
              <a:rPr lang="uk-UA" sz="2000" b="1" dirty="0">
                <a:solidFill>
                  <a:srgbClr val="2006BA"/>
                </a:solidFill>
              </a:rPr>
              <a:t>зіткнення протилежних інтересів і поглядів, напруження і крайнє загострення суперечностей, що приводять до активних дій, ускладнення боротьби.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8" name="Блок-схема: подготовка 7"/>
          <p:cNvSpPr/>
          <p:nvPr/>
        </p:nvSpPr>
        <p:spPr>
          <a:xfrm>
            <a:off x="285750" y="3500438"/>
            <a:ext cx="4500563" cy="857250"/>
          </a:xfrm>
          <a:prstGeom prst="flowChartPreparation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Вічний образ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9" name="Куб 8"/>
          <p:cNvSpPr/>
          <p:nvPr/>
        </p:nvSpPr>
        <p:spPr>
          <a:xfrm>
            <a:off x="4286248" y="4143380"/>
            <a:ext cx="4714908" cy="1571636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Вічний образ – </a:t>
            </a:r>
            <a:r>
              <a:rPr lang="uk-UA" b="1" dirty="0" err="1">
                <a:solidFill>
                  <a:srgbClr val="2006BA"/>
                </a:solidFill>
              </a:rPr>
              <a:t>образ</a:t>
            </a:r>
            <a:r>
              <a:rPr lang="uk-UA" b="1" dirty="0">
                <a:solidFill>
                  <a:srgbClr val="2006BA"/>
                </a:solidFill>
              </a:rPr>
              <a:t>, який створений давно, але не втратив своєї актуальності досі і вийшов за межі  того твору і епохи, де він народився.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3286116" y="6286520"/>
            <a:ext cx="5143536" cy="357190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Шаляпін у ролі Дон Кіхота 1910р.</a:t>
            </a:r>
            <a:endParaRPr lang="ru-RU" b="1" dirty="0">
              <a:solidFill>
                <a:srgbClr val="2006BA"/>
              </a:solidFill>
            </a:endParaRPr>
          </a:p>
        </p:txBody>
      </p:sp>
      <p:pic>
        <p:nvPicPr>
          <p:cNvPr id="116749" name="Picture 2" descr="C:\Documents and Settings\толя\Рабочий стол\230510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500563"/>
            <a:ext cx="2786063" cy="227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4000"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ко 3"/>
          <p:cNvSpPr/>
          <p:nvPr/>
        </p:nvSpPr>
        <p:spPr>
          <a:xfrm>
            <a:off x="428596" y="214290"/>
            <a:ext cx="8286808" cy="1571636"/>
          </a:xfrm>
          <a:prstGeom prst="cloud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cs typeface="Times New Roman" pitchFamily="18" charset="0"/>
              </a:rPr>
              <a:t>Підсумки уроку</a:t>
            </a:r>
            <a:endParaRPr lang="ru-RU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5" name="Блок-схема: магнитный диск 4"/>
          <p:cNvSpPr/>
          <p:nvPr/>
        </p:nvSpPr>
        <p:spPr>
          <a:xfrm>
            <a:off x="285720" y="1857364"/>
            <a:ext cx="8429684" cy="1785950"/>
          </a:xfrm>
          <a:prstGeom prst="flowChartMagneticDisk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FFFF00"/>
                </a:solidFill>
                <a:cs typeface="Times New Roman" pitchFamily="18" charset="0"/>
              </a:rPr>
              <a:t>Як ви думаєте, що є поезією, а що – прозою у житті героїв роману?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FFFF00"/>
                </a:solidFill>
                <a:cs typeface="Times New Roman" pitchFamily="18" charset="0"/>
              </a:rPr>
              <a:t>Поміркуйте, чи можна говорити про  актуальність роману Сервантеса у ХХІ ст.? Чому?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0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6" name="12-конечная звезда 5"/>
          <p:cNvSpPr/>
          <p:nvPr/>
        </p:nvSpPr>
        <p:spPr>
          <a:xfrm>
            <a:off x="214282" y="3786190"/>
            <a:ext cx="8715436" cy="1000132"/>
          </a:xfrm>
          <a:prstGeom prst="star1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FF00"/>
                </a:solidFill>
                <a:cs typeface="Times New Roman" pitchFamily="18" charset="0"/>
              </a:rPr>
              <a:t>Домашнє завдання</a:t>
            </a:r>
            <a:endParaRPr lang="ru-RU" sz="3200" b="1" dirty="0">
              <a:solidFill>
                <a:srgbClr val="00FF00"/>
              </a:solidFill>
              <a:cs typeface="Times New Roman" pitchFamily="18" charset="0"/>
            </a:endParaRPr>
          </a:p>
        </p:txBody>
      </p:sp>
      <p:sp>
        <p:nvSpPr>
          <p:cNvPr id="7" name="Куб 6"/>
          <p:cNvSpPr/>
          <p:nvPr/>
        </p:nvSpPr>
        <p:spPr>
          <a:xfrm>
            <a:off x="285720" y="5000636"/>
            <a:ext cx="8358246" cy="1643074"/>
          </a:xfrm>
          <a:prstGeom prst="cub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  <a:cs typeface="Times New Roman" pitchFamily="18" charset="0"/>
              </a:rPr>
              <a:t>Дати письмову відповідь на запитання “ Яким я вважаю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  <a:cs typeface="Times New Roman" pitchFamily="18" charset="0"/>
              </a:rPr>
              <a:t> Дон Кіхота: благородним лицарем чи просто божевільним ?”.</a:t>
            </a:r>
            <a:endParaRPr lang="ru-RU" sz="20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абличка 6"/>
          <p:cNvSpPr/>
          <p:nvPr/>
        </p:nvSpPr>
        <p:spPr>
          <a:xfrm>
            <a:off x="3214678" y="500042"/>
            <a:ext cx="5143536" cy="3000396"/>
          </a:xfrm>
          <a:prstGeom prst="plaqu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C00000"/>
                </a:solidFill>
              </a:rPr>
              <a:t>Урок № 57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8" name="Загнутый угол 7"/>
          <p:cNvSpPr/>
          <p:nvPr/>
        </p:nvSpPr>
        <p:spPr>
          <a:xfrm>
            <a:off x="428596" y="3786190"/>
            <a:ext cx="8286808" cy="2714644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3200" b="1" dirty="0">
              <a:solidFill>
                <a:srgbClr val="000D2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D26"/>
                </a:solidFill>
              </a:rPr>
              <a:t>Тема: </a:t>
            </a:r>
            <a:r>
              <a:rPr lang="uk-UA" sz="3200" b="1" dirty="0">
                <a:solidFill>
                  <a:srgbClr val="2006BA"/>
                </a:solidFill>
              </a:rPr>
              <a:t>Сміхова стихія у творі.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“ Донкіхотство ” як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соціально-психологічне явище</a:t>
            </a:r>
            <a:endParaRPr lang="ru-RU" sz="3200" b="1" dirty="0">
              <a:solidFill>
                <a:srgbClr val="000D26"/>
              </a:solidFill>
            </a:endParaRPr>
          </a:p>
        </p:txBody>
      </p:sp>
      <p:pic>
        <p:nvPicPr>
          <p:cNvPr id="6" name="romeo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0"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285720" y="0"/>
            <a:ext cx="8572560" cy="1357298"/>
          </a:xfrm>
          <a:prstGeom prst="horizontalScroll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FFFF00"/>
                </a:solidFill>
              </a:rPr>
              <a:t>Словникова робота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85720" y="1285860"/>
            <a:ext cx="8643998" cy="5429288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Комічне – </a:t>
            </a:r>
            <a:r>
              <a:rPr lang="uk-UA" sz="2000" b="1" dirty="0">
                <a:solidFill>
                  <a:srgbClr val="054F09"/>
                </a:solidFill>
              </a:rPr>
              <a:t>смішне у житті та мистецтві. Зображення різних життєвих невідповідностей, відхилень від норми, суспільні недоліки з позиції високого естетичного ідеалу.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Іронія – </a:t>
            </a:r>
            <a:r>
              <a:rPr lang="uk-UA" sz="2000" b="1" dirty="0">
                <a:solidFill>
                  <a:srgbClr val="054F09"/>
                </a:solidFill>
              </a:rPr>
              <a:t>глузливо-критичне ставлення митця до предмета зображення; насмішка, виражена у формі похвали, заперечення у вигляді схвалення, зниження у формі возвеличення.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Сатира - </a:t>
            </a:r>
            <a:r>
              <a:rPr lang="uk-UA" sz="2000" b="1" dirty="0">
                <a:solidFill>
                  <a:srgbClr val="054F09"/>
                </a:solidFill>
              </a:rPr>
              <a:t>спосіб художнього відображення дійсності, який полягає у гострому осудливому осміянні негативного.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Пародія - </a:t>
            </a:r>
            <a:r>
              <a:rPr lang="uk-UA" sz="2000" b="1" dirty="0">
                <a:solidFill>
                  <a:srgbClr val="054F09"/>
                </a:solidFill>
              </a:rPr>
              <a:t> один із жанрів художньої літератури, власне сатиричний чи гумористичний твір, в якому імітується творча манера письменника за для осміяння її як невідповідної новим мистецьким запитам.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C00000"/>
                </a:solidFill>
              </a:rPr>
              <a:t> “ Донкіхотами ”  </a:t>
            </a:r>
            <a:r>
              <a:rPr lang="uk-UA" sz="2000" b="1" dirty="0">
                <a:solidFill>
                  <a:srgbClr val="054F09"/>
                </a:solidFill>
              </a:rPr>
              <a:t>називають людей, не спроможних розібратися в дійсності , тому їхні погляди і вчинки виглядають комічно, викликають сміх.  А також </a:t>
            </a:r>
            <a:r>
              <a:rPr lang="uk-UA" sz="2000" b="1" dirty="0">
                <a:solidFill>
                  <a:srgbClr val="C00000"/>
                </a:solidFill>
              </a:rPr>
              <a:t>“ Донкіхотами ” </a:t>
            </a:r>
            <a:r>
              <a:rPr lang="uk-UA" sz="2000" b="1" dirty="0">
                <a:solidFill>
                  <a:srgbClr val="054F09"/>
                </a:solidFill>
              </a:rPr>
              <a:t>називають людей не скорених духом, які є взірцем високого служіння правді, добру, готовності до самопожертви заради шляхетних ідеалів.</a:t>
            </a:r>
            <a:endParaRPr lang="ru-RU" sz="2000" b="1" dirty="0">
              <a:solidFill>
                <a:srgbClr val="054F09"/>
              </a:solidFill>
            </a:endParaRPr>
          </a:p>
        </p:txBody>
      </p:sp>
    </p:spTree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571472" y="214290"/>
            <a:ext cx="8215370" cy="1071570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cs typeface="Times New Roman" pitchFamily="18" charset="0"/>
              </a:rPr>
              <a:t>Підсумки уроку</a:t>
            </a:r>
            <a:endParaRPr lang="ru-RU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71472" y="1285860"/>
            <a:ext cx="8215313" cy="214312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0000FF"/>
                </a:solidFill>
                <a:cs typeface="Times New Roman" pitchFamily="18" charset="0"/>
              </a:rPr>
              <a:t>Довести чи спростувати думку російського критика В. Бєлінського: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0FF"/>
                </a:solidFill>
                <a:cs typeface="Times New Roman" pitchFamily="18" charset="0"/>
              </a:rPr>
              <a:t>“ Кожна людина є трішки Дон Кіхот ”.</a:t>
            </a: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571472" y="3643314"/>
            <a:ext cx="8143932" cy="928694"/>
          </a:xfrm>
          <a:prstGeom prst="snip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357188" y="4714875"/>
            <a:ext cx="8501062" cy="1785938"/>
          </a:xfrm>
          <a:prstGeom prst="hex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0000FF"/>
                </a:solidFill>
                <a:cs typeface="Times New Roman" pitchFamily="18" charset="0"/>
              </a:rPr>
              <a:t>Підготуватися до дискусії на тему  “ Чи потрібні нині Донкіхоти?”.</a:t>
            </a:r>
            <a:endParaRPr lang="ru-RU" sz="20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2-конечная звезда 4"/>
          <p:cNvSpPr/>
          <p:nvPr/>
        </p:nvSpPr>
        <p:spPr>
          <a:xfrm>
            <a:off x="714375" y="214313"/>
            <a:ext cx="7429500" cy="3000375"/>
          </a:xfrm>
          <a:prstGeom prst="star32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Урок № 58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85720" y="3357562"/>
            <a:ext cx="8572560" cy="3286148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3200" b="1" dirty="0">
                <a:solidFill>
                  <a:srgbClr val="2006BA"/>
                </a:solidFill>
              </a:rPr>
              <a:t>Розвиток зв'язного мовлення.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Дискусія-узагальнення на тему: “ Чи потрібні нині Донкіхоти?”. 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10000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71500" y="142875"/>
            <a:ext cx="8215313" cy="1071563"/>
          </a:xfrm>
          <a:prstGeom prst="roundRect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FF00"/>
                </a:solidFill>
              </a:rPr>
              <a:t>Правила ведення дискусії 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1500" y="1285875"/>
            <a:ext cx="8215313" cy="2286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C00000"/>
                </a:solidFill>
              </a:rPr>
              <a:t>Логічно й лаконічно висловлювати свою думку.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C00000"/>
                </a:solidFill>
              </a:rPr>
              <a:t>Обов'язково наводити аргументи.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C00000"/>
                </a:solidFill>
              </a:rPr>
              <a:t>Не перебивати мовця.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C00000"/>
                </a:solidFill>
              </a:rPr>
              <a:t>Питання формулювати чітко.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C00000"/>
                </a:solidFill>
              </a:rPr>
              <a:t>Не виражати звуками, жестами, мімікою, протест або підтримку, не висміювати, не ображати виступаючого.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C00000"/>
                </a:solidFill>
              </a:rPr>
              <a:t>Волійте не перемогти, а знайти істину.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642938" y="3571875"/>
            <a:ext cx="8072437" cy="1071563"/>
          </a:xfrm>
          <a:prstGeom prst="flowChartPunchedTape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Правила побудови виступу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642910" y="4714884"/>
            <a:ext cx="7786742" cy="785818"/>
          </a:xfrm>
          <a:prstGeom prst="flowChartTerminato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Теза – докази – аргументи – висновок 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0" name="Блок-схема: сохраненные данные 9"/>
          <p:cNvSpPr/>
          <p:nvPr/>
        </p:nvSpPr>
        <p:spPr>
          <a:xfrm>
            <a:off x="500034" y="5715016"/>
            <a:ext cx="3500462" cy="857256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Домашнє завдання</a:t>
            </a:r>
            <a:endParaRPr lang="ru-RU" sz="2800" b="1" dirty="0">
              <a:solidFill>
                <a:srgbClr val="2006BA"/>
              </a:solidFill>
            </a:endParaRP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3929063" y="5786438"/>
            <a:ext cx="4714875" cy="785812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54F09"/>
                </a:solidFill>
              </a:rPr>
              <a:t>Підготуватись до контрольної роботи</a:t>
            </a:r>
            <a:endParaRPr lang="ru-RU" b="1" dirty="0">
              <a:solidFill>
                <a:srgbClr val="054F09"/>
              </a:solidFill>
            </a:endParaRPr>
          </a:p>
        </p:txBody>
      </p:sp>
    </p:spTree>
  </p:cSld>
  <p:clrMapOvr>
    <a:masterClrMapping/>
  </p:clrMapOvr>
  <p:transition spd="slow" advClick="0" advTm="12000">
    <p:plus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1285875" y="285750"/>
            <a:ext cx="5715000" cy="2714625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solidFill>
                  <a:srgbClr val="C00000"/>
                </a:solidFill>
              </a:rPr>
              <a:t>Урок № 59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428625" y="3357563"/>
            <a:ext cx="8358188" cy="3357562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54F09"/>
                </a:solidFill>
              </a:rPr>
              <a:t>Тема. </a:t>
            </a:r>
            <a:r>
              <a:rPr lang="uk-UA" sz="3200" b="1" dirty="0">
                <a:solidFill>
                  <a:srgbClr val="2006BA"/>
                </a:solidFill>
              </a:rPr>
              <a:t>Контрольна робота по темі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“ Злет людського духу в літературі доби Відродження ” (Ф. </a:t>
            </a:r>
            <a:r>
              <a:rPr lang="uk-UA" sz="3200" b="1" dirty="0" err="1">
                <a:solidFill>
                  <a:srgbClr val="2006BA"/>
                </a:solidFill>
              </a:rPr>
              <a:t>Пеирарка</a:t>
            </a:r>
            <a:r>
              <a:rPr lang="uk-UA" sz="3200" b="1" dirty="0">
                <a:solidFill>
                  <a:srgbClr val="2006BA"/>
                </a:solidFill>
              </a:rPr>
              <a:t>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Дж. Боккаччо. М. Сервантес) ”</a:t>
            </a:r>
            <a:endParaRPr lang="ru-RU" sz="3200" b="1" dirty="0">
              <a:solidFill>
                <a:srgbClr val="054F09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8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214313" y="214313"/>
            <a:ext cx="8715375" cy="650081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Початковий рівень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У перекладі з французької слово “ Ренесанс ” означає: а) розквіт; б) пишне буття; в) занепад.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В якій з європейських країн вперше почалася доба Відродження: а) у Франції; б) в Іспанії; в) </a:t>
            </a:r>
            <a:r>
              <a:rPr lang="uk-UA" b="1" dirty="0" err="1">
                <a:solidFill>
                  <a:srgbClr val="2006BA"/>
                </a:solidFill>
              </a:rPr>
              <a:t>в</a:t>
            </a:r>
            <a:r>
              <a:rPr lang="uk-UA" b="1" dirty="0">
                <a:solidFill>
                  <a:srgbClr val="2006BA"/>
                </a:solidFill>
              </a:rPr>
              <a:t> Італії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Назвіть справжнє ім'я Дон Кіхота 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Як Дон Кіхот назвав свого коня?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Середній рівень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Який період світової культури  називають добою Відродження?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Хто такі гуманісти?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Що таке сонет?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Як називається збірка Дж. Боккаччо?</a:t>
            </a:r>
            <a:endParaRPr lang="ru-RU" b="1" dirty="0">
              <a:solidFill>
                <a:srgbClr val="2006BA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Достатній рівень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Подумайте, як рух Відродження вплинув на розвиток світової культури?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Дайте портретну характеристику  Дон Кіхота.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Які  риси новизни виявилися у творчості Дж. Боккаччо?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Високий рівень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Чому Відродження називають світоглядним переворотом?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Чому Ф. Петрарку називають видатним італійським поетом-гуманістом?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Назвіть спільні та відмінні риси Дон Кіхота та </a:t>
            </a:r>
            <a:r>
              <a:rPr lang="uk-UA" b="1" dirty="0" err="1">
                <a:solidFill>
                  <a:srgbClr val="2006BA"/>
                </a:solidFill>
              </a:rPr>
              <a:t>Санчо</a:t>
            </a:r>
            <a:r>
              <a:rPr lang="uk-UA" b="1" dirty="0">
                <a:solidFill>
                  <a:srgbClr val="2006BA"/>
                </a:solidFill>
              </a:rPr>
              <a:t> </a:t>
            </a:r>
            <a:r>
              <a:rPr lang="uk-UA" b="1" dirty="0" err="1">
                <a:solidFill>
                  <a:srgbClr val="2006BA"/>
                </a:solidFill>
              </a:rPr>
              <a:t>Пансо</a:t>
            </a:r>
            <a:r>
              <a:rPr lang="uk-UA" b="1" dirty="0">
                <a:solidFill>
                  <a:srgbClr val="2006BA"/>
                </a:solidFill>
              </a:rPr>
              <a:t>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20000">
    <p:wheel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абличка 3"/>
          <p:cNvSpPr/>
          <p:nvPr/>
        </p:nvSpPr>
        <p:spPr>
          <a:xfrm>
            <a:off x="3643313" y="785813"/>
            <a:ext cx="4714875" cy="2500312"/>
          </a:xfrm>
          <a:prstGeom prst="plaqu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C00000"/>
                </a:solidFill>
              </a:rPr>
              <a:t>Урок № 60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71500" y="3786188"/>
            <a:ext cx="8143875" cy="2714625"/>
          </a:xfrm>
          <a:prstGeom prst="round2DiagRect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15D406"/>
                </a:solidFill>
              </a:rPr>
              <a:t>Тема. </a:t>
            </a:r>
            <a:r>
              <a:rPr lang="uk-UA" sz="3200" b="1" dirty="0">
                <a:solidFill>
                  <a:srgbClr val="FFFF00"/>
                </a:solidFill>
              </a:rPr>
              <a:t> Вільям Шекспір – геніальний поет і драматург доби Відродження.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Сонети В. Шекспіра</a:t>
            </a:r>
            <a:endParaRPr lang="ru-RU" sz="3200" b="1" dirty="0">
              <a:solidFill>
                <a:srgbClr val="15D406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0375" y="2714625"/>
            <a:ext cx="2786063" cy="10001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</a:rPr>
              <a:t>ВІДРОДЖЕННЯ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38" y="6000750"/>
            <a:ext cx="2071687" cy="642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Культ сильної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людини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72188" y="428625"/>
            <a:ext cx="2143125" cy="857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Опора на розум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72188" y="1357313"/>
            <a:ext cx="2143125" cy="857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/>
              <a:t>Зміна феодального способу на капіталістичний</a:t>
            </a:r>
            <a:endParaRPr lang="ru-RU" sz="1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2938" y="3643313"/>
            <a:ext cx="207168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Географічні відкриття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42938" y="2928938"/>
            <a:ext cx="2071687" cy="642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Письменники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2938" y="2000250"/>
            <a:ext cx="2071687" cy="857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Відродження античної культури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2938" y="357188"/>
            <a:ext cx="2071687" cy="785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Людина центр Всесвіту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72188" y="5715000"/>
            <a:ext cx="2143125" cy="928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Оновлення світу й буття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072188" y="4000500"/>
            <a:ext cx="2143125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Педагоги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072188" y="3214688"/>
            <a:ext cx="2143125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Універсальні творці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072188" y="2286000"/>
            <a:ext cx="2143125" cy="857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Єдність, гармонійність світу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42938" y="1214438"/>
            <a:ext cx="207168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Гуманізм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42938" y="5214938"/>
            <a:ext cx="207168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Розвиток науки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42938" y="4429125"/>
            <a:ext cx="2071687" cy="714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Культура</a:t>
            </a:r>
            <a:endParaRPr lang="ru-RU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072188" y="4857750"/>
            <a:ext cx="2143125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Художники</a:t>
            </a:r>
            <a:endParaRPr lang="ru-RU" b="1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rot="16200000" flipV="1">
            <a:off x="2536032" y="1107281"/>
            <a:ext cx="1714500" cy="12144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 flipH="1" flipV="1">
            <a:off x="4464845" y="1107281"/>
            <a:ext cx="1643062" cy="12858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>
            <a:off x="2786063" y="1714500"/>
            <a:ext cx="1214437" cy="8572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4643438" y="1785938"/>
            <a:ext cx="1285875" cy="7858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0800000">
            <a:off x="2857500" y="2428875"/>
            <a:ext cx="1143000" cy="1428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V="1">
            <a:off x="4643438" y="2500313"/>
            <a:ext cx="1357312" cy="714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4" idx="1"/>
          </p:cNvCxnSpPr>
          <p:nvPr/>
        </p:nvCxnSpPr>
        <p:spPr>
          <a:xfrm rot="10800000">
            <a:off x="2786063" y="3214688"/>
            <a:ext cx="214312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5786438" y="3000375"/>
            <a:ext cx="21431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5857875" y="3500438"/>
            <a:ext cx="142875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5400000">
            <a:off x="2107407" y="4464844"/>
            <a:ext cx="2571750" cy="12144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5400000">
            <a:off x="2607469" y="4036219"/>
            <a:ext cx="1643062" cy="1143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rot="10800000" flipV="1">
            <a:off x="2786063" y="3786188"/>
            <a:ext cx="1214437" cy="10715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rot="10800000" flipV="1">
            <a:off x="2786063" y="3786188"/>
            <a:ext cx="1214437" cy="285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16200000" flipH="1">
            <a:off x="4286250" y="4643438"/>
            <a:ext cx="2571750" cy="8572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rot="16200000" flipH="1">
            <a:off x="4822032" y="4107656"/>
            <a:ext cx="1428750" cy="7858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13" idx="1"/>
          </p:cNvCxnSpPr>
          <p:nvPr/>
        </p:nvCxnSpPr>
        <p:spPr>
          <a:xfrm>
            <a:off x="5143500" y="3786188"/>
            <a:ext cx="928688" cy="6080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2000">
    <p:plus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толя\Рабочий стол\42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14290"/>
            <a:ext cx="4276725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572125" y="6000750"/>
            <a:ext cx="2500313" cy="6429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</a:rPr>
              <a:t>В. Шекспір 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214282" y="2571744"/>
            <a:ext cx="4286280" cy="1571636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2006BA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2006BA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600" b="1" dirty="0">
              <a:solidFill>
                <a:srgbClr val="2006BA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2006BA"/>
                </a:solidFill>
              </a:rPr>
              <a:t>Мені ж від зір найбільша честь припала: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2006BA"/>
                </a:solidFill>
              </a:rPr>
              <a:t>Твоя любов, велика і тривала…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i="1" dirty="0">
                <a:solidFill>
                  <a:srgbClr val="C00000"/>
                </a:solidFill>
              </a:rPr>
              <a:t>В. Шекспір </a:t>
            </a:r>
            <a:r>
              <a:rPr lang="uk-UA" sz="1200" b="1" i="1" dirty="0">
                <a:solidFill>
                  <a:srgbClr val="2006BA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rgbClr val="2006BA"/>
              </a:solidFill>
            </a:endParaRPr>
          </a:p>
        </p:txBody>
      </p:sp>
      <p:pic>
        <p:nvPicPr>
          <p:cNvPr id="128007" name="Picture 2" descr="C:\Documents and Settings\толя\Рабочий стол\ell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14313"/>
            <a:ext cx="3071812" cy="189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Блок-схема: знак завершения 8"/>
          <p:cNvSpPr/>
          <p:nvPr/>
        </p:nvSpPr>
        <p:spPr>
          <a:xfrm>
            <a:off x="357158" y="2143116"/>
            <a:ext cx="2786082" cy="357190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C00000"/>
                </a:solidFill>
              </a:rPr>
              <a:t>Церква св. Трійці у </a:t>
            </a:r>
            <a:r>
              <a:rPr lang="uk-UA" sz="1200" b="1" dirty="0" err="1">
                <a:solidFill>
                  <a:srgbClr val="C00000"/>
                </a:solidFill>
              </a:rPr>
              <a:t>Стратфорді</a:t>
            </a:r>
            <a:r>
              <a:rPr lang="uk-UA" sz="1200" b="1" dirty="0">
                <a:solidFill>
                  <a:srgbClr val="C00000"/>
                </a:solidFill>
              </a:rPr>
              <a:t> </a:t>
            </a:r>
            <a:endParaRPr lang="ru-RU" sz="1200" b="1" dirty="0">
              <a:solidFill>
                <a:srgbClr val="C00000"/>
              </a:solidFill>
            </a:endParaRPr>
          </a:p>
        </p:txBody>
      </p:sp>
      <p:pic>
        <p:nvPicPr>
          <p:cNvPr id="128011" name="Picture 3" descr="C:\Documents and Settings\толя\Рабочий стол\glob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3" y="4214813"/>
            <a:ext cx="257175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Блок-схема: знак завершения 10"/>
          <p:cNvSpPr/>
          <p:nvPr/>
        </p:nvSpPr>
        <p:spPr>
          <a:xfrm>
            <a:off x="642910" y="6286520"/>
            <a:ext cx="2786082" cy="357190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200" b="1" dirty="0">
                <a:solidFill>
                  <a:srgbClr val="C00000"/>
                </a:solidFill>
              </a:rPr>
              <a:t>Театру Глобус</a:t>
            </a:r>
            <a:endParaRPr lang="ru-RU" sz="1200" b="1" dirty="0">
              <a:solidFill>
                <a:srgbClr val="C00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357188" y="500063"/>
            <a:ext cx="8572500" cy="2000250"/>
          </a:xfrm>
          <a:prstGeom prst="horizontalScroll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C00000"/>
                </a:solidFill>
              </a:rPr>
              <a:t>Три різновиди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solidFill>
                  <a:srgbClr val="C00000"/>
                </a:solidFill>
              </a:rPr>
              <a:t> класичного сонета 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2910" y="2500306"/>
            <a:ext cx="2857520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Італійсько-французький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14744" y="2500306"/>
            <a:ext cx="2428892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Англійський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( шекспірівський )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86512" y="2500306"/>
            <a:ext cx="2643206" cy="6334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>
                <a:solidFill>
                  <a:srgbClr val="2006BA"/>
                </a:solidFill>
              </a:rPr>
              <a:t>Німецько-</a:t>
            </a:r>
            <a:r>
              <a:rPr lang="uk-UA" b="1" dirty="0">
                <a:solidFill>
                  <a:srgbClr val="2006BA"/>
                </a:solidFill>
              </a:rPr>
              <a:t> російський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714348" y="3286124"/>
            <a:ext cx="2571768" cy="17145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54F09"/>
                </a:solidFill>
              </a:rPr>
              <a:t>2 катрени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54F09"/>
                </a:solidFill>
              </a:rPr>
              <a:t> +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54F09"/>
                </a:solidFill>
              </a:rPr>
              <a:t>2 терцети</a:t>
            </a:r>
            <a:endParaRPr lang="ru-RU" b="1" dirty="0">
              <a:solidFill>
                <a:srgbClr val="054F09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571868" y="3357562"/>
            <a:ext cx="2571768" cy="17145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54F09"/>
                </a:solidFill>
              </a:rPr>
              <a:t>З катрени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54F09"/>
                </a:solidFill>
              </a:rPr>
              <a:t>+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54F09"/>
                </a:solidFill>
              </a:rPr>
              <a:t>двовірш</a:t>
            </a:r>
            <a:endParaRPr lang="ru-RU" b="1" dirty="0">
              <a:solidFill>
                <a:srgbClr val="054F09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500826" y="3286124"/>
            <a:ext cx="2428924" cy="17145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54F09"/>
                </a:solidFill>
              </a:rPr>
              <a:t>2 </a:t>
            </a:r>
            <a:r>
              <a:rPr lang="uk-UA" b="1" dirty="0" err="1">
                <a:solidFill>
                  <a:srgbClr val="054F09"/>
                </a:solidFill>
              </a:rPr>
              <a:t>ктрени</a:t>
            </a:r>
            <a:endParaRPr lang="uk-UA" b="1" dirty="0">
              <a:solidFill>
                <a:srgbClr val="054F09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54F09"/>
                </a:solidFill>
              </a:rPr>
              <a:t>+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54F09"/>
                </a:solidFill>
              </a:rPr>
              <a:t>2 терцети</a:t>
            </a:r>
            <a:endParaRPr lang="ru-RU" b="1" dirty="0">
              <a:solidFill>
                <a:srgbClr val="054F09"/>
              </a:solidFill>
            </a:endParaRPr>
          </a:p>
        </p:txBody>
      </p:sp>
      <p:sp>
        <p:nvSpPr>
          <p:cNvPr id="14" name="Волна 13"/>
          <p:cNvSpPr/>
          <p:nvPr/>
        </p:nvSpPr>
        <p:spPr>
          <a:xfrm>
            <a:off x="285720" y="5143512"/>
            <a:ext cx="8429684" cy="1500198"/>
          </a:xfrm>
          <a:prstGeom prst="wav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4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</a:rPr>
              <a:t>Сонет – це ключ, котрим Шекспір відкрив своє </a:t>
            </a:r>
            <a:r>
              <a:rPr lang="uk-UA" sz="2400" b="1" dirty="0" err="1">
                <a:solidFill>
                  <a:srgbClr val="C00000"/>
                </a:solidFill>
              </a:rPr>
              <a:t>серце”</a:t>
            </a:r>
            <a:endParaRPr lang="uk-UA" sz="2400" b="1" dirty="0">
              <a:solidFill>
                <a:srgbClr val="C00000"/>
              </a:solidFill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C00000"/>
                </a:solidFill>
              </a:rPr>
              <a:t> </a:t>
            </a:r>
            <a:r>
              <a:rPr lang="uk-UA" b="1" i="1" dirty="0">
                <a:solidFill>
                  <a:srgbClr val="2006BA"/>
                </a:solidFill>
              </a:rPr>
              <a:t>У. </a:t>
            </a:r>
            <a:r>
              <a:rPr lang="uk-UA" b="1" i="1" dirty="0" err="1">
                <a:solidFill>
                  <a:srgbClr val="2006BA"/>
                </a:solidFill>
              </a:rPr>
              <a:t>Вордсворт</a:t>
            </a:r>
            <a:r>
              <a:rPr lang="uk-UA" b="1" i="1" dirty="0">
                <a:solidFill>
                  <a:srgbClr val="2006BA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    </a:t>
            </a:r>
            <a:endParaRPr lang="uk-UA" b="1" i="1" dirty="0">
              <a:solidFill>
                <a:srgbClr val="2006BA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split dir="in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/>
          <p:cNvSpPr/>
          <p:nvPr/>
        </p:nvSpPr>
        <p:spPr>
          <a:xfrm>
            <a:off x="1643063" y="357188"/>
            <a:ext cx="5643562" cy="785812"/>
          </a:xfrm>
          <a:prstGeom prst="flowChartAlternateProcess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Сонети Шекспіра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" name="Сердце 4"/>
          <p:cNvSpPr/>
          <p:nvPr/>
        </p:nvSpPr>
        <p:spPr>
          <a:xfrm>
            <a:off x="857250" y="1428750"/>
            <a:ext cx="2143125" cy="1785938"/>
          </a:xfrm>
          <a:prstGeom prst="hear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</a:rPr>
              <a:t>1 - 126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6" name="Сердце 5"/>
          <p:cNvSpPr/>
          <p:nvPr/>
        </p:nvSpPr>
        <p:spPr>
          <a:xfrm>
            <a:off x="857250" y="3071813"/>
            <a:ext cx="2143125" cy="1857375"/>
          </a:xfrm>
          <a:prstGeom prst="hear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</a:rPr>
              <a:t>127 - 152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7" name="Сердце 6"/>
          <p:cNvSpPr/>
          <p:nvPr/>
        </p:nvSpPr>
        <p:spPr>
          <a:xfrm>
            <a:off x="857250" y="4857750"/>
            <a:ext cx="2071688" cy="1785938"/>
          </a:xfrm>
          <a:prstGeom prst="hear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</a:rPr>
              <a:t>153 - 154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71802" y="1571612"/>
            <a:ext cx="5643602" cy="13573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сонети, присвячені другові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71802" y="3286124"/>
            <a:ext cx="5643602" cy="12858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сонети, присвячені коханій, “ смаглявій леді ”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43240" y="5214950"/>
            <a:ext cx="5643602" cy="13573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сонети, в яких оспівується радість і краса кохання.</a:t>
            </a:r>
            <a:endParaRPr lang="ru-RU" sz="2400" b="1" dirty="0">
              <a:solidFill>
                <a:srgbClr val="2006BA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2000">
    <p:circl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571500" y="214313"/>
            <a:ext cx="8215313" cy="1071562"/>
          </a:xfrm>
          <a:prstGeom prst="horizontalScroll">
            <a:avLst/>
          </a:prstGeom>
          <a:solidFill>
            <a:srgbClr val="2006BA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cs typeface="Times New Roman" pitchFamily="18" charset="0"/>
              </a:rPr>
              <a:t>Підсумки уроку</a:t>
            </a:r>
            <a:endParaRPr lang="ru-RU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71472" y="1285860"/>
            <a:ext cx="8215313" cy="2143125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Про що йде мова у сонетах Шекспіра?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Хто є героями сонетів Шекспіра?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Чи сподобалися вам сонети Шекспіра?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Які рядки особливо зворушили вас? Чому?</a:t>
            </a: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571500" y="3643313"/>
            <a:ext cx="8143875" cy="928687"/>
          </a:xfrm>
          <a:prstGeom prst="snip2DiagRect">
            <a:avLst/>
          </a:prstGeom>
          <a:solidFill>
            <a:srgbClr val="2006BA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cs typeface="Times New Roman" pitchFamily="18" charset="0"/>
              </a:rPr>
              <a:t>Домашнє завдання</a:t>
            </a:r>
            <a:endParaRPr lang="ru-RU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357188" y="4714875"/>
            <a:ext cx="8501062" cy="1785938"/>
          </a:xfrm>
          <a:prstGeom prst="hexag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0000FF"/>
                </a:solidFill>
                <a:cs typeface="Times New Roman" pitchFamily="18" charset="0"/>
              </a:rPr>
              <a:t>Вивчити напам'ять один із сонетів Шекспіра</a:t>
            </a:r>
            <a:endParaRPr lang="ru-RU" sz="28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апля 3"/>
          <p:cNvSpPr/>
          <p:nvPr/>
        </p:nvSpPr>
        <p:spPr>
          <a:xfrm>
            <a:off x="428625" y="428625"/>
            <a:ext cx="7500938" cy="2143125"/>
          </a:xfrm>
          <a:prstGeom prst="teardrop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Урок № 61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5" name="Блок-схема: магнитный диск 4"/>
          <p:cNvSpPr/>
          <p:nvPr/>
        </p:nvSpPr>
        <p:spPr>
          <a:xfrm>
            <a:off x="428625" y="3000375"/>
            <a:ext cx="8143875" cy="3286125"/>
          </a:xfrm>
          <a:prstGeom prst="flowChartMagneticDisk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54F09"/>
                </a:solidFill>
              </a:rPr>
              <a:t>Тема. </a:t>
            </a:r>
            <a:r>
              <a:rPr lang="uk-UA" sz="3200" b="1" dirty="0">
                <a:solidFill>
                  <a:srgbClr val="2006BA"/>
                </a:solidFill>
              </a:rPr>
              <a:t>Заглиблення в людську психологію,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поетизація людини та краси її почуттів, оспівування кохання в сонетах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В. Шекспіра.</a:t>
            </a:r>
            <a:endParaRPr lang="ru-RU" sz="3200" b="1" dirty="0">
              <a:solidFill>
                <a:srgbClr val="054F09"/>
              </a:solidFill>
            </a:endParaRPr>
          </a:p>
        </p:txBody>
      </p:sp>
    </p:spTree>
  </p:cSld>
  <p:clrMapOvr>
    <a:masterClrMapping/>
  </p:clrMapOvr>
  <p:transition spd="slow" advClick="0" advTm="8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3" descr="C:\Documents and Settings\толя\Рабочий стол\67245949_Philip_Sidney_portra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214313"/>
            <a:ext cx="2857500" cy="402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3" name="Picture 2" descr="C:\Documents and Settings\толя\Рабочий стол\Shekspir_Uilyam__Uilyam_Shekspir_Sonety__William_Shakespeare_Sonnet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88" y="214313"/>
            <a:ext cx="1571625" cy="297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4313" y="4357688"/>
            <a:ext cx="2928937" cy="714375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800" b="1" dirty="0">
              <a:solidFill>
                <a:srgbClr val="2006BA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Сер Філіп </a:t>
            </a:r>
            <a:r>
              <a:rPr lang="uk-UA" sz="1400" b="1" dirty="0" err="1">
                <a:solidFill>
                  <a:srgbClr val="C00000"/>
                </a:solidFill>
              </a:rPr>
              <a:t>Сідні</a:t>
            </a:r>
            <a:endParaRPr lang="uk-UA" sz="14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2006BA"/>
                </a:solidFill>
              </a:rPr>
              <a:t>його сонети вплинули на творчість Шекспіра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2006BA"/>
              </a:solidFill>
            </a:endParaRPr>
          </a:p>
        </p:txBody>
      </p:sp>
      <p:pic>
        <p:nvPicPr>
          <p:cNvPr id="133125" name="Picture 4" descr="C:\Documents and Settings\толя\Рабочий стол\indexrus27_clip_image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50" y="214313"/>
            <a:ext cx="2428875" cy="443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6572250" y="4714875"/>
            <a:ext cx="2428875" cy="714375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800" b="1" dirty="0">
              <a:solidFill>
                <a:srgbClr val="2006BA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</a:rPr>
              <a:t>Генрі </a:t>
            </a:r>
            <a:r>
              <a:rPr lang="uk-UA" sz="1400" b="1" dirty="0" err="1">
                <a:solidFill>
                  <a:srgbClr val="C00000"/>
                </a:solidFill>
              </a:rPr>
              <a:t>Різлі</a:t>
            </a:r>
            <a:r>
              <a:rPr lang="uk-UA" sz="1400" b="1" dirty="0">
                <a:solidFill>
                  <a:srgbClr val="C00000"/>
                </a:solidFill>
              </a:rPr>
              <a:t> граф Саутгемптон - </a:t>
            </a:r>
            <a:r>
              <a:rPr lang="uk-UA" sz="1400" b="1" dirty="0">
                <a:solidFill>
                  <a:srgbClr val="2006BA"/>
                </a:solidFill>
              </a:rPr>
              <a:t> претендент на роль “ містера </a:t>
            </a:r>
            <a:r>
              <a:rPr lang="de-DE" sz="1400" b="1" dirty="0">
                <a:solidFill>
                  <a:srgbClr val="2006BA"/>
                </a:solidFill>
              </a:rPr>
              <a:t>W. H.</a:t>
            </a:r>
            <a:r>
              <a:rPr lang="uk-UA" sz="1400" b="1" dirty="0">
                <a:solidFill>
                  <a:srgbClr val="2006BA"/>
                </a:solidFill>
              </a:rPr>
              <a:t>”</a:t>
            </a:r>
            <a:endParaRPr lang="uk-UA" sz="14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rgbClr val="2006BA"/>
              </a:solidFill>
            </a:endParaRPr>
          </a:p>
        </p:txBody>
      </p:sp>
      <p:pic>
        <p:nvPicPr>
          <p:cNvPr id="133127" name="Picture 6" descr="C:\Documents and Settings\толя\Рабочий стол\012605_0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13" y="3357563"/>
            <a:ext cx="2379662" cy="296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3643313" y="5715000"/>
            <a:ext cx="2357437" cy="928688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2800" b="1" dirty="0">
              <a:solidFill>
                <a:srgbClr val="2006BA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err="1">
                <a:solidFill>
                  <a:srgbClr val="C00000"/>
                </a:solidFill>
              </a:rPr>
              <a:t>Уільям</a:t>
            </a:r>
            <a:r>
              <a:rPr lang="ru-RU" sz="1400" b="1" dirty="0">
                <a:solidFill>
                  <a:srgbClr val="C00000"/>
                </a:solidFill>
              </a:rPr>
              <a:t> Герберт граф </a:t>
            </a:r>
            <a:r>
              <a:rPr lang="ru-RU" sz="1400" b="1" dirty="0" err="1">
                <a:solidFill>
                  <a:srgbClr val="C00000"/>
                </a:solidFill>
              </a:rPr>
              <a:t>Пемброк</a:t>
            </a:r>
            <a:r>
              <a:rPr lang="ru-RU" sz="1400" b="1" dirty="0">
                <a:solidFill>
                  <a:srgbClr val="C00000"/>
                </a:solidFill>
              </a:rPr>
              <a:t>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2006BA"/>
                </a:solidFill>
              </a:rPr>
              <a:t>претендент на роль</a:t>
            </a:r>
            <a:r>
              <a:rPr lang="de-DE" sz="1400" b="1" dirty="0">
                <a:solidFill>
                  <a:srgbClr val="2006BA"/>
                </a:solidFill>
              </a:rPr>
              <a:t> „</a:t>
            </a:r>
            <a:r>
              <a:rPr lang="uk-UA" sz="1400" b="1" dirty="0">
                <a:solidFill>
                  <a:srgbClr val="2006BA"/>
                </a:solidFill>
              </a:rPr>
              <a:t> містера </a:t>
            </a:r>
            <a:r>
              <a:rPr lang="de-DE" sz="1400" b="1" dirty="0">
                <a:solidFill>
                  <a:srgbClr val="2006BA"/>
                </a:solidFill>
              </a:rPr>
              <a:t>W.H.“</a:t>
            </a:r>
            <a:r>
              <a:rPr lang="uk-UA" sz="1400" b="1" dirty="0">
                <a:solidFill>
                  <a:srgbClr val="2006BA"/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2006BA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2006BA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2006BA"/>
              </a:solidFill>
            </a:endParaRPr>
          </a:p>
        </p:txBody>
      </p:sp>
      <p:pic>
        <p:nvPicPr>
          <p:cNvPr id="133129" name="Picture 7" descr="C:\Documents and Settings\толя\Рабочий стол\shekspi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0" y="214313"/>
            <a:ext cx="15716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8000">
    <p:plus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285750" y="214313"/>
            <a:ext cx="8286750" cy="1000125"/>
          </a:xfrm>
          <a:prstGeom prst="horizontalScroll">
            <a:avLst/>
          </a:prstGeom>
          <a:solidFill>
            <a:srgbClr val="2006BA"/>
          </a:solidFill>
          <a:ln>
            <a:solidFill>
              <a:srgbClr val="200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Теми сонетів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500063" y="1143000"/>
            <a:ext cx="3857625" cy="642938"/>
          </a:xfrm>
          <a:prstGeom prst="plaqu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Кохання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9" name="Табличка 8"/>
          <p:cNvSpPr/>
          <p:nvPr/>
        </p:nvSpPr>
        <p:spPr>
          <a:xfrm>
            <a:off x="4500563" y="1143000"/>
            <a:ext cx="3857625" cy="642938"/>
          </a:xfrm>
          <a:prstGeom prst="plaqu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Життя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0" name="Табличка 9"/>
          <p:cNvSpPr/>
          <p:nvPr/>
        </p:nvSpPr>
        <p:spPr>
          <a:xfrm>
            <a:off x="4500563" y="1857375"/>
            <a:ext cx="3857625" cy="642938"/>
          </a:xfrm>
          <a:prstGeom prst="plaqu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Смерть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1" name="Табличка 10"/>
          <p:cNvSpPr/>
          <p:nvPr/>
        </p:nvSpPr>
        <p:spPr>
          <a:xfrm>
            <a:off x="500063" y="2571750"/>
            <a:ext cx="3857625" cy="642938"/>
          </a:xfrm>
          <a:prstGeom prst="plaqu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Смисл буття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2" name="Табличка 11"/>
          <p:cNvSpPr/>
          <p:nvPr/>
        </p:nvSpPr>
        <p:spPr>
          <a:xfrm>
            <a:off x="500063" y="1857375"/>
            <a:ext cx="3857625" cy="642938"/>
          </a:xfrm>
          <a:prstGeom prst="plaqu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Краса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3" name="Табличка 12"/>
          <p:cNvSpPr/>
          <p:nvPr/>
        </p:nvSpPr>
        <p:spPr>
          <a:xfrm>
            <a:off x="4500563" y="2643188"/>
            <a:ext cx="3857625" cy="642937"/>
          </a:xfrm>
          <a:prstGeom prst="plaqu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C00000"/>
                </a:solidFill>
              </a:rPr>
              <a:t>Цінність людини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4" name="Горизонтальный свиток 13"/>
          <p:cNvSpPr/>
          <p:nvPr/>
        </p:nvSpPr>
        <p:spPr>
          <a:xfrm>
            <a:off x="357188" y="3286125"/>
            <a:ext cx="8215312" cy="1071563"/>
          </a:xfrm>
          <a:prstGeom prst="horizontalScroll">
            <a:avLst/>
          </a:prstGeom>
          <a:solidFill>
            <a:srgbClr val="2006BA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  <a:cs typeface="Times New Roman" pitchFamily="18" charset="0"/>
              </a:rPr>
              <a:t>Підсумки уроку</a:t>
            </a:r>
            <a:endParaRPr lang="ru-RU" sz="3600" b="1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500063" y="4286250"/>
            <a:ext cx="8072437" cy="11430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Як </a:t>
            </a:r>
            <a:r>
              <a:rPr lang="uk-UA" sz="2400" b="1" dirty="0" err="1">
                <a:solidFill>
                  <a:srgbClr val="0000FF"/>
                </a:solidFill>
                <a:cs typeface="Times New Roman" pitchFamily="18" charset="0"/>
              </a:rPr>
              <a:t>змальовується</a:t>
            </a: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 кохання у сонетах  Шекспіра?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0000FF"/>
                </a:solidFill>
                <a:cs typeface="Times New Roman" pitchFamily="18" charset="0"/>
              </a:rPr>
              <a:t>У чому виявляється ренесансний погляд на кохання в його поетичних творах?</a:t>
            </a:r>
          </a:p>
        </p:txBody>
      </p:sp>
      <p:sp>
        <p:nvSpPr>
          <p:cNvPr id="16" name="Блок-схема: сохраненные данные 15"/>
          <p:cNvSpPr/>
          <p:nvPr/>
        </p:nvSpPr>
        <p:spPr>
          <a:xfrm>
            <a:off x="500063" y="5715000"/>
            <a:ext cx="3500437" cy="857250"/>
          </a:xfrm>
          <a:prstGeom prst="flowChartOnlineStorag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Домашнє завдання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3929063" y="5786438"/>
            <a:ext cx="4714875" cy="785812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54F09"/>
                </a:solidFill>
              </a:rPr>
              <a:t>Прочитати першу та другу дії трагедії В. Шекспіра “ </a:t>
            </a:r>
            <a:r>
              <a:rPr lang="uk-UA" b="1" dirty="0" err="1">
                <a:solidFill>
                  <a:srgbClr val="054F09"/>
                </a:solidFill>
              </a:rPr>
              <a:t>Гамлнт</a:t>
            </a:r>
            <a:r>
              <a:rPr lang="uk-UA" b="1" dirty="0">
                <a:solidFill>
                  <a:srgbClr val="054F09"/>
                </a:solidFill>
              </a:rPr>
              <a:t> ”</a:t>
            </a:r>
            <a:endParaRPr lang="ru-RU" b="1" dirty="0">
              <a:solidFill>
                <a:srgbClr val="054F09"/>
              </a:solidFill>
            </a:endParaRPr>
          </a:p>
        </p:txBody>
      </p:sp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ердце 9"/>
          <p:cNvSpPr/>
          <p:nvPr/>
        </p:nvSpPr>
        <p:spPr>
          <a:xfrm>
            <a:off x="1071538" y="214290"/>
            <a:ext cx="7286676" cy="3214710"/>
          </a:xfrm>
          <a:prstGeom prst="hear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Урок № 62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11" name="Блок-схема: перфолента 10"/>
          <p:cNvSpPr/>
          <p:nvPr/>
        </p:nvSpPr>
        <p:spPr>
          <a:xfrm>
            <a:off x="714348" y="3429000"/>
            <a:ext cx="7786742" cy="3071834"/>
          </a:xfrm>
          <a:prstGeom prst="flowChartPunchedTap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3200" b="1" dirty="0">
                <a:solidFill>
                  <a:srgbClr val="2006BA"/>
                </a:solidFill>
              </a:rPr>
              <a:t>В. Шекспір. “ Гамлет ”. Інтрига, конфлікт, проблематика п'єси. 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одготовка 3"/>
          <p:cNvSpPr/>
          <p:nvPr/>
        </p:nvSpPr>
        <p:spPr>
          <a:xfrm>
            <a:off x="500034" y="142852"/>
            <a:ext cx="3571900" cy="785818"/>
          </a:xfrm>
          <a:prstGeom prst="flowChartPreparati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</a:rPr>
              <a:t>ЕКСПОЗИЦІЯ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5" name="Блок-схема: подготовка 4"/>
          <p:cNvSpPr/>
          <p:nvPr/>
        </p:nvSpPr>
        <p:spPr>
          <a:xfrm>
            <a:off x="5000628" y="142852"/>
            <a:ext cx="3571900" cy="785818"/>
          </a:xfrm>
          <a:prstGeom prst="flowChartPreparati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FFFF00"/>
                </a:solidFill>
              </a:rPr>
              <a:t>КУЛЬМІНАЦІЯ</a:t>
            </a:r>
            <a:endParaRPr lang="ru-RU" sz="2000" b="1" dirty="0">
              <a:solidFill>
                <a:srgbClr val="FFFF0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>
            <a:off x="3501232" y="2285206"/>
            <a:ext cx="22860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Блок-схема: знак завершения 8"/>
          <p:cNvSpPr/>
          <p:nvPr/>
        </p:nvSpPr>
        <p:spPr>
          <a:xfrm>
            <a:off x="214313" y="1071563"/>
            <a:ext cx="3929062" cy="785812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Характеристика </a:t>
            </a:r>
            <a:r>
              <a:rPr lang="uk-UA" b="1" dirty="0" err="1"/>
              <a:t>Ельсінора</a:t>
            </a:r>
            <a:r>
              <a:rPr lang="uk-UA" b="1" dirty="0"/>
              <a:t>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Знайомство з головними героями</a:t>
            </a:r>
            <a:endParaRPr lang="ru-RU" b="1" dirty="0"/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357813" y="1000125"/>
            <a:ext cx="3286125" cy="714375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dirty="0"/>
              <a:t>2 </a:t>
            </a:r>
            <a:r>
              <a:rPr lang="uk-UA" sz="2400" b="1" dirty="0"/>
              <a:t>ДІЯ</a:t>
            </a:r>
            <a:endParaRPr lang="ru-RU" sz="2400" b="1" dirty="0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85720" y="1928802"/>
            <a:ext cx="3786214" cy="857256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Наявність ворожих сил, що протистоять одна одній,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неминучість КОНФЛІКТУ</a:t>
            </a:r>
            <a:endParaRPr lang="ru-RU" b="1" dirty="0"/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072066" y="1857364"/>
            <a:ext cx="3857652" cy="1000132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сцена “ мишоловки ”</a:t>
            </a:r>
          </a:p>
        </p:txBody>
      </p:sp>
      <p:sp>
        <p:nvSpPr>
          <p:cNvPr id="13" name="Ромб 12"/>
          <p:cNvSpPr/>
          <p:nvPr/>
        </p:nvSpPr>
        <p:spPr>
          <a:xfrm>
            <a:off x="0" y="3857628"/>
            <a:ext cx="2571736" cy="2857520"/>
          </a:xfrm>
          <a:prstGeom prst="diamond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D26"/>
                </a:solidFill>
              </a:rPr>
              <a:t>ГАМЛЕТ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D26"/>
                </a:solidFill>
              </a:rPr>
              <a:t>принц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0D26"/>
                </a:solidFill>
              </a:rPr>
              <a:t>Датський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2428860" y="2857496"/>
            <a:ext cx="2143140" cy="714380"/>
          </a:xfrm>
          <a:prstGeom prst="downArrowCallou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Мешканці замку: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5" name="Вертикальный свиток 14"/>
          <p:cNvSpPr/>
          <p:nvPr/>
        </p:nvSpPr>
        <p:spPr>
          <a:xfrm>
            <a:off x="2071688" y="3571875"/>
            <a:ext cx="2857500" cy="3000375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C00000"/>
                </a:solidFill>
              </a:rPr>
              <a:t>Клавдій</a:t>
            </a:r>
            <a:r>
              <a:rPr lang="uk-UA" sz="1600" b="1" dirty="0"/>
              <a:t>, король Данії (сц.2)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/>
              <a:t>Королева </a:t>
            </a:r>
            <a:r>
              <a:rPr lang="uk-UA" sz="1600" b="1" dirty="0">
                <a:solidFill>
                  <a:srgbClr val="C00000"/>
                </a:solidFill>
              </a:rPr>
              <a:t>Гертруда</a:t>
            </a:r>
            <a:r>
              <a:rPr lang="uk-UA" sz="1600" b="1" dirty="0"/>
              <a:t> (сц.2)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solidFill>
                  <a:srgbClr val="C00000"/>
                </a:solidFill>
              </a:rPr>
              <a:t>Полоній</a:t>
            </a:r>
            <a:r>
              <a:rPr lang="uk-UA" sz="1600" b="1" dirty="0"/>
              <a:t>, близький вельможа(</a:t>
            </a:r>
            <a:r>
              <a:rPr lang="uk-UA" sz="1600" b="1" dirty="0" err="1"/>
              <a:t>сц</a:t>
            </a:r>
            <a:r>
              <a:rPr lang="uk-UA" sz="1600" b="1" dirty="0"/>
              <a:t>. 3)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 err="1">
                <a:solidFill>
                  <a:srgbClr val="C00000"/>
                </a:solidFill>
              </a:rPr>
              <a:t>Лаерт</a:t>
            </a:r>
            <a:r>
              <a:rPr lang="uk-UA" sz="1600" b="1" dirty="0"/>
              <a:t>, син </a:t>
            </a:r>
            <a:r>
              <a:rPr lang="uk-UA" sz="1600" b="1" dirty="0" err="1"/>
              <a:t>Полонія</a:t>
            </a:r>
            <a:r>
              <a:rPr lang="uk-UA" sz="1600" b="1" dirty="0"/>
              <a:t> (сц.3)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 err="1">
                <a:solidFill>
                  <a:srgbClr val="C00000"/>
                </a:solidFill>
              </a:rPr>
              <a:t>Офелія</a:t>
            </a:r>
            <a:r>
              <a:rPr lang="uk-UA" sz="1600" b="1" dirty="0">
                <a:solidFill>
                  <a:srgbClr val="C00000"/>
                </a:solidFill>
              </a:rPr>
              <a:t>, </a:t>
            </a:r>
            <a:r>
              <a:rPr lang="uk-UA" sz="1600" b="1" dirty="0"/>
              <a:t>дочка </a:t>
            </a:r>
            <a:r>
              <a:rPr lang="uk-UA" sz="1600" b="1" dirty="0" err="1"/>
              <a:t>Полонія</a:t>
            </a:r>
            <a:r>
              <a:rPr lang="uk-UA" sz="1600" b="1" dirty="0"/>
              <a:t> (сц.3)</a:t>
            </a:r>
            <a:endParaRPr lang="ru-RU" sz="1600" b="1" dirty="0"/>
          </a:p>
        </p:txBody>
      </p:sp>
      <p:sp>
        <p:nvSpPr>
          <p:cNvPr id="16" name="Блок-схема: задержка 15"/>
          <p:cNvSpPr/>
          <p:nvPr/>
        </p:nvSpPr>
        <p:spPr>
          <a:xfrm>
            <a:off x="5286380" y="3429000"/>
            <a:ext cx="3714776" cy="2000264"/>
          </a:xfrm>
          <a:prstGeom prst="flowChartDela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Підступність Клавдія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отруєні вино й рапіра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Поєдинок – вбивство Гамлета з </a:t>
            </a:r>
            <a:r>
              <a:rPr lang="uk-UA" b="1" dirty="0" err="1">
                <a:solidFill>
                  <a:srgbClr val="2006BA"/>
                </a:solidFill>
              </a:rPr>
              <a:t>Лаертом</a:t>
            </a:r>
            <a:endParaRPr lang="uk-UA" b="1" dirty="0">
              <a:solidFill>
                <a:srgbClr val="2006BA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Смерть короля, королеви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Загибель </a:t>
            </a:r>
            <a:r>
              <a:rPr lang="uk-UA" b="1" dirty="0" err="1">
                <a:solidFill>
                  <a:srgbClr val="2006BA"/>
                </a:solidFill>
              </a:rPr>
              <a:t>Лаерта</a:t>
            </a:r>
            <a:r>
              <a:rPr lang="uk-UA" b="1" dirty="0">
                <a:solidFill>
                  <a:srgbClr val="2006BA"/>
                </a:solidFill>
              </a:rPr>
              <a:t>, Гамлета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5072066" y="5572140"/>
            <a:ext cx="3857652" cy="500066"/>
          </a:xfrm>
          <a:prstGeom prst="flowChartAlternateProcess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FFFF00"/>
                </a:solidFill>
              </a:rPr>
              <a:t>Світ Зла величезний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6215074" y="6215082"/>
            <a:ext cx="2071702" cy="500066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/>
              <a:t>ЩО ДАЛІ?</a:t>
            </a:r>
            <a:endParaRPr lang="ru-RU" sz="2400" b="1" dirty="0"/>
          </a:p>
        </p:txBody>
      </p:sp>
    </p:spTree>
  </p:cSld>
  <p:clrMapOvr>
    <a:masterClrMapping/>
  </p:clrMapOvr>
  <p:transition spd="slow" advClick="0" advTm="12000">
    <p:circl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одготовка 3"/>
          <p:cNvSpPr/>
          <p:nvPr/>
        </p:nvSpPr>
        <p:spPr>
          <a:xfrm>
            <a:off x="1285852" y="357166"/>
            <a:ext cx="7286676" cy="1143008"/>
          </a:xfrm>
          <a:prstGeom prst="flowChartPreparatio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dirty="0">
                <a:solidFill>
                  <a:srgbClr val="FFFF00"/>
                </a:solidFill>
              </a:rPr>
              <a:t>Конфлікт</a:t>
            </a: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714375" y="2071688"/>
            <a:ext cx="3214688" cy="714375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зовнішній</a:t>
            </a:r>
            <a:endParaRPr lang="ru-RU" sz="2800" b="1" dirty="0">
              <a:solidFill>
                <a:srgbClr val="2006BA"/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357813" y="2071688"/>
            <a:ext cx="3214687" cy="642937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внутрішній</a:t>
            </a:r>
            <a:endParaRPr lang="ru-RU" sz="2800" b="1" dirty="0">
              <a:solidFill>
                <a:srgbClr val="2006BA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2928938" y="1643063"/>
            <a:ext cx="785812" cy="3571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0800000">
            <a:off x="5357813" y="1643063"/>
            <a:ext cx="714375" cy="3571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714375" y="2857500"/>
            <a:ext cx="3143250" cy="128587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“ Звихнувся час... О доля зла моя!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Чому його направить мушу я”</a:t>
            </a:r>
            <a:endParaRPr lang="ru-RU" b="1" dirty="0">
              <a:solidFill>
                <a:srgbClr val="2006BA"/>
              </a:solidFill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5429250" y="2857500"/>
            <a:ext cx="3071813" cy="128587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“ Чи бути чи не бути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2006BA"/>
                </a:solidFill>
              </a:rPr>
              <a:t>Ось питання… ”</a:t>
            </a:r>
            <a:endParaRPr lang="ru-RU" b="1" dirty="0">
              <a:solidFill>
                <a:srgbClr val="2006BA"/>
              </a:solidFill>
            </a:endParaRPr>
          </a:p>
        </p:txBody>
      </p:sp>
      <p:pic>
        <p:nvPicPr>
          <p:cNvPr id="11267" name="Picture 3" descr="C:\Documents and Settings\толя\Рабочий стол\8bd55761d4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857628"/>
            <a:ext cx="4548198" cy="321216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37228" name="Picture 4" descr="C:\Documents and Settings\толя\Рабочий стол\somnambuli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38" y="4429125"/>
            <a:ext cx="1285875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9" name="Picture 5" descr="C:\Documents and Settings\толя\Рабочий стол\Autoportrait_en_Hamlet.jpg"/>
          <p:cNvPicPr>
            <a:picLocks noChangeAspect="1" noChangeArrowheads="1"/>
          </p:cNvPicPr>
          <p:nvPr/>
        </p:nvPicPr>
        <p:blipFill>
          <a:blip r:embed="rId4" cstate="print"/>
          <a:srcRect l="13387" r="18118"/>
          <a:stretch>
            <a:fillRect/>
          </a:stretch>
        </p:blipFill>
        <p:spPr bwMode="auto">
          <a:xfrm>
            <a:off x="493713" y="4357688"/>
            <a:ext cx="124936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2000">
    <p:wipe dir="u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43240" y="2357430"/>
            <a:ext cx="2571768" cy="157163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Трагедія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“ Гамлет ”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0250" y="500063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батьки і діти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43438" y="500063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проблеми моралі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14563" y="5143500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кохання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313" y="4357688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вірність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313" y="3500438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честь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313" y="2714625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обов'язок </a:t>
            </a:r>
            <a:endParaRPr lang="ru-RU" sz="2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4313" y="1928813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велич  людини</a:t>
            </a:r>
            <a:endParaRPr lang="ru-RU" sz="2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313" y="1214438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влада</a:t>
            </a:r>
            <a:endParaRPr lang="ru-RU" sz="2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714875" y="5143500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дружба</a:t>
            </a:r>
            <a:endParaRPr lang="ru-RU" sz="20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572250" y="4357688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проблеми мистецтва</a:t>
            </a:r>
            <a:endParaRPr lang="ru-RU" sz="20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572250" y="1285875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тиранія</a:t>
            </a:r>
            <a:endParaRPr lang="ru-RU" sz="2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572250" y="3571875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зрада</a:t>
            </a:r>
            <a:endParaRPr lang="ru-RU" sz="20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572250" y="2714625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помста</a:t>
            </a:r>
            <a:endParaRPr lang="ru-RU" sz="20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572250" y="2000250"/>
            <a:ext cx="2286000" cy="5715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/>
              <a:t>ницість людини</a:t>
            </a:r>
            <a:endParaRPr lang="ru-RU" sz="2000" b="1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rot="5400000" flipH="1" flipV="1">
            <a:off x="4786312" y="1571626"/>
            <a:ext cx="714375" cy="285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6200000" flipV="1">
            <a:off x="3429001" y="1643062"/>
            <a:ext cx="785812" cy="2143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3286126" y="4214812"/>
            <a:ext cx="571500" cy="4286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6200000" flipH="1">
            <a:off x="4893469" y="4250531"/>
            <a:ext cx="571500" cy="3571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5400000" flipH="1" flipV="1">
            <a:off x="5786438" y="1857375"/>
            <a:ext cx="642937" cy="5000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5929313" y="2501900"/>
            <a:ext cx="571500" cy="1412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000750" y="2928938"/>
            <a:ext cx="428625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16200000" flipH="1">
            <a:off x="5786437" y="4000501"/>
            <a:ext cx="785813" cy="5000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16200000" flipH="1">
            <a:off x="6000750" y="3429000"/>
            <a:ext cx="428625" cy="4286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rot="16200000" flipV="1">
            <a:off x="2643187" y="1714501"/>
            <a:ext cx="500063" cy="5000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rot="10800000">
            <a:off x="2643188" y="2286000"/>
            <a:ext cx="357187" cy="285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10800000">
            <a:off x="2643188" y="3143250"/>
            <a:ext cx="35718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rot="10800000" flipV="1">
            <a:off x="2643188" y="3643313"/>
            <a:ext cx="428625" cy="2143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rot="10800000" flipV="1">
            <a:off x="2643188" y="4071938"/>
            <a:ext cx="642937" cy="5000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14000">
    <p:strips dir="ld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одготовка 3"/>
          <p:cNvSpPr/>
          <p:nvPr/>
        </p:nvSpPr>
        <p:spPr>
          <a:xfrm>
            <a:off x="714375" y="785813"/>
            <a:ext cx="8001000" cy="1857375"/>
          </a:xfrm>
          <a:prstGeom prst="flowChartPreparation">
            <a:avLst/>
          </a:prstGeom>
          <a:solidFill>
            <a:srgbClr val="2006BA"/>
          </a:solidFill>
          <a:ln>
            <a:solidFill>
              <a:srgbClr val="2006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Урок № 63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571500" y="3286125"/>
            <a:ext cx="8215313" cy="3214688"/>
          </a:xfrm>
          <a:prstGeom prst="flowChartPunchedTap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0000"/>
                </a:solidFill>
              </a:rPr>
              <a:t>Тема. </a:t>
            </a:r>
            <a:r>
              <a:rPr lang="uk-UA" sz="3200" b="1" dirty="0">
                <a:solidFill>
                  <a:srgbClr val="2006BA"/>
                </a:solidFill>
              </a:rPr>
              <a:t>Образ Датського королівства у трагедії В. Шекспіра “ Гамлет ”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толя\Рабочий стол\6849371_pic1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785794"/>
            <a:ext cx="4912337" cy="442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1" name="Picture 3" descr="C:\Documents and Settings\толя\Рабочий стол\hamletfathersghost_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2928934"/>
            <a:ext cx="2655895" cy="3688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>
            <a:off x="928688" y="5500688"/>
            <a:ext cx="4786312" cy="714375"/>
          </a:xfrm>
          <a:prstGeom prst="round2Same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Замок </a:t>
            </a:r>
            <a:r>
              <a:rPr lang="uk-UA" sz="2800" b="1" dirty="0" err="1">
                <a:solidFill>
                  <a:srgbClr val="FFFF00"/>
                </a:solidFill>
              </a:rPr>
              <a:t>Ельсінор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7000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араллелограмм 3"/>
          <p:cNvSpPr/>
          <p:nvPr/>
        </p:nvSpPr>
        <p:spPr>
          <a:xfrm>
            <a:off x="2071688" y="428625"/>
            <a:ext cx="4643437" cy="714375"/>
          </a:xfrm>
          <a:prstGeom prst="parallelogram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 err="1">
                <a:solidFill>
                  <a:srgbClr val="FFFF00"/>
                </a:solidFill>
              </a:rPr>
              <a:t>Кубування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285750" y="1428750"/>
            <a:ext cx="2214563" cy="642938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Завдання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2571750" y="1428750"/>
            <a:ext cx="5357813" cy="714375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FFFF00"/>
                </a:solidFill>
              </a:rPr>
              <a:t>6 запитань. Розглянути тему крізь призму алгоритму: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5500694" y="2214554"/>
            <a:ext cx="3286148" cy="2000264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/>
              <a:t>Опиши це…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/>
              <a:t>Порівняй це…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/>
              <a:t>Добери асоціації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/>
              <a:t>Проаналізуй це…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/>
              <a:t>Знайди застосування.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/>
              <a:t>Запропонуй аргументи </a:t>
            </a:r>
            <a:r>
              <a:rPr lang="uk-UA" b="1" dirty="0" err="1"/>
              <a:t>“за”</a:t>
            </a:r>
            <a:r>
              <a:rPr lang="uk-UA" b="1" dirty="0"/>
              <a:t> і </a:t>
            </a:r>
            <a:r>
              <a:rPr lang="uk-UA" b="1" dirty="0" err="1"/>
              <a:t>“проти”</a:t>
            </a:r>
            <a:endParaRPr lang="ru-RU" b="1" dirty="0"/>
          </a:p>
        </p:txBody>
      </p:sp>
      <p:sp>
        <p:nvSpPr>
          <p:cNvPr id="8" name="Куб 7"/>
          <p:cNvSpPr/>
          <p:nvPr/>
        </p:nvSpPr>
        <p:spPr>
          <a:xfrm>
            <a:off x="285720" y="2571744"/>
            <a:ext cx="3929090" cy="1937376"/>
          </a:xfrm>
          <a:prstGeom prst="cub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Куб 8"/>
          <p:cNvSpPr/>
          <p:nvPr/>
        </p:nvSpPr>
        <p:spPr>
          <a:xfrm>
            <a:off x="2285984" y="4572008"/>
            <a:ext cx="4000528" cy="2071702"/>
          </a:xfrm>
          <a:prstGeom prst="cub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642938" y="2571750"/>
            <a:ext cx="2928937" cy="428625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/>
              <a:t>І.Замок  данських королів - </a:t>
            </a:r>
            <a:r>
              <a:rPr lang="uk-UA" sz="1400" b="1" dirty="0" err="1"/>
              <a:t>Ельсінор</a:t>
            </a:r>
            <a:endParaRPr lang="ru-RU" sz="1400" b="1" dirty="0"/>
          </a:p>
        </p:txBody>
      </p:sp>
      <p:sp>
        <p:nvSpPr>
          <p:cNvPr id="11" name="Блок-схема: знак завершения 10"/>
          <p:cNvSpPr/>
          <p:nvPr/>
        </p:nvSpPr>
        <p:spPr>
          <a:xfrm rot="16200000">
            <a:off x="3321844" y="3321844"/>
            <a:ext cx="1357313" cy="428625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chemeClr val="tx1"/>
                </a:solidFill>
              </a:rPr>
              <a:t>ІІІ. Зустріч з привидо</a:t>
            </a:r>
            <a:r>
              <a:rPr lang="uk-UA" sz="1400" dirty="0"/>
              <a:t>м</a:t>
            </a:r>
            <a:endParaRPr lang="ru-RU" sz="1400" dirty="0"/>
          </a:p>
        </p:txBody>
      </p:sp>
      <p:sp>
        <p:nvSpPr>
          <p:cNvPr id="12" name="Блок-схема: знак завершения 11"/>
          <p:cNvSpPr/>
          <p:nvPr/>
        </p:nvSpPr>
        <p:spPr>
          <a:xfrm>
            <a:off x="428625" y="3357563"/>
            <a:ext cx="2928938" cy="642937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 err="1"/>
              <a:t>ІІ.Боротьба</a:t>
            </a:r>
            <a:r>
              <a:rPr lang="uk-UA" b="1" dirty="0"/>
              <a:t> принца з табором королів</a:t>
            </a:r>
            <a:endParaRPr lang="ru-RU" b="1" dirty="0"/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2500313" y="5286375"/>
            <a:ext cx="3071812" cy="571500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V</a:t>
            </a:r>
            <a:r>
              <a:rPr lang="uk-UA" b="1" dirty="0"/>
              <a:t>. Звернення до майбутнього</a:t>
            </a:r>
            <a:endParaRPr lang="ru-RU" b="1" dirty="0"/>
          </a:p>
        </p:txBody>
      </p:sp>
      <p:sp>
        <p:nvSpPr>
          <p:cNvPr id="15" name="Блок-схема: знак завершения 14"/>
          <p:cNvSpPr/>
          <p:nvPr/>
        </p:nvSpPr>
        <p:spPr>
          <a:xfrm>
            <a:off x="2786063" y="4643438"/>
            <a:ext cx="2857500" cy="428625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І</a:t>
            </a:r>
            <a:r>
              <a:rPr lang="en-US" b="1" dirty="0"/>
              <a:t>V</a:t>
            </a:r>
            <a:r>
              <a:rPr lang="uk-UA" b="1" dirty="0"/>
              <a:t>. П</a:t>
            </a:r>
            <a:r>
              <a:rPr lang="en-US" b="1" dirty="0"/>
              <a:t>’</a:t>
            </a:r>
            <a:r>
              <a:rPr lang="uk-UA" b="1" dirty="0" err="1"/>
              <a:t>єса</a:t>
            </a:r>
            <a:r>
              <a:rPr lang="uk-UA" b="1" dirty="0"/>
              <a:t> </a:t>
            </a:r>
            <a:r>
              <a:rPr lang="uk-UA" b="1" dirty="0" err="1"/>
              <a:t>“Пастка”</a:t>
            </a:r>
            <a:endParaRPr lang="ru-RU" b="1" dirty="0"/>
          </a:p>
        </p:txBody>
      </p:sp>
      <p:sp>
        <p:nvSpPr>
          <p:cNvPr id="16" name="Блок-схема: знак завершения 15"/>
          <p:cNvSpPr/>
          <p:nvPr/>
        </p:nvSpPr>
        <p:spPr>
          <a:xfrm rot="16374762">
            <a:off x="5134769" y="5406231"/>
            <a:ext cx="1768475" cy="525463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V</a:t>
            </a:r>
            <a:r>
              <a:rPr lang="uk-UA" b="1" dirty="0"/>
              <a:t>І. Поєдинок з </a:t>
            </a:r>
            <a:r>
              <a:rPr lang="uk-UA" b="1" dirty="0" err="1"/>
              <a:t>Лаертом</a:t>
            </a:r>
            <a:endParaRPr lang="ru-RU" b="1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dissolv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2-конечная звезда 3"/>
          <p:cNvSpPr/>
          <p:nvPr/>
        </p:nvSpPr>
        <p:spPr>
          <a:xfrm>
            <a:off x="2285984" y="285728"/>
            <a:ext cx="6429420" cy="3429024"/>
          </a:xfrm>
          <a:prstGeom prst="star32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14700000" algn="t" rotWithShape="0">
              <a:srgbClr val="000000">
                <a:alpha val="60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dirty="0">
                <a:solidFill>
                  <a:srgbClr val="2006BA"/>
                </a:solidFill>
              </a:rPr>
              <a:t>Урок № 64</a:t>
            </a:r>
            <a:endParaRPr lang="ru-RU" sz="4800" b="1" dirty="0">
              <a:solidFill>
                <a:srgbClr val="2006BA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642910" y="3786190"/>
            <a:ext cx="8072494" cy="2786058"/>
          </a:xfrm>
          <a:prstGeom prst="horizontalScroll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0000"/>
                </a:solidFill>
              </a:rPr>
              <a:t>Тема. </a:t>
            </a:r>
            <a:r>
              <a:rPr lang="uk-UA" sz="3200" b="1" dirty="0">
                <a:solidFill>
                  <a:srgbClr val="2006BA"/>
                </a:solidFill>
              </a:rPr>
              <a:t>Втілення в образі </a:t>
            </a:r>
            <a:r>
              <a:rPr lang="uk-UA" sz="3200" b="1" dirty="0" err="1">
                <a:solidFill>
                  <a:srgbClr val="2006BA"/>
                </a:solidFill>
              </a:rPr>
              <a:t>Офелії</a:t>
            </a:r>
            <a:r>
              <a:rPr lang="uk-UA" sz="3200" b="1" dirty="0">
                <a:solidFill>
                  <a:srgbClr val="2006BA"/>
                </a:solidFill>
              </a:rPr>
              <a:t> ренесансного ідеалу жінки.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 </a:t>
            </a:r>
            <a:r>
              <a:rPr lang="uk-UA" sz="3200" b="1" dirty="0" err="1">
                <a:solidFill>
                  <a:srgbClr val="2006BA"/>
                </a:solidFill>
              </a:rPr>
              <a:t>Офелія</a:t>
            </a:r>
            <a:r>
              <a:rPr lang="uk-UA" sz="3200" b="1" dirty="0">
                <a:solidFill>
                  <a:srgbClr val="2006BA"/>
                </a:solidFill>
              </a:rPr>
              <a:t> та Гамлет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Click="0" advTm="8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:\Documents and Settings\толя\Рабочий стол\Новая папка (2)\58204474_Ofeliya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142875"/>
            <a:ext cx="4000500" cy="636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71472" y="214290"/>
            <a:ext cx="4143404" cy="642942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 err="1">
                <a:solidFill>
                  <a:srgbClr val="2006BA"/>
                </a:solidFill>
              </a:rPr>
              <a:t>Офелія</a:t>
            </a:r>
            <a:r>
              <a:rPr lang="uk-UA" sz="3200" b="1" dirty="0">
                <a:solidFill>
                  <a:srgbClr val="2006BA"/>
                </a:solidFill>
              </a:rPr>
              <a:t>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ідеал краси  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гине від гіркого полину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від жахливої атмосфери Данського королівства.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 </a:t>
            </a:r>
            <a:endParaRPr lang="ru-RU" sz="3200" b="1" dirty="0">
              <a:solidFill>
                <a:srgbClr val="2006BA"/>
              </a:solidFill>
            </a:endParaRPr>
          </a:p>
        </p:txBody>
      </p:sp>
    </p:spTree>
  </p:cSld>
  <p:clrMapOvr>
    <a:masterClrMapping/>
  </p:clrMapOvr>
  <p:transition spd="slow" advClick="0" advTm="8000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толя\Рабочий стол\Новая папка (2)\Millais_-_Ophel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3" y="214313"/>
            <a:ext cx="7500937" cy="545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857224" y="5786454"/>
            <a:ext cx="7429552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D26"/>
                </a:solidFill>
              </a:rPr>
              <a:t>Джон </a:t>
            </a:r>
            <a:r>
              <a:rPr lang="uk-UA" sz="3200" b="1" dirty="0" err="1">
                <a:solidFill>
                  <a:srgbClr val="000D26"/>
                </a:solidFill>
              </a:rPr>
              <a:t>Еверетт</a:t>
            </a:r>
            <a:r>
              <a:rPr lang="uk-UA" sz="3200" b="1" dirty="0">
                <a:solidFill>
                  <a:srgbClr val="000D26"/>
                </a:solidFill>
              </a:rPr>
              <a:t> </a:t>
            </a:r>
            <a:r>
              <a:rPr lang="uk-UA" sz="3200" b="1" dirty="0" err="1">
                <a:solidFill>
                  <a:srgbClr val="000D26"/>
                </a:solidFill>
              </a:rPr>
              <a:t>Міллес</a:t>
            </a:r>
            <a:endParaRPr lang="uk-UA" sz="3200" b="1" dirty="0">
              <a:solidFill>
                <a:srgbClr val="000D2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0D26"/>
                </a:solidFill>
              </a:rPr>
              <a:t>“ </a:t>
            </a:r>
            <a:r>
              <a:rPr lang="uk-UA" sz="3200" b="1" dirty="0" err="1">
                <a:solidFill>
                  <a:srgbClr val="000D26"/>
                </a:solidFill>
              </a:rPr>
              <a:t>Офелія</a:t>
            </a:r>
            <a:r>
              <a:rPr lang="uk-UA" sz="3200" b="1" dirty="0">
                <a:solidFill>
                  <a:srgbClr val="000D26"/>
                </a:solidFill>
              </a:rPr>
              <a:t> ”</a:t>
            </a:r>
            <a:endParaRPr lang="ru-RU" sz="3200" b="1" dirty="0">
              <a:solidFill>
                <a:srgbClr val="000D26"/>
              </a:solidFill>
            </a:endParaRPr>
          </a:p>
        </p:txBody>
      </p:sp>
    </p:spTree>
  </p:cSld>
  <p:clrMapOvr>
    <a:masterClrMapping/>
  </p:clrMapOvr>
  <p:transition spd="slow" advClick="0" advTm="6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14348" y="428604"/>
            <a:ext cx="8001056" cy="10715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FF00"/>
                </a:solidFill>
              </a:rPr>
              <a:t>Підсумкова бесіда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785786" y="1500174"/>
            <a:ext cx="8143932" cy="278608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2006BA"/>
                </a:solidFill>
              </a:rPr>
              <a:t>Чи дійсно </a:t>
            </a:r>
            <a:r>
              <a:rPr lang="uk-UA" sz="2000" b="1" dirty="0" err="1">
                <a:solidFill>
                  <a:srgbClr val="2006BA"/>
                </a:solidFill>
              </a:rPr>
              <a:t>Офелія</a:t>
            </a:r>
            <a:r>
              <a:rPr lang="uk-UA" sz="2000" b="1" dirty="0">
                <a:solidFill>
                  <a:srgbClr val="2006BA"/>
                </a:solidFill>
              </a:rPr>
              <a:t> – нещасна жертва?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2006BA"/>
                </a:solidFill>
              </a:rPr>
              <a:t>Від чого гине </a:t>
            </a:r>
            <a:r>
              <a:rPr lang="uk-UA" sz="2000" b="1" dirty="0" err="1">
                <a:solidFill>
                  <a:srgbClr val="2006BA"/>
                </a:solidFill>
              </a:rPr>
              <a:t>Офелія</a:t>
            </a:r>
            <a:r>
              <a:rPr lang="uk-UA" sz="2000" b="1" dirty="0">
                <a:solidFill>
                  <a:srgbClr val="2006BA"/>
                </a:solidFill>
              </a:rPr>
              <a:t>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2006BA"/>
                </a:solidFill>
              </a:rPr>
              <a:t>Чи розлюбив Гамлет </a:t>
            </a:r>
            <a:r>
              <a:rPr lang="uk-UA" sz="2000" b="1" dirty="0" err="1">
                <a:solidFill>
                  <a:srgbClr val="2006BA"/>
                </a:solidFill>
              </a:rPr>
              <a:t>Офелію</a:t>
            </a:r>
            <a:r>
              <a:rPr lang="uk-UA" sz="2000" b="1" dirty="0">
                <a:solidFill>
                  <a:srgbClr val="2006BA"/>
                </a:solidFill>
              </a:rPr>
              <a:t>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000" b="1" dirty="0">
                <a:solidFill>
                  <a:srgbClr val="2006BA"/>
                </a:solidFill>
              </a:rPr>
              <a:t>Чи можна назвати </a:t>
            </a:r>
            <a:r>
              <a:rPr lang="uk-UA" sz="2000" b="1" dirty="0" err="1">
                <a:solidFill>
                  <a:srgbClr val="2006BA"/>
                </a:solidFill>
              </a:rPr>
              <a:t>Офелію</a:t>
            </a:r>
            <a:r>
              <a:rPr lang="uk-UA" sz="2000" b="1" dirty="0">
                <a:solidFill>
                  <a:srgbClr val="2006BA"/>
                </a:solidFill>
              </a:rPr>
              <a:t> ренесансним ідеалом жінки? 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85852" y="4143380"/>
            <a:ext cx="7215238" cy="7858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FF00"/>
                </a:solidFill>
              </a:rPr>
              <a:t>Домашнє завдання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00034" y="5214950"/>
            <a:ext cx="8358246" cy="142876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Схарактеризувати образ Гамлета,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дібрати цитати.</a:t>
            </a:r>
            <a:endParaRPr lang="ru-RU" sz="2800" b="1" dirty="0">
              <a:solidFill>
                <a:srgbClr val="2006BA"/>
              </a:solidFill>
            </a:endParaRPr>
          </a:p>
        </p:txBody>
      </p:sp>
    </p:spTree>
  </p:cSld>
  <p:clrMapOvr>
    <a:masterClrMapping/>
  </p:clrMapOvr>
  <p:transition spd="slow" advClick="0" advTm="1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апля 3"/>
          <p:cNvSpPr/>
          <p:nvPr/>
        </p:nvSpPr>
        <p:spPr>
          <a:xfrm>
            <a:off x="857250" y="928688"/>
            <a:ext cx="7072313" cy="1928812"/>
          </a:xfrm>
          <a:prstGeom prst="teardrop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Урок №65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571472" y="3286124"/>
            <a:ext cx="8001056" cy="3071834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3200" b="1" dirty="0">
                <a:solidFill>
                  <a:srgbClr val="2006BA"/>
                </a:solidFill>
              </a:rPr>
              <a:t>Духовні пошуки головного героя трагедії  В. Шекспіра “ Гамлет ”</a:t>
            </a:r>
            <a:endParaRPr lang="ru-RU" sz="3200" b="1" dirty="0">
              <a:solidFill>
                <a:srgbClr val="2006BA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6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00438" y="2571750"/>
            <a:ext cx="2286000" cy="15001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</a:rPr>
              <a:t>Гамлет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</a:rPr>
              <a:t>?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15074" y="714356"/>
            <a:ext cx="264320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добро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15074" y="1500174"/>
            <a:ext cx="264320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вірність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15074" y="2285992"/>
            <a:ext cx="264320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кохання 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15074" y="3071810"/>
            <a:ext cx="264320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дружба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15074" y="3929066"/>
            <a:ext cx="264320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честь, людська гідність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15074" y="4786322"/>
            <a:ext cx="264320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життя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15074" y="5643578"/>
            <a:ext cx="264320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мистецтво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1785926"/>
            <a:ext cx="264320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зло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2643182"/>
            <a:ext cx="264320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зрада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3429000"/>
            <a:ext cx="264320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ницість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5720" y="4214818"/>
            <a:ext cx="2643206" cy="6429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b="1" dirty="0">
                <a:solidFill>
                  <a:srgbClr val="2006BA"/>
                </a:solidFill>
              </a:rPr>
              <a:t>смерть</a:t>
            </a:r>
            <a:endParaRPr lang="ru-RU" sz="2000" b="1" dirty="0">
              <a:solidFill>
                <a:srgbClr val="2006BA"/>
              </a:solidFill>
            </a:endParaRPr>
          </a:p>
        </p:txBody>
      </p:sp>
      <p:sp>
        <p:nvSpPr>
          <p:cNvPr id="16" name="Волна 15"/>
          <p:cNvSpPr/>
          <p:nvPr/>
        </p:nvSpPr>
        <p:spPr>
          <a:xfrm>
            <a:off x="214313" y="214313"/>
            <a:ext cx="5786437" cy="1571625"/>
          </a:xfrm>
          <a:prstGeom prst="wave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Сенс буття принца Гамлета</a:t>
            </a:r>
            <a:endParaRPr lang="ru-RU" sz="3200" b="1" dirty="0">
              <a:solidFill>
                <a:srgbClr val="FFFF00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 flipH="1" flipV="1">
            <a:off x="5357813" y="1714500"/>
            <a:ext cx="1285875" cy="4286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 flipH="1" flipV="1">
            <a:off x="5750719" y="2107406"/>
            <a:ext cx="571500" cy="3571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857875" y="2643188"/>
            <a:ext cx="357188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929313" y="3429000"/>
            <a:ext cx="214312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6200000" flipH="1">
            <a:off x="5482432" y="4447381"/>
            <a:ext cx="1036638" cy="4286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6200000" flipH="1">
            <a:off x="4964907" y="4822031"/>
            <a:ext cx="1928812" cy="4286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0" idx="1"/>
          </p:cNvCxnSpPr>
          <p:nvPr/>
        </p:nvCxnSpPr>
        <p:spPr>
          <a:xfrm>
            <a:off x="5786438" y="4071938"/>
            <a:ext cx="428625" cy="1793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10800000">
            <a:off x="3000375" y="2286000"/>
            <a:ext cx="500063" cy="3571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10800000">
            <a:off x="3071813" y="3071813"/>
            <a:ext cx="357187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10800000">
            <a:off x="3000375" y="3786188"/>
            <a:ext cx="357188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rot="5400000">
            <a:off x="2964656" y="4179094"/>
            <a:ext cx="500063" cy="4286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47504" name="Picture 2" descr="C:\Documents and Settings\толя\Рабочий стол\Новая папка (2)\1279096935_gamle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786313"/>
            <a:ext cx="1285875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505" name="Picture 3" descr="C:\Documents and Settings\толя\Рабочий стол\Новая папка (2)\gaml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88" y="5429250"/>
            <a:ext cx="150018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506" name="Picture 4" descr="C:\Documents and Settings\толя\Рабочий стол\Новая папка (2)\Eugène_Delacroix,_Hamlet_and_Horatio_in_the_Graveyar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13" y="4786313"/>
            <a:ext cx="142875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507" name="Picture 5" descr="C:\Documents and Settings\толя\Рабочий стол\Новая папка (2)\10440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5000625"/>
            <a:ext cx="11906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4000">
    <p:cover dir="u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57250" y="642938"/>
            <a:ext cx="7286625" cy="1143000"/>
          </a:xfrm>
          <a:prstGeom prst="roundRect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</a:rPr>
              <a:t>Основні мотиви трагедії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FFFF00"/>
                </a:solidFill>
              </a:rPr>
              <a:t>“ Гамлет ”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785786" y="1928802"/>
            <a:ext cx="3214710" cy="57150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Мотив божевілля 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785786" y="3357562"/>
            <a:ext cx="3214710" cy="57150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Мотив “ гнилизни ”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5286380" y="3357562"/>
            <a:ext cx="3214710" cy="57150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Мотив помсти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5286380" y="2643182"/>
            <a:ext cx="3214710" cy="57150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Мотив заміни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785786" y="2643182"/>
            <a:ext cx="3214710" cy="57150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Мотив зволікання дії 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2857488" y="4000504"/>
            <a:ext cx="3286148" cy="71438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Мотив тлінності буття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5286380" y="1928802"/>
            <a:ext cx="3214710" cy="571504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Мотив смерті 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43000" y="4929188"/>
            <a:ext cx="7215188" cy="500062"/>
          </a:xfrm>
          <a:prstGeom prst="roundRect">
            <a:avLst/>
          </a:prstGeom>
          <a:solidFill>
            <a:srgbClr val="C0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FF00"/>
                </a:solidFill>
              </a:rPr>
              <a:t>Домашнє завдання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428596" y="5643578"/>
            <a:ext cx="8429684" cy="107157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Підготуватися до письмової роботи</a:t>
            </a:r>
            <a:endParaRPr lang="ru-RU" sz="2800" b="1" dirty="0">
              <a:solidFill>
                <a:srgbClr val="2006BA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2000">
    <p:cover dir="rd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42875" y="142875"/>
            <a:ext cx="8858250" cy="185737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16-конечная звезда 4"/>
          <p:cNvSpPr/>
          <p:nvPr/>
        </p:nvSpPr>
        <p:spPr>
          <a:xfrm>
            <a:off x="285750" y="285750"/>
            <a:ext cx="8643938" cy="2428875"/>
          </a:xfrm>
          <a:prstGeom prst="star16">
            <a:avLst/>
          </a:prstGeom>
          <a:solidFill>
            <a:srgbClr val="2006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800" b="1" dirty="0">
                <a:solidFill>
                  <a:srgbClr val="FFFF00"/>
                </a:solidFill>
              </a:rPr>
              <a:t>Урок № 66</a:t>
            </a: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85750" y="2857500"/>
            <a:ext cx="8643938" cy="3143250"/>
          </a:xfrm>
          <a:prstGeom prst="round2DiagRect">
            <a:avLst/>
          </a:prstGeom>
          <a:solidFill>
            <a:srgbClr val="15D4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3200" b="1" dirty="0">
                <a:solidFill>
                  <a:srgbClr val="2006BA"/>
                </a:solidFill>
              </a:rPr>
              <a:t>Контрольна робота.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Твір. “ Сутність духовних шукань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Гамлета ”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8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ердце 3"/>
          <p:cNvSpPr/>
          <p:nvPr/>
        </p:nvSpPr>
        <p:spPr>
          <a:xfrm>
            <a:off x="3071813" y="285750"/>
            <a:ext cx="5786437" cy="3143250"/>
          </a:xfrm>
          <a:prstGeom prst="hear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Урок № 67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500002" y="3429000"/>
            <a:ext cx="8286840" cy="3286148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3200" b="1" dirty="0">
                <a:solidFill>
                  <a:srgbClr val="2006BA"/>
                </a:solidFill>
              </a:rPr>
              <a:t>Позакласне читання.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Утвердження величі й краси справжнього кохання в трагедії В. Шекспіра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“ Ромео і Джульєтта ”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7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4" descr="C:\Documents and Settings\толя\Рабочий стол\Новая папка (2)\0_1b2d3_5a09746d_X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3268663"/>
            <a:ext cx="4714875" cy="358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55" name="Picture 3" descr="C:\Documents and Settings\толя\Рабочий стол\Новая папка (2)\1057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0"/>
            <a:ext cx="4714875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56" name="Picture 5" descr="C:\Documents and Settings\толя\Рабочий стол\Новая папка (2)\DickseeRomeoandJulie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Блок-схема: альтернативный процесс 8"/>
          <p:cNvSpPr/>
          <p:nvPr/>
        </p:nvSpPr>
        <p:spPr>
          <a:xfrm>
            <a:off x="2214546" y="6143644"/>
            <a:ext cx="4071966" cy="612648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2006BA"/>
                </a:solidFill>
              </a:rPr>
              <a:t>Ромео і Джульєтта</a:t>
            </a:r>
            <a:endParaRPr lang="ru-RU" sz="3600" b="1" dirty="0">
              <a:solidFill>
                <a:srgbClr val="2006BA"/>
              </a:solidFill>
            </a:endParaRPr>
          </a:p>
        </p:txBody>
      </p:sp>
    </p:spTree>
  </p:cSld>
  <p:clrMapOvr>
    <a:masterClrMapping/>
  </p:clrMapOvr>
  <p:transition spd="slow" advClick="0" advTm="7000">
    <p:checker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357158" y="142852"/>
            <a:ext cx="8215370" cy="1428760"/>
          </a:xfrm>
          <a:prstGeom prst="horizontalScroll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FFFF00"/>
                </a:solidFill>
              </a:rPr>
              <a:t>Кохання в трагедії Шекспіра 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" name="Сердце 4"/>
          <p:cNvSpPr/>
          <p:nvPr/>
        </p:nvSpPr>
        <p:spPr>
          <a:xfrm>
            <a:off x="3000364" y="2571744"/>
            <a:ext cx="3071834" cy="2357454"/>
          </a:xfrm>
          <a:prstGeom prst="hear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Ромео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і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FFFF00"/>
                </a:solidFill>
              </a:rPr>
              <a:t> Джульєтта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71802" y="5072074"/>
            <a:ext cx="2714644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Розуміння одне одного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1500174"/>
            <a:ext cx="2714644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Визначення значущості іншої людини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9388" y="2643182"/>
            <a:ext cx="2428892" cy="4286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життя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388" y="3286124"/>
            <a:ext cx="2428892" cy="4286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творення</a:t>
            </a:r>
            <a:endParaRPr lang="ru-RU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29388" y="3857628"/>
            <a:ext cx="2428892" cy="4286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союз сердець</a:t>
            </a:r>
            <a:endParaRPr lang="ru-RU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29388" y="4500570"/>
            <a:ext cx="2428892" cy="4286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чистота</a:t>
            </a:r>
            <a:endParaRPr lang="ru-RU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2643182"/>
            <a:ext cx="2428892" cy="4286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світло</a:t>
            </a:r>
            <a:endParaRPr lang="ru-RU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3214686"/>
            <a:ext cx="2428892" cy="4286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святість</a:t>
            </a:r>
            <a:endParaRPr lang="ru-RU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282" y="3857628"/>
            <a:ext cx="2428892" cy="4286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боротьба</a:t>
            </a:r>
            <a:endParaRPr lang="ru-RU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14282" y="4429132"/>
            <a:ext cx="2428892" cy="4286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/>
              <a:t>самовідданість</a:t>
            </a:r>
            <a:endParaRPr lang="ru-RU" b="1" dirty="0"/>
          </a:p>
        </p:txBody>
      </p:sp>
    </p:spTree>
  </p:cSld>
  <p:clrMapOvr>
    <a:masterClrMapping/>
  </p:clrMapOvr>
  <p:transition spd="slow" advClick="0" advTm="10000">
    <p:diamond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71472" y="142852"/>
            <a:ext cx="8215370" cy="107157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FF00"/>
                </a:solidFill>
              </a:rPr>
              <a:t>Правила ведення дискусії 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571472" y="1500174"/>
            <a:ext cx="8215370" cy="2071702"/>
          </a:xfrm>
          <a:prstGeom prst="round2Same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2006BA"/>
                </a:solidFill>
              </a:rPr>
              <a:t>Що є любов?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2400" b="1" dirty="0">
                <a:solidFill>
                  <a:srgbClr val="2006BA"/>
                </a:solidFill>
              </a:rPr>
              <a:t>Як змінилися під впливом кохання герої трагедії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В. Шекспіра “ Ромео і Джульєтта ”?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solidFill>
                  <a:srgbClr val="2006BA"/>
                </a:solidFill>
              </a:rPr>
              <a:t>3. Чому “ Ромео і Джульєтта ” В. Шекспіра називають “ світлою трагедією ”?</a:t>
            </a:r>
            <a:endParaRPr lang="ru-RU" sz="2400" b="1" dirty="0">
              <a:solidFill>
                <a:srgbClr val="2006BA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034" y="3714752"/>
            <a:ext cx="8286808" cy="114300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solidFill>
                  <a:srgbClr val="FFFF00"/>
                </a:solidFill>
              </a:rPr>
              <a:t>Домашнє завдання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28596" y="5000636"/>
            <a:ext cx="8429684" cy="1571636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b="1" dirty="0">
                <a:solidFill>
                  <a:srgbClr val="2006BA"/>
                </a:solidFill>
              </a:rPr>
              <a:t>Підготуватися до контрольної роботи</a:t>
            </a:r>
            <a:endParaRPr lang="ru-RU" sz="2800" b="1" dirty="0">
              <a:solidFill>
                <a:srgbClr val="2006BA"/>
              </a:solidFill>
            </a:endParaRPr>
          </a:p>
        </p:txBody>
      </p:sp>
    </p:spTree>
  </p:cSld>
  <p:clrMapOvr>
    <a:masterClrMapping/>
  </p:clrMapOvr>
  <p:transition spd="slow" advClick="0" advTm="1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6-конечная звезда 5"/>
          <p:cNvSpPr/>
          <p:nvPr/>
        </p:nvSpPr>
        <p:spPr>
          <a:xfrm>
            <a:off x="1143000" y="428625"/>
            <a:ext cx="7500938" cy="3000375"/>
          </a:xfrm>
          <a:prstGeom prst="star16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6000" b="1" dirty="0">
                <a:solidFill>
                  <a:srgbClr val="FFFF00"/>
                </a:solidFill>
              </a:rPr>
              <a:t>Урок № 68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28625" y="3643313"/>
            <a:ext cx="8286750" cy="2714625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C00000"/>
                </a:solidFill>
              </a:rPr>
              <a:t>Тема. </a:t>
            </a:r>
            <a:r>
              <a:rPr lang="uk-UA" sz="3200" b="1" dirty="0">
                <a:solidFill>
                  <a:srgbClr val="2006BA"/>
                </a:solidFill>
              </a:rPr>
              <a:t>Контрольна робота.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“ Англійське Відродження. В. Шекспір. Узагальнення і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solidFill>
                  <a:srgbClr val="2006BA"/>
                </a:solidFill>
              </a:rPr>
              <a:t>систематизація вивченого ”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8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85750" y="214313"/>
            <a:ext cx="8572500" cy="6357937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Початковий рівень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Відродження в Англії почалося в: а) Х</a:t>
            </a:r>
            <a:r>
              <a:rPr lang="en-US" b="1" dirty="0">
                <a:solidFill>
                  <a:srgbClr val="2006BA"/>
                </a:solidFill>
              </a:rPr>
              <a:t>V</a:t>
            </a:r>
            <a:r>
              <a:rPr lang="uk-UA" b="1" dirty="0">
                <a:solidFill>
                  <a:srgbClr val="2006BA"/>
                </a:solidFill>
              </a:rPr>
              <a:t>ст.; б)</a:t>
            </a:r>
            <a:r>
              <a:rPr lang="en-US" b="1" dirty="0">
                <a:solidFill>
                  <a:srgbClr val="2006BA"/>
                </a:solidFill>
              </a:rPr>
              <a:t> XVI</a:t>
            </a:r>
            <a:r>
              <a:rPr lang="uk-UA" b="1" dirty="0">
                <a:solidFill>
                  <a:srgbClr val="2006BA"/>
                </a:solidFill>
              </a:rPr>
              <a:t>ст.; в) </a:t>
            </a:r>
            <a:r>
              <a:rPr lang="en-US" b="1" dirty="0">
                <a:solidFill>
                  <a:srgbClr val="2006BA"/>
                </a:solidFill>
              </a:rPr>
              <a:t>XVII</a:t>
            </a:r>
            <a:r>
              <a:rPr lang="uk-UA" b="1" dirty="0">
                <a:solidFill>
                  <a:srgbClr val="2006BA"/>
                </a:solidFill>
              </a:rPr>
              <a:t> ст.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Шекспір народився в: а) Лондоні; б) </a:t>
            </a:r>
            <a:r>
              <a:rPr lang="uk-UA" b="1" dirty="0" err="1">
                <a:solidFill>
                  <a:srgbClr val="2006BA"/>
                </a:solidFill>
              </a:rPr>
              <a:t>Стетфорді-на-ейвоні</a:t>
            </a:r>
            <a:r>
              <a:rPr lang="uk-UA" b="1" dirty="0">
                <a:solidFill>
                  <a:srgbClr val="2006BA"/>
                </a:solidFill>
              </a:rPr>
              <a:t>; в) </a:t>
            </a:r>
            <a:r>
              <a:rPr lang="uk-UA" b="1" dirty="0" err="1">
                <a:solidFill>
                  <a:srgbClr val="2006BA"/>
                </a:solidFill>
              </a:rPr>
              <a:t>Едінбурзі</a:t>
            </a:r>
            <a:endParaRPr lang="uk-UA" b="1" dirty="0">
              <a:solidFill>
                <a:srgbClr val="2006BA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Які п'єси йшли в театрі найчастіше? а) історичні; б) соціальні; в) побутові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Хто першим побачив </a:t>
            </a:r>
            <a:r>
              <a:rPr lang="uk-UA" b="1" dirty="0" err="1">
                <a:solidFill>
                  <a:srgbClr val="2006BA"/>
                </a:solidFill>
              </a:rPr>
              <a:t>привида</a:t>
            </a:r>
            <a:r>
              <a:rPr lang="uk-UA" b="1" dirty="0">
                <a:solidFill>
                  <a:srgbClr val="2006BA"/>
                </a:solidFill>
              </a:rPr>
              <a:t>: а) Гамлет; б) </a:t>
            </a:r>
            <a:r>
              <a:rPr lang="uk-UA" b="1" dirty="0" err="1">
                <a:solidFill>
                  <a:srgbClr val="2006BA"/>
                </a:solidFill>
              </a:rPr>
              <a:t>Граціо</a:t>
            </a:r>
            <a:r>
              <a:rPr lang="uk-UA" b="1" dirty="0">
                <a:solidFill>
                  <a:srgbClr val="2006BA"/>
                </a:solidFill>
              </a:rPr>
              <a:t>; в) </a:t>
            </a:r>
            <a:r>
              <a:rPr lang="uk-UA" b="1" dirty="0" err="1">
                <a:solidFill>
                  <a:srgbClr val="2006BA"/>
                </a:solidFill>
              </a:rPr>
              <a:t>Марцелл</a:t>
            </a:r>
            <a:r>
              <a:rPr lang="uk-UA" b="1" dirty="0">
                <a:solidFill>
                  <a:srgbClr val="2006BA"/>
                </a:solidFill>
              </a:rPr>
              <a:t> і </a:t>
            </a:r>
            <a:r>
              <a:rPr lang="uk-UA" b="1" dirty="0" err="1">
                <a:solidFill>
                  <a:srgbClr val="2006BA"/>
                </a:solidFill>
              </a:rPr>
              <a:t>Бернардо</a:t>
            </a:r>
            <a:endParaRPr lang="uk-UA" b="1" dirty="0">
              <a:solidFill>
                <a:srgbClr val="2006BA"/>
              </a:solidFill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Середній рівень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Скільки п'єс написав В.Шекспір?  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Скільки періодів дослідники виділяють у творчості В.Шекспіра?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Що таке трагедія?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Як називається п'єса, котру написав принц Гамлет?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Достатній рівень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Чому саме В. Шекспіра називають геніальним поетом і драматургом доби Відродження?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Назвіть провідні  філософсько-моральні мотиви трагедії “ Гамлет ”.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Що нового вніс В. Шекспір у жанр </a:t>
            </a:r>
            <a:r>
              <a:rPr lang="uk-UA" b="1" dirty="0" err="1">
                <a:solidFill>
                  <a:srgbClr val="2006BA"/>
                </a:solidFill>
              </a:rPr>
              <a:t>срнет</a:t>
            </a:r>
            <a:r>
              <a:rPr lang="uk-UA" b="1" dirty="0">
                <a:solidFill>
                  <a:srgbClr val="2006BA"/>
                </a:solidFill>
              </a:rPr>
              <a:t>?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Визначте характерні риси трагедій в п'єсах В. Шекспіра.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C00000"/>
                </a:solidFill>
              </a:rPr>
              <a:t>Високий рівень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Доведіть, що Гамлет – “ вічний образ ” світової літератури.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b="1" dirty="0">
                <a:solidFill>
                  <a:srgbClr val="2006BA"/>
                </a:solidFill>
              </a:rPr>
              <a:t>Яким чином, на вашу думку, в трагедії “ Гамлет ” розвиваються внутрішні і зовнішні конфлікти? </a:t>
            </a:r>
            <a:endParaRPr lang="ru-RU" b="1" dirty="0">
              <a:solidFill>
                <a:srgbClr val="2006BA"/>
              </a:solidFill>
            </a:endParaRPr>
          </a:p>
        </p:txBody>
      </p:sp>
    </p:spTree>
  </p:cSld>
  <p:clrMapOvr>
    <a:masterClrMapping/>
  </p:clrMapOvr>
  <p:transition spd="slow" advClick="0" advTm="20000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рек">
  <a:themeElements>
    <a:clrScheme name="Другая 11">
      <a:dk1>
        <a:sysClr val="windowText" lastClr="000000"/>
      </a:dk1>
      <a:lt1>
        <a:sysClr val="window" lastClr="FFFFFF"/>
      </a:lt1>
      <a:dk2>
        <a:srgbClr val="2B30F1"/>
      </a:dk2>
      <a:lt2>
        <a:srgbClr val="FFA9A9"/>
      </a:lt2>
      <a:accent1>
        <a:srgbClr val="FFFF00"/>
      </a:accent1>
      <a:accent2>
        <a:srgbClr val="080B85"/>
      </a:accent2>
      <a:accent3>
        <a:srgbClr val="C00000"/>
      </a:accent3>
      <a:accent4>
        <a:srgbClr val="FFFF00"/>
      </a:accent4>
      <a:accent5>
        <a:srgbClr val="0AF415"/>
      </a:accent5>
      <a:accent6>
        <a:srgbClr val="C76605"/>
      </a:accent6>
      <a:hlink>
        <a:srgbClr val="00A3D6"/>
      </a:hlink>
      <a:folHlink>
        <a:srgbClr val="930000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Официальная">
  <a:themeElements>
    <a:clrScheme name="Другая 17">
      <a:dk1>
        <a:sysClr val="windowText" lastClr="000000"/>
      </a:dk1>
      <a:lt1>
        <a:sysClr val="window" lastClr="FFFFFF"/>
      </a:lt1>
      <a:dk2>
        <a:srgbClr val="2B30F1"/>
      </a:dk2>
      <a:lt2>
        <a:srgbClr val="FFFF99"/>
      </a:lt2>
      <a:accent1>
        <a:srgbClr val="FFFF00"/>
      </a:accent1>
      <a:accent2>
        <a:srgbClr val="080B85"/>
      </a:accent2>
      <a:accent3>
        <a:srgbClr val="C00000"/>
      </a:accent3>
      <a:accent4>
        <a:srgbClr val="FFFF00"/>
      </a:accent4>
      <a:accent5>
        <a:srgbClr val="0AF415"/>
      </a:accent5>
      <a:accent6>
        <a:srgbClr val="C76605"/>
      </a:accent6>
      <a:hlink>
        <a:srgbClr val="00A3D6"/>
      </a:hlink>
      <a:folHlink>
        <a:srgbClr val="93000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7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8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9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10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11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12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13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Другая 15">
    <a:dk1>
      <a:sysClr val="windowText" lastClr="000000"/>
    </a:dk1>
    <a:lt1>
      <a:srgbClr val="FFFFFF"/>
    </a:lt1>
    <a:dk2>
      <a:srgbClr val="370A07"/>
    </a:dk2>
    <a:lt2>
      <a:srgbClr val="EEECE1"/>
    </a:lt2>
    <a:accent1>
      <a:srgbClr val="C00000"/>
    </a:accent1>
    <a:accent2>
      <a:srgbClr val="370A07"/>
    </a:accent2>
    <a:accent3>
      <a:srgbClr val="FFFF00"/>
    </a:accent3>
    <a:accent4>
      <a:srgbClr val="370A07"/>
    </a:accent4>
    <a:accent5>
      <a:srgbClr val="00B050"/>
    </a:accent5>
    <a:accent6>
      <a:srgbClr val="2B30F1"/>
    </a:accent6>
    <a:hlink>
      <a:srgbClr val="00B0F0"/>
    </a:hlink>
    <a:folHlink>
      <a:srgbClr val="0AF415"/>
    </a:folHlink>
  </a:clrScheme>
</a:themeOverride>
</file>

<file path=ppt/theme/themeOverride22.xml><?xml version="1.0" encoding="utf-8"?>
<a:themeOverride xmlns:a="http://schemas.openxmlformats.org/drawingml/2006/main">
  <a:clrScheme name="Другая 15">
    <a:dk1>
      <a:sysClr val="windowText" lastClr="000000"/>
    </a:dk1>
    <a:lt1>
      <a:srgbClr val="FFFFFF"/>
    </a:lt1>
    <a:dk2>
      <a:srgbClr val="370A07"/>
    </a:dk2>
    <a:lt2>
      <a:srgbClr val="EEECE1"/>
    </a:lt2>
    <a:accent1>
      <a:srgbClr val="C00000"/>
    </a:accent1>
    <a:accent2>
      <a:srgbClr val="370A07"/>
    </a:accent2>
    <a:accent3>
      <a:srgbClr val="FFFF00"/>
    </a:accent3>
    <a:accent4>
      <a:srgbClr val="370A07"/>
    </a:accent4>
    <a:accent5>
      <a:srgbClr val="00B050"/>
    </a:accent5>
    <a:accent6>
      <a:srgbClr val="2B30F1"/>
    </a:accent6>
    <a:hlink>
      <a:srgbClr val="00B0F0"/>
    </a:hlink>
    <a:folHlink>
      <a:srgbClr val="0AF415"/>
    </a:folHlink>
  </a:clrScheme>
</a:themeOverride>
</file>

<file path=ppt/theme/themeOverride23.xml><?xml version="1.0" encoding="utf-8"?>
<a:themeOverride xmlns:a="http://schemas.openxmlformats.org/drawingml/2006/main">
  <a:clrScheme name="Другая 15">
    <a:dk1>
      <a:sysClr val="windowText" lastClr="000000"/>
    </a:dk1>
    <a:lt1>
      <a:srgbClr val="FFFFFF"/>
    </a:lt1>
    <a:dk2>
      <a:srgbClr val="370A07"/>
    </a:dk2>
    <a:lt2>
      <a:srgbClr val="EEECE1"/>
    </a:lt2>
    <a:accent1>
      <a:srgbClr val="C00000"/>
    </a:accent1>
    <a:accent2>
      <a:srgbClr val="370A07"/>
    </a:accent2>
    <a:accent3>
      <a:srgbClr val="FFFF00"/>
    </a:accent3>
    <a:accent4>
      <a:srgbClr val="370A07"/>
    </a:accent4>
    <a:accent5>
      <a:srgbClr val="00B050"/>
    </a:accent5>
    <a:accent6>
      <a:srgbClr val="2B30F1"/>
    </a:accent6>
    <a:hlink>
      <a:srgbClr val="00B0F0"/>
    </a:hlink>
    <a:folHlink>
      <a:srgbClr val="0AF415"/>
    </a:folHlink>
  </a:clrScheme>
</a:themeOverride>
</file>

<file path=ppt/theme/themeOverride2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27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28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FF0000"/>
    </a:accent1>
    <a:accent2>
      <a:srgbClr val="FFFF00"/>
    </a:accent2>
    <a:accent3>
      <a:srgbClr val="2D1EF6"/>
    </a:accent3>
    <a:accent4>
      <a:srgbClr val="32E424"/>
    </a:accent4>
    <a:accent5>
      <a:srgbClr val="F547B7"/>
    </a:accent5>
    <a:accent6>
      <a:srgbClr val="0070C0"/>
    </a:accent6>
    <a:hlink>
      <a:srgbClr val="C00000"/>
    </a:hlink>
    <a:folHlink>
      <a:srgbClr val="FFCA0C"/>
    </a:folHlink>
  </a:clrScheme>
</a:themeOverride>
</file>

<file path=ppt/theme/themeOverride29.xml><?xml version="1.0" encoding="utf-8"?>
<a:themeOverride xmlns:a="http://schemas.openxmlformats.org/drawingml/2006/main">
  <a:clrScheme name="Другая 15">
    <a:dk1>
      <a:sysClr val="windowText" lastClr="000000"/>
    </a:dk1>
    <a:lt1>
      <a:srgbClr val="FFFFFF"/>
    </a:lt1>
    <a:dk2>
      <a:srgbClr val="370A07"/>
    </a:dk2>
    <a:lt2>
      <a:srgbClr val="EEECE1"/>
    </a:lt2>
    <a:accent1>
      <a:srgbClr val="C00000"/>
    </a:accent1>
    <a:accent2>
      <a:srgbClr val="370A07"/>
    </a:accent2>
    <a:accent3>
      <a:srgbClr val="FFFF00"/>
    </a:accent3>
    <a:accent4>
      <a:srgbClr val="370A07"/>
    </a:accent4>
    <a:accent5>
      <a:srgbClr val="00B050"/>
    </a:accent5>
    <a:accent6>
      <a:srgbClr val="2B30F1"/>
    </a:accent6>
    <a:hlink>
      <a:srgbClr val="00B0F0"/>
    </a:hlink>
    <a:folHlink>
      <a:srgbClr val="0AF415"/>
    </a:folHlink>
  </a:clrScheme>
</a:themeOverride>
</file>

<file path=ppt/theme/themeOverride30.xml><?xml version="1.0" encoding="utf-8"?>
<a:themeOverride xmlns:a="http://schemas.openxmlformats.org/drawingml/2006/main">
  <a:clrScheme name="Другая 15">
    <a:dk1>
      <a:sysClr val="windowText" lastClr="000000"/>
    </a:dk1>
    <a:lt1>
      <a:srgbClr val="FFFFFF"/>
    </a:lt1>
    <a:dk2>
      <a:srgbClr val="370A07"/>
    </a:dk2>
    <a:lt2>
      <a:srgbClr val="EEECE1"/>
    </a:lt2>
    <a:accent1>
      <a:srgbClr val="C00000"/>
    </a:accent1>
    <a:accent2>
      <a:srgbClr val="370A07"/>
    </a:accent2>
    <a:accent3>
      <a:srgbClr val="FFFF00"/>
    </a:accent3>
    <a:accent4>
      <a:srgbClr val="370A07"/>
    </a:accent4>
    <a:accent5>
      <a:srgbClr val="00B050"/>
    </a:accent5>
    <a:accent6>
      <a:srgbClr val="2B30F1"/>
    </a:accent6>
    <a:hlink>
      <a:srgbClr val="00B0F0"/>
    </a:hlink>
    <a:folHlink>
      <a:srgbClr val="0AF415"/>
    </a:folHlink>
  </a:clrScheme>
</a:themeOverride>
</file>

<file path=ppt/theme/themeOverride31.xml><?xml version="1.0" encoding="utf-8"?>
<a:themeOverride xmlns:a="http://schemas.openxmlformats.org/drawingml/2006/main">
  <a:clrScheme name="Другая 15">
    <a:dk1>
      <a:sysClr val="windowText" lastClr="000000"/>
    </a:dk1>
    <a:lt1>
      <a:srgbClr val="FFFFFF"/>
    </a:lt1>
    <a:dk2>
      <a:srgbClr val="370A07"/>
    </a:dk2>
    <a:lt2>
      <a:srgbClr val="EEECE1"/>
    </a:lt2>
    <a:accent1>
      <a:srgbClr val="C00000"/>
    </a:accent1>
    <a:accent2>
      <a:srgbClr val="370A07"/>
    </a:accent2>
    <a:accent3>
      <a:srgbClr val="FFFF00"/>
    </a:accent3>
    <a:accent4>
      <a:srgbClr val="370A07"/>
    </a:accent4>
    <a:accent5>
      <a:srgbClr val="00B050"/>
    </a:accent5>
    <a:accent6>
      <a:srgbClr val="2B30F1"/>
    </a:accent6>
    <a:hlink>
      <a:srgbClr val="00B0F0"/>
    </a:hlink>
    <a:folHlink>
      <a:srgbClr val="0AF415"/>
    </a:folHlink>
  </a:clrScheme>
</a:themeOverride>
</file>

<file path=ppt/theme/themeOverride32.xml><?xml version="1.0" encoding="utf-8"?>
<a:themeOverride xmlns:a="http://schemas.openxmlformats.org/drawingml/2006/main">
  <a:clrScheme name="Другая 15">
    <a:dk1>
      <a:sysClr val="windowText" lastClr="000000"/>
    </a:dk1>
    <a:lt1>
      <a:srgbClr val="FFFFFF"/>
    </a:lt1>
    <a:dk2>
      <a:srgbClr val="370A07"/>
    </a:dk2>
    <a:lt2>
      <a:srgbClr val="EEECE1"/>
    </a:lt2>
    <a:accent1>
      <a:srgbClr val="C00000"/>
    </a:accent1>
    <a:accent2>
      <a:srgbClr val="370A07"/>
    </a:accent2>
    <a:accent3>
      <a:srgbClr val="FFFF00"/>
    </a:accent3>
    <a:accent4>
      <a:srgbClr val="370A07"/>
    </a:accent4>
    <a:accent5>
      <a:srgbClr val="00B050"/>
    </a:accent5>
    <a:accent6>
      <a:srgbClr val="2B30F1"/>
    </a:accent6>
    <a:hlink>
      <a:srgbClr val="00B0F0"/>
    </a:hlink>
    <a:folHlink>
      <a:srgbClr val="0AF415"/>
    </a:folHlink>
  </a:clrScheme>
</a:themeOverride>
</file>

<file path=ppt/theme/themeOverride33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4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5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6.xml><?xml version="1.0" encoding="utf-8"?>
<a:themeOverride xmlns:a="http://schemas.openxmlformats.org/drawingml/2006/main">
  <a:clrScheme name="Другая 3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91</TotalTime>
  <Words>4185</Words>
  <Application>Microsoft Office PowerPoint</Application>
  <PresentationFormat>Экран (4:3)</PresentationFormat>
  <Paragraphs>738</Paragraphs>
  <Slides>89</Slides>
  <Notes>3</Notes>
  <HiddenSlides>0</HiddenSlides>
  <MMClips>3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89</vt:i4>
      </vt:variant>
    </vt:vector>
  </HeadingPairs>
  <TitlesOfParts>
    <vt:vector size="97" baseType="lpstr">
      <vt:lpstr>Трек</vt:lpstr>
      <vt:lpstr>Яркая</vt:lpstr>
      <vt:lpstr>Изящная</vt:lpstr>
      <vt:lpstr>Поток</vt:lpstr>
      <vt:lpstr>Техническая</vt:lpstr>
      <vt:lpstr>Официальная</vt:lpstr>
      <vt:lpstr>Апекс</vt:lpstr>
      <vt:lpstr>1_Яркая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</vt:vector>
  </TitlesOfParts>
  <Company>Wolfish 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Толя</dc:creator>
  <cp:lastModifiedBy>Толя</cp:lastModifiedBy>
  <cp:revision>10</cp:revision>
  <dcterms:created xsi:type="dcterms:W3CDTF">2012-10-20T08:35:34Z</dcterms:created>
  <dcterms:modified xsi:type="dcterms:W3CDTF">2012-10-23T14:08:50Z</dcterms:modified>
</cp:coreProperties>
</file>