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>
        <p:scale>
          <a:sx n="66" d="100"/>
          <a:sy n="66" d="100"/>
        </p:scale>
        <p:origin x="-95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ransition spd="med"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8788B-69AE-4387-AC37-5A795BDA79EF}" type="datetimeFigureOut">
              <a:rPr lang="uk-UA" smtClean="0"/>
              <a:pPr/>
              <a:t>23.09.2012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C4216-9585-4C2A-A7D6-49E3E5ADAAC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over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datai/russkij-jazyk/Sinonim-1/0001-001-Sinoni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40" y="-1140031"/>
            <a:ext cx="10644294" cy="799803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57422" y="357166"/>
            <a:ext cx="5715040" cy="3429024"/>
          </a:xfrm>
        </p:spPr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  </a:t>
            </a:r>
            <a:r>
              <a:rPr lang="de-DE" sz="36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Aussehen und</a:t>
            </a:r>
            <a:r>
              <a:rPr lang="uk-UA" sz="36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/>
            </a:r>
            <a:br>
              <a:rPr lang="uk-UA" sz="36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</a:br>
            <a:r>
              <a:rPr lang="uk-UA" sz="3600" b="1" dirty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</a:t>
            </a:r>
            <a:r>
              <a:rPr lang="uk-UA" sz="36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                               </a:t>
            </a:r>
            <a:r>
              <a:rPr lang="de-DE" sz="3600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 Charakter</a:t>
            </a:r>
            <a:r>
              <a:rPr lang="uk-UA" sz="16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uk-UA" sz="16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600" b="1" dirty="0" smtClean="0"/>
              <a:t>                                                                         </a:t>
            </a:r>
            <a:r>
              <a:rPr lang="ru-RU" sz="1800" dirty="0" err="1" smtClean="0"/>
              <a:t>Підготувала</a:t>
            </a:r>
            <a:r>
              <a:rPr lang="ru-RU" sz="1800" dirty="0" smtClean="0"/>
              <a:t>: </a:t>
            </a:r>
            <a:br>
              <a:rPr lang="ru-RU" sz="1800" dirty="0" smtClean="0"/>
            </a:br>
            <a:r>
              <a:rPr lang="ru-RU" sz="1800" dirty="0" smtClean="0"/>
              <a:t>                                                    </a:t>
            </a:r>
            <a:r>
              <a:rPr lang="ru-RU" sz="1800" dirty="0" err="1" smtClean="0"/>
              <a:t>вчитель</a:t>
            </a:r>
            <a:r>
              <a:rPr lang="ru-RU" sz="1800" dirty="0" smtClean="0"/>
              <a:t> </a:t>
            </a:r>
            <a:r>
              <a:rPr lang="ru-RU" sz="1800" dirty="0" err="1" smtClean="0"/>
              <a:t>німецької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мови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                                                </a:t>
            </a:r>
            <a:r>
              <a:rPr lang="ru-RU" sz="1800" dirty="0" err="1" smtClean="0"/>
              <a:t>Запорізького</a:t>
            </a:r>
            <a:r>
              <a:rPr lang="ru-RU" sz="1800" dirty="0" smtClean="0"/>
              <a:t> </a:t>
            </a:r>
            <a:br>
              <a:rPr lang="ru-RU" sz="1800" dirty="0" smtClean="0"/>
            </a:br>
            <a:r>
              <a:rPr lang="ru-RU" sz="1800" dirty="0" smtClean="0"/>
              <a:t>                                                           </a:t>
            </a:r>
            <a:r>
              <a:rPr lang="ru-RU" sz="1800" dirty="0" err="1" smtClean="0"/>
              <a:t>колегіуму</a:t>
            </a:r>
            <a:r>
              <a:rPr lang="ru-RU" sz="1800" dirty="0" smtClean="0"/>
              <a:t> «</a:t>
            </a:r>
            <a:r>
              <a:rPr lang="uk-UA" sz="1800" dirty="0" err="1" smtClean="0"/>
              <a:t>Елінт</a:t>
            </a:r>
            <a:r>
              <a:rPr lang="ru-RU" sz="1800" dirty="0" smtClean="0"/>
              <a:t>»</a:t>
            </a:r>
            <a:br>
              <a:rPr lang="ru-RU" sz="1800" dirty="0" smtClean="0"/>
            </a:br>
            <a:r>
              <a:rPr lang="ru-RU" sz="1800" dirty="0" smtClean="0"/>
              <a:t>                   </a:t>
            </a:r>
            <a:br>
              <a:rPr lang="ru-RU" sz="1800" dirty="0" smtClean="0"/>
            </a:br>
            <a:r>
              <a:rPr lang="ru-RU" sz="1800" i="1" dirty="0"/>
              <a:t> </a:t>
            </a:r>
            <a:r>
              <a:rPr lang="ru-RU" sz="1800" i="1" dirty="0" smtClean="0"/>
              <a:t>                                  </a:t>
            </a:r>
            <a:r>
              <a:rPr lang="ru-RU" sz="1800" b="1" i="1" dirty="0" smtClean="0"/>
              <a:t>Власенко </a:t>
            </a:r>
            <a:br>
              <a:rPr lang="ru-RU" sz="1800" b="1" i="1" dirty="0" smtClean="0"/>
            </a:br>
            <a:r>
              <a:rPr lang="ru-RU" sz="1800" b="1" i="1" dirty="0" smtClean="0"/>
              <a:t>                               Марина </a:t>
            </a:r>
            <a:r>
              <a:rPr lang="ru-RU" sz="1800" b="1" i="1" dirty="0" err="1" smtClean="0"/>
              <a:t>Василівна</a:t>
            </a:r>
            <a:endParaRPr lang="uk-UA" sz="1800" b="1" i="1" dirty="0"/>
          </a:p>
        </p:txBody>
      </p:sp>
      <p:pic>
        <p:nvPicPr>
          <p:cNvPr id="5122" name="Picture 2" descr="http://img1.liveinternet.ru/images/attach/c/2/69/202/69202894_1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10465"/>
            <a:ext cx="3929090" cy="214753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44" y="0"/>
            <a:ext cx="9128155" cy="685799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714488"/>
            <a:ext cx="8715436" cy="4071966"/>
          </a:xfrm>
        </p:spPr>
        <p:txBody>
          <a:bodyPr>
            <a:normAutofit/>
          </a:bodyPr>
          <a:lstStyle/>
          <a:p>
            <a:r>
              <a:rPr lang="de-DE" sz="4800" i="1" dirty="0">
                <a:solidFill>
                  <a:srgbClr val="FF0000"/>
                </a:solidFill>
                <a:latin typeface="Hobo Std" pitchFamily="34" charset="0"/>
              </a:rPr>
              <a:t>D</a:t>
            </a:r>
            <a:r>
              <a:rPr lang="de-DE" sz="4800" i="1" dirty="0" smtClean="0">
                <a:solidFill>
                  <a:srgbClr val="FF0000"/>
                </a:solidFill>
                <a:latin typeface="Hobo Std" pitchFamily="34" charset="0"/>
              </a:rPr>
              <a:t>ie sind klein und zart, </a:t>
            </a:r>
            <a:r>
              <a:rPr lang="de-DE" sz="4800" i="1" dirty="0" smtClean="0">
                <a:latin typeface="Hobo Std" pitchFamily="34" charset="0"/>
              </a:rPr>
              <a:t/>
            </a:r>
            <a:br>
              <a:rPr lang="de-DE" sz="4800" i="1" dirty="0" smtClean="0">
                <a:latin typeface="Hobo Std" pitchFamily="34" charset="0"/>
              </a:rPr>
            </a:br>
            <a:r>
              <a:rPr lang="de-DE" sz="4800" i="1" dirty="0" smtClean="0">
                <a:solidFill>
                  <a:srgbClr val="00B0F0"/>
                </a:solidFill>
                <a:latin typeface="Hobo Std" pitchFamily="34" charset="0"/>
              </a:rPr>
              <a:t>Sie sind sehr</a:t>
            </a:r>
            <a:r>
              <a:rPr lang="ru-RU" sz="4800" i="1" dirty="0" smtClean="0">
                <a:solidFill>
                  <a:srgbClr val="00B0F0"/>
                </a:solidFill>
              </a:rPr>
              <a:t>-</a:t>
            </a:r>
            <a:r>
              <a:rPr lang="de-DE" sz="4800" i="1" dirty="0" smtClean="0">
                <a:solidFill>
                  <a:srgbClr val="00B0F0"/>
                </a:solidFill>
                <a:latin typeface="Hobo Std" pitchFamily="34" charset="0"/>
              </a:rPr>
              <a:t>sehr </a:t>
            </a:r>
            <a:r>
              <a:rPr lang="de-DE" sz="4800" i="1" dirty="0" smtClean="0">
                <a:solidFill>
                  <a:srgbClr val="00B0F0"/>
                </a:solidFill>
                <a:latin typeface="Hobo Std" pitchFamily="34" charset="0"/>
              </a:rPr>
              <a:t>alt</a:t>
            </a:r>
            <a:r>
              <a:rPr lang="en-US" sz="4800" i="1" dirty="0" smtClean="0">
                <a:solidFill>
                  <a:srgbClr val="00B0F0"/>
                </a:solidFill>
                <a:latin typeface="Hobo Std" pitchFamily="34" charset="0"/>
              </a:rPr>
              <a:t>.</a:t>
            </a:r>
            <a:r>
              <a:rPr lang="uk-UA" sz="4800" i="1" dirty="0" smtClean="0"/>
              <a:t/>
            </a:r>
            <a:br>
              <a:rPr lang="uk-UA" sz="4800" i="1" dirty="0" smtClean="0"/>
            </a:br>
            <a:r>
              <a:rPr lang="de-DE" sz="4800" i="1" dirty="0" smtClean="0">
                <a:solidFill>
                  <a:srgbClr val="00B050"/>
                </a:solidFill>
                <a:latin typeface="Hobo Std" pitchFamily="34" charset="0"/>
              </a:rPr>
              <a:t>Sie wohnen oft in den Gärten </a:t>
            </a:r>
            <a:r>
              <a:rPr lang="uk-UA" sz="4800" i="1" dirty="0" smtClean="0">
                <a:solidFill>
                  <a:srgbClr val="00B050"/>
                </a:solidFill>
              </a:rPr>
              <a:t>,</a:t>
            </a:r>
            <a:br>
              <a:rPr lang="uk-UA" sz="4800" i="1" dirty="0" smtClean="0">
                <a:solidFill>
                  <a:srgbClr val="00B050"/>
                </a:solidFill>
              </a:rPr>
            </a:br>
            <a:r>
              <a:rPr lang="de-DE" sz="4800" i="1" dirty="0" smtClean="0">
                <a:latin typeface="Hobo Std" pitchFamily="34" charset="0"/>
              </a:rPr>
              <a:t> </a:t>
            </a:r>
            <a:r>
              <a:rPr lang="de-DE" sz="4800" i="1" dirty="0" smtClean="0">
                <a:solidFill>
                  <a:schemeClr val="accent4">
                    <a:lumMod val="75000"/>
                  </a:schemeClr>
                </a:solidFill>
                <a:latin typeface="Hobo Std" pitchFamily="34" charset="0"/>
              </a:rPr>
              <a:t>Und tragen </a:t>
            </a:r>
            <a:r>
              <a:rPr lang="de-DE" sz="4800" i="1" dirty="0" smtClean="0">
                <a:solidFill>
                  <a:schemeClr val="accent4">
                    <a:lumMod val="75000"/>
                  </a:schemeClr>
                </a:solidFill>
                <a:latin typeface="Hobo Std" pitchFamily="34" charset="0"/>
              </a:rPr>
              <a:t>lange </a:t>
            </a:r>
            <a:r>
              <a:rPr lang="de-DE" sz="4800" i="1" dirty="0" smtClean="0">
                <a:solidFill>
                  <a:schemeClr val="accent4">
                    <a:lumMod val="75000"/>
                  </a:schemeClr>
                </a:solidFill>
                <a:latin typeface="Hobo Std" pitchFamily="34" charset="0"/>
              </a:rPr>
              <a:t>Bärte. </a:t>
            </a:r>
            <a:endParaRPr lang="uk-UA" sz="48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Рисунок 4" descr="image_1061011130030136927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15174" y="1428736"/>
            <a:ext cx="1928826" cy="2431998"/>
          </a:xfrm>
          <a:prstGeom prst="rect">
            <a:avLst/>
          </a:prstGeom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free-maker.ru/wp-content/uploads/2011/03/textura_kletka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34070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978" y="428604"/>
            <a:ext cx="9044022" cy="2082792"/>
          </a:xfrm>
        </p:spPr>
        <p:txBody>
          <a:bodyPr>
            <a:normAutofit/>
          </a:bodyPr>
          <a:lstStyle/>
          <a:p>
            <a:r>
              <a:rPr lang="de-DE" sz="6000" b="1" dirty="0" smtClean="0">
                <a:latin typeface="Giddyup Std" pitchFamily="66" charset="0"/>
              </a:rPr>
              <a:t>Zwerge</a:t>
            </a:r>
            <a:endParaRPr lang="uk-UA" sz="6000" b="1" dirty="0"/>
          </a:p>
        </p:txBody>
      </p:sp>
      <p:pic>
        <p:nvPicPr>
          <p:cNvPr id="15362" name="Picture 2" descr="http://file.mobilmusic.ru/a4/34/fc/86794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5992"/>
            <a:ext cx="9305157" cy="34337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3666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8229600" cy="1143000"/>
          </a:xfrm>
        </p:spPr>
        <p:txBody>
          <a:bodyPr/>
          <a:lstStyle/>
          <a:p>
            <a:r>
              <a:rPr lang="de-DE" dirty="0" smtClean="0">
                <a:solidFill>
                  <a:srgbClr val="FF0000"/>
                </a:solidFill>
                <a:latin typeface="Monotype Corsiva" pitchFamily="66" charset="0"/>
              </a:rPr>
              <a:t>              Nenne die Antonyme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:</a:t>
            </a:r>
            <a:endParaRPr lang="uk-UA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2285992"/>
            <a:ext cx="4357686" cy="457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klug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latin typeface="SimHei" pitchFamily="49" charset="-122"/>
                <a:ea typeface="SimHei" pitchFamily="49" charset="-122"/>
                <a:cs typeface="+mj-cs"/>
              </a:rPr>
              <a:t>groß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4400" b="1" dirty="0" smtClean="0"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lang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latin typeface="SimHei" pitchFamily="49" charset="-122"/>
                <a:ea typeface="SimHei" pitchFamily="49" charset="-122"/>
                <a:cs typeface="+mj-cs"/>
              </a:rPr>
              <a:t>hart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4400" b="1" dirty="0" smtClean="0"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leicht</a:t>
            </a:r>
            <a:endParaRPr kumimoji="0" lang="uk-UA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786182" y="2285992"/>
            <a:ext cx="4357686" cy="457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dumm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latin typeface="SimHei" pitchFamily="49" charset="-122"/>
                <a:ea typeface="SimHei" pitchFamily="49" charset="-122"/>
                <a:cs typeface="+mj-cs"/>
              </a:rPr>
              <a:t>klein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4400" b="1" dirty="0" smtClean="0"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kurz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latin typeface="SimHei" pitchFamily="49" charset="-122"/>
                <a:ea typeface="SimHei" pitchFamily="49" charset="-122"/>
                <a:cs typeface="+mj-cs"/>
              </a:rPr>
              <a:t>weich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4400" b="1" dirty="0" smtClean="0">
              <a:latin typeface="SimHei" pitchFamily="49" charset="-122"/>
              <a:ea typeface="SimHei" pitchFamily="49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Hei" pitchFamily="49" charset="-122"/>
                <a:ea typeface="SimHei" pitchFamily="49" charset="-122"/>
                <a:cs typeface="+mj-cs"/>
              </a:rPr>
              <a:t>schwer</a:t>
            </a:r>
            <a:endParaRPr kumimoji="0" lang="uk-UA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j-cs"/>
            </a:endParaRPr>
          </a:p>
        </p:txBody>
      </p:sp>
      <p:pic>
        <p:nvPicPr>
          <p:cNvPr id="10" name="Picture 2" descr="http://t1.gstatic.com/images?q=tbn:ANd9GcRQSJWdf77KfwU18hkKhgdO4X7Y-AC3eH8Mfs3_qU2WhcUaHoy7IU4qYMUV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286124"/>
            <a:ext cx="3071834" cy="932521"/>
          </a:xfrm>
          <a:prstGeom prst="rect">
            <a:avLst/>
          </a:prstGeom>
          <a:noFill/>
        </p:spPr>
      </p:pic>
      <p:pic>
        <p:nvPicPr>
          <p:cNvPr id="11" name="Picture 2" descr="http://t1.gstatic.com/images?q=tbn:ANd9GcRQSJWdf77KfwU18hkKhgdO4X7Y-AC3eH8Mfs3_qU2WhcUaHoy7IU4qYMUV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071942"/>
            <a:ext cx="3071834" cy="932521"/>
          </a:xfrm>
          <a:prstGeom prst="rect">
            <a:avLst/>
          </a:prstGeom>
          <a:noFill/>
        </p:spPr>
      </p:pic>
      <p:pic>
        <p:nvPicPr>
          <p:cNvPr id="12" name="Picture 2" descr="http://t1.gstatic.com/images?q=tbn:ANd9GcRQSJWdf77KfwU18hkKhgdO4X7Y-AC3eH8Mfs3_qU2WhcUaHoy7IU4qYMUV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929198"/>
            <a:ext cx="3071834" cy="932521"/>
          </a:xfrm>
          <a:prstGeom prst="rect">
            <a:avLst/>
          </a:prstGeom>
          <a:noFill/>
        </p:spPr>
      </p:pic>
      <p:pic>
        <p:nvPicPr>
          <p:cNvPr id="13" name="Picture 2" descr="http://t1.gstatic.com/images?q=tbn:ANd9GcRQSJWdf77KfwU18hkKhgdO4X7Y-AC3eH8Mfs3_qU2WhcUaHoy7IU4qYMUV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925479"/>
            <a:ext cx="3071834" cy="932521"/>
          </a:xfrm>
          <a:prstGeom prst="rect">
            <a:avLst/>
          </a:prstGeom>
          <a:noFill/>
        </p:spPr>
      </p:pic>
      <p:pic>
        <p:nvPicPr>
          <p:cNvPr id="16386" name="Picture 2" descr="http://t1.gstatic.com/images?q=tbn:ANd9GcRQSJWdf77KfwU18hkKhgdO4X7Y-AC3eH8Mfs3_qU2WhcUaHoy7IU4qYMUV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357430"/>
            <a:ext cx="3071834" cy="93252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68" y="0"/>
            <a:ext cx="9715568" cy="68431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14422"/>
            <a:ext cx="8229600" cy="1143000"/>
          </a:xfrm>
        </p:spPr>
        <p:txBody>
          <a:bodyPr/>
          <a:lstStyle/>
          <a:p>
            <a:r>
              <a:rPr lang="de-DE" dirty="0" smtClean="0">
                <a:solidFill>
                  <a:srgbClr val="FF0000"/>
                </a:solidFill>
                <a:latin typeface="Monotype Corsiva" pitchFamily="66" charset="0"/>
              </a:rPr>
              <a:t>Finde die richtigen </a:t>
            </a:r>
            <a:r>
              <a:rPr lang="de-DE" dirty="0" smtClean="0">
                <a:solidFill>
                  <a:srgbClr val="FF0000"/>
                </a:solidFill>
                <a:latin typeface="Monotype Corsiva" pitchFamily="66" charset="0"/>
              </a:rPr>
              <a:t>Adjektive</a:t>
            </a:r>
            <a:endParaRPr lang="uk-UA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http://photoshoples.ucoz.ua/_pu/0/8081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1428736"/>
            <a:ext cx="1857388" cy="1857388"/>
          </a:xfrm>
          <a:prstGeom prst="rect">
            <a:avLst/>
          </a:prstGeom>
          <a:noFill/>
        </p:spPr>
      </p:pic>
      <p:pic>
        <p:nvPicPr>
          <p:cNvPr id="1030" name="Picture 6" descr="http://www.medkrug.ru/web/uploads/users/214/213920/e15109684be7700684c7e42d6a4966a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2214554"/>
            <a:ext cx="1514478" cy="1301920"/>
          </a:xfrm>
          <a:prstGeom prst="rect">
            <a:avLst/>
          </a:prstGeom>
          <a:noFill/>
        </p:spPr>
      </p:pic>
      <p:pic>
        <p:nvPicPr>
          <p:cNvPr id="1034" name="Picture 10" descr="&amp;Scy;&amp;mcy;&amp;acy;&amp;jcy;&amp;lcy; &amp;bcy;&amp;ocy;&amp;kcy;&amp;scy;&amp;iecy;&amp;rcy; - &amp;Scy;&amp;mcy;&amp;acy;&amp;jcy;&amp;lcy;&amp;icy;&amp;kcy;&amp;icy;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3143248"/>
            <a:ext cx="1500192" cy="1500194"/>
          </a:xfrm>
          <a:prstGeom prst="rect">
            <a:avLst/>
          </a:prstGeom>
          <a:noFill/>
        </p:spPr>
      </p:pic>
      <p:pic>
        <p:nvPicPr>
          <p:cNvPr id="1036" name="Picture 12" descr="&amp;Scy;&amp;mcy;&amp;acy;&amp;jcy;&amp;lcy;&amp;icy;&amp;kcy; &amp;pcy;&amp;ocy;&amp;zcy;&amp;icy;&amp;tcy;&amp;icy;&amp;vcy; - &amp;Scy;&amp;mcy;&amp;acy;&amp;jcy;&amp;lcy;&amp;icy;&amp;kcy;&amp;icy;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14235" y="1214422"/>
            <a:ext cx="1829765" cy="2428892"/>
          </a:xfrm>
          <a:prstGeom prst="rect">
            <a:avLst/>
          </a:prstGeom>
          <a:noFill/>
        </p:spPr>
      </p:pic>
      <p:pic>
        <p:nvPicPr>
          <p:cNvPr id="1040" name="Picture 16" descr="&amp;Scy;&amp;mcy;&amp;acy;&amp;jcy;&amp;lcy;&amp;icy;&amp;kcy; &amp;scy; &amp;scy;&amp;ocy;&amp;bcy;&amp;acy;&amp;kcy;&amp;ocy;&amp;jcy; - &amp;Scy;&amp;mcy;&amp;acy;&amp;jcy;&amp;lcy;&amp;icy;&amp;kcy;&amp;icy;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57356" y="3143248"/>
            <a:ext cx="1597544" cy="1523241"/>
          </a:xfrm>
          <a:prstGeom prst="rect">
            <a:avLst/>
          </a:prstGeom>
          <a:noFill/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0" y="5072074"/>
            <a:ext cx="1928826" cy="642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sportlich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000232" y="5786454"/>
            <a:ext cx="1928826" cy="642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solidFill>
                  <a:srgbClr val="00B050"/>
                </a:solidFill>
                <a:latin typeface="Monotype Corsiva" pitchFamily="66" charset="0"/>
                <a:ea typeface="+mj-ea"/>
                <a:cs typeface="+mj-cs"/>
              </a:rPr>
              <a:t>lustig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071934" y="5143512"/>
            <a:ext cx="1928826" cy="642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solidFill>
                  <a:srgbClr val="7030A0"/>
                </a:solidFill>
                <a:latin typeface="Monotype Corsiva" pitchFamily="66" charset="0"/>
                <a:ea typeface="+mj-ea"/>
                <a:cs typeface="+mj-cs"/>
              </a:rPr>
              <a:t>böse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-214346" y="6072206"/>
            <a:ext cx="1928826" cy="642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solidFill>
                  <a:schemeClr val="accent6"/>
                </a:solidFill>
                <a:latin typeface="Monotype Corsiva" pitchFamily="66" charset="0"/>
                <a:ea typeface="+mj-ea"/>
                <a:cs typeface="+mj-cs"/>
              </a:rPr>
              <a:t>treu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500562" y="5929330"/>
            <a:ext cx="1928826" cy="642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dirty="0" smtClean="0">
                <a:solidFill>
                  <a:srgbClr val="C00000"/>
                </a:solidFill>
                <a:latin typeface="Monotype Corsiva" pitchFamily="66" charset="0"/>
                <a:ea typeface="+mj-ea"/>
                <a:cs typeface="+mj-cs"/>
              </a:rPr>
              <a:t>lieb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93 -0.0111 C 0.07483 -0.01988 0.08681 -0.02034 0.09827 -0.02173 C 0.10903 -0.02659 0.12188 -0.03306 0.13316 -0.03445 C 0.1441 -0.03584 0.14861 -0.03607 0.15851 -0.03861 C 0.16615 -0.04069 0.17327 -0.04439 0.18073 -0.04693 C 0.18455 -0.04832 0.20122 -0.05087 0.20452 -0.05133 C 0.21597 -0.05618 0.22587 -0.06104 0.23785 -0.06404 C 0.24827 -0.06936 0.25868 -0.07422 0.26962 -0.07653 C 0.28334 -0.08555 0.29931 -0.09364 0.3125 -0.10404 C 0.32309 -0.1126 0.33299 -0.12231 0.34427 -0.12948 C 0.36997 -0.14543 0.39861 -0.16185 0.42049 -0.18659 C 0.425 -0.19167 0.42795 -0.1993 0.43316 -0.20347 C 0.44011 -0.20902 0.44618 -0.21526 0.45209 -0.22243 C 0.46077 -0.2326 0.46788 -0.24555 0.47604 -0.25641 C 0.48125 -0.26335 0.48768 -0.26913 0.4934 -0.27537 C 0.50643 -0.28971 0.51788 -0.30797 0.52986 -0.32393 C 0.53212 -0.32693 0.53281 -0.33133 0.53472 -0.33456 C 0.54306 -0.34867 0.55243 -0.36208 0.56007 -0.37688 C 0.57413 -0.40416 0.58542 -0.43399 0.59983 -0.46127 C 0.60625 -0.48717 0.61077 -0.51329 0.61563 -0.53965 C 0.61441 -0.57318 0.6158 -0.60925 0.58715 -0.62196 C 0.57674 -0.6326 0.57222 -0.6393 0.56007 -0.64323 C 0.55608 -0.64832 0.54827 -0.65988 0.54271 -0.66219 C 0.53802 -0.66428 0.53611 -0.66474 0.5316 -0.66844 C 0.52535 -0.67376 0.52691 -0.67537 0.52049 -0.67699 C 0.51372 -0.67884 0.50677 -0.67977 0.49983 -0.68115 C 0.47865 -0.67977 0.46007 -0.67584 0.43941 -0.67283 C 0.41719 -0.67376 0.39445 -0.67191 0.37275 -0.67907 C 0.26979 -0.6756 0.28195 -0.68416 0.22674 -0.66636 C 0.21788 -0.6585 0.22379 -0.66289 0.20764 -0.65595 C 0.19775 -0.65179 0.18611 -0.64231 0.17604 -0.63676 C 0.16823 -0.62682 0.17778 -0.63769 0.16806 -0.63052 C 0.16476 -0.62797 0.16215 -0.62335 0.15851 -0.62196 C 0.14462 -0.61688 0.15104 -0.61965 0.13941 -0.61364 C 0.13542 -0.60809 0.13229 -0.60532 0.12674 -0.603 C 0.11997 -0.58936 0.12795 -0.60254 0.11875 -0.59445 C 0.11302 -0.58936 0.10955 -0.57988 0.10452 -0.57341 C 0.10347 -0.57063 0.10278 -0.5674 0.10139 -0.56485 C 0.09948 -0.56115 0.0967 -0.55838 0.09497 -0.55445 C 0.09393 -0.55191 0.09427 -0.54867 0.0934 -0.54589 C 0.09045 -0.53665 0.08594 -0.52763 0.08073 -0.52046 C 0.07865 -0.51237 0.07275 -0.49734 0.07275 -0.49711 C 0.06979 -0.46936 0.06198 -0.44277 0.05382 -0.41688 C 0.0507 -0.39144 0.04757 -0.37688 0.05209 -0.34936 C 0.05538 -0.32925 0.07292 -0.31653 0.08386 -0.30497 C 0.09115 -0.29734 0.09549 -0.28878 0.10295 -0.28162 C 0.11077 -0.27399 0.12136 -0.27167 0.1283 -0.26266 C 0.1316 -0.2585 0.13733 -0.25063 0.14097 -0.24786 C 0.15347 -0.23815 0.17084 -0.23167 0.18229 -0.21826 C 0.19254 -0.20624 0.20035 -0.19329 0.21094 -0.18243 C 0.21979 -0.17318 0.22969 -0.16832 0.23941 -0.16115 C 0.25122 -0.15237 0.26094 -0.14243 0.27431 -0.13803 C 0.2908 -0.12717 0.30781 -0.1163 0.32518 -0.10844 C 0.33802 -0.10266 0.35347 -0.10358 0.3665 -0.10196 C 0.37604 -0.10081 0.38559 -0.09826 0.39497 -0.09572 C 0.46372 -0.09641 0.53264 -0.09595 0.60139 -0.0978 C 0.61354 -0.09803 0.63785 -0.10196 0.63785 -0.10173 C 0.66493 -0.10913 0.65643 -0.10613 0.70452 -0.10613 " pathEditMode="relative" rAng="0" ptsTypes="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" y="-3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35 -0.05179 C -0.06736 -0.06752 -0.05295 -0.07653 -0.0427 -0.08347 C -0.04045 -0.08509 -0.03871 -0.08809 -0.03645 -0.08971 C -0.0335 -0.09202 -0.02986 -0.09202 -0.02691 -0.09411 C -0.02031 -0.0985 -0.01388 -0.10752 -0.00781 -0.11307 C 0.00122 -0.12162 0.00834 -0.13457 0.0191 -0.1385 C 0.04115 -0.16185 0.06719 -0.19653 0.09532 -0.20393 C 0.10348 -0.20925 0.11025 -0.2148 0.1191 -0.21873 C 0.12796 -0.23006 0.11441 -0.21434 0.13021 -0.22497 C 0.1323 -0.22636 0.13316 -0.2296 0.13507 -0.23145 C 0.14462 -0.24093 0.15365 -0.25133 0.16511 -0.25688 C 0.17587 -0.27029 0.19046 -0.27931 0.2033 -0.28856 C 0.21476 -0.29688 0.22674 -0.30844 0.23664 -0.32023 C 0.23941 -0.3237 0.24254 -0.32671 0.24462 -0.33087 C 0.24566 -0.33295 0.24636 -0.33526 0.24775 -0.33711 C 0.25573 -0.34775 0.26337 -0.35607 0.26997 -0.36879 C 0.27674 -0.38174 0.28386 -0.39422 0.29063 -0.40694 C 0.29809 -0.42081 0.28889 -0.41087 0.29844 -0.41966 C 0.30244 -0.43399 0.30973 -0.44578 0.31441 -0.45966 C 0.31789 -0.47029 0.31858 -0.48463 0.32066 -0.49572 C 0.32136 -0.49989 0.32761 -0.51607 0.32865 -0.51885 C 0.3323 -0.55353 0.33455 -0.59538 0.31754 -0.62451 C 0.31511 -0.63468 0.30886 -0.64046 0.3033 -0.64786 C 0.29323 -0.66127 0.2974 -0.6689 0.28264 -0.67538 C 0.27987 -0.68093 0.27257 -0.69179 0.26841 -0.69434 C 0.254 -0.70335 0.22292 -0.71098 0.20799 -0.7133 C 0.19966 -0.71445 0.19115 -0.71492 0.18264 -0.71561 C 0.16945 -0.71861 0.15608 -0.72093 0.14289 -0.72393 C 0.13282 -0.72347 0.09462 -0.72509 0.07466 -0.71977 C 0.06042 -0.71607 0.04844 -0.70682 0.03507 -0.70081 C 0.01893 -0.67931 0.03612 -0.69966 0.02396 -0.69018 C 0.01875 -0.68601 0.01407 -0.67838 0.00955 -0.6733 C 0.00226 -0.66497 -0.00885 -0.65781 -0.01736 -0.65202 C -0.02534 -0.64648 -0.03472 -0.64463 -0.0427 -0.63931 C -0.05086 -0.63376 -0.05729 -0.62451 -0.06493 -0.61827 C -0.07118 -0.61318 -0.07795 -0.60925 -0.08402 -0.60347 C -0.09045 -0.59746 -0.09826 -0.5859 -0.10625 -0.58243 C -0.11597 -0.56879 -0.12638 -0.557 -0.13645 -0.54428 C -0.13975 -0.53526 -0.1434 -0.52717 -0.14756 -0.51885 C -0.15191 -0.50104 -0.15694 -0.4837 -0.16493 -0.46821 C -0.16822 -0.46197 -0.17447 -0.44925 -0.17447 -0.44925 C -0.17586 -0.43931 -0.17795 -0.42983 -0.17934 -0.41966 C -0.17864 -0.40833 -0.1802 -0.39561 -0.17604 -0.38567 C -0.17361 -0.37989 -0.16927 -0.37619 -0.16649 -0.37087 C -0.16423 -0.36671 -0.16145 -0.36301 -0.16024 -0.35815 C -0.15972 -0.35607 -0.15954 -0.35376 -0.15868 -0.35191 C -0.1559 -0.3459 -0.15208 -0.34081 -0.14913 -0.33503 C -0.14427 -0.32532 -0.14149 -0.32694 -0.13489 -0.32023 C -0.12534 -0.31075 -0.13472 -0.31584 -0.12534 -0.31168 C -0.11388 -0.29734 -0.10156 -0.2911 -0.08715 -0.28416 C -0.08177 -0.2733 -0.0868 -0.28185 -0.07934 -0.27376 C -0.07812 -0.27237 -0.07604 -0.26937 -0.07604 -0.26937 " pathEditMode="relative" ptsTypes="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2 -0.02682 C 0.13525 -0.02751 0.23629 -0.02682 0.33733 -0.0289 C 0.34722 -0.02913 0.3658 -0.03931 0.3658 -0.03908 C 0.38594 -0.05572 0.41059 -0.05965 0.4309 -0.07538 C 0.43629 -0.07954 0.44184 -0.08347 0.44688 -0.08809 C 0.45156 -0.09225 0.45469 -0.09919 0.45955 -0.10289 C 0.46198 -0.10474 0.46493 -0.1052 0.46754 -0.10705 C 0.47656 -0.11353 0.48316 -0.12277 0.49288 -0.12601 C 0.50191 -0.1385 0.48941 -0.12231 0.50087 -0.13249 C 0.50278 -0.1341 0.50382 -0.13688 0.50556 -0.13873 C 0.51215 -0.14613 0.5184 -0.1526 0.52622 -0.15769 C 0.5349 -0.16948 0.54514 -0.17688 0.55469 -0.1896 C 0.55677 -0.19237 0.55903 -0.19514 0.56111 -0.19792 C 0.56268 -0.2 0.5658 -0.20439 0.5658 -0.20416 C 0.56719 -0.20925 0.56702 -0.2148 0.5691 -0.21919 C 0.57222 -0.22613 0.58021 -0.23815 0.58021 -0.23792 C 0.58299 -0.24902 0.58785 -0.25919 0.59132 -0.26983 C 0.59566 -0.28277 0.59913 -0.29642 0.60243 -0.31006 C 0.60104 -0.31977 0.59913 -0.32879 0.59601 -0.33757 " pathEditMode="relative" rAng="0" ptsTypes="ffffffffffffffffff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-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6012 C -0.00711 -0.0615 -0.0118 -0.06289 -0.01371 -0.06659 C -0.01493 -0.0689 -0.01441 -0.07237 -0.01527 -0.07492 C -0.01597 -0.07723 -0.01736 -0.07931 -0.0184 -0.08139 C -0.01944 -0.08671 -0.02291 -0.09087 -0.02326 -0.09619 C -0.02725 -0.14867 -0.02552 -0.20185 -0.02638 -0.25457 C -0.02586 -0.27145 -0.02604 -0.28856 -0.02482 -0.30544 C -0.02378 -0.32023 -0.01527 -0.34775 -0.01059 -0.36023 C -0.00711 -0.36948 -0.00607 -0.38035 -0.0026 -0.38983 C -0.00121 -0.40162 0.00087 -0.41341 0.00539 -0.42382 C 0.0066 -0.42682 0.00851 -0.42937 0.01007 -0.43214 C 0.01233 -0.4363 0.0165 -0.44486 0.0165 -0.44486 C 0.01875 -0.45434 0.02466 -0.46012 0.02917 -0.46821 C 0.03143 -0.477 0.03629 -0.48162 0.04028 -0.48925 C 0.04132 -0.49133 0.04219 -0.49387 0.04341 -0.49572 C 0.04532 -0.49873 0.04792 -0.50104 0.04983 -0.50405 C 0.05278 -0.50867 0.054 -0.51538 0.05782 -0.51885 C 0.05938 -0.52023 0.06112 -0.52116 0.0625 -0.52301 C 0.06858 -0.5311 0.07101 -0.54012 0.0783 -0.54636 C 0.08525 -0.55954 0.09271 -0.56439 0.10382 -0.57179 C 0.11164 -0.57711 0.11841 -0.58497 0.12605 -0.59075 C 0.12761 -0.59191 0.12934 -0.5933 0.13073 -0.59492 C 0.13195 -0.5963 0.13264 -0.59838 0.13386 -0.59931 C 0.13803 -0.60255 0.14237 -0.60486 0.14671 -0.60763 C 0.14879 -0.60902 0.15278 -0.61179 0.15278 -0.61179 C 0.15869 -0.61965 0.18073 -0.62474 0.18941 -0.62659 C 0.2125 -0.6252 0.22309 -0.63422 0.23386 -0.61179 C 0.2382 -0.58983 0.23698 -0.57596 0.22448 -0.55908 C 0.21928 -0.53434 0.22639 -0.56463 0.21945 -0.54428 C 0.2125 -0.52324 0.20521 -0.50197 0.20521 -0.47861 " pathEditMode="relative" ptsTypes="fffffffffffffffffffffffffffff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56647E-6 C 0.00399 -0.01572 0.01893 -0.02474 0.03004 -0.02959 C 0.03715 -0.03583 0.0434 -0.0437 0.05087 -0.04855 C 0.05556 -0.05526 0.06007 -0.06034 0.06667 -0.06335 C 0.0724 -0.06867 0.07882 -0.07214 0.0842 -0.07815 C 0.09427 -0.08924 0.10347 -0.10173 0.11268 -0.11422 C 0.11406 -0.11607 0.11615 -0.11676 0.11754 -0.11838 C 0.12031 -0.12161 0.12292 -0.12531 0.12535 -0.12901 C 0.13125 -0.1378 0.13629 -0.14635 0.14288 -0.15422 C 0.14618 -0.15815 0.15243 -0.16693 0.15243 -0.16693 C 0.15521 -0.17456 0.15747 -0.18011 0.16198 -0.18612 C 0.16528 -0.1993 0.17448 -0.21734 0.17934 -0.23052 C 0.18386 -0.26057 0.17743 -0.22266 0.1842 -0.24948 C 0.18663 -0.25919 0.18646 -0.26705 0.19202 -0.27491 C 0.19549 -0.29133 0.19636 -0.30867 0.19844 -0.32555 C 0.19792 -0.3482 0.20208 -0.37248 0.19531 -0.39329 C 0.19115 -0.40578 0.18316 -0.4141 0.17778 -0.42497 C 0.16927 -0.44231 0.15781 -0.4689 0.14601 -0.48208 C 0.12552 -0.50497 0.09879 -0.52462 0.07309 -0.53479 C 0.06181 -0.53919 0.04792 -0.53965 0.03646 -0.54127 C 0.00938 -0.5556 -0.01875 -0.55884 -0.04757 -0.56231 C -0.0592 -0.56832 -0.06823 -0.56924 -0.0809 -0.57086 C -0.12812 -0.56948 -0.16771 -0.57017 -0.21111 -0.55167 C -0.21267 -0.55029 -0.21406 -0.54844 -0.2158 -0.54751 C -0.21892 -0.54566 -0.22535 -0.54335 -0.22535 -0.54335 C -0.23316 -0.53248 -0.2493 -0.51953 -0.26024 -0.51583 C -0.27014 -0.50266 -0.2592 -0.51537 -0.27292 -0.5052 C -0.28437 -0.49664 -0.2934 -0.48346 -0.30625 -0.47768 C -0.31476 -0.4615 -0.32934 -0.45156 -0.34288 -0.44393 C -0.3493 -0.43537 -0.3559 -0.43283 -0.36354 -0.42705 C -0.3658 -0.42543 -0.36753 -0.42219 -0.36979 -0.42057 C -0.37708 -0.41526 -0.38594 -0.4104 -0.39357 -0.40578 C -0.40156 -0.40092 -0.40746 -0.3926 -0.4158 -0.3889 C -0.42118 -0.38219 -0.43177 -0.37826 -0.43802 -0.3741 C -0.44948 -0.36647 -0.46076 -0.35838 -0.47292 -0.35306 C -0.47743 -0.34728 -0.48125 -0.34659 -0.48732 -0.34451 C -0.49253 -0.3452 -0.49826 -0.34381 -0.50312 -0.34659 C -0.50729 -0.3489 -0.51267 -0.3593 -0.51267 -0.3593 C -0.51562 -0.37109 -0.51597 -0.37572 -0.52378 -0.38266 C -0.52726 -0.38936 -0.525 -0.3889 -0.52847 -0.3889 " pathEditMode="relative" ptsTypes="fffffffffffffffffffffffffffffffffffffff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36667" cy="6858000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571612"/>
            <a:ext cx="1163645" cy="506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58412" y="1857364"/>
            <a:ext cx="1343033" cy="1974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928858" y="0"/>
            <a:ext cx="13929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928858" y="2500306"/>
            <a:ext cx="141364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-214346" y="1214422"/>
            <a:ext cx="3929090" cy="5286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Was hat das  Mädchen an</a:t>
            </a: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  <a:endParaRPr kumimoji="0" lang="uk-UA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286380" y="1571612"/>
            <a:ext cx="4143404" cy="4643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dirty="0" smtClean="0">
                <a:solidFill>
                  <a:srgbClr val="002060"/>
                </a:solidFill>
                <a:latin typeface="Hobo Std" pitchFamily="34" charset="0"/>
                <a:ea typeface="+mj-ea"/>
                <a:cs typeface="+mj-cs"/>
              </a:rPr>
              <a:t>Es hat … an.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dirty="0" smtClean="0">
              <a:solidFill>
                <a:srgbClr val="002060"/>
              </a:solidFill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Es trägt … 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dirty="0" smtClean="0">
                <a:solidFill>
                  <a:srgbClr val="002060"/>
                </a:solidFill>
                <a:latin typeface="Hobo Std" pitchFamily="34" charset="0"/>
                <a:ea typeface="+mj-ea"/>
                <a:cs typeface="+mj-cs"/>
              </a:rPr>
              <a:t>Es hat … angezogen.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dirty="0" smtClean="0">
              <a:solidFill>
                <a:srgbClr val="002060"/>
              </a:solidFill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Es sieht … aus.</a:t>
            </a:r>
            <a:endParaRPr kumimoji="0" lang="uk-U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36 0.01479 C -0.11128 0.00601 -0.10034 0.0104 -0.14357 0.0104 C -0.19045 0.0104 -0.23732 0.01179 -0.2842 0.01248 C -0.30034 0.01687 -0.31632 0.01618 -0.33212 0.02358 C -0.33767 0.02867 -0.34166 0.03028 -0.34809 0.0326 C -0.35659 0.04046 -0.35816 0.03791 -0.36406 0.0504 C -0.36562 0.05734 -0.36528 0.05803 -0.36892 0.06381 C -0.37135 0.06774 -0.37673 0.07491 -0.37673 0.07537 C -0.37986 0.0867 -0.3776 0.07976 -0.38489 0.09502 C -0.38993 0.10566 -0.39166 0.11861 -0.39444 0.13063 C -0.38993 0.13734 -0.38489 0.14127 -0.37847 0.14404 C -0.37448 0.15237 -0.36962 0.16046 -0.36562 0.16878 C -0.36215 0.17595 -0.36389 0.17734 -0.35937 0.18219 C -0.35468 0.18705 -0.34965 0.19098 -0.34496 0.19537 C -0.3408 0.1993 -0.33524 0.19768 -0.33055 0.2 C -0.32691 0.19953 -0.29913 0.19699 -0.29375 0.19537 C -0.28194 0.19167 -0.26389 0.17433 -0.25555 0.16184 C -0.2526 0.15052 -0.25208 0.13826 -0.25069 0.12624 C -0.25156 0.10265 -0.24722 0.07213 -0.26337 0.05711 C -0.26562 0.05225 -0.26927 0.04901 -0.27135 0.04369 C -0.27396 0.03722 -0.27482 0.0282 -0.27795 0.02127 C -0.2842 0.00647 -0.29496 -0.01087 -0.30659 -0.01873 C -0.31111 -0.02197 -0.31614 -0.02313 -0.32083 -0.02544 C -0.33107 -0.03029 -0.34218 -0.02891 -0.35278 -0.02983 C -0.36736 -0.02868 -0.37552 -0.02914 -0.38802 -0.02336 C -0.39184 -0.0155 -0.39653 -0.01249 -0.40087 -0.00532 C -0.40764 0.00578 -0.4 -0.00232 -0.40885 0.00578 C -0.41093 0.01017 -0.41441 0.0141 -0.41528 0.01919 C -0.41805 0.03468 -0.42083 0.05086 -0.42482 0.06589 C -0.42986 0.08531 -0.43593 0.10335 -0.44236 0.12184 C -0.44479 0.13849 -0.44323 0.15745 -0.44878 0.17317 C -0.45312 0.1852 -0.46128 0.19352 -0.46805 0.20208 C -0.47569 0.21179 -0.48298 0.2282 -0.49201 0.2356 C -0.49653 0.2393 -0.50295 0.24 -0.50781 0.24231 C -0.52708 0.24138 -0.54618 0.24115 -0.56545 0.24 C -0.57378 0.23953 -0.57534 0.23213 -0.58142 0.22658 C -0.58576 0.22242 -0.59236 0.21942 -0.59739 0.2178 C -0.6026 0.21317 -0.60746 0.21156 -0.61337 0.20878 C -0.6243 0.19329 -0.62031 0.20046 -0.62621 0.18867 C -0.63003 0.17248 -0.6335 0.15606 -0.63732 0.13965 C -0.64149 0.12184 -0.63628 0.14358 -0.64045 0.12624 C -0.64097 0.12416 -0.64201 0.11976 -0.64201 0.12 C -0.64375 0.10265 -0.64357 0.10936 -0.64357 0.09942 " pathEditMode="relative" rAng="0" ptsTypes="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" y="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89 0.34728 C 0.06232 0.3533 0.06771 0.35584 0.071 0.36139 C 0.07222 0.36347 0.07239 0.36578 0.07413 0.36763 C 0.07673 0.37064 0.0809 0.37249 0.08368 0.37526 C 0.0868 0.3785 0.08854 0.38243 0.09166 0.38544 C 0.09757 0.39168 0.10434 0.39746 0.11076 0.40347 C 0.11458 0.40671 0.11649 0.41156 0.12014 0.41503 C 0.12899 0.42335 0.14201 0.43145 0.15347 0.43769 C 0.16979 0.44717 0.15469 0.44254 0.16632 0.44555 C 0.17135 0.44948 0.1776 0.45249 0.18212 0.45711 C 0.18854 0.46335 0.19271 0.47191 0.19791 0.47861 C 0.20416 0.48717 0.20156 0.48046 0.2059 0.48902 C 0.21163 0.50058 0.21406 0.51561 0.22344 0.52601 C 0.22604 0.53457 0.22621 0.54289 0.22969 0.55145 C 0.23229 0.56856 0.23906 0.57827 0.25677 0.58821 C 0.26163 0.59145 0.26684 0.59445 0.27257 0.59584 C 0.27812 0.60046 0.28316 0.60347 0.2901 0.60624 C 0.29618 0.61133 0.30121 0.61156 0.30903 0.61503 C 0.32135 0.62058 0.33385 0.62312 0.34722 0.62682 C 0.35521 0.63098 0.36788 0.63422 0.37743 0.63584 C 0.39444 0.64139 0.4243 0.65179 0.44236 0.65226 C 0.4651 0.65295 0.48802 0.65318 0.51076 0.65364 C 0.52934 0.65688 0.54739 0.65965 0.56632 0.66127 C 0.5809 0.6652 0.5993 0.66451 0.61389 0.6652 C 0.65208 0.67029 0.69201 0.67815 0.73107 0.67931 C 0.75885 0.67977 0.78628 0.68 0.81389 0.68046 C 0.83038 0.68532 0.81771 0.68208 0.85677 0.68046 C 0.92465 0.67746 0.81996 0.68116 0.92187 0.67792 C 0.92708 0.67653 0.9309 0.67422 0.93611 0.67283 C 0.94635 0.66728 0.95434 0.66243 0.96632 0.65989 C 0.96996 0.65781 0.97378 0.65572 0.97743 0.65364 C 0.98264 0.65041 0.99097 0.65133 0.99635 0.64856 C 1.00295 0.64509 0.9993 0.64624 1.00746 0.64463 C 1.00903 0.6437 1.01059 0.64254 1.01232 0.64231 C 1.01545 0.64093 1.02187 0.63977 1.02187 0.64 C 1.03003 0.63538 1.03437 0.62844 1.04236 0.62428 C 1.04791 0.61781 1.06041 0.61133 1.06944 0.60879 C 1.07604 0.60486 1.0816 0.60116 1.08854 0.59723 C 1.09166 0.59561 1.09323 0.59283 1.09635 0.59075 C 1.10173 0.58798 1.10469 0.58682 1.10903 0.58197 C 1.11649 0.57341 1.121 0.56439 1.12812 0.55538 C 1.13021 0.54705 1.13403 0.53711 1.13923 0.52994 C 1.14097 0.5274 1.14375 0.52555 1.14566 0.52347 C 1.14896 0.51283 1.15347 0.5022 1.15677 0.49156 C 1.15729 0.48994 1.15764 0.48833 1.15833 0.48648 C 1.1592 0.48393 1.16146 0.47861 1.16146 0.47885 C 1.16267 0.4726 1.16458 0.46451 1.16458 0.4585 C 1.16458 0.44139 1.16423 0.42428 1.16302 0.4074 C 1.1618 0.39098 1.15208 0.35769 1.13767 0.34613 C 1.13125 0.33064 1.10764 0.31885 1.0901 0.31283 C 1.08142 0.3059 1.07517 0.30937 1.06632 0.30266 C 1.06024 0.29781 1.06354 0.29942 1.05677 0.29757 C 1.04896 0.29341 1.0375 0.28532 1.02969 0.28208 C 1.01632 0.27145 1.00538 0.26104 0.9868 0.25665 C 0.98194 0.25549 0.9776 0.25318 0.97257 0.25272 C 0.95503 0.25202 0.92014 0.25041 0.92014 0.25064 C 0.89253 0.24486 0.86475 0.24879 0.83767 0.25272 C 0.8191 0.25873 0.84236 0.25202 0.81701 0.25665 C 0.81267 0.25757 0.80868 0.25942 0.80434 0.26035 C 0.7868 0.26428 0.77066 0.27006 0.75312 0.27445 C 0.74201 0.2807 0.75712 0.2733 0.7408 0.27815 C 0.73194 0.28116 0.72482 0.28648 0.71545 0.28856 C 0.70781 0.29295 0.70191 0.29688 0.69479 0.30127 C 0.68889 0.30497 0.68455 0.3096 0.67743 0.31145 C 0.67291 0.31676 0.66771 0.32116 0.66302 0.32671 C 0.66198 0.32809 0.65989 0.33064 0.65989 0.33087 C 0.65746 0.33665 0.65607 0.34104 0.65191 0.34613 C 0.64809 0.36162 0.64236 0.37734 0.64236 0.39307 " pathEditMode="relative" rAng="0" ptsTypes="fffffffffffffffffffffffffffffffffffffffffffffffffffffffffffffffffffA">
                                      <p:cBhvr>
                                        <p:cTn id="16" dur="2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" y="1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63 0.14682 C 0.0401 0.13248 0.03524 0.14774 0.04288 0.13618 C 0.04844 0.12786 0.04792 0.12324 0.05399 0.11722 C 0.06458 0.10705 0.07639 0.09688 0.08733 0.08763 C 0.10486 0.0726 0.11858 0.05156 0.13177 0.03052 C 0.13576 0.02404 0.13472 0.02821 0.13976 0.02196 C 0.15937 -0.00185 0.14149 0.01456 0.16667 -0.00532 C 0.17326 -0.01041 0.18177 -0.01989 0.18733 -0.02659 C 0.18889 -0.02867 0.18993 -0.03145 0.19201 -0.03283 C 0.19444 -0.03445 0.19757 -0.03422 0.2 -0.03492 C 0.21545 -0.05549 0.23246 -0.07168 0.24931 -0.08994 C 0.26406 -0.1059 0.27917 -0.12486 0.2967 -0.13434 C 0.3059 -0.15191 0.2941 -0.13064 0.30486 -0.14497 C 0.30937 -0.15098 0.31302 -0.15792 0.31753 -0.16393 C 0.31927 -0.16624 0.32205 -0.16624 0.32396 -0.16809 C 0.32865 -0.17226 0.33351 -0.17642 0.33819 -0.18081 C 0.34531 -0.18729 0.35174 -0.19515 0.35885 -0.20208 C 0.36233 -0.20555 0.36649 -0.20717 0.36996 -0.21041 C 0.37708 -0.21665 0.38333 -0.22497 0.39062 -0.23168 C 0.39306 -0.23399 0.39618 -0.23538 0.39844 -0.23792 C 0.40694 -0.2474 0.41042 -0.25549 0.4191 -0.26335 C 0.42101 -0.2652 0.42361 -0.26567 0.42552 -0.26752 C 0.43368 -0.27492 0.43976 -0.28786 0.44931 -0.29087 C 0.45521 -0.29272 0.46094 -0.29526 0.46684 -0.29711 C 0.47917 -0.3052 0.49444 -0.30405 0.50799 -0.30775 C 0.51875 -0.31468 0.52917 -0.31468 0.54132 -0.31607 C 0.56667 -0.32185 0.59184 -0.32809 0.61736 -0.33087 C 0.63403 -0.33572 0.65 -0.33781 0.66684 -0.33942 C 0.70365 -0.3533 0.74427 -0.35838 0.78264 -0.36046 C 0.81285 -0.35977 0.84288 -0.36023 0.87309 -0.35838 C 0.88802 -0.35746 0.90399 -0.35006 0.9191 -0.34798 C 0.92656 -0.34127 0.94184 -0.33688 0.95087 -0.33526 C 0.95556 -0.33272 0.96059 -0.33179 0.9651 -0.32879 C 0.96649 -0.32786 0.96701 -0.32555 0.9684 -0.32463 C 0.97413 -0.32093 0.98281 -0.31653 0.98906 -0.31399 C 0.99601 -0.30474 0.99479 -0.29688 1.00017 -0.28648 C 1.00312 -0.27492 1.00434 -0.26243 1.00642 -0.25064 C 1.00434 -0.21179 0.99809 -0.18497 0.98733 -0.14913 C 0.98142 -0.12971 0.9724 -0.10844 0.95885 -0.09642 C 0.95538 -0.08925 0.95382 -0.08648 0.94774 -0.0837 C 0.93559 -0.07283 0.92031 -0.0622 0.90642 -0.05619 C 0.90382 -0.05503 0.90104 -0.05503 0.89844 -0.05411 C 0.89687 -0.05364 0.89531 -0.05272 0.89375 -0.05203 C 0.87986 -0.03908 0.85903 -0.04162 0.84288 -0.03931 C 0.80434 -0.0222 0.84462 -0.03931 0.7316 -0.03492 C 0.72257 -0.03445 0.7125 -0.02752 0.70312 -0.02451 C 0.6974 -0.01919 0.69253 -0.01619 0.68576 -0.01387 C 0.68299 -0.01133 0.6809 -0.0074 0.67778 -0.00532 C 0.67309 -0.00208 0.66719 -0.00139 0.66181 0.00092 C 0.65868 0.00231 0.65226 0.00508 0.65226 0.00532 C 0.64705 0.00994 0.64913 0.00763 0.64601 0.01156 " pathEditMode="relative" rAng="0" ptsTypes="ffffffffffffffffffffffffffffffffffffffffffffffffffA">
                                      <p:cBhvr>
                                        <p:cTn id="28" dur="2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4" y="-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36667" cy="6858000"/>
          </a:xfrm>
          <a:prstGeom prst="rect">
            <a:avLst/>
          </a:prstGeom>
          <a:noFill/>
        </p:spPr>
      </p:pic>
      <p:pic>
        <p:nvPicPr>
          <p:cNvPr id="19458" name="Picture 2" descr="http://lapuce907.l.a.pic.centerblog.net/dqtffzq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714488"/>
            <a:ext cx="2506065" cy="385765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571536" y="12858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Beschreibe</a:t>
            </a:r>
            <a:r>
              <a:rPr kumimoji="0" lang="de-DE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diese Person!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2844" y="2357430"/>
            <a:ext cx="6000792" cy="4214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Wie sieht er aus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Was trägt er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Ist</a:t>
            </a:r>
            <a:r>
              <a:rPr kumimoji="0" lang="de-DE" sz="35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 er eine gute Märchengestalt</a:t>
            </a:r>
            <a:r>
              <a:rPr kumimoji="0" lang="ru-RU" sz="35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36667" cy="6858000"/>
          </a:xfrm>
          <a:prstGeom prst="rect">
            <a:avLst/>
          </a:prstGeom>
          <a:noFill/>
        </p:spPr>
      </p:pic>
      <p:pic>
        <p:nvPicPr>
          <p:cNvPr id="20482" name="Picture 2" descr="http://dl.glitter-graphics.net/pub/1167/1167381t1zt1k6eep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05684"/>
            <a:ext cx="3571868" cy="5052316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928794" y="15716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Beschreibe</a:t>
            </a:r>
            <a:r>
              <a:rPr kumimoji="0" lang="de-DE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diese Person!</a:t>
            </a: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43208" y="2428868"/>
            <a:ext cx="6000792" cy="4214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Wie sieht sie aus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Was trägt sie</a:t>
            </a: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Ist</a:t>
            </a:r>
            <a:r>
              <a:rPr kumimoji="0" lang="de-DE" sz="35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 sie eine gute Märchengestalt</a:t>
            </a:r>
            <a:r>
              <a:rPr kumimoji="0" lang="ru-RU" sz="35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?</a:t>
            </a: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3666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643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Monotype Corsiva" pitchFamily="66" charset="0"/>
              </a:rPr>
              <a:t>Ergänze die Sätze. Gebrauche die Adjektive in der richtigen Form!</a:t>
            </a:r>
            <a:endParaRPr lang="uk-UA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357538"/>
            <a:ext cx="9501222" cy="3500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Ich habe keinen               Freund.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800" dirty="0" smtClean="0">
                <a:solidFill>
                  <a:srgbClr val="002060"/>
                </a:solidFill>
                <a:latin typeface="Hobo Std" pitchFamily="34" charset="0"/>
                <a:ea typeface="+mj-ea"/>
                <a:cs typeface="+mj-cs"/>
              </a:rPr>
              <a:t>Er ist ein                  Mensch.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dirty="0" smtClean="0">
              <a:solidFill>
                <a:srgbClr val="002060"/>
              </a:solidFill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Ist ihr Sohn ein                   Kind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de-DE" sz="2800" dirty="0" smtClean="0">
                <a:solidFill>
                  <a:srgbClr val="002060"/>
                </a:solidFill>
                <a:latin typeface="Hobo Std" pitchFamily="34" charset="0"/>
                <a:ea typeface="+mj-ea"/>
                <a:cs typeface="+mj-cs"/>
              </a:rPr>
              <a:t>Hast du einen                            Freund</a:t>
            </a:r>
            <a:r>
              <a:rPr lang="en-US" sz="2800" dirty="0" smtClean="0">
                <a:solidFill>
                  <a:srgbClr val="002060"/>
                </a:solidFill>
                <a:latin typeface="Hobo Std" pitchFamily="34" charset="0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dirty="0" smtClean="0">
              <a:solidFill>
                <a:srgbClr val="002060"/>
              </a:solidFill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Er ist kein                Hund.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5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29124" y="2928934"/>
            <a:ext cx="1643074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(treu)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1643074" y="1000108"/>
            <a:ext cx="1643074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treuen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29058" y="3643314"/>
            <a:ext cx="1714512" cy="57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(ehrlich)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286048" y="2071678"/>
            <a:ext cx="1714512" cy="57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ehrlicher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572000" y="4357694"/>
            <a:ext cx="1643074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(</a:t>
            </a: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brav) 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785982" y="3000372"/>
            <a:ext cx="1571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 smtClean="0">
                <a:solidFill>
                  <a:srgbClr val="002060"/>
                </a:solidFill>
                <a:latin typeface="Hobo Std" pitchFamily="34" charset="0"/>
              </a:rPr>
              <a:t>braves </a:t>
            </a:r>
            <a:endParaRPr lang="uk-UA" sz="28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143372" y="5000636"/>
            <a:ext cx="207170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(</a:t>
            </a: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zuverlässig)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-2285984" y="3500438"/>
            <a:ext cx="2285984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zuverlässigen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286248" y="5857892"/>
            <a:ext cx="1571636" cy="428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(böse)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-2143172" y="4286256"/>
            <a:ext cx="1785950" cy="500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de-DE" sz="4400" dirty="0" smtClean="0">
                <a:solidFill>
                  <a:srgbClr val="002060"/>
                </a:solidFill>
                <a:latin typeface="Hobo Std" pitchFamily="34" charset="0"/>
              </a:rPr>
              <a:t>böser</a:t>
            </a:r>
            <a:endParaRPr kumimoji="0" lang="uk-UA" sz="4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18 0.00185 C 0.11563 0.00531 0.13525 0.00763 0.15486 0.0104 C 0.16736 0.01872 0.18229 0.01895 0.19618 0.02104 C 0.23681 0.03468 0.30226 0.02867 0.33247 0.02936 C 0.35243 0.03468 0.37275 0.03722 0.39289 0.04208 C 0.40434 0.04485 0.41476 0.04971 0.42622 0.05271 C 0.43403 0.05965 0.44045 0.06127 0.45 0.06335 C 0.46702 0.07445 0.48716 0.07352 0.50556 0.07815 C 0.51927 0.08994 0.53785 0.09132 0.55313 0.09711 C 0.57709 0.10612 0.60087 0.11745 0.62466 0.1267 C 0.63577 0.13109 0.64653 0.1378 0.65799 0.1415 C 0.6625 0.14543 0.66771 0.1482 0.67223 0.15213 C 0.67396 0.15375 0.67518 0.15676 0.67691 0.15838 C 0.6849 0.16578 0.68143 0.15884 0.68646 0.16693 C 0.69462 0.17988 0.69861 0.19537 0.70539 0.20901 C 0.70382 0.22566 0.70174 0.23583 0.69271 0.24716 C 0.69045 0.25664 0.68455 0.26612 0.67848 0.2726 C 0.67188 0.27976 0.67535 0.27329 0.67223 0.28092 " pathEditMode="relative" ptsTypes="fffffffffffffffff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64 0.00925 C 0.1441 0.03653 0.08142 0.00948 0.26667 0.01341 C 0.29774 0.01411 0.32934 0.01734 0.36042 0.01966 C 0.3908 0.03307 0.42431 0.02729 0.45556 0.02821 C 0.48628 0.0363 0.51042 0.03607 0.54444 0.03885 C 0.56146 0.04023 0.57847 0.04416 0.59531 0.04717 C 0.60451 0.04879 0.61319 0.05457 0.62222 0.05573 C 0.63333 0.05711 0.65556 0.05989 0.65556 0.06012 C 0.66337 0.06312 0.67153 0.0689 0.67951 0.07052 C 0.6842 0.07145 0.68906 0.07168 0.69375 0.0726 C 0.69635 0.07307 0.69913 0.07399 0.70174 0.07468 C 0.70486 0.07538 0.70799 0.07607 0.71111 0.07677 C 0.71649 0.07815 0.72708 0.08093 0.72708 0.08116 C 0.73715 0.08994 0.74045 0.0948 0.74444 0.11052 C 0.74253 0.13989 0.74201 0.15099 0.72708 0.17203 C 0.72448 0.18266 0.71771 0.19168 0.70955 0.19515 C 0.70243 0.20971 0.70694 0.20625 0.69844 0.20994 C 0.69097 0.21642 0.69531 0.21341 0.6842 0.2185 C 0.68264 0.21919 0.67951 0.22058 0.67951 0.22081 C 0.67569 0.22544 0.67726 0.22336 0.67465 0.22682 " pathEditMode="relative" rAng="0" ptsTypes="fffffffffffffffffff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1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38 0.00324 C 0.14098 0.00394 0.17275 0.00394 0.20452 0.00532 C 0.21372 0.00578 0.22778 0.01087 0.23612 0.0118 C 0.2599 0.01688 0.28386 0.02128 0.30764 0.02451 C 0.32032 0.03006 0.33421 0.03284 0.3474 0.037 C 0.36251 0.04185 0.37796 0.04833 0.39323 0.0518 C 0.40382 0.05665 0.41441 0.05642 0.42518 0.06035 C 0.42674 0.06104 0.4283 0.06151 0.42969 0.06243 C 0.43212 0.06359 0.43403 0.06567 0.43629 0.06659 C 0.43941 0.06775 0.44271 0.06798 0.44566 0.06891 C 0.45487 0.07168 0.44601 0.06983 0.45521 0.07515 C 0.45886 0.07723 0.46285 0.07769 0.46632 0.07931 C 0.47414 0.08648 0.48455 0.09226 0.49341 0.09619 C 0.50521 0.10151 0.51876 0.10266 0.52987 0.11099 C 0.53698 0.11631 0.54358 0.12278 0.55053 0.1281 C 0.55191 0.12925 0.55382 0.12925 0.55521 0.13018 C 0.5573 0.13133 0.55973 0.13272 0.56164 0.13434 C 0.56632 0.13827 0.57014 0.14451 0.57431 0.14914 C 0.58351 0.15908 0.59306 0.16995 0.60296 0.17873 C 0.6066 0.18613 0.61146 0.18891 0.61563 0.19561 C 0.62205 0.20602 0.62813 0.21318 0.63785 0.21688 C 0.6415 0.21989 0.64549 0.22197 0.64879 0.22521 C 0.66007 0.23584 0.6698 0.24856 0.6823 0.25688 C 0.68646 0.26313 0.69219 0.26498 0.69827 0.26752 C 0.70712 0.27538 0.71962 0.27631 0.72969 0.28024 C 0.7356 0.28232 0.7474 0.28648 0.7474 0.28671 C 0.77848 0.28486 0.78195 0.29064 0.80122 0.27815 C 0.80851 0.26289 0.80921 0.25688 0.81094 0.23792 C 0.81042 0.23099 0.8106 0.22382 0.80921 0.21688 C 0.8066 0.20301 0.77865 0.2044 0.77605 0.20417 C 0.75921 0.19862 0.74219 0.19353 0.72501 0.19353 " pathEditMode="relative" rAng="0" ptsTypes="ffffffffffffffffffffffffffffffA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" y="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4 0.00046 C 0.10451 0.0067 0.11354 0.01341 0.11962 0.0215 C 0.12865 0.03329 0.13941 0.05202 0.15139 0.05734 C 0.16007 0.0652 0.16233 0.06682 0.17205 0.07006 C 0.18646 0.08347 0.20573 0.08971 0.22274 0.09549 C 0.2316 0.10682 0.2375 0.10821 0.24983 0.11237 C 0.25503 0.11399 0.26563 0.11653 0.26563 0.11676 C 0.27465 0.12139 0.28351 0.12393 0.29271 0.12717 C 0.29965 0.12971 0.3066 0.13549 0.31337 0.1378 C 0.31892 0.13965 0.34462 0.14173 0.3467 0.14197 C 0.36267 0.14728 0.37969 0.1496 0.39583 0.1526 C 0.40434 0.15422 0.42118 0.15676 0.42118 0.15699 C 0.43646 0.16254 0.44948 0.1637 0.46563 0.16532 C 0.48038 0.16925 0.49514 0.17156 0.51007 0.17364 C 0.53802 0.18566 0.56719 0.1896 0.59583 0.19699 C 0.61667 0.20254 0.63819 0.20925 0.65938 0.21179 C 0.68559 0.2148 0.69392 0.21387 0.72274 0.21387 " pathEditMode="relative" rAng="0" ptsTypes="ffffffffffffffff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84 0.01711 C 0.1243 0.0185 0.13194 0.01803 0.13906 0.02127 C 0.15382 0.02774 0.16788 0.03468 0.18351 0.03815 C 0.18646 0.03954 0.18976 0.04162 0.19305 0.04254 C 0.1967 0.0437 0.20052 0.04324 0.20416 0.04462 C 0.21493 0.04855 0.225 0.05572 0.23594 0.05942 C 0.25781 0.06705 0.28021 0.07052 0.3026 0.07422 C 0.33489 0.08624 0.36927 0.08763 0.4026 0.0911 C 0.45781 0.10312 0.5151 0.09965 0.57083 0.10173 C 0.59219 0.10404 0.61285 0.10659 0.63437 0.10797 C 0.66128 0.11144 0.68802 0.12139 0.71493 0.12277 C 0.75607 0.12462 0.7967 0.12555 0.8375 0.12693 C 0.90347 0.13919 0.96927 0.15144 1.03594 0.15445 C 1.05538 0.15977 1.07465 0.163 1.09462 0.16508 C 1.10955 0.16832 1.12378 0.17179 1.13906 0.17364 C 1.14826 0.1778 1.1566 0.18266 1.16597 0.18613 C 1.17326 0.19584 1.16493 0.18589 1.17396 0.1926 C 1.17726 0.19514 1.18351 0.20092 1.18351 0.20115 C 1.18576 0.21341 1.18663 0.21364 1.18351 0.23052 C 1.18264 0.23537 1.17482 0.24046 1.17239 0.24324 C 1.16354 0.25295 1.14896 0.25711 1.1375 0.26011 C 1.12951 0.26451 1.1217 0.2652 1.11371 0.26867 C 1.0434 0.26751 0.98125 0.26682 0.91371 0.25803 C 0.88906 0.25017 0.86441 0.25087 0.83906 0.24971 C 0.81979 0.24347 0.80017 0.24139 0.78038 0.23907 C 0.77066 0.23491 0.76024 0.23491 0.75017 0.23283 C 0.73923 0.22751 0.72812 0.2252 0.71684 0.22219 C 0.71285 0.22127 0.70816 0.21803 0.70382 0.21803 " pathEditMode="relative" rAng="0" ptsTypes="fffffffffffffffffffffffffff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" y="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1643050"/>
            <a:ext cx="8229600" cy="1143000"/>
          </a:xfrm>
        </p:spPr>
        <p:txBody>
          <a:bodyPr>
            <a:normAutofit/>
          </a:bodyPr>
          <a:lstStyle/>
          <a:p>
            <a:r>
              <a:rPr lang="de-DE" sz="5400" b="1" dirty="0" smtClean="0">
                <a:solidFill>
                  <a:srgbClr val="FF0000"/>
                </a:solidFill>
                <a:latin typeface="Monotype Corsiva" pitchFamily="66" charset="0"/>
              </a:rPr>
              <a:t>SEHR    GUT!!!</a:t>
            </a:r>
            <a:endParaRPr lang="uk-UA" sz="5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357222" y="2786058"/>
            <a:ext cx="8586790" cy="3071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Ihr habt  gut gearbeitet!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2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Hobo Std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Die Hausaufgabe </a:t>
            </a:r>
            <a:r>
              <a:rPr kumimoji="0" lang="de-DE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ist </a:t>
            </a: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:</a:t>
            </a:r>
            <a:r>
              <a:rPr kumimoji="0" lang="de-DE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 beschreib deinen Freund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/</a:t>
            </a:r>
            <a:r>
              <a:rPr kumimoji="0" lang="de-DE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deine</a:t>
            </a:r>
            <a:r>
              <a:rPr kumimoji="0" lang="de-DE" sz="320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obo Std" pitchFamily="34" charset="0"/>
                <a:ea typeface="+mj-ea"/>
                <a:cs typeface="+mj-cs"/>
              </a:rPr>
              <a:t> Freundin (12 Sätze).</a:t>
            </a:r>
            <a:endParaRPr kumimoji="0" lang="uk-UA" sz="32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21506" name="Picture 2" descr="http://s40.radikal.ru/i087/1006/e6/fd4f2997f9f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3495" y="1643050"/>
            <a:ext cx="3070505" cy="309720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du54.ru/sites/default/files/userfiles/image/matematika_carica_nauk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1612"/>
            <a:ext cx="8229600" cy="1143000"/>
          </a:xfrm>
        </p:spPr>
        <p:txBody>
          <a:bodyPr>
            <a:normAutofit/>
          </a:bodyPr>
          <a:lstStyle/>
          <a:p>
            <a:r>
              <a:rPr lang="de-DE" sz="6000" b="1" dirty="0" smtClean="0">
                <a:solidFill>
                  <a:srgbClr val="FF0000"/>
                </a:solidFill>
                <a:latin typeface="Monotype Corsiva" pitchFamily="66" charset="0"/>
              </a:rPr>
              <a:t>Danke den Quellen</a:t>
            </a:r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:</a:t>
            </a:r>
            <a:endParaRPr lang="uk-UA" sz="6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214686"/>
            <a:ext cx="8229600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900" dirty="0" smtClean="0">
                <a:solidFill>
                  <a:srgbClr val="002060"/>
                </a:solidFill>
                <a:latin typeface="Georgia" pitchFamily="18" charset="0"/>
              </a:rPr>
              <a:t>http://yandex.ru/yandsearch;</a:t>
            </a:r>
          </a:p>
          <a:p>
            <a:r>
              <a:rPr lang="en-US" sz="3900" dirty="0" smtClean="0">
                <a:solidFill>
                  <a:srgbClr val="002060"/>
                </a:solidFill>
                <a:latin typeface="Georgia" pitchFamily="18" charset="0"/>
              </a:rPr>
              <a:t>htpp://google.ru/images</a:t>
            </a:r>
            <a:r>
              <a:rPr lang="ru-RU" sz="6000" dirty="0" smtClean="0">
                <a:latin typeface="Georgia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23554" name="Picture 2" descr="http://s7.rimg.info/ada49bf68aca8210ac0a9fbcd77109d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785926"/>
            <a:ext cx="2705320" cy="21497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213</TotalTime>
  <Words>189</Words>
  <Application>Microsoft Office PowerPoint</Application>
  <PresentationFormat>Экран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Aussehen und                                   Charakter                                                                          Підготувала:                                                      вчитель німецької мови                                                       Запорізького                                                             колегіуму «Елінт»                                                        Власенко                                 Марина Василівна</vt:lpstr>
      <vt:lpstr>Die sind klein und zart,  Sie sind sehr-sehr alt. Sie wohnen oft in den Gärten ,  Und tragen lange Bärte. </vt:lpstr>
      <vt:lpstr>Zwerge</vt:lpstr>
      <vt:lpstr>              Nenne die Antonyme:</vt:lpstr>
      <vt:lpstr>Finde die richtigen Adjektive</vt:lpstr>
      <vt:lpstr>Слайд 6</vt:lpstr>
      <vt:lpstr>Слайд 7</vt:lpstr>
      <vt:lpstr>Слайд 8</vt:lpstr>
      <vt:lpstr>Ergänze die Sätze. Gebrauche die Adjektive in der richtigen Form!</vt:lpstr>
      <vt:lpstr>SEHR    GUT!!!</vt:lpstr>
      <vt:lpstr>Danke den Quellen: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Aussehen und                                   Charakter                                                                          Підготувала:                                                      вчитель німецької мови                                                       Запорізького                                                             колегіуму «Елінт»                                                        Власенко                                 Марина Василівна</dc:title>
  <dc:creator>9</dc:creator>
  <cp:lastModifiedBy>9</cp:lastModifiedBy>
  <cp:revision>33</cp:revision>
  <dcterms:created xsi:type="dcterms:W3CDTF">2012-09-22T21:01:21Z</dcterms:created>
  <dcterms:modified xsi:type="dcterms:W3CDTF">2012-09-23T08:40:05Z</dcterms:modified>
</cp:coreProperties>
</file>