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92" r:id="rId8"/>
    <p:sldId id="288" r:id="rId9"/>
    <p:sldId id="289" r:id="rId10"/>
    <p:sldId id="268" r:id="rId11"/>
    <p:sldId id="281" r:id="rId12"/>
    <p:sldId id="283" r:id="rId13"/>
    <p:sldId id="284" r:id="rId14"/>
    <p:sldId id="285" r:id="rId15"/>
    <p:sldId id="286" r:id="rId16"/>
    <p:sldId id="287" r:id="rId17"/>
    <p:sldId id="29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29AB7-F4AF-493A-A114-99B35E1AA360}" type="datetimeFigureOut">
              <a:rPr lang="ru-RU" smtClean="0"/>
              <a:pPr/>
              <a:t>02.10.2012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6251-EAC3-4D75-A3A4-1FE922E94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4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3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7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2.png"/><Relationship Id="rId5" Type="http://schemas.openxmlformats.org/officeDocument/2006/relationships/oleObject" Target="../embeddings/oleObject13.bin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16.bin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oleObject" Target="../embeddings/oleObject20.bin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oleObject" Target="../embeddings/oleObject24.bin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6.png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35.png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2492896"/>
            <a:ext cx="72987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i="1" dirty="0">
                <a:solidFill>
                  <a:schemeClr val="bg1"/>
                </a:solidFill>
                <a:latin typeface="Bookman Old Style" pitchFamily="18" charset="0"/>
              </a:rPr>
              <a:t>«ГРАФІЧНІ ФАНТАЗІЇ»</a:t>
            </a:r>
            <a:endParaRPr lang="ru-RU" sz="4800" b="1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000108"/>
            <a:ext cx="7000924" cy="4929222"/>
          </a:xfrm>
          <a:prstGeom prst="rect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8860" y="357166"/>
            <a:ext cx="650082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Bookman Old Style" pitchFamily="18" charset="0"/>
              </a:rPr>
              <a:t>Актуальність роботи</a:t>
            </a:r>
            <a:r>
              <a:rPr lang="uk-UA" sz="2400" b="1" dirty="0" smtClean="0">
                <a:latin typeface="Bookman Old Style" pitchFamily="18" charset="0"/>
              </a:rPr>
              <a:t>:</a:t>
            </a:r>
          </a:p>
          <a:p>
            <a:pPr algn="just"/>
            <a:endParaRPr lang="uk-UA" b="1" dirty="0">
              <a:latin typeface="Bookman Old Style" pitchFamily="18" charset="0"/>
            </a:endParaRPr>
          </a:p>
          <a:p>
            <a:pPr algn="just"/>
            <a:r>
              <a:rPr lang="uk-UA" sz="2000" dirty="0" smtClean="0">
                <a:latin typeface="Bookman Old Style" pitchFamily="18" charset="0"/>
              </a:rPr>
              <a:t>за </a:t>
            </a:r>
            <a:r>
              <a:rPr lang="uk-UA" sz="2000" dirty="0">
                <a:latin typeface="Bookman Old Style" pitchFamily="18" charset="0"/>
              </a:rPr>
              <a:t>результатами анкетування був зроблений висновок, що при вивченні </a:t>
            </a:r>
            <a:r>
              <a:rPr lang="uk-UA" sz="2000" dirty="0" smtClean="0">
                <a:latin typeface="Bookman Old Style" pitchFamily="18" charset="0"/>
              </a:rPr>
              <a:t>тем </a:t>
            </a:r>
            <a:r>
              <a:rPr lang="uk-UA" sz="2000" dirty="0">
                <a:latin typeface="Bookman Old Style" pitchFamily="18" charset="0"/>
              </a:rPr>
              <a:t>«</a:t>
            </a:r>
            <a:r>
              <a:rPr lang="uk-UA" sz="2000" dirty="0" err="1">
                <a:latin typeface="Bookman Old Style" pitchFamily="18" charset="0"/>
              </a:rPr>
              <a:t>Показникова</a:t>
            </a:r>
            <a:r>
              <a:rPr lang="uk-UA" sz="2000" dirty="0">
                <a:latin typeface="Bookman Old Style" pitchFamily="18" charset="0"/>
              </a:rPr>
              <a:t> та логарифмічна </a:t>
            </a:r>
            <a:r>
              <a:rPr lang="uk-UA" sz="2000" dirty="0" smtClean="0">
                <a:latin typeface="Bookman Old Style" pitchFamily="18" charset="0"/>
              </a:rPr>
              <a:t>функції» </a:t>
            </a:r>
            <a:r>
              <a:rPr lang="uk-UA" sz="2000" dirty="0">
                <a:latin typeface="Bookman Old Style" pitchFamily="18" charset="0"/>
              </a:rPr>
              <a:t>в учнів виникає найбільше проблем під час перетворення графіків функцій. Тому ми вирішили внести різноманіття в цю тему та підвищити зацікавленість учнів </a:t>
            </a:r>
            <a:r>
              <a:rPr lang="uk-UA" sz="2000" dirty="0" smtClean="0">
                <a:latin typeface="Bookman Old Style" pitchFamily="18" charset="0"/>
              </a:rPr>
              <a:t>на даному етапі.</a:t>
            </a:r>
          </a:p>
          <a:p>
            <a:pPr algn="just"/>
            <a:endParaRPr lang="uk-UA" sz="2000" dirty="0">
              <a:latin typeface="Bookman Old Style" pitchFamily="18" charset="0"/>
            </a:endParaRPr>
          </a:p>
          <a:p>
            <a:pPr algn="ctr"/>
            <a:r>
              <a:rPr lang="uk-UA" sz="2400" b="1" dirty="0">
                <a:latin typeface="Bookman Old Style" pitchFamily="18" charset="0"/>
              </a:rPr>
              <a:t>Мета роботи: </a:t>
            </a:r>
            <a:endParaRPr lang="uk-UA" sz="2400" b="1" dirty="0" smtClean="0">
              <a:latin typeface="Bookman Old Style" pitchFamily="18" charset="0"/>
            </a:endParaRPr>
          </a:p>
          <a:p>
            <a:pPr algn="ctr"/>
            <a:endParaRPr lang="uk-UA" sz="2400" b="1" dirty="0">
              <a:latin typeface="Bookman Old Style" pitchFamily="18" charset="0"/>
            </a:endParaRPr>
          </a:p>
          <a:p>
            <a:pPr algn="just"/>
            <a:r>
              <a:rPr lang="uk-UA" sz="2000" dirty="0">
                <a:latin typeface="Bookman Old Style" pitchFamily="18" charset="0"/>
              </a:rPr>
              <a:t>є вивчення </a:t>
            </a:r>
            <a:r>
              <a:rPr lang="uk-UA" sz="2000" dirty="0" err="1" smtClean="0">
                <a:latin typeface="Bookman Old Style" pitchFamily="18" charset="0"/>
              </a:rPr>
              <a:t>показникової</a:t>
            </a:r>
            <a:r>
              <a:rPr lang="uk-UA" sz="2000" dirty="0" smtClean="0">
                <a:latin typeface="Bookman Old Style" pitchFamily="18" charset="0"/>
              </a:rPr>
              <a:t> та логарифмічної функцій</a:t>
            </a:r>
            <a:r>
              <a:rPr lang="uk-UA" sz="2000" dirty="0">
                <a:latin typeface="Bookman Old Style" pitchFamily="18" charset="0"/>
              </a:rPr>
              <a:t>, їх властивостей та використання деяких  графіків функцій для побудови зображення масок.</a:t>
            </a:r>
            <a:endParaRPr lang="ru-RU" sz="2000" dirty="0">
              <a:latin typeface="Bookman Old Style" pitchFamily="18" charset="0"/>
            </a:endParaRPr>
          </a:p>
          <a:p>
            <a:pPr algn="just"/>
            <a:endParaRPr lang="ru-RU" sz="2000" dirty="0">
              <a:latin typeface="Bookman Old Style" pitchFamily="18" charset="0"/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071802" y="1071546"/>
            <a:ext cx="5286412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latin typeface="Bookman Old Style" pitchFamily="18" charset="0"/>
              </a:rPr>
              <a:t>ЗАВДАННЯ: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    Знайти точки дотику між двома різними дисциплінами: </a:t>
            </a:r>
            <a:r>
              <a:rPr kumimoji="0" lang="uk-UA" sz="2000" b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МИСТЕЦТВОМ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І </a:t>
            </a:r>
            <a:r>
              <a:rPr kumimoji="0" lang="uk-UA" sz="2000" b="0" u="sng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МАТЕМАТИКОЮ.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Створити викройку мексиканської маски.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   Внести творчість у вивчення теми: «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Показникова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 та логарифмічна функції».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3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 rot="314458">
            <a:off x="2043250" y="598330"/>
            <a:ext cx="6037607" cy="4820775"/>
          </a:xfrm>
          <a:prstGeom prst="cloudCallout">
            <a:avLst>
              <a:gd name="adj1" fmla="val -45046"/>
              <a:gd name="adj2" fmla="val 65953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uk-UA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ЩО МИ НАЗИВАЄМО ПОКАЗНИКОВОЮ ТА ЛОГАРИФМІЧНОЮ   ФУНКЦІЄЮ? </a:t>
            </a:r>
            <a:endParaRPr kumimoji="0" lang="uk-UA" sz="36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7290" y="249302"/>
            <a:ext cx="67151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ПОКАЗНИКОВА</a:t>
            </a:r>
            <a:r>
              <a:rPr lang="ru-RU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 та </a:t>
            </a:r>
            <a:r>
              <a:rPr lang="uk-UA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ЛОГАРИФМІЧНА </a:t>
            </a:r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ФУНКЦІ</a:t>
            </a:r>
            <a:r>
              <a:rPr lang="uk-UA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Ї</a:t>
            </a:r>
            <a:endParaRPr lang="ru-RU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32851" name="Rectangle 8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852" name="Rectangle 84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853" name="Rectangle 85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856" name="Rectangle 8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857" name="Rectangle 89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2858" name="Rectangle 90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48" y="1071546"/>
            <a:ext cx="7358114" cy="1928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uk-UA" sz="2400" u="sng" dirty="0" smtClean="0">
                <a:latin typeface="Bookman Old Style" pitchFamily="18" charset="0"/>
              </a:rPr>
              <a:t>ПОКАЗНИКОВА ФУНКЦІЯ </a:t>
            </a:r>
            <a:r>
              <a:rPr lang="uk-UA" sz="2400" dirty="0" smtClean="0">
                <a:latin typeface="Bookman Old Style" pitchFamily="18" charset="0"/>
              </a:rPr>
              <a:t>- функція виду </a:t>
            </a:r>
            <a:r>
              <a:rPr lang="en-US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</a:t>
            </a:r>
            <a:r>
              <a:rPr lang="uk-UA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2400" b="1" i="1" baseline="30000" dirty="0" smtClean="0">
                <a:latin typeface="Bookman Old Style" pitchFamily="18" charset="0"/>
              </a:rPr>
              <a:t>x </a:t>
            </a:r>
            <a:r>
              <a:rPr lang="uk-UA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, а&gt;0, а≠1.</a:t>
            </a:r>
          </a:p>
          <a:p>
            <a:pPr lvl="0">
              <a:spcAft>
                <a:spcPts val="600"/>
              </a:spcAft>
            </a:pPr>
            <a:r>
              <a:rPr lang="uk-UA" sz="2400" u="sng" dirty="0" smtClean="0">
                <a:latin typeface="Bookman Old Style" pitchFamily="18" charset="0"/>
              </a:rPr>
              <a:t>ЛОГАРИФМІЧНА ФУНКЦІЯ</a:t>
            </a:r>
            <a:r>
              <a:rPr lang="uk-UA" sz="2400" dirty="0" smtClean="0">
                <a:latin typeface="Bookman Old Style" pitchFamily="18" charset="0"/>
              </a:rPr>
              <a:t>- функція виду </a:t>
            </a:r>
            <a:r>
              <a:rPr lang="en-US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y=l</a:t>
            </a:r>
            <a:r>
              <a:rPr lang="uk-UA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о</a:t>
            </a:r>
            <a:r>
              <a:rPr lang="en-US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g</a:t>
            </a:r>
            <a:r>
              <a:rPr lang="uk-UA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x</a:t>
            </a:r>
            <a:r>
              <a:rPr lang="ru-RU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 </a:t>
            </a:r>
            <a:r>
              <a:rPr lang="uk-UA" sz="2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, а&gt;0, а≠1, х&gt;0</a:t>
            </a:r>
          </a:p>
          <a:p>
            <a:pPr lvl="0"/>
            <a:endParaRPr lang="uk-UA" sz="2000" b="1" i="1" baseline="30000" dirty="0" smtClean="0">
              <a:latin typeface="Bookman Old Style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214282" y="2928934"/>
            <a:ext cx="4429156" cy="3420000"/>
            <a:chOff x="1285852" y="3929066"/>
            <a:chExt cx="2928958" cy="2571768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1285852" y="3929066"/>
              <a:ext cx="2928958" cy="2571768"/>
              <a:chOff x="1285852" y="3929066"/>
              <a:chExt cx="2928958" cy="2571768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1285852" y="3980834"/>
                <a:ext cx="2520000" cy="2520000"/>
                <a:chOff x="1357290" y="4195148"/>
                <a:chExt cx="2520000" cy="2520000"/>
              </a:xfrm>
            </p:grpSpPr>
            <p:cxnSp>
              <p:nvCxnSpPr>
                <p:cNvPr id="11" name="Прямая со стрелкой 10"/>
                <p:cNvCxnSpPr/>
                <p:nvPr/>
              </p:nvCxnSpPr>
              <p:spPr>
                <a:xfrm rot="16200000" flipV="1">
                  <a:off x="1240298" y="5455148"/>
                  <a:ext cx="252000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Прямая со стрелкой 13"/>
                <p:cNvCxnSpPr/>
                <p:nvPr/>
              </p:nvCxnSpPr>
              <p:spPr>
                <a:xfrm>
                  <a:off x="1357290" y="5427676"/>
                  <a:ext cx="2520000" cy="158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" name="TextBox 15"/>
              <p:cNvSpPr txBox="1"/>
              <p:nvPr/>
            </p:nvSpPr>
            <p:spPr>
              <a:xfrm>
                <a:off x="3786182" y="5080827"/>
                <a:ext cx="4286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200" b="1" i="1" dirty="0" smtClean="0">
                    <a:latin typeface="Bookman Old Style" pitchFamily="18" charset="0"/>
                  </a:rPr>
                  <a:t>х</a:t>
                </a:r>
                <a:endParaRPr lang="ru-RU" sz="1200" b="1" i="1" dirty="0">
                  <a:latin typeface="Bookman Old Style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071670" y="3929066"/>
                <a:ext cx="4286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200" b="1" i="1" dirty="0" smtClean="0">
                    <a:latin typeface="Bookman Old Style" pitchFamily="18" charset="0"/>
                  </a:rPr>
                  <a:t>у</a:t>
                </a:r>
                <a:endParaRPr lang="ru-RU" sz="1200" b="1" i="1" dirty="0">
                  <a:latin typeface="Bookman Old Style" pitchFamily="18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143108" y="5223703"/>
                <a:ext cx="4286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200" b="1" i="1" dirty="0" smtClean="0">
                    <a:latin typeface="Bookman Old Style" pitchFamily="18" charset="0"/>
                  </a:rPr>
                  <a:t>0</a:t>
                </a:r>
                <a:endParaRPr lang="ru-RU" sz="1200" b="1" i="1" dirty="0">
                  <a:latin typeface="Bookman Old Style" pitchFamily="18" charset="0"/>
                </a:endParaRPr>
              </a:p>
            </p:txBody>
          </p:sp>
        </p:grpSp>
        <p:cxnSp>
          <p:nvCxnSpPr>
            <p:cNvPr id="21" name="Прямая соединительная линия 20"/>
            <p:cNvCxnSpPr/>
            <p:nvPr/>
          </p:nvCxnSpPr>
          <p:spPr>
            <a:xfrm flipV="1">
              <a:off x="1571604" y="4286256"/>
              <a:ext cx="1800000" cy="18000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Группа 37"/>
          <p:cNvGrpSpPr/>
          <p:nvPr/>
        </p:nvGrpSpPr>
        <p:grpSpPr>
          <a:xfrm>
            <a:off x="2015441" y="4163934"/>
            <a:ext cx="1836479" cy="1330000"/>
            <a:chOff x="2500298" y="4857760"/>
            <a:chExt cx="1214446" cy="1000132"/>
          </a:xfrm>
        </p:grpSpPr>
        <p:sp>
          <p:nvSpPr>
            <p:cNvPr id="34" name="Полилиния 33"/>
            <p:cNvSpPr/>
            <p:nvPr/>
          </p:nvSpPr>
          <p:spPr>
            <a:xfrm flipH="1" flipV="1">
              <a:off x="2500298" y="4857760"/>
              <a:ext cx="1214446" cy="1000132"/>
            </a:xfrm>
            <a:custGeom>
              <a:avLst/>
              <a:gdLst>
                <a:gd name="connsiteX0" fmla="*/ 778476 w 778476"/>
                <a:gd name="connsiteY0" fmla="*/ 0 h 815546"/>
                <a:gd name="connsiteX1" fmla="*/ 654909 w 778476"/>
                <a:gd name="connsiteY1" fmla="*/ 531341 h 815546"/>
                <a:gd name="connsiteX2" fmla="*/ 358346 w 778476"/>
                <a:gd name="connsiteY2" fmla="*/ 741406 h 815546"/>
                <a:gd name="connsiteX3" fmla="*/ 0 w 778476"/>
                <a:gd name="connsiteY3" fmla="*/ 815546 h 815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8476" h="815546">
                  <a:moveTo>
                    <a:pt x="778476" y="0"/>
                  </a:moveTo>
                  <a:cubicBezTo>
                    <a:pt x="751703" y="203886"/>
                    <a:pt x="724931" y="407773"/>
                    <a:pt x="654909" y="531341"/>
                  </a:cubicBezTo>
                  <a:cubicBezTo>
                    <a:pt x="584887" y="654909"/>
                    <a:pt x="467497" y="694039"/>
                    <a:pt x="358346" y="741406"/>
                  </a:cubicBezTo>
                  <a:cubicBezTo>
                    <a:pt x="249195" y="788773"/>
                    <a:pt x="0" y="815546"/>
                    <a:pt x="0" y="815546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 flipH="1">
              <a:off x="2643174" y="5178388"/>
              <a:ext cx="108000" cy="108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754423" y="3179120"/>
            <a:ext cx="1836479" cy="1330000"/>
            <a:chOff x="1643042" y="4143380"/>
            <a:chExt cx="1214446" cy="1000132"/>
          </a:xfrm>
        </p:grpSpPr>
        <p:sp>
          <p:nvSpPr>
            <p:cNvPr id="33" name="Полилиния 32"/>
            <p:cNvSpPr/>
            <p:nvPr/>
          </p:nvSpPr>
          <p:spPr>
            <a:xfrm>
              <a:off x="1643042" y="4143380"/>
              <a:ext cx="1214446" cy="1000132"/>
            </a:xfrm>
            <a:custGeom>
              <a:avLst/>
              <a:gdLst>
                <a:gd name="connsiteX0" fmla="*/ 778476 w 778476"/>
                <a:gd name="connsiteY0" fmla="*/ 0 h 815546"/>
                <a:gd name="connsiteX1" fmla="*/ 654909 w 778476"/>
                <a:gd name="connsiteY1" fmla="*/ 531341 h 815546"/>
                <a:gd name="connsiteX2" fmla="*/ 358346 w 778476"/>
                <a:gd name="connsiteY2" fmla="*/ 741406 h 815546"/>
                <a:gd name="connsiteX3" fmla="*/ 0 w 778476"/>
                <a:gd name="connsiteY3" fmla="*/ 815546 h 815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8476" h="815546">
                  <a:moveTo>
                    <a:pt x="778476" y="0"/>
                  </a:moveTo>
                  <a:cubicBezTo>
                    <a:pt x="751703" y="203886"/>
                    <a:pt x="724931" y="407773"/>
                    <a:pt x="654909" y="531341"/>
                  </a:cubicBezTo>
                  <a:cubicBezTo>
                    <a:pt x="584887" y="654909"/>
                    <a:pt x="467497" y="694039"/>
                    <a:pt x="358346" y="741406"/>
                  </a:cubicBezTo>
                  <a:cubicBezTo>
                    <a:pt x="249195" y="788773"/>
                    <a:pt x="0" y="815546"/>
                    <a:pt x="0" y="815546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2357422" y="4892636"/>
              <a:ext cx="108000" cy="108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286248" y="2928934"/>
            <a:ext cx="4428000" cy="3420000"/>
            <a:chOff x="4714876" y="3929066"/>
            <a:chExt cx="2928958" cy="2571768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4714876" y="3929066"/>
              <a:ext cx="2928958" cy="2571768"/>
              <a:chOff x="1285852" y="3929066"/>
              <a:chExt cx="2928958" cy="2571768"/>
            </a:xfrm>
          </p:grpSpPr>
          <p:grpSp>
            <p:nvGrpSpPr>
              <p:cNvPr id="24" name="Группа 14"/>
              <p:cNvGrpSpPr/>
              <p:nvPr/>
            </p:nvGrpSpPr>
            <p:grpSpPr>
              <a:xfrm>
                <a:off x="1285852" y="3980834"/>
                <a:ext cx="2520000" cy="2520000"/>
                <a:chOff x="1357290" y="4195148"/>
                <a:chExt cx="2520000" cy="2520000"/>
              </a:xfrm>
            </p:grpSpPr>
            <p:cxnSp>
              <p:nvCxnSpPr>
                <p:cNvPr id="28" name="Прямая со стрелкой 27"/>
                <p:cNvCxnSpPr/>
                <p:nvPr/>
              </p:nvCxnSpPr>
              <p:spPr>
                <a:xfrm rot="16200000" flipV="1">
                  <a:off x="1240298" y="5455148"/>
                  <a:ext cx="2520000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 стрелкой 28"/>
                <p:cNvCxnSpPr/>
                <p:nvPr/>
              </p:nvCxnSpPr>
              <p:spPr>
                <a:xfrm>
                  <a:off x="1357290" y="5427676"/>
                  <a:ext cx="2520000" cy="158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TextBox 24"/>
              <p:cNvSpPr txBox="1"/>
              <p:nvPr/>
            </p:nvSpPr>
            <p:spPr>
              <a:xfrm>
                <a:off x="3786182" y="5080827"/>
                <a:ext cx="4286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200" b="1" i="1" dirty="0" smtClean="0">
                    <a:latin typeface="Bookman Old Style" pitchFamily="18" charset="0"/>
                  </a:rPr>
                  <a:t>х</a:t>
                </a:r>
                <a:endParaRPr lang="ru-RU" sz="1200" b="1" i="1" dirty="0">
                  <a:latin typeface="Bookman Old Style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071670" y="3929066"/>
                <a:ext cx="4286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200" b="1" i="1" dirty="0" smtClean="0">
                    <a:latin typeface="Bookman Old Style" pitchFamily="18" charset="0"/>
                  </a:rPr>
                  <a:t>у</a:t>
                </a:r>
                <a:endParaRPr lang="ru-RU" sz="1200" b="1" i="1" dirty="0">
                  <a:latin typeface="Bookman Old Style" pitchFamily="18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143108" y="5223703"/>
                <a:ext cx="42862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200" b="1" i="1" dirty="0" smtClean="0">
                    <a:latin typeface="Bookman Old Style" pitchFamily="18" charset="0"/>
                  </a:rPr>
                  <a:t>0</a:t>
                </a:r>
                <a:endParaRPr lang="ru-RU" sz="1200" b="1" i="1" dirty="0">
                  <a:latin typeface="Bookman Old Style" pitchFamily="18" charset="0"/>
                </a:endParaRPr>
              </a:p>
            </p:txBody>
          </p:sp>
        </p:grp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4915140" y="4357694"/>
              <a:ext cx="1800000" cy="180000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8" name="Группа 47"/>
          <p:cNvGrpSpPr/>
          <p:nvPr/>
        </p:nvGrpSpPr>
        <p:grpSpPr>
          <a:xfrm>
            <a:off x="6291385" y="3783934"/>
            <a:ext cx="1232943" cy="1544638"/>
            <a:chOff x="6113908" y="4572008"/>
            <a:chExt cx="815546" cy="1161535"/>
          </a:xfrm>
        </p:grpSpPr>
        <p:sp>
          <p:nvSpPr>
            <p:cNvPr id="46" name="Полилиния 45"/>
            <p:cNvSpPr/>
            <p:nvPr/>
          </p:nvSpPr>
          <p:spPr>
            <a:xfrm>
              <a:off x="6113908" y="4572008"/>
              <a:ext cx="815546" cy="1161535"/>
            </a:xfrm>
            <a:custGeom>
              <a:avLst/>
              <a:gdLst>
                <a:gd name="connsiteX0" fmla="*/ 0 w 815546"/>
                <a:gd name="connsiteY0" fmla="*/ 0 h 1161535"/>
                <a:gd name="connsiteX1" fmla="*/ 24714 w 815546"/>
                <a:gd name="connsiteY1" fmla="*/ 308919 h 1161535"/>
                <a:gd name="connsiteX2" fmla="*/ 135924 w 815546"/>
                <a:gd name="connsiteY2" fmla="*/ 667264 h 1161535"/>
                <a:gd name="connsiteX3" fmla="*/ 407773 w 815546"/>
                <a:gd name="connsiteY3" fmla="*/ 963827 h 1161535"/>
                <a:gd name="connsiteX4" fmla="*/ 815546 w 815546"/>
                <a:gd name="connsiteY4" fmla="*/ 1161535 h 116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5546" h="1161535">
                  <a:moveTo>
                    <a:pt x="0" y="0"/>
                  </a:moveTo>
                  <a:cubicBezTo>
                    <a:pt x="1030" y="98854"/>
                    <a:pt x="2060" y="197708"/>
                    <a:pt x="24714" y="308919"/>
                  </a:cubicBezTo>
                  <a:cubicBezTo>
                    <a:pt x="47368" y="420130"/>
                    <a:pt x="72081" y="558113"/>
                    <a:pt x="135924" y="667264"/>
                  </a:cubicBezTo>
                  <a:cubicBezTo>
                    <a:pt x="199767" y="776415"/>
                    <a:pt x="294503" y="881449"/>
                    <a:pt x="407773" y="963827"/>
                  </a:cubicBezTo>
                  <a:cubicBezTo>
                    <a:pt x="521043" y="1046205"/>
                    <a:pt x="668294" y="1103870"/>
                    <a:pt x="815546" y="1161535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 flipH="1">
              <a:off x="6178512" y="5143512"/>
              <a:ext cx="108000" cy="108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2" name="Прямоугольник 51"/>
          <p:cNvSpPr/>
          <p:nvPr/>
        </p:nvSpPr>
        <p:spPr>
          <a:xfrm>
            <a:off x="1428728" y="3571876"/>
            <a:ext cx="654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</a:t>
            </a:r>
            <a:r>
              <a:rPr lang="uk-UA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1400" b="1" i="1" baseline="30000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x</a:t>
            </a:r>
            <a:r>
              <a:rPr lang="uk-UA" sz="1400" b="1" i="1" baseline="30000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786050" y="4714884"/>
            <a:ext cx="9637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y=l</a:t>
            </a:r>
            <a:r>
              <a:rPr lang="uk-UA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о</a:t>
            </a:r>
            <a:r>
              <a:rPr lang="en-US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g</a:t>
            </a:r>
            <a:r>
              <a:rPr lang="uk-UA" sz="9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x</a:t>
            </a:r>
            <a:endParaRPr lang="ru-RU" sz="14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ookman Old Style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714612" y="5572140"/>
            <a:ext cx="712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а&gt;0</a:t>
            </a:r>
            <a:endParaRPr lang="ru-RU" sz="20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4857752" y="3571876"/>
            <a:ext cx="654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</a:t>
            </a:r>
            <a:r>
              <a:rPr lang="uk-UA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1400" b="1" i="1" baseline="30000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x</a:t>
            </a:r>
            <a:r>
              <a:rPr lang="uk-UA" sz="1400" b="1" i="1" baseline="30000" dirty="0" smtClean="0">
                <a:solidFill>
                  <a:schemeClr val="accent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endParaRPr lang="ru-RU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429520" y="4786322"/>
            <a:ext cx="9204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y=l</a:t>
            </a:r>
            <a:r>
              <a:rPr lang="uk-UA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о</a:t>
            </a:r>
            <a:r>
              <a:rPr lang="en-US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g</a:t>
            </a:r>
            <a:r>
              <a:rPr lang="uk-UA" sz="9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14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x</a:t>
            </a:r>
            <a:endParaRPr lang="ru-RU" sz="1400" b="1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ookman Old Style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286512" y="5643578"/>
            <a:ext cx="10583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0&lt;а&lt;1</a:t>
            </a:r>
            <a:endParaRPr lang="ru-RU" sz="2000" b="1" dirty="0"/>
          </a:p>
        </p:txBody>
      </p:sp>
      <p:grpSp>
        <p:nvGrpSpPr>
          <p:cNvPr id="63" name="Группа 62"/>
          <p:cNvGrpSpPr/>
          <p:nvPr/>
        </p:nvGrpSpPr>
        <p:grpSpPr>
          <a:xfrm>
            <a:off x="5722883" y="3212976"/>
            <a:ext cx="1213945" cy="1213944"/>
            <a:chOff x="5722883" y="3212976"/>
            <a:chExt cx="1213945" cy="1213944"/>
          </a:xfrm>
        </p:grpSpPr>
        <p:sp>
          <p:nvSpPr>
            <p:cNvPr id="61" name="Полилиния 60"/>
            <p:cNvSpPr/>
            <p:nvPr/>
          </p:nvSpPr>
          <p:spPr>
            <a:xfrm>
              <a:off x="5722883" y="3212976"/>
              <a:ext cx="1213945" cy="1213944"/>
            </a:xfrm>
            <a:custGeom>
              <a:avLst/>
              <a:gdLst>
                <a:gd name="connsiteX0" fmla="*/ 0 w 1213945"/>
                <a:gd name="connsiteY0" fmla="*/ 0 h 1213944"/>
                <a:gd name="connsiteX1" fmla="*/ 94593 w 1213945"/>
                <a:gd name="connsiteY1" fmla="*/ 646386 h 1213944"/>
                <a:gd name="connsiteX2" fmla="*/ 472965 w 1213945"/>
                <a:gd name="connsiteY2" fmla="*/ 1056289 h 1213944"/>
                <a:gd name="connsiteX3" fmla="*/ 1213945 w 1213945"/>
                <a:gd name="connsiteY3" fmla="*/ 1213944 h 121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3945" h="1213944">
                  <a:moveTo>
                    <a:pt x="0" y="0"/>
                  </a:moveTo>
                  <a:cubicBezTo>
                    <a:pt x="7883" y="235169"/>
                    <a:pt x="15766" y="470338"/>
                    <a:pt x="94593" y="646386"/>
                  </a:cubicBezTo>
                  <a:cubicBezTo>
                    <a:pt x="173420" y="822434"/>
                    <a:pt x="286406" y="961696"/>
                    <a:pt x="472965" y="1056289"/>
                  </a:cubicBezTo>
                  <a:cubicBezTo>
                    <a:pt x="659524" y="1150882"/>
                    <a:pt x="1040524" y="1190296"/>
                    <a:pt x="1213945" y="1213944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5920851" y="4077072"/>
              <a:ext cx="163317" cy="143621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619672" y="4077072"/>
            <a:ext cx="648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i="1" dirty="0" smtClean="0">
                <a:latin typeface="Bookman Old Style" pitchFamily="18" charset="0"/>
              </a:rPr>
              <a:t>1</a:t>
            </a:r>
            <a:endParaRPr lang="ru-RU" sz="1200" b="1" i="1" dirty="0">
              <a:latin typeface="Bookman Old Style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652120" y="4005064"/>
            <a:ext cx="648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i="1" dirty="0" smtClean="0">
                <a:latin typeface="Bookman Old Style" pitchFamily="18" charset="0"/>
              </a:rPr>
              <a:t>1</a:t>
            </a:r>
            <a:endParaRPr lang="ru-RU" sz="1200" b="1" i="1" dirty="0">
              <a:latin typeface="Bookman Old Style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372200" y="4725144"/>
            <a:ext cx="648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i="1" dirty="0" smtClean="0">
                <a:latin typeface="Bookman Old Style" pitchFamily="18" charset="0"/>
              </a:rPr>
              <a:t>1</a:t>
            </a:r>
            <a:endParaRPr lang="ru-RU" sz="1200" b="1" i="1" dirty="0">
              <a:latin typeface="Bookman Old Style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23728" y="4725144"/>
            <a:ext cx="648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 i="1" dirty="0" smtClean="0">
                <a:latin typeface="Bookman Old Style" pitchFamily="18" charset="0"/>
              </a:rPr>
              <a:t>1</a:t>
            </a:r>
            <a:endParaRPr lang="ru-RU" sz="1200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8000"/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4612" y="285728"/>
            <a:ext cx="3640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ВЛАСТИВОСТІ ФУНКЦІЙ</a:t>
            </a:r>
            <a:endParaRPr lang="ru-RU" sz="2800" b="1" dirty="0" smtClean="0"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37141" y="1000108"/>
            <a:ext cx="1263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spc="50" dirty="0" smtClean="0">
                <a:ln w="135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</a:t>
            </a:r>
            <a:r>
              <a:rPr lang="uk-UA" sz="3600" b="1" i="1" spc="50" dirty="0" smtClean="0">
                <a:ln w="135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3600" b="1" i="1" baseline="30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Bookman Old Style" pitchFamily="18" charset="0"/>
              </a:rPr>
              <a:t>x</a:t>
            </a:r>
            <a:endParaRPr lang="ru-RU" sz="36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00760" y="996719"/>
            <a:ext cx="20201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</a:t>
            </a:r>
            <a:r>
              <a:rPr lang="en-US" sz="3600" b="1" i="1" spc="50" dirty="0" err="1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log</a:t>
            </a:r>
            <a:r>
              <a:rPr lang="en-US" sz="2000" b="1" i="1" spc="50" dirty="0" err="1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a</a:t>
            </a:r>
            <a:r>
              <a:rPr lang="en-US" sz="3600" b="1" i="1" spc="50" dirty="0" err="1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x</a:t>
            </a:r>
            <a:endParaRPr lang="ru-RU" sz="3600" b="1" i="1" spc="50" dirty="0" smtClean="0">
              <a:ln w="13500">
                <a:solidFill>
                  <a:schemeClr val="tx1"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ookman Old Style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2856694" y="3857628"/>
            <a:ext cx="542928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rot="5400000">
            <a:off x="143638" y="3856834"/>
            <a:ext cx="5429288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071802" y="2000240"/>
            <a:ext cx="264320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D(</a:t>
            </a:r>
            <a:r>
              <a:rPr lang="uk-UA" sz="1600" i="1" spc="50" dirty="0" smtClean="0">
                <a:ln w="13500">
                  <a:solidFill>
                    <a:sysClr val="windowText" lastClr="000000"/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1600" i="1" baseline="300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x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)=R</a:t>
            </a:r>
          </a:p>
          <a:p>
            <a:endParaRPr lang="en-US" sz="1600" b="1" i="1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y&gt;0</a:t>
            </a:r>
            <a:r>
              <a:rPr lang="ru-RU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;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E(</a:t>
            </a:r>
            <a:r>
              <a:rPr lang="uk-UA" sz="1600" i="1" spc="50" dirty="0" smtClean="0">
                <a:ln w="13500">
                  <a:solidFill>
                    <a:sysClr val="windowText" lastClr="000000"/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а</a:t>
            </a:r>
            <a:r>
              <a:rPr lang="en-US" sz="1600" i="1" baseline="300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x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)= (0</a:t>
            </a:r>
            <a:r>
              <a:rPr lang="ru-RU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;+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∞</a:t>
            </a:r>
            <a:r>
              <a:rPr lang="en-US" sz="1600" b="1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)</a:t>
            </a:r>
          </a:p>
          <a:p>
            <a:endParaRPr lang="en-US" sz="1600" b="1" i="1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</a:t>
            </a: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ні парна, ні непарна.</a:t>
            </a:r>
          </a:p>
          <a:p>
            <a:endParaRPr lang="uk-UA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endParaRPr lang="uk-UA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З віссю</a:t>
            </a:r>
            <a:r>
              <a:rPr lang="en-US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</a:t>
            </a:r>
            <a:r>
              <a:rPr lang="en-US" sz="1600" i="1" dirty="0" err="1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oy</a:t>
            </a:r>
            <a:r>
              <a:rPr lang="ru-RU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: 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x=0, y=1</a:t>
            </a: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З віссю</a:t>
            </a:r>
            <a:r>
              <a:rPr lang="en-US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ox</a:t>
            </a:r>
            <a:r>
              <a:rPr lang="ru-RU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: </a:t>
            </a:r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немає</a:t>
            </a:r>
          </a:p>
          <a:p>
            <a:endParaRPr lang="uk-UA" sz="1600" b="1" i="1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Зростає на всій області визначення </a:t>
            </a:r>
            <a:r>
              <a:rPr lang="en-US" sz="1600" i="1" spc="50" dirty="0" smtClean="0">
                <a:ln w="13500">
                  <a:solidFill>
                    <a:sysClr val="windowText" lastClr="000000"/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a&gt;</a:t>
            </a:r>
            <a:r>
              <a:rPr lang="uk-UA" sz="1600" i="1" spc="50" dirty="0" smtClean="0">
                <a:ln w="13500">
                  <a:solidFill>
                    <a:sysClr val="windowText" lastClr="000000"/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1</a:t>
            </a: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Спадає на всій області визначення  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0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&lt; </a:t>
            </a:r>
            <a:r>
              <a:rPr lang="en-US" sz="1600" i="1" spc="50" dirty="0" smtClean="0">
                <a:ln w="13500">
                  <a:solidFill>
                    <a:sysClr val="windowText" lastClr="000000"/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a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&lt; 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1</a:t>
            </a:r>
            <a:endParaRPr lang="uk-UA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endParaRPr lang="uk-UA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немає</a:t>
            </a:r>
            <a:endParaRPr lang="en-US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715008" y="1928802"/>
            <a:ext cx="300039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D(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</a:t>
            </a:r>
            <a:r>
              <a:rPr lang="en-US" sz="1600" i="1" dirty="0" err="1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log</a:t>
            </a:r>
            <a:r>
              <a:rPr lang="en-US" sz="900" i="1" dirty="0" err="1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a</a:t>
            </a:r>
            <a:r>
              <a:rPr lang="en-US" sz="1600" i="1" dirty="0" err="1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x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)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= (0</a:t>
            </a:r>
            <a:r>
              <a:rPr lang="ru-RU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;+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∞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)</a:t>
            </a:r>
          </a:p>
          <a:p>
            <a:endParaRPr lang="en-US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y 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Є 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R</a:t>
            </a:r>
            <a:r>
              <a:rPr lang="ru-RU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;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E(</a:t>
            </a:r>
            <a:r>
              <a:rPr lang="en-US" sz="1600" i="1" dirty="0" err="1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log</a:t>
            </a:r>
            <a:r>
              <a:rPr lang="en-US" sz="900" i="1" dirty="0" err="1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a</a:t>
            </a:r>
            <a:r>
              <a:rPr lang="en-US" sz="1600" i="1" dirty="0" err="1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x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)= R</a:t>
            </a:r>
          </a:p>
          <a:p>
            <a:endParaRPr lang="en-US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</a:t>
            </a: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ні парна, ні непарна.</a:t>
            </a:r>
          </a:p>
          <a:p>
            <a:endParaRPr lang="uk-UA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endParaRPr lang="uk-UA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З віссю</a:t>
            </a:r>
            <a:r>
              <a:rPr lang="en-US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</a:t>
            </a:r>
            <a:r>
              <a:rPr lang="en-US" sz="1600" i="1" dirty="0" err="1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oy</a:t>
            </a:r>
            <a:r>
              <a:rPr lang="ru-RU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: </a:t>
            </a:r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немає</a:t>
            </a:r>
            <a:endParaRPr lang="en-US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З віссю</a:t>
            </a:r>
            <a:r>
              <a:rPr lang="en-US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 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ox</a:t>
            </a:r>
            <a:r>
              <a:rPr lang="ru-RU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: 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y=0, x=1</a:t>
            </a:r>
            <a:endParaRPr lang="uk-UA" sz="1600" i="1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endParaRPr lang="uk-UA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Зростає на всій області визначення 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a&gt;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1</a:t>
            </a: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Спадає на всій області визначення  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0</a:t>
            </a:r>
            <a:r>
              <a:rPr lang="en-US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&lt; a&lt; </a:t>
            </a:r>
            <a:r>
              <a:rPr lang="uk-UA" sz="1600" i="1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1</a:t>
            </a:r>
          </a:p>
          <a:p>
            <a:endParaRPr lang="uk-UA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r>
              <a:rPr lang="uk-UA" sz="1600" dirty="0" smtClean="0">
                <a:ln>
                  <a:solidFill>
                    <a:sysClr val="windowText" lastClr="000000"/>
                  </a:solidFill>
                </a:ln>
                <a:latin typeface="Bookman Old Style" pitchFamily="18" charset="0"/>
              </a:rPr>
              <a:t>немає</a:t>
            </a:r>
            <a:endParaRPr lang="en-US" sz="1600" dirty="0" smtClean="0">
              <a:ln>
                <a:solidFill>
                  <a:sysClr val="windowText" lastClr="000000"/>
                </a:solidFill>
              </a:ln>
              <a:latin typeface="Bookman Old Style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14282" y="2000240"/>
            <a:ext cx="27146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Область визначення:</a:t>
            </a:r>
          </a:p>
          <a:p>
            <a:endParaRPr lang="ru-RU" b="1" i="1" dirty="0" smtClean="0"/>
          </a:p>
          <a:p>
            <a:r>
              <a:rPr lang="ru-RU" b="1" i="1" dirty="0" smtClean="0"/>
              <a:t>Область значення:</a:t>
            </a:r>
          </a:p>
          <a:p>
            <a:endParaRPr lang="en-US" b="1" i="1" dirty="0" smtClean="0"/>
          </a:p>
          <a:p>
            <a:r>
              <a:rPr lang="uk-UA" b="1" i="1" dirty="0" smtClean="0"/>
              <a:t>Парність та непарність:</a:t>
            </a:r>
          </a:p>
          <a:p>
            <a:endParaRPr lang="uk-UA" b="1" i="1" dirty="0" smtClean="0"/>
          </a:p>
          <a:p>
            <a:r>
              <a:rPr lang="uk-UA" b="1" i="1" dirty="0" smtClean="0"/>
              <a:t>Точки перетину:</a:t>
            </a:r>
          </a:p>
          <a:p>
            <a:endParaRPr lang="uk-UA" b="1" i="1" dirty="0" smtClean="0"/>
          </a:p>
          <a:p>
            <a:r>
              <a:rPr lang="uk-UA" b="1" i="1" dirty="0" smtClean="0"/>
              <a:t>Проміжки зростання та спадання:</a:t>
            </a:r>
          </a:p>
          <a:p>
            <a:endParaRPr lang="uk-UA" b="1" i="1" dirty="0" smtClean="0"/>
          </a:p>
          <a:p>
            <a:endParaRPr lang="uk-UA" b="1" i="1" dirty="0" smtClean="0"/>
          </a:p>
          <a:p>
            <a:r>
              <a:rPr lang="uk-UA" b="1" i="1" dirty="0" smtClean="0"/>
              <a:t>Найбільше та найменше значення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714480" y="785794"/>
            <a:ext cx="67151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ЗАДАЧА: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Побудувати графік функції </a:t>
            </a:r>
            <a:r>
              <a:rPr lang="en-US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</a:t>
            </a:r>
            <a:r>
              <a:rPr lang="uk-UA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2</a:t>
            </a:r>
            <a:r>
              <a:rPr lang="uk-UA" b="1" i="1" baseline="30000" dirty="0" smtClean="0"/>
              <a:t>-</a:t>
            </a:r>
            <a:r>
              <a:rPr lang="en-US" b="1" i="1" baseline="30000" dirty="0" smtClean="0"/>
              <a:t> </a:t>
            </a:r>
            <a:r>
              <a:rPr lang="ru-RU" b="1" i="1" baseline="30000" dirty="0" smtClean="0"/>
              <a:t>І</a:t>
            </a:r>
            <a:r>
              <a:rPr lang="en-US" b="1" i="1" baseline="30000" dirty="0" smtClean="0"/>
              <a:t>x</a:t>
            </a:r>
            <a:r>
              <a:rPr lang="ru-RU" b="1" i="1" baseline="30000" dirty="0" smtClean="0"/>
              <a:t>І</a:t>
            </a:r>
            <a:r>
              <a:rPr lang="en-US" b="1" i="1" baseline="30000" dirty="0" smtClean="0"/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428860" y="2143116"/>
            <a:ext cx="5977347" cy="3429818"/>
            <a:chOff x="2428861" y="2214554"/>
            <a:chExt cx="5977347" cy="3429818"/>
          </a:xfrm>
        </p:grpSpPr>
        <p:cxnSp>
          <p:nvCxnSpPr>
            <p:cNvPr id="7" name="Прямая со стрелкой 6"/>
            <p:cNvCxnSpPr/>
            <p:nvPr/>
          </p:nvCxnSpPr>
          <p:spPr>
            <a:xfrm rot="10800000" flipH="1">
              <a:off x="2428861" y="4286256"/>
              <a:ext cx="564360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 rot="16200000" flipV="1">
              <a:off x="3394067" y="4107661"/>
              <a:ext cx="307183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>
            <a:xfrm>
              <a:off x="8072462" y="4071942"/>
              <a:ext cx="3337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b="1" i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Bookman Old Style" pitchFamily="18" charset="0"/>
                </a:rPr>
                <a:t>х</a:t>
              </a:r>
              <a:endParaRPr lang="ru-RU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572000" y="4274114"/>
              <a:ext cx="3481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b="1" i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Bookman Old Style" pitchFamily="18" charset="0"/>
                </a:rPr>
                <a:t>0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643439" y="2214554"/>
              <a:ext cx="3289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Bookman Old Style" pitchFamily="18" charset="0"/>
                </a:rPr>
                <a:t>y</a:t>
              </a:r>
              <a:endParaRPr lang="ru-RU" dirty="0"/>
            </a:p>
          </p:txBody>
        </p:sp>
      </p:grp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664936" y="3130981"/>
            <a:ext cx="1076649" cy="44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2224114" y="2928934"/>
            <a:ext cx="385561" cy="35453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1997986" y="4096741"/>
            <a:ext cx="240738" cy="2795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586820" y="2500306"/>
            <a:ext cx="1857388" cy="1643074"/>
          </a:xfrm>
          <a:custGeom>
            <a:avLst/>
            <a:gdLst>
              <a:gd name="connsiteX0" fmla="*/ 22225 w 1641475"/>
              <a:gd name="connsiteY0" fmla="*/ 0 h 1524000"/>
              <a:gd name="connsiteX1" fmla="*/ 269875 w 1641475"/>
              <a:gd name="connsiteY1" fmla="*/ 1162050 h 1524000"/>
              <a:gd name="connsiteX2" fmla="*/ 1641475 w 1641475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475" h="1524000">
                <a:moveTo>
                  <a:pt x="22225" y="0"/>
                </a:moveTo>
                <a:cubicBezTo>
                  <a:pt x="11112" y="454025"/>
                  <a:pt x="0" y="908050"/>
                  <a:pt x="269875" y="1162050"/>
                </a:cubicBezTo>
                <a:cubicBezTo>
                  <a:pt x="539750" y="1416050"/>
                  <a:pt x="1090612" y="1470025"/>
                  <a:pt x="1641475" y="152400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 flipH="1">
            <a:off x="4926693" y="3786190"/>
            <a:ext cx="1517515" cy="389106"/>
          </a:xfrm>
          <a:custGeom>
            <a:avLst/>
            <a:gdLst>
              <a:gd name="connsiteX0" fmla="*/ 0 w 1517515"/>
              <a:gd name="connsiteY0" fmla="*/ 389106 h 389106"/>
              <a:gd name="connsiteX1" fmla="*/ 719847 w 1517515"/>
              <a:gd name="connsiteY1" fmla="*/ 311285 h 389106"/>
              <a:gd name="connsiteX2" fmla="*/ 1303507 w 1517515"/>
              <a:gd name="connsiteY2" fmla="*/ 145914 h 389106"/>
              <a:gd name="connsiteX3" fmla="*/ 1517515 w 1517515"/>
              <a:gd name="connsiteY3" fmla="*/ 0 h 38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7515" h="389106">
                <a:moveTo>
                  <a:pt x="0" y="389106"/>
                </a:moveTo>
                <a:cubicBezTo>
                  <a:pt x="251298" y="370461"/>
                  <a:pt x="502596" y="351817"/>
                  <a:pt x="719847" y="311285"/>
                </a:cubicBezTo>
                <a:cubicBezTo>
                  <a:pt x="937098" y="270753"/>
                  <a:pt x="1170562" y="197795"/>
                  <a:pt x="1303507" y="145914"/>
                </a:cubicBezTo>
                <a:cubicBezTo>
                  <a:pt x="1436452" y="94033"/>
                  <a:pt x="1476983" y="47016"/>
                  <a:pt x="1517515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3419872" y="3786190"/>
            <a:ext cx="1517515" cy="389106"/>
          </a:xfrm>
          <a:custGeom>
            <a:avLst/>
            <a:gdLst>
              <a:gd name="connsiteX0" fmla="*/ 0 w 1517515"/>
              <a:gd name="connsiteY0" fmla="*/ 389106 h 389106"/>
              <a:gd name="connsiteX1" fmla="*/ 719847 w 1517515"/>
              <a:gd name="connsiteY1" fmla="*/ 311285 h 389106"/>
              <a:gd name="connsiteX2" fmla="*/ 1303507 w 1517515"/>
              <a:gd name="connsiteY2" fmla="*/ 145914 h 389106"/>
              <a:gd name="connsiteX3" fmla="*/ 1517515 w 1517515"/>
              <a:gd name="connsiteY3" fmla="*/ 0 h 38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7515" h="389106">
                <a:moveTo>
                  <a:pt x="0" y="389106"/>
                </a:moveTo>
                <a:cubicBezTo>
                  <a:pt x="251298" y="370461"/>
                  <a:pt x="502596" y="351817"/>
                  <a:pt x="719847" y="311285"/>
                </a:cubicBezTo>
                <a:cubicBezTo>
                  <a:pt x="937098" y="270753"/>
                  <a:pt x="1170562" y="197795"/>
                  <a:pt x="1303507" y="145914"/>
                </a:cubicBezTo>
                <a:cubicBezTo>
                  <a:pt x="1436452" y="94033"/>
                  <a:pt x="1476983" y="47016"/>
                  <a:pt x="1517515" y="0"/>
                </a:cubicBezTo>
              </a:path>
            </a:pathLst>
          </a:cu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17" grpId="0" animBg="1"/>
      <p:bldP spid="1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928794" y="500042"/>
            <a:ext cx="607223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ЗАДАЧА</a:t>
            </a:r>
            <a:r>
              <a:rPr kumimoji="0" lang="uk-UA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Побудувати графік функцій  </a:t>
            </a:r>
            <a:r>
              <a:rPr lang="en-US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</a:t>
            </a:r>
            <a:r>
              <a:rPr lang="en-US" b="1" i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lgx</a:t>
            </a:r>
            <a:r>
              <a:rPr lang="ru-RU" b="1" i="1" baseline="30000" dirty="0" smtClean="0"/>
              <a:t> 2</a:t>
            </a:r>
            <a:endParaRPr lang="ru-RU" dirty="0" smtClean="0"/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  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76225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  <a:tab pos="1809750" algn="l"/>
                <a:tab pos="7112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2500298" y="2571744"/>
            <a:ext cx="5977347" cy="3358380"/>
            <a:chOff x="2428861" y="2285992"/>
            <a:chExt cx="5977347" cy="3358380"/>
          </a:xfrm>
        </p:grpSpPr>
        <p:cxnSp>
          <p:nvCxnSpPr>
            <p:cNvPr id="10" name="Прямая со стрелкой 9"/>
            <p:cNvCxnSpPr/>
            <p:nvPr/>
          </p:nvCxnSpPr>
          <p:spPr>
            <a:xfrm rot="10800000" flipH="1">
              <a:off x="2428861" y="4286256"/>
              <a:ext cx="564360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rot="16200000" flipV="1">
              <a:off x="3394067" y="4107661"/>
              <a:ext cx="307183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Прямоугольник 11"/>
            <p:cNvSpPr/>
            <p:nvPr/>
          </p:nvSpPr>
          <p:spPr>
            <a:xfrm>
              <a:off x="4572000" y="2285992"/>
              <a:ext cx="3289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Bookman Old Style" pitchFamily="18" charset="0"/>
                </a:rPr>
                <a:t>y</a:t>
              </a:r>
              <a:endParaRPr lang="ru-RU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8072462" y="4071942"/>
              <a:ext cx="3337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b="1" i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Bookman Old Style" pitchFamily="18" charset="0"/>
                </a:rPr>
                <a:t>х</a:t>
              </a:r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572000" y="4274114"/>
              <a:ext cx="3481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uk-UA" b="1" i="1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latin typeface="Bookman Old Style" pitchFamily="18" charset="0"/>
                </a:rPr>
                <a:t>0</a:t>
              </a:r>
              <a:endParaRPr lang="ru-RU" dirty="0"/>
            </a:p>
          </p:txBody>
        </p:sp>
      </p:grp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=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476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86248" y="1928802"/>
            <a:ext cx="19288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y=</a:t>
            </a:r>
            <a:r>
              <a:rPr lang="en-US" sz="2000" b="1" i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lgx</a:t>
            </a:r>
            <a:r>
              <a:rPr lang="ru-RU" sz="2000" b="1" i="1" baseline="30000" dirty="0" smtClean="0"/>
              <a:t> 2</a:t>
            </a:r>
            <a:r>
              <a:rPr lang="en-US" sz="2000" b="1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=2lgx</a:t>
            </a:r>
            <a:endParaRPr lang="ru-RU" sz="2000" dirty="0"/>
          </a:p>
        </p:txBody>
      </p:sp>
      <p:sp>
        <p:nvSpPr>
          <p:cNvPr id="24" name="Полилиния 23"/>
          <p:cNvSpPr/>
          <p:nvPr/>
        </p:nvSpPr>
        <p:spPr>
          <a:xfrm flipV="1">
            <a:off x="5072066" y="4214818"/>
            <a:ext cx="1214446" cy="785818"/>
          </a:xfrm>
          <a:custGeom>
            <a:avLst/>
            <a:gdLst>
              <a:gd name="connsiteX0" fmla="*/ 22225 w 1641475"/>
              <a:gd name="connsiteY0" fmla="*/ 0 h 1524000"/>
              <a:gd name="connsiteX1" fmla="*/ 269875 w 1641475"/>
              <a:gd name="connsiteY1" fmla="*/ 1162050 h 1524000"/>
              <a:gd name="connsiteX2" fmla="*/ 1641475 w 1641475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475" h="1524000">
                <a:moveTo>
                  <a:pt x="22225" y="0"/>
                </a:moveTo>
                <a:cubicBezTo>
                  <a:pt x="11112" y="454025"/>
                  <a:pt x="0" y="908050"/>
                  <a:pt x="269875" y="1162050"/>
                </a:cubicBezTo>
                <a:cubicBezTo>
                  <a:pt x="539750" y="1416050"/>
                  <a:pt x="1090612" y="1470025"/>
                  <a:pt x="1641475" y="152400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 flipH="1" flipV="1">
            <a:off x="3643306" y="4000504"/>
            <a:ext cx="1214446" cy="1214446"/>
          </a:xfrm>
          <a:custGeom>
            <a:avLst/>
            <a:gdLst>
              <a:gd name="connsiteX0" fmla="*/ 22225 w 1641475"/>
              <a:gd name="connsiteY0" fmla="*/ 0 h 1524000"/>
              <a:gd name="connsiteX1" fmla="*/ 269875 w 1641475"/>
              <a:gd name="connsiteY1" fmla="*/ 1162050 h 1524000"/>
              <a:gd name="connsiteX2" fmla="*/ 1641475 w 1641475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475" h="1524000">
                <a:moveTo>
                  <a:pt x="22225" y="0"/>
                </a:moveTo>
                <a:cubicBezTo>
                  <a:pt x="11112" y="454025"/>
                  <a:pt x="0" y="908050"/>
                  <a:pt x="269875" y="1162050"/>
                </a:cubicBezTo>
                <a:cubicBezTo>
                  <a:pt x="539750" y="1416050"/>
                  <a:pt x="1090612" y="1470025"/>
                  <a:pt x="1641475" y="1524000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062544" y="4572008"/>
            <a:ext cx="2952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1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929190" y="4071942"/>
            <a:ext cx="2952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1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929190" y="3714752"/>
            <a:ext cx="2952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2</a:t>
            </a:r>
            <a:endParaRPr lang="ru-RU" sz="1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237822" y="4572008"/>
            <a:ext cx="3898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Bookman Old Style" pitchFamily="18" charset="0"/>
              </a:rPr>
              <a:t>10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500166" y="2500306"/>
            <a:ext cx="685804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Мексиканські маски - це невід'ємна частина історії Мексики і всього людства, що має величезну художню і культурну цінність.</a:t>
            </a:r>
            <a:endParaRPr kumimoji="0" lang="uk-UA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 l="13176" b="7502"/>
          <a:stretch>
            <a:fillRect/>
          </a:stretch>
        </p:blipFill>
        <p:spPr bwMode="auto">
          <a:xfrm>
            <a:off x="4500562" y="3714752"/>
            <a:ext cx="4175720" cy="2970048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14290"/>
            <a:ext cx="3170103" cy="2141178"/>
          </a:xfrm>
          <a:prstGeom prst="rect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14282" y="214290"/>
            <a:ext cx="8640000" cy="648000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8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7" name="Line 16"/>
          <p:cNvSpPr>
            <a:spLocks noChangeShapeType="1"/>
          </p:cNvSpPr>
          <p:nvPr/>
        </p:nvSpPr>
        <p:spPr bwMode="auto">
          <a:xfrm>
            <a:off x="244475" y="19843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8" name="Line 17"/>
          <p:cNvSpPr>
            <a:spLocks noChangeShapeType="1"/>
          </p:cNvSpPr>
          <p:nvPr/>
        </p:nvSpPr>
        <p:spPr bwMode="auto">
          <a:xfrm>
            <a:off x="218280" y="364331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9" name="Line 18"/>
          <p:cNvSpPr>
            <a:spLocks noChangeShapeType="1"/>
          </p:cNvSpPr>
          <p:nvPr/>
        </p:nvSpPr>
        <p:spPr bwMode="auto">
          <a:xfrm flipV="1">
            <a:off x="214282" y="421481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0" name="Line 19"/>
          <p:cNvSpPr>
            <a:spLocks noChangeShapeType="1"/>
          </p:cNvSpPr>
          <p:nvPr/>
        </p:nvSpPr>
        <p:spPr bwMode="auto">
          <a:xfrm>
            <a:off x="214282" y="450057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1" name="Line 20"/>
          <p:cNvSpPr>
            <a:spLocks noChangeShapeType="1"/>
          </p:cNvSpPr>
          <p:nvPr/>
        </p:nvSpPr>
        <p:spPr bwMode="auto">
          <a:xfrm>
            <a:off x="214282" y="478632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2" name="Line 21"/>
          <p:cNvSpPr>
            <a:spLocks noChangeShapeType="1"/>
          </p:cNvSpPr>
          <p:nvPr/>
        </p:nvSpPr>
        <p:spPr bwMode="auto">
          <a:xfrm>
            <a:off x="214282" y="507207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3" name="Line 22"/>
          <p:cNvSpPr>
            <a:spLocks noChangeShapeType="1"/>
          </p:cNvSpPr>
          <p:nvPr/>
        </p:nvSpPr>
        <p:spPr bwMode="auto">
          <a:xfrm>
            <a:off x="214282" y="535782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" name="Line 23"/>
          <p:cNvSpPr>
            <a:spLocks noChangeShapeType="1"/>
          </p:cNvSpPr>
          <p:nvPr/>
        </p:nvSpPr>
        <p:spPr bwMode="auto">
          <a:xfrm>
            <a:off x="214282" y="564357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7" name="Line 36"/>
          <p:cNvSpPr>
            <a:spLocks noChangeShapeType="1"/>
          </p:cNvSpPr>
          <p:nvPr/>
        </p:nvSpPr>
        <p:spPr bwMode="auto">
          <a:xfrm>
            <a:off x="8869363" y="212725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9" name="Line 38"/>
          <p:cNvSpPr>
            <a:spLocks noChangeShapeType="1"/>
          </p:cNvSpPr>
          <p:nvPr/>
        </p:nvSpPr>
        <p:spPr bwMode="auto">
          <a:xfrm>
            <a:off x="414337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0" name="Line 39"/>
          <p:cNvSpPr>
            <a:spLocks noChangeShapeType="1"/>
          </p:cNvSpPr>
          <p:nvPr/>
        </p:nvSpPr>
        <p:spPr bwMode="auto">
          <a:xfrm>
            <a:off x="3857620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1" name="Line 40"/>
          <p:cNvSpPr>
            <a:spLocks noChangeShapeType="1"/>
          </p:cNvSpPr>
          <p:nvPr/>
        </p:nvSpPr>
        <p:spPr bwMode="auto">
          <a:xfrm>
            <a:off x="3571868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2" name="Line 41"/>
          <p:cNvSpPr>
            <a:spLocks noChangeShapeType="1"/>
          </p:cNvSpPr>
          <p:nvPr/>
        </p:nvSpPr>
        <p:spPr bwMode="auto">
          <a:xfrm>
            <a:off x="3286116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3" name="Line 42"/>
          <p:cNvSpPr>
            <a:spLocks noChangeShapeType="1"/>
          </p:cNvSpPr>
          <p:nvPr/>
        </p:nvSpPr>
        <p:spPr bwMode="auto">
          <a:xfrm>
            <a:off x="3000364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4" name="Line 43"/>
          <p:cNvSpPr>
            <a:spLocks noChangeShapeType="1"/>
          </p:cNvSpPr>
          <p:nvPr/>
        </p:nvSpPr>
        <p:spPr bwMode="auto">
          <a:xfrm>
            <a:off x="271461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5" name="Line 44"/>
          <p:cNvSpPr>
            <a:spLocks noChangeShapeType="1"/>
          </p:cNvSpPr>
          <p:nvPr/>
        </p:nvSpPr>
        <p:spPr bwMode="auto">
          <a:xfrm flipH="1">
            <a:off x="242886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6" name="Line 45"/>
          <p:cNvSpPr>
            <a:spLocks noChangeShapeType="1"/>
          </p:cNvSpPr>
          <p:nvPr/>
        </p:nvSpPr>
        <p:spPr bwMode="auto">
          <a:xfrm>
            <a:off x="214310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7" name="Line 46"/>
          <p:cNvSpPr>
            <a:spLocks noChangeShapeType="1"/>
          </p:cNvSpPr>
          <p:nvPr/>
        </p:nvSpPr>
        <p:spPr bwMode="auto">
          <a:xfrm>
            <a:off x="185735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8" name="Line 47"/>
          <p:cNvSpPr>
            <a:spLocks noChangeShapeType="1"/>
          </p:cNvSpPr>
          <p:nvPr/>
        </p:nvSpPr>
        <p:spPr bwMode="auto">
          <a:xfrm>
            <a:off x="1571604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9" name="Line 48"/>
          <p:cNvSpPr>
            <a:spLocks noChangeShapeType="1"/>
          </p:cNvSpPr>
          <p:nvPr/>
        </p:nvSpPr>
        <p:spPr bwMode="auto">
          <a:xfrm flipH="1">
            <a:off x="1285852" y="21428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026" name="Object 65"/>
          <p:cNvGraphicFramePr>
            <a:graphicFrameLocks noChangeAspect="1"/>
          </p:cNvGraphicFramePr>
          <p:nvPr/>
        </p:nvGraphicFramePr>
        <p:xfrm>
          <a:off x="5856288" y="4951413"/>
          <a:ext cx="541337" cy="1022350"/>
        </p:xfrm>
        <a:graphic>
          <a:graphicData uri="http://schemas.openxmlformats.org/presentationml/2006/ole">
            <p:oleObj spid="_x0000_s1026" name="Формула" r:id="rId3" imgW="114120" imgH="215640" progId="Equation.3">
              <p:embed/>
            </p:oleObj>
          </a:graphicData>
        </a:graphic>
      </p:graphicFrame>
      <p:sp>
        <p:nvSpPr>
          <p:cNvPr id="1086" name="Line 78"/>
          <p:cNvSpPr>
            <a:spLocks noChangeShapeType="1"/>
          </p:cNvSpPr>
          <p:nvPr/>
        </p:nvSpPr>
        <p:spPr bwMode="auto">
          <a:xfrm>
            <a:off x="214282" y="392906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8" name="AutoShape 80"/>
          <p:cNvSpPr>
            <a:spLocks noChangeAspect="1" noChangeArrowheads="1" noTextEdit="1"/>
          </p:cNvSpPr>
          <p:nvPr/>
        </p:nvSpPr>
        <p:spPr bwMode="auto">
          <a:xfrm>
            <a:off x="457200" y="152400"/>
            <a:ext cx="2971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7699" name="Rectangle 83"/>
          <p:cNvSpPr>
            <a:spLocks noChangeArrowheads="1"/>
          </p:cNvSpPr>
          <p:nvPr/>
        </p:nvSpPr>
        <p:spPr bwMode="auto">
          <a:xfrm>
            <a:off x="1949450" y="473075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ru-RU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6" name="Line 17"/>
          <p:cNvSpPr>
            <a:spLocks noChangeShapeType="1"/>
          </p:cNvSpPr>
          <p:nvPr/>
        </p:nvSpPr>
        <p:spPr bwMode="auto">
          <a:xfrm>
            <a:off x="214282" y="3357562"/>
            <a:ext cx="8640000" cy="0"/>
          </a:xfrm>
          <a:prstGeom prst="line">
            <a:avLst/>
          </a:prstGeom>
          <a:ln>
            <a:headEnd/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97" name="Line 25"/>
          <p:cNvSpPr>
            <a:spLocks noChangeShapeType="1"/>
          </p:cNvSpPr>
          <p:nvPr/>
        </p:nvSpPr>
        <p:spPr bwMode="auto">
          <a:xfrm flipH="1">
            <a:off x="4429124" y="235148"/>
            <a:ext cx="0" cy="6480000"/>
          </a:xfrm>
          <a:prstGeom prst="line">
            <a:avLst/>
          </a:prstGeom>
          <a:ln>
            <a:headEnd type="stealth"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>
            <a:off x="37864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>
            <a:off x="32133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0703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61" name="Object 50"/>
          <p:cNvGraphicFramePr>
            <a:graphicFrameLocks noChangeAspect="1"/>
          </p:cNvGraphicFramePr>
          <p:nvPr/>
        </p:nvGraphicFramePr>
        <p:xfrm>
          <a:off x="8338581" y="3500438"/>
          <a:ext cx="376823" cy="428628"/>
        </p:xfrm>
        <a:graphic>
          <a:graphicData uri="http://schemas.openxmlformats.org/presentationml/2006/ole">
            <p:oleObj spid="_x0000_s1032" name="Формула" r:id="rId4" imgW="126720" imgH="139680" progId="Equation.3">
              <p:embed/>
            </p:oleObj>
          </a:graphicData>
        </a:graphic>
      </p:graphicFrame>
      <p:graphicFrame>
        <p:nvGraphicFramePr>
          <p:cNvPr id="2062" name="Object 50"/>
          <p:cNvGraphicFramePr>
            <a:graphicFrameLocks noChangeAspect="1"/>
          </p:cNvGraphicFramePr>
          <p:nvPr/>
        </p:nvGraphicFramePr>
        <p:xfrm>
          <a:off x="3786182" y="357166"/>
          <a:ext cx="442916" cy="517820"/>
        </p:xfrm>
        <a:graphic>
          <a:graphicData uri="http://schemas.openxmlformats.org/presentationml/2006/ole">
            <p:oleObj spid="_x0000_s1033" name="Формула" r:id="rId5" imgW="139680" imgH="164880" progId="Equation.3">
              <p:embed/>
            </p:oleObj>
          </a:graphicData>
        </a:graphic>
      </p:graphicFrame>
      <p:graphicFrame>
        <p:nvGraphicFramePr>
          <p:cNvPr id="2063" name="Object 50"/>
          <p:cNvGraphicFramePr>
            <a:graphicFrameLocks noChangeAspect="1"/>
          </p:cNvGraphicFramePr>
          <p:nvPr/>
        </p:nvGraphicFramePr>
        <p:xfrm>
          <a:off x="4140200" y="3429000"/>
          <a:ext cx="195263" cy="271462"/>
        </p:xfrm>
        <a:graphic>
          <a:graphicData uri="http://schemas.openxmlformats.org/presentationml/2006/ole">
            <p:oleObj spid="_x0000_s1034" name="Формула" r:id="rId6" imgW="126720" imgH="177480" progId="Equation.3">
              <p:embed/>
            </p:oleObj>
          </a:graphicData>
        </a:graphic>
      </p:graphicFrame>
      <p:cxnSp>
        <p:nvCxnSpPr>
          <p:cNvPr id="121" name="Прямая соединительная линия 120"/>
          <p:cNvCxnSpPr/>
          <p:nvPr/>
        </p:nvCxnSpPr>
        <p:spPr>
          <a:xfrm>
            <a:off x="4357686" y="3070222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356562" y="249871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357686" y="192721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4357686" y="49845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357686" y="135729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4357686" y="621349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6418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Line 40"/>
          <p:cNvSpPr>
            <a:spLocks noChangeShapeType="1"/>
          </p:cNvSpPr>
          <p:nvPr/>
        </p:nvSpPr>
        <p:spPr bwMode="auto">
          <a:xfrm>
            <a:off x="100010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" name="Line 41"/>
          <p:cNvSpPr>
            <a:spLocks noChangeShapeType="1"/>
          </p:cNvSpPr>
          <p:nvPr/>
        </p:nvSpPr>
        <p:spPr bwMode="auto">
          <a:xfrm>
            <a:off x="71434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" name="Line 42"/>
          <p:cNvSpPr>
            <a:spLocks noChangeShapeType="1"/>
          </p:cNvSpPr>
          <p:nvPr/>
        </p:nvSpPr>
        <p:spPr bwMode="auto">
          <a:xfrm>
            <a:off x="42859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9" name="Line 21"/>
          <p:cNvSpPr>
            <a:spLocks noChangeShapeType="1"/>
          </p:cNvSpPr>
          <p:nvPr/>
        </p:nvSpPr>
        <p:spPr bwMode="auto">
          <a:xfrm>
            <a:off x="214282" y="592933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" name="Line 22"/>
          <p:cNvSpPr>
            <a:spLocks noChangeShapeType="1"/>
          </p:cNvSpPr>
          <p:nvPr/>
        </p:nvSpPr>
        <p:spPr bwMode="auto">
          <a:xfrm>
            <a:off x="214282" y="621508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1" name="Line 23"/>
          <p:cNvSpPr>
            <a:spLocks noChangeShapeType="1"/>
          </p:cNvSpPr>
          <p:nvPr/>
        </p:nvSpPr>
        <p:spPr bwMode="auto">
          <a:xfrm>
            <a:off x="214282" y="650083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842965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" name="Line 39"/>
          <p:cNvSpPr>
            <a:spLocks noChangeShapeType="1"/>
          </p:cNvSpPr>
          <p:nvPr/>
        </p:nvSpPr>
        <p:spPr bwMode="auto">
          <a:xfrm>
            <a:off x="8143900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4" name="Line 40"/>
          <p:cNvSpPr>
            <a:spLocks noChangeShapeType="1"/>
          </p:cNvSpPr>
          <p:nvPr/>
        </p:nvSpPr>
        <p:spPr bwMode="auto">
          <a:xfrm>
            <a:off x="7858148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" name="Line 41"/>
          <p:cNvSpPr>
            <a:spLocks noChangeShapeType="1"/>
          </p:cNvSpPr>
          <p:nvPr/>
        </p:nvSpPr>
        <p:spPr bwMode="auto">
          <a:xfrm>
            <a:off x="7572396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" name="Line 42"/>
          <p:cNvSpPr>
            <a:spLocks noChangeShapeType="1"/>
          </p:cNvSpPr>
          <p:nvPr/>
        </p:nvSpPr>
        <p:spPr bwMode="auto">
          <a:xfrm>
            <a:off x="7286644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" name="Line 43"/>
          <p:cNvSpPr>
            <a:spLocks noChangeShapeType="1"/>
          </p:cNvSpPr>
          <p:nvPr/>
        </p:nvSpPr>
        <p:spPr bwMode="auto">
          <a:xfrm>
            <a:off x="700089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" name="Line 44"/>
          <p:cNvSpPr>
            <a:spLocks noChangeShapeType="1"/>
          </p:cNvSpPr>
          <p:nvPr/>
        </p:nvSpPr>
        <p:spPr bwMode="auto">
          <a:xfrm flipH="1">
            <a:off x="671514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" name="Line 45"/>
          <p:cNvSpPr>
            <a:spLocks noChangeShapeType="1"/>
          </p:cNvSpPr>
          <p:nvPr/>
        </p:nvSpPr>
        <p:spPr bwMode="auto">
          <a:xfrm>
            <a:off x="642938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" name="Line 46"/>
          <p:cNvSpPr>
            <a:spLocks noChangeShapeType="1"/>
          </p:cNvSpPr>
          <p:nvPr/>
        </p:nvSpPr>
        <p:spPr bwMode="auto">
          <a:xfrm>
            <a:off x="614363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5857884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" name="Line 48"/>
          <p:cNvSpPr>
            <a:spLocks noChangeShapeType="1"/>
          </p:cNvSpPr>
          <p:nvPr/>
        </p:nvSpPr>
        <p:spPr bwMode="auto">
          <a:xfrm flipH="1">
            <a:off x="557213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6" name="Line 40"/>
          <p:cNvSpPr>
            <a:spLocks noChangeShapeType="1"/>
          </p:cNvSpPr>
          <p:nvPr/>
        </p:nvSpPr>
        <p:spPr bwMode="auto">
          <a:xfrm>
            <a:off x="528638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7" name="Line 41"/>
          <p:cNvSpPr>
            <a:spLocks noChangeShapeType="1"/>
          </p:cNvSpPr>
          <p:nvPr/>
        </p:nvSpPr>
        <p:spPr bwMode="auto">
          <a:xfrm>
            <a:off x="500062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" name="Line 42"/>
          <p:cNvSpPr>
            <a:spLocks noChangeShapeType="1"/>
          </p:cNvSpPr>
          <p:nvPr/>
        </p:nvSpPr>
        <p:spPr bwMode="auto">
          <a:xfrm>
            <a:off x="471487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48" name="Группа 147"/>
          <p:cNvGrpSpPr/>
          <p:nvPr/>
        </p:nvGrpSpPr>
        <p:grpSpPr>
          <a:xfrm>
            <a:off x="214282" y="214290"/>
            <a:ext cx="8643998" cy="2857520"/>
            <a:chOff x="366682" y="3795714"/>
            <a:chExt cx="8643998" cy="2857520"/>
          </a:xfrm>
        </p:grpSpPr>
        <p:sp>
          <p:nvSpPr>
            <p:cNvPr id="134" name="Line 17"/>
            <p:cNvSpPr>
              <a:spLocks noChangeShapeType="1"/>
            </p:cNvSpPr>
            <p:nvPr/>
          </p:nvSpPr>
          <p:spPr bwMode="auto">
            <a:xfrm>
              <a:off x="370680" y="379571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Line 18"/>
            <p:cNvSpPr>
              <a:spLocks noChangeShapeType="1"/>
            </p:cNvSpPr>
            <p:nvPr/>
          </p:nvSpPr>
          <p:spPr bwMode="auto">
            <a:xfrm flipV="1">
              <a:off x="366682" y="436721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Line 19"/>
            <p:cNvSpPr>
              <a:spLocks noChangeShapeType="1"/>
            </p:cNvSpPr>
            <p:nvPr/>
          </p:nvSpPr>
          <p:spPr bwMode="auto">
            <a:xfrm>
              <a:off x="366682" y="465297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Line 20"/>
            <p:cNvSpPr>
              <a:spLocks noChangeShapeType="1"/>
            </p:cNvSpPr>
            <p:nvPr/>
          </p:nvSpPr>
          <p:spPr bwMode="auto">
            <a:xfrm>
              <a:off x="366682" y="493872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Line 21"/>
            <p:cNvSpPr>
              <a:spLocks noChangeShapeType="1"/>
            </p:cNvSpPr>
            <p:nvPr/>
          </p:nvSpPr>
          <p:spPr bwMode="auto">
            <a:xfrm>
              <a:off x="366682" y="522447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Line 22"/>
            <p:cNvSpPr>
              <a:spLocks noChangeShapeType="1"/>
            </p:cNvSpPr>
            <p:nvPr/>
          </p:nvSpPr>
          <p:spPr bwMode="auto">
            <a:xfrm>
              <a:off x="366682" y="551022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Line 23"/>
            <p:cNvSpPr>
              <a:spLocks noChangeShapeType="1"/>
            </p:cNvSpPr>
            <p:nvPr/>
          </p:nvSpPr>
          <p:spPr bwMode="auto">
            <a:xfrm>
              <a:off x="366682" y="579597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Line 78"/>
            <p:cNvSpPr>
              <a:spLocks noChangeShapeType="1"/>
            </p:cNvSpPr>
            <p:nvPr/>
          </p:nvSpPr>
          <p:spPr bwMode="auto">
            <a:xfrm>
              <a:off x="366682" y="408146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Line 21"/>
            <p:cNvSpPr>
              <a:spLocks noChangeShapeType="1"/>
            </p:cNvSpPr>
            <p:nvPr/>
          </p:nvSpPr>
          <p:spPr bwMode="auto">
            <a:xfrm>
              <a:off x="366682" y="608173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Line 22"/>
            <p:cNvSpPr>
              <a:spLocks noChangeShapeType="1"/>
            </p:cNvSpPr>
            <p:nvPr/>
          </p:nvSpPr>
          <p:spPr bwMode="auto">
            <a:xfrm>
              <a:off x="366682" y="636748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Line 23"/>
            <p:cNvSpPr>
              <a:spLocks noChangeShapeType="1"/>
            </p:cNvSpPr>
            <p:nvPr/>
          </p:nvSpPr>
          <p:spPr bwMode="auto">
            <a:xfrm>
              <a:off x="366682" y="665323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150" name="Прямая соединительная линия 149"/>
          <p:cNvCxnSpPr/>
          <p:nvPr/>
        </p:nvCxnSpPr>
        <p:spPr>
          <a:xfrm rot="5400000">
            <a:off x="14972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3542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9257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rot="5400000">
            <a:off x="606925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49262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rot="5400000">
            <a:off x="5497750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 rot="5400000">
            <a:off x="83584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rot="5400000">
            <a:off x="721543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 rot="5400000">
            <a:off x="778694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3"/>
          <p:cNvGraphicFramePr>
            <a:graphicFrameLocks noChangeAspect="1"/>
          </p:cNvGraphicFramePr>
          <p:nvPr/>
        </p:nvGraphicFramePr>
        <p:xfrm>
          <a:off x="4572000" y="6072206"/>
          <a:ext cx="195263" cy="271463"/>
        </p:xfrm>
        <a:graphic>
          <a:graphicData uri="http://schemas.openxmlformats.org/presentationml/2006/ole">
            <p:oleObj spid="_x0000_s1047" name="Формула" r:id="rId7" imgW="126720" imgH="177480" progId="Equation.3">
              <p:embed/>
            </p:oleObj>
          </a:graphicData>
        </a:graphic>
      </p:graphicFrame>
      <p:sp>
        <p:nvSpPr>
          <p:cNvPr id="161" name="TextBox 160"/>
          <p:cNvSpPr txBox="1"/>
          <p:nvPr/>
        </p:nvSpPr>
        <p:spPr>
          <a:xfrm>
            <a:off x="4429124" y="434555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4500562" y="2049653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4</a:t>
            </a:r>
            <a:endParaRPr lang="ru-RU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2857488" y="335756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6286512" y="335756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7</a:t>
            </a:r>
            <a:endParaRPr lang="ru-RU" sz="1400" b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5572132" y="3357562"/>
            <a:ext cx="2000264" cy="2857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 rot="16200000" flipV="1">
            <a:off x="1285852" y="3357563"/>
            <a:ext cx="2000265" cy="28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1" name="Полилиния 170"/>
          <p:cNvSpPr/>
          <p:nvPr/>
        </p:nvSpPr>
        <p:spPr>
          <a:xfrm>
            <a:off x="2441448" y="4498848"/>
            <a:ext cx="197510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2" name="Полилиния 171"/>
          <p:cNvSpPr/>
          <p:nvPr/>
        </p:nvSpPr>
        <p:spPr>
          <a:xfrm flipH="1">
            <a:off x="4429124" y="4486866"/>
            <a:ext cx="200026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TextBox 172"/>
          <p:cNvSpPr txBox="1"/>
          <p:nvPr/>
        </p:nvSpPr>
        <p:spPr>
          <a:xfrm>
            <a:off x="4429124" y="1478149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</a:t>
            </a:r>
            <a:endParaRPr lang="ru-RU" sz="1400" b="1" dirty="0"/>
          </a:p>
        </p:txBody>
      </p:sp>
      <p:sp>
        <p:nvSpPr>
          <p:cNvPr id="178" name="Полилиния 177"/>
          <p:cNvSpPr/>
          <p:nvPr/>
        </p:nvSpPr>
        <p:spPr>
          <a:xfrm flipV="1">
            <a:off x="2143108" y="785794"/>
            <a:ext cx="2260856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олилиния 178"/>
          <p:cNvSpPr/>
          <p:nvPr/>
        </p:nvSpPr>
        <p:spPr>
          <a:xfrm flipH="1" flipV="1">
            <a:off x="4416536" y="785794"/>
            <a:ext cx="229860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0" name="Picture 4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6093296"/>
            <a:ext cx="3076575" cy="381000"/>
          </a:xfrm>
          <a:prstGeom prst="rect">
            <a:avLst/>
          </a:prstGeom>
          <a:noFill/>
        </p:spPr>
      </p:pic>
      <p:pic>
        <p:nvPicPr>
          <p:cNvPr id="184" name="Picture 5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3861048"/>
            <a:ext cx="2838450" cy="381000"/>
          </a:xfrm>
          <a:prstGeom prst="rect">
            <a:avLst/>
          </a:prstGeom>
          <a:noFill/>
        </p:spPr>
      </p:pic>
      <p:pic>
        <p:nvPicPr>
          <p:cNvPr id="185" name="Picture 5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005064"/>
            <a:ext cx="3457575" cy="381000"/>
          </a:xfrm>
          <a:prstGeom prst="rect">
            <a:avLst/>
          </a:prstGeom>
          <a:noFill/>
        </p:spPr>
      </p:pic>
      <p:pic>
        <p:nvPicPr>
          <p:cNvPr id="186" name="Picture 5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642918"/>
            <a:ext cx="3248025" cy="381000"/>
          </a:xfrm>
          <a:prstGeom prst="rect">
            <a:avLst/>
          </a:prstGeom>
          <a:noFill/>
        </p:spPr>
      </p:pic>
      <p:sp>
        <p:nvSpPr>
          <p:cNvPr id="2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319088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319088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3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1142984"/>
            <a:ext cx="3286125" cy="533400"/>
          </a:xfrm>
          <a:prstGeom prst="rect">
            <a:avLst/>
          </a:prstGeom>
          <a:noFill/>
        </p:spPr>
      </p:pic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319088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6000768"/>
            <a:ext cx="3076575" cy="533400"/>
          </a:xfrm>
          <a:prstGeom prst="rect">
            <a:avLst/>
          </a:prstGeom>
          <a:noFill/>
        </p:spPr>
      </p:pic>
      <p:sp>
        <p:nvSpPr>
          <p:cNvPr id="1059" name="Rectangle 35"/>
          <p:cNvSpPr>
            <a:spLocks noChangeArrowheads="1"/>
          </p:cNvSpPr>
          <p:nvPr/>
        </p:nvSpPr>
        <p:spPr bwMode="auto">
          <a:xfrm>
            <a:off x="319088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animBg="1"/>
      <p:bldP spid="172" grpId="0" animBg="1"/>
      <p:bldP spid="178" grpId="0" animBg="1"/>
      <p:bldP spid="17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14282" y="214290"/>
            <a:ext cx="8640000" cy="648000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8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7" name="Line 16"/>
          <p:cNvSpPr>
            <a:spLocks noChangeShapeType="1"/>
          </p:cNvSpPr>
          <p:nvPr/>
        </p:nvSpPr>
        <p:spPr bwMode="auto">
          <a:xfrm>
            <a:off x="244475" y="19843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8" name="Line 17"/>
          <p:cNvSpPr>
            <a:spLocks noChangeShapeType="1"/>
          </p:cNvSpPr>
          <p:nvPr/>
        </p:nvSpPr>
        <p:spPr bwMode="auto">
          <a:xfrm>
            <a:off x="218280" y="364331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9" name="Line 18"/>
          <p:cNvSpPr>
            <a:spLocks noChangeShapeType="1"/>
          </p:cNvSpPr>
          <p:nvPr/>
        </p:nvSpPr>
        <p:spPr bwMode="auto">
          <a:xfrm flipV="1">
            <a:off x="214282" y="421481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0" name="Line 19"/>
          <p:cNvSpPr>
            <a:spLocks noChangeShapeType="1"/>
          </p:cNvSpPr>
          <p:nvPr/>
        </p:nvSpPr>
        <p:spPr bwMode="auto">
          <a:xfrm>
            <a:off x="214282" y="450057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1" name="Line 20"/>
          <p:cNvSpPr>
            <a:spLocks noChangeShapeType="1"/>
          </p:cNvSpPr>
          <p:nvPr/>
        </p:nvSpPr>
        <p:spPr bwMode="auto">
          <a:xfrm>
            <a:off x="214282" y="478632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2" name="Line 21"/>
          <p:cNvSpPr>
            <a:spLocks noChangeShapeType="1"/>
          </p:cNvSpPr>
          <p:nvPr/>
        </p:nvSpPr>
        <p:spPr bwMode="auto">
          <a:xfrm>
            <a:off x="214282" y="507207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3" name="Line 22"/>
          <p:cNvSpPr>
            <a:spLocks noChangeShapeType="1"/>
          </p:cNvSpPr>
          <p:nvPr/>
        </p:nvSpPr>
        <p:spPr bwMode="auto">
          <a:xfrm>
            <a:off x="214282" y="535782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" name="Line 23"/>
          <p:cNvSpPr>
            <a:spLocks noChangeShapeType="1"/>
          </p:cNvSpPr>
          <p:nvPr/>
        </p:nvSpPr>
        <p:spPr bwMode="auto">
          <a:xfrm>
            <a:off x="214282" y="564357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7" name="Line 36"/>
          <p:cNvSpPr>
            <a:spLocks noChangeShapeType="1"/>
          </p:cNvSpPr>
          <p:nvPr/>
        </p:nvSpPr>
        <p:spPr bwMode="auto">
          <a:xfrm>
            <a:off x="8869363" y="212725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9" name="Line 38"/>
          <p:cNvSpPr>
            <a:spLocks noChangeShapeType="1"/>
          </p:cNvSpPr>
          <p:nvPr/>
        </p:nvSpPr>
        <p:spPr bwMode="auto">
          <a:xfrm>
            <a:off x="414337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0" name="Line 39"/>
          <p:cNvSpPr>
            <a:spLocks noChangeShapeType="1"/>
          </p:cNvSpPr>
          <p:nvPr/>
        </p:nvSpPr>
        <p:spPr bwMode="auto">
          <a:xfrm>
            <a:off x="3857620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1" name="Line 40"/>
          <p:cNvSpPr>
            <a:spLocks noChangeShapeType="1"/>
          </p:cNvSpPr>
          <p:nvPr/>
        </p:nvSpPr>
        <p:spPr bwMode="auto">
          <a:xfrm>
            <a:off x="3571868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2" name="Line 41"/>
          <p:cNvSpPr>
            <a:spLocks noChangeShapeType="1"/>
          </p:cNvSpPr>
          <p:nvPr/>
        </p:nvSpPr>
        <p:spPr bwMode="auto">
          <a:xfrm>
            <a:off x="3286116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3" name="Line 42"/>
          <p:cNvSpPr>
            <a:spLocks noChangeShapeType="1"/>
          </p:cNvSpPr>
          <p:nvPr/>
        </p:nvSpPr>
        <p:spPr bwMode="auto">
          <a:xfrm>
            <a:off x="3000364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4" name="Line 43"/>
          <p:cNvSpPr>
            <a:spLocks noChangeShapeType="1"/>
          </p:cNvSpPr>
          <p:nvPr/>
        </p:nvSpPr>
        <p:spPr bwMode="auto">
          <a:xfrm>
            <a:off x="271461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5" name="Line 44"/>
          <p:cNvSpPr>
            <a:spLocks noChangeShapeType="1"/>
          </p:cNvSpPr>
          <p:nvPr/>
        </p:nvSpPr>
        <p:spPr bwMode="auto">
          <a:xfrm flipH="1">
            <a:off x="242886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6" name="Line 45"/>
          <p:cNvSpPr>
            <a:spLocks noChangeShapeType="1"/>
          </p:cNvSpPr>
          <p:nvPr/>
        </p:nvSpPr>
        <p:spPr bwMode="auto">
          <a:xfrm>
            <a:off x="214310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7" name="Line 46"/>
          <p:cNvSpPr>
            <a:spLocks noChangeShapeType="1"/>
          </p:cNvSpPr>
          <p:nvPr/>
        </p:nvSpPr>
        <p:spPr bwMode="auto">
          <a:xfrm>
            <a:off x="185735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8" name="Line 47"/>
          <p:cNvSpPr>
            <a:spLocks noChangeShapeType="1"/>
          </p:cNvSpPr>
          <p:nvPr/>
        </p:nvSpPr>
        <p:spPr bwMode="auto">
          <a:xfrm>
            <a:off x="1571604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9" name="Line 48"/>
          <p:cNvSpPr>
            <a:spLocks noChangeShapeType="1"/>
          </p:cNvSpPr>
          <p:nvPr/>
        </p:nvSpPr>
        <p:spPr bwMode="auto">
          <a:xfrm flipH="1">
            <a:off x="1285852" y="21428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026" name="Object 65"/>
          <p:cNvGraphicFramePr>
            <a:graphicFrameLocks noChangeAspect="1"/>
          </p:cNvGraphicFramePr>
          <p:nvPr/>
        </p:nvGraphicFramePr>
        <p:xfrm>
          <a:off x="5856288" y="4951413"/>
          <a:ext cx="541337" cy="1022350"/>
        </p:xfrm>
        <a:graphic>
          <a:graphicData uri="http://schemas.openxmlformats.org/presentationml/2006/ole">
            <p:oleObj spid="_x0000_s2050" name="Формула" r:id="rId3" imgW="114120" imgH="215640" progId="Equation.3">
              <p:embed/>
            </p:oleObj>
          </a:graphicData>
        </a:graphic>
      </p:graphicFrame>
      <p:sp>
        <p:nvSpPr>
          <p:cNvPr id="1086" name="Line 78"/>
          <p:cNvSpPr>
            <a:spLocks noChangeShapeType="1"/>
          </p:cNvSpPr>
          <p:nvPr/>
        </p:nvSpPr>
        <p:spPr bwMode="auto">
          <a:xfrm>
            <a:off x="214282" y="392906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8" name="AutoShape 80"/>
          <p:cNvSpPr>
            <a:spLocks noChangeAspect="1" noChangeArrowheads="1" noTextEdit="1"/>
          </p:cNvSpPr>
          <p:nvPr/>
        </p:nvSpPr>
        <p:spPr bwMode="auto">
          <a:xfrm>
            <a:off x="457200" y="152400"/>
            <a:ext cx="2971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7699" name="Rectangle 83"/>
          <p:cNvSpPr>
            <a:spLocks noChangeArrowheads="1"/>
          </p:cNvSpPr>
          <p:nvPr/>
        </p:nvSpPr>
        <p:spPr bwMode="auto">
          <a:xfrm>
            <a:off x="1949450" y="473075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ru-RU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6" name="Line 17"/>
          <p:cNvSpPr>
            <a:spLocks noChangeShapeType="1"/>
          </p:cNvSpPr>
          <p:nvPr/>
        </p:nvSpPr>
        <p:spPr bwMode="auto">
          <a:xfrm>
            <a:off x="214282" y="3357562"/>
            <a:ext cx="8640000" cy="0"/>
          </a:xfrm>
          <a:prstGeom prst="line">
            <a:avLst/>
          </a:prstGeom>
          <a:ln>
            <a:headEnd/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97" name="Line 25"/>
          <p:cNvSpPr>
            <a:spLocks noChangeShapeType="1"/>
          </p:cNvSpPr>
          <p:nvPr/>
        </p:nvSpPr>
        <p:spPr bwMode="auto">
          <a:xfrm flipH="1">
            <a:off x="4429124" y="235148"/>
            <a:ext cx="0" cy="6480000"/>
          </a:xfrm>
          <a:prstGeom prst="line">
            <a:avLst/>
          </a:prstGeom>
          <a:ln>
            <a:headEnd type="stealth"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>
            <a:off x="37864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>
            <a:off x="32133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0703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61" name="Object 50"/>
          <p:cNvGraphicFramePr>
            <a:graphicFrameLocks noChangeAspect="1"/>
          </p:cNvGraphicFramePr>
          <p:nvPr/>
        </p:nvGraphicFramePr>
        <p:xfrm>
          <a:off x="8338581" y="3500438"/>
          <a:ext cx="376823" cy="428628"/>
        </p:xfrm>
        <a:graphic>
          <a:graphicData uri="http://schemas.openxmlformats.org/presentationml/2006/ole">
            <p:oleObj spid="_x0000_s2051" name="Формула" r:id="rId4" imgW="126720" imgH="139680" progId="Equation.3">
              <p:embed/>
            </p:oleObj>
          </a:graphicData>
        </a:graphic>
      </p:graphicFrame>
      <p:graphicFrame>
        <p:nvGraphicFramePr>
          <p:cNvPr id="2062" name="Object 50"/>
          <p:cNvGraphicFramePr>
            <a:graphicFrameLocks noChangeAspect="1"/>
          </p:cNvGraphicFramePr>
          <p:nvPr/>
        </p:nvGraphicFramePr>
        <p:xfrm>
          <a:off x="3786182" y="357166"/>
          <a:ext cx="442916" cy="517820"/>
        </p:xfrm>
        <a:graphic>
          <a:graphicData uri="http://schemas.openxmlformats.org/presentationml/2006/ole">
            <p:oleObj spid="_x0000_s2052" name="Формула" r:id="rId5" imgW="139680" imgH="164880" progId="Equation.3">
              <p:embed/>
            </p:oleObj>
          </a:graphicData>
        </a:graphic>
      </p:graphicFrame>
      <p:graphicFrame>
        <p:nvGraphicFramePr>
          <p:cNvPr id="2063" name="Object 50"/>
          <p:cNvGraphicFramePr>
            <a:graphicFrameLocks noChangeAspect="1"/>
          </p:cNvGraphicFramePr>
          <p:nvPr/>
        </p:nvGraphicFramePr>
        <p:xfrm>
          <a:off x="4140200" y="3429000"/>
          <a:ext cx="195263" cy="271462"/>
        </p:xfrm>
        <a:graphic>
          <a:graphicData uri="http://schemas.openxmlformats.org/presentationml/2006/ole">
            <p:oleObj spid="_x0000_s2053" name="Формула" r:id="rId6" imgW="126720" imgH="177480" progId="Equation.3">
              <p:embed/>
            </p:oleObj>
          </a:graphicData>
        </a:graphic>
      </p:graphicFrame>
      <p:cxnSp>
        <p:nvCxnSpPr>
          <p:cNvPr id="121" name="Прямая соединительная линия 120"/>
          <p:cNvCxnSpPr/>
          <p:nvPr/>
        </p:nvCxnSpPr>
        <p:spPr>
          <a:xfrm>
            <a:off x="4357686" y="3070222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356562" y="249871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357686" y="192721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4357686" y="49845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357686" y="135729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4357686" y="621349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6418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Line 40"/>
          <p:cNvSpPr>
            <a:spLocks noChangeShapeType="1"/>
          </p:cNvSpPr>
          <p:nvPr/>
        </p:nvSpPr>
        <p:spPr bwMode="auto">
          <a:xfrm>
            <a:off x="100010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" name="Line 41"/>
          <p:cNvSpPr>
            <a:spLocks noChangeShapeType="1"/>
          </p:cNvSpPr>
          <p:nvPr/>
        </p:nvSpPr>
        <p:spPr bwMode="auto">
          <a:xfrm>
            <a:off x="71434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" name="Line 42"/>
          <p:cNvSpPr>
            <a:spLocks noChangeShapeType="1"/>
          </p:cNvSpPr>
          <p:nvPr/>
        </p:nvSpPr>
        <p:spPr bwMode="auto">
          <a:xfrm>
            <a:off x="42859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9" name="Line 21"/>
          <p:cNvSpPr>
            <a:spLocks noChangeShapeType="1"/>
          </p:cNvSpPr>
          <p:nvPr/>
        </p:nvSpPr>
        <p:spPr bwMode="auto">
          <a:xfrm>
            <a:off x="214282" y="592933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" name="Line 22"/>
          <p:cNvSpPr>
            <a:spLocks noChangeShapeType="1"/>
          </p:cNvSpPr>
          <p:nvPr/>
        </p:nvSpPr>
        <p:spPr bwMode="auto">
          <a:xfrm>
            <a:off x="214282" y="621508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1" name="Line 23"/>
          <p:cNvSpPr>
            <a:spLocks noChangeShapeType="1"/>
          </p:cNvSpPr>
          <p:nvPr/>
        </p:nvSpPr>
        <p:spPr bwMode="auto">
          <a:xfrm>
            <a:off x="214282" y="650083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842965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" name="Line 39"/>
          <p:cNvSpPr>
            <a:spLocks noChangeShapeType="1"/>
          </p:cNvSpPr>
          <p:nvPr/>
        </p:nvSpPr>
        <p:spPr bwMode="auto">
          <a:xfrm>
            <a:off x="8143900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4" name="Line 40"/>
          <p:cNvSpPr>
            <a:spLocks noChangeShapeType="1"/>
          </p:cNvSpPr>
          <p:nvPr/>
        </p:nvSpPr>
        <p:spPr bwMode="auto">
          <a:xfrm>
            <a:off x="7858148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" name="Line 41"/>
          <p:cNvSpPr>
            <a:spLocks noChangeShapeType="1"/>
          </p:cNvSpPr>
          <p:nvPr/>
        </p:nvSpPr>
        <p:spPr bwMode="auto">
          <a:xfrm>
            <a:off x="7572396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" name="Line 42"/>
          <p:cNvSpPr>
            <a:spLocks noChangeShapeType="1"/>
          </p:cNvSpPr>
          <p:nvPr/>
        </p:nvSpPr>
        <p:spPr bwMode="auto">
          <a:xfrm>
            <a:off x="7286644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" name="Line 43"/>
          <p:cNvSpPr>
            <a:spLocks noChangeShapeType="1"/>
          </p:cNvSpPr>
          <p:nvPr/>
        </p:nvSpPr>
        <p:spPr bwMode="auto">
          <a:xfrm>
            <a:off x="700089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" name="Line 44"/>
          <p:cNvSpPr>
            <a:spLocks noChangeShapeType="1"/>
          </p:cNvSpPr>
          <p:nvPr/>
        </p:nvSpPr>
        <p:spPr bwMode="auto">
          <a:xfrm flipH="1">
            <a:off x="671514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" name="Line 45"/>
          <p:cNvSpPr>
            <a:spLocks noChangeShapeType="1"/>
          </p:cNvSpPr>
          <p:nvPr/>
        </p:nvSpPr>
        <p:spPr bwMode="auto">
          <a:xfrm>
            <a:off x="642938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" name="Line 46"/>
          <p:cNvSpPr>
            <a:spLocks noChangeShapeType="1"/>
          </p:cNvSpPr>
          <p:nvPr/>
        </p:nvSpPr>
        <p:spPr bwMode="auto">
          <a:xfrm>
            <a:off x="614363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5857884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" name="Line 48"/>
          <p:cNvSpPr>
            <a:spLocks noChangeShapeType="1"/>
          </p:cNvSpPr>
          <p:nvPr/>
        </p:nvSpPr>
        <p:spPr bwMode="auto">
          <a:xfrm flipH="1">
            <a:off x="557213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6" name="Line 40"/>
          <p:cNvSpPr>
            <a:spLocks noChangeShapeType="1"/>
          </p:cNvSpPr>
          <p:nvPr/>
        </p:nvSpPr>
        <p:spPr bwMode="auto">
          <a:xfrm>
            <a:off x="528638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7" name="Line 41"/>
          <p:cNvSpPr>
            <a:spLocks noChangeShapeType="1"/>
          </p:cNvSpPr>
          <p:nvPr/>
        </p:nvSpPr>
        <p:spPr bwMode="auto">
          <a:xfrm>
            <a:off x="500062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" name="Line 42"/>
          <p:cNvSpPr>
            <a:spLocks noChangeShapeType="1"/>
          </p:cNvSpPr>
          <p:nvPr/>
        </p:nvSpPr>
        <p:spPr bwMode="auto">
          <a:xfrm>
            <a:off x="471487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47"/>
          <p:cNvGrpSpPr/>
          <p:nvPr/>
        </p:nvGrpSpPr>
        <p:grpSpPr>
          <a:xfrm>
            <a:off x="214282" y="214290"/>
            <a:ext cx="8643998" cy="2857520"/>
            <a:chOff x="366682" y="3795714"/>
            <a:chExt cx="8643998" cy="2857520"/>
          </a:xfrm>
        </p:grpSpPr>
        <p:sp>
          <p:nvSpPr>
            <p:cNvPr id="134" name="Line 17"/>
            <p:cNvSpPr>
              <a:spLocks noChangeShapeType="1"/>
            </p:cNvSpPr>
            <p:nvPr/>
          </p:nvSpPr>
          <p:spPr bwMode="auto">
            <a:xfrm>
              <a:off x="370680" y="379571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Line 18"/>
            <p:cNvSpPr>
              <a:spLocks noChangeShapeType="1"/>
            </p:cNvSpPr>
            <p:nvPr/>
          </p:nvSpPr>
          <p:spPr bwMode="auto">
            <a:xfrm flipV="1">
              <a:off x="366682" y="436721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Line 19"/>
            <p:cNvSpPr>
              <a:spLocks noChangeShapeType="1"/>
            </p:cNvSpPr>
            <p:nvPr/>
          </p:nvSpPr>
          <p:spPr bwMode="auto">
            <a:xfrm>
              <a:off x="366682" y="465297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Line 20"/>
            <p:cNvSpPr>
              <a:spLocks noChangeShapeType="1"/>
            </p:cNvSpPr>
            <p:nvPr/>
          </p:nvSpPr>
          <p:spPr bwMode="auto">
            <a:xfrm>
              <a:off x="366682" y="493872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Line 21"/>
            <p:cNvSpPr>
              <a:spLocks noChangeShapeType="1"/>
            </p:cNvSpPr>
            <p:nvPr/>
          </p:nvSpPr>
          <p:spPr bwMode="auto">
            <a:xfrm>
              <a:off x="366682" y="522447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Line 22"/>
            <p:cNvSpPr>
              <a:spLocks noChangeShapeType="1"/>
            </p:cNvSpPr>
            <p:nvPr/>
          </p:nvSpPr>
          <p:spPr bwMode="auto">
            <a:xfrm>
              <a:off x="366682" y="551022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Line 23"/>
            <p:cNvSpPr>
              <a:spLocks noChangeShapeType="1"/>
            </p:cNvSpPr>
            <p:nvPr/>
          </p:nvSpPr>
          <p:spPr bwMode="auto">
            <a:xfrm>
              <a:off x="366682" y="579597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Line 78"/>
            <p:cNvSpPr>
              <a:spLocks noChangeShapeType="1"/>
            </p:cNvSpPr>
            <p:nvPr/>
          </p:nvSpPr>
          <p:spPr bwMode="auto">
            <a:xfrm>
              <a:off x="366682" y="408146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Line 21"/>
            <p:cNvSpPr>
              <a:spLocks noChangeShapeType="1"/>
            </p:cNvSpPr>
            <p:nvPr/>
          </p:nvSpPr>
          <p:spPr bwMode="auto">
            <a:xfrm>
              <a:off x="366682" y="608173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Line 22"/>
            <p:cNvSpPr>
              <a:spLocks noChangeShapeType="1"/>
            </p:cNvSpPr>
            <p:nvPr/>
          </p:nvSpPr>
          <p:spPr bwMode="auto">
            <a:xfrm>
              <a:off x="366682" y="636748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Line 23"/>
            <p:cNvSpPr>
              <a:spLocks noChangeShapeType="1"/>
            </p:cNvSpPr>
            <p:nvPr/>
          </p:nvSpPr>
          <p:spPr bwMode="auto">
            <a:xfrm>
              <a:off x="366682" y="665323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150" name="Прямая соединительная линия 149"/>
          <p:cNvCxnSpPr/>
          <p:nvPr/>
        </p:nvCxnSpPr>
        <p:spPr>
          <a:xfrm rot="5400000">
            <a:off x="14972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3542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9257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rot="5400000">
            <a:off x="606925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49262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rot="5400000">
            <a:off x="5497750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 rot="5400000">
            <a:off x="83584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rot="5400000">
            <a:off x="721543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 rot="5400000">
            <a:off x="778694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3"/>
          <p:cNvGraphicFramePr>
            <a:graphicFrameLocks noChangeAspect="1"/>
          </p:cNvGraphicFramePr>
          <p:nvPr/>
        </p:nvGraphicFramePr>
        <p:xfrm>
          <a:off x="4572000" y="6072206"/>
          <a:ext cx="195263" cy="271463"/>
        </p:xfrm>
        <a:graphic>
          <a:graphicData uri="http://schemas.openxmlformats.org/presentationml/2006/ole">
            <p:oleObj spid="_x0000_s2054" name="Формула" r:id="rId7" imgW="126720" imgH="177480" progId="Equation.3">
              <p:embed/>
            </p:oleObj>
          </a:graphicData>
        </a:graphic>
      </p:graphicFrame>
      <p:sp>
        <p:nvSpPr>
          <p:cNvPr id="161" name="TextBox 160"/>
          <p:cNvSpPr txBox="1"/>
          <p:nvPr/>
        </p:nvSpPr>
        <p:spPr>
          <a:xfrm>
            <a:off x="4429124" y="434555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4500562" y="2049653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4</a:t>
            </a:r>
            <a:endParaRPr lang="ru-RU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2857488" y="335756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6286512" y="335756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7</a:t>
            </a:r>
            <a:endParaRPr lang="ru-RU" sz="1400" b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5572132" y="3357562"/>
            <a:ext cx="2000264" cy="2857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 rot="16200000" flipV="1">
            <a:off x="1285852" y="3357563"/>
            <a:ext cx="2000265" cy="28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75"/>
          <p:cNvGrpSpPr/>
          <p:nvPr/>
        </p:nvGrpSpPr>
        <p:grpSpPr>
          <a:xfrm>
            <a:off x="2441448" y="4486866"/>
            <a:ext cx="3987940" cy="1740198"/>
            <a:chOff x="2441448" y="4486866"/>
            <a:chExt cx="3987940" cy="1740198"/>
          </a:xfrm>
        </p:grpSpPr>
        <p:sp>
          <p:nvSpPr>
            <p:cNvPr id="171" name="Полилиния 170"/>
            <p:cNvSpPr/>
            <p:nvPr/>
          </p:nvSpPr>
          <p:spPr>
            <a:xfrm>
              <a:off x="2441448" y="4498848"/>
              <a:ext cx="197510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Полилиния 171"/>
            <p:cNvSpPr/>
            <p:nvPr/>
          </p:nvSpPr>
          <p:spPr>
            <a:xfrm flipH="1">
              <a:off x="4429124" y="4486866"/>
              <a:ext cx="200026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429124" y="1478149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</a:t>
            </a:r>
            <a:endParaRPr lang="ru-RU" sz="1400" b="1" dirty="0"/>
          </a:p>
        </p:txBody>
      </p:sp>
      <p:sp>
        <p:nvSpPr>
          <p:cNvPr id="178" name="Полилиния 177"/>
          <p:cNvSpPr/>
          <p:nvPr/>
        </p:nvSpPr>
        <p:spPr>
          <a:xfrm flipV="1">
            <a:off x="2143108" y="785794"/>
            <a:ext cx="2260856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олилиния 178"/>
          <p:cNvSpPr/>
          <p:nvPr/>
        </p:nvSpPr>
        <p:spPr>
          <a:xfrm flipH="1" flipV="1">
            <a:off x="4416536" y="785794"/>
            <a:ext cx="229860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8" name="Группа 107"/>
          <p:cNvGrpSpPr/>
          <p:nvPr/>
        </p:nvGrpSpPr>
        <p:grpSpPr>
          <a:xfrm>
            <a:off x="3286116" y="502920"/>
            <a:ext cx="993276" cy="1435608"/>
            <a:chOff x="3286116" y="502920"/>
            <a:chExt cx="993276" cy="1435608"/>
          </a:xfrm>
        </p:grpSpPr>
        <p:sp>
          <p:nvSpPr>
            <p:cNvPr id="101" name="Полилиния 100"/>
            <p:cNvSpPr/>
            <p:nvPr/>
          </p:nvSpPr>
          <p:spPr>
            <a:xfrm flipH="1">
              <a:off x="3286116" y="1357298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олилиния 101"/>
            <p:cNvSpPr/>
            <p:nvPr/>
          </p:nvSpPr>
          <p:spPr>
            <a:xfrm>
              <a:off x="4133088" y="502920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4572000" y="493194"/>
            <a:ext cx="1005840" cy="1436190"/>
            <a:chOff x="4572000" y="493194"/>
            <a:chExt cx="1005840" cy="1436190"/>
          </a:xfrm>
        </p:grpSpPr>
        <p:sp>
          <p:nvSpPr>
            <p:cNvPr id="100" name="Полилиния 99"/>
            <p:cNvSpPr/>
            <p:nvPr/>
          </p:nvSpPr>
          <p:spPr>
            <a:xfrm>
              <a:off x="4736592" y="1362456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олилиния 102"/>
            <p:cNvSpPr/>
            <p:nvPr/>
          </p:nvSpPr>
          <p:spPr>
            <a:xfrm flipH="1">
              <a:off x="4572000" y="493194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Полилиния 124"/>
          <p:cNvSpPr/>
          <p:nvPr/>
        </p:nvSpPr>
        <p:spPr>
          <a:xfrm>
            <a:off x="4709160" y="1783080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олилиния 141"/>
          <p:cNvSpPr/>
          <p:nvPr/>
        </p:nvSpPr>
        <p:spPr>
          <a:xfrm flipH="1">
            <a:off x="2714612" y="1785926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8" name="Picture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500042"/>
            <a:ext cx="3714776" cy="381000"/>
          </a:xfrm>
          <a:prstGeom prst="rect">
            <a:avLst/>
          </a:prstGeom>
          <a:noFill/>
        </p:spPr>
      </p:pic>
      <p:pic>
        <p:nvPicPr>
          <p:cNvPr id="149" name="Picture 1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2643182"/>
            <a:ext cx="4186235" cy="38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14282" y="214290"/>
            <a:ext cx="8640000" cy="648000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8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7" name="Line 16"/>
          <p:cNvSpPr>
            <a:spLocks noChangeShapeType="1"/>
          </p:cNvSpPr>
          <p:nvPr/>
        </p:nvSpPr>
        <p:spPr bwMode="auto">
          <a:xfrm>
            <a:off x="244475" y="19843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8" name="Line 17"/>
          <p:cNvSpPr>
            <a:spLocks noChangeShapeType="1"/>
          </p:cNvSpPr>
          <p:nvPr/>
        </p:nvSpPr>
        <p:spPr bwMode="auto">
          <a:xfrm>
            <a:off x="218280" y="364331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9" name="Line 18"/>
          <p:cNvSpPr>
            <a:spLocks noChangeShapeType="1"/>
          </p:cNvSpPr>
          <p:nvPr/>
        </p:nvSpPr>
        <p:spPr bwMode="auto">
          <a:xfrm flipV="1">
            <a:off x="214282" y="421481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0" name="Line 19"/>
          <p:cNvSpPr>
            <a:spLocks noChangeShapeType="1"/>
          </p:cNvSpPr>
          <p:nvPr/>
        </p:nvSpPr>
        <p:spPr bwMode="auto">
          <a:xfrm>
            <a:off x="214282" y="450057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1" name="Line 20"/>
          <p:cNvSpPr>
            <a:spLocks noChangeShapeType="1"/>
          </p:cNvSpPr>
          <p:nvPr/>
        </p:nvSpPr>
        <p:spPr bwMode="auto">
          <a:xfrm>
            <a:off x="214282" y="478632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2" name="Line 21"/>
          <p:cNvSpPr>
            <a:spLocks noChangeShapeType="1"/>
          </p:cNvSpPr>
          <p:nvPr/>
        </p:nvSpPr>
        <p:spPr bwMode="auto">
          <a:xfrm>
            <a:off x="214282" y="507207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3" name="Line 22"/>
          <p:cNvSpPr>
            <a:spLocks noChangeShapeType="1"/>
          </p:cNvSpPr>
          <p:nvPr/>
        </p:nvSpPr>
        <p:spPr bwMode="auto">
          <a:xfrm>
            <a:off x="214282" y="535782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" name="Line 23"/>
          <p:cNvSpPr>
            <a:spLocks noChangeShapeType="1"/>
          </p:cNvSpPr>
          <p:nvPr/>
        </p:nvSpPr>
        <p:spPr bwMode="auto">
          <a:xfrm>
            <a:off x="214282" y="564357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7" name="Line 36"/>
          <p:cNvSpPr>
            <a:spLocks noChangeShapeType="1"/>
          </p:cNvSpPr>
          <p:nvPr/>
        </p:nvSpPr>
        <p:spPr bwMode="auto">
          <a:xfrm>
            <a:off x="8869363" y="212725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9" name="Line 38"/>
          <p:cNvSpPr>
            <a:spLocks noChangeShapeType="1"/>
          </p:cNvSpPr>
          <p:nvPr/>
        </p:nvSpPr>
        <p:spPr bwMode="auto">
          <a:xfrm>
            <a:off x="414337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0" name="Line 39"/>
          <p:cNvSpPr>
            <a:spLocks noChangeShapeType="1"/>
          </p:cNvSpPr>
          <p:nvPr/>
        </p:nvSpPr>
        <p:spPr bwMode="auto">
          <a:xfrm>
            <a:off x="3857620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1" name="Line 40"/>
          <p:cNvSpPr>
            <a:spLocks noChangeShapeType="1"/>
          </p:cNvSpPr>
          <p:nvPr/>
        </p:nvSpPr>
        <p:spPr bwMode="auto">
          <a:xfrm>
            <a:off x="3571868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2" name="Line 41"/>
          <p:cNvSpPr>
            <a:spLocks noChangeShapeType="1"/>
          </p:cNvSpPr>
          <p:nvPr/>
        </p:nvSpPr>
        <p:spPr bwMode="auto">
          <a:xfrm>
            <a:off x="3286116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3" name="Line 42"/>
          <p:cNvSpPr>
            <a:spLocks noChangeShapeType="1"/>
          </p:cNvSpPr>
          <p:nvPr/>
        </p:nvSpPr>
        <p:spPr bwMode="auto">
          <a:xfrm>
            <a:off x="3000364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4" name="Line 43"/>
          <p:cNvSpPr>
            <a:spLocks noChangeShapeType="1"/>
          </p:cNvSpPr>
          <p:nvPr/>
        </p:nvSpPr>
        <p:spPr bwMode="auto">
          <a:xfrm>
            <a:off x="271461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5" name="Line 44"/>
          <p:cNvSpPr>
            <a:spLocks noChangeShapeType="1"/>
          </p:cNvSpPr>
          <p:nvPr/>
        </p:nvSpPr>
        <p:spPr bwMode="auto">
          <a:xfrm flipH="1">
            <a:off x="242886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6" name="Line 45"/>
          <p:cNvSpPr>
            <a:spLocks noChangeShapeType="1"/>
          </p:cNvSpPr>
          <p:nvPr/>
        </p:nvSpPr>
        <p:spPr bwMode="auto">
          <a:xfrm>
            <a:off x="214310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7" name="Line 46"/>
          <p:cNvSpPr>
            <a:spLocks noChangeShapeType="1"/>
          </p:cNvSpPr>
          <p:nvPr/>
        </p:nvSpPr>
        <p:spPr bwMode="auto">
          <a:xfrm>
            <a:off x="185735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8" name="Line 47"/>
          <p:cNvSpPr>
            <a:spLocks noChangeShapeType="1"/>
          </p:cNvSpPr>
          <p:nvPr/>
        </p:nvSpPr>
        <p:spPr bwMode="auto">
          <a:xfrm>
            <a:off x="1571604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9" name="Line 48"/>
          <p:cNvSpPr>
            <a:spLocks noChangeShapeType="1"/>
          </p:cNvSpPr>
          <p:nvPr/>
        </p:nvSpPr>
        <p:spPr bwMode="auto">
          <a:xfrm flipH="1">
            <a:off x="1285852" y="21428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026" name="Object 65"/>
          <p:cNvGraphicFramePr>
            <a:graphicFrameLocks noChangeAspect="1"/>
          </p:cNvGraphicFramePr>
          <p:nvPr/>
        </p:nvGraphicFramePr>
        <p:xfrm>
          <a:off x="5856288" y="4951413"/>
          <a:ext cx="541337" cy="1022350"/>
        </p:xfrm>
        <a:graphic>
          <a:graphicData uri="http://schemas.openxmlformats.org/presentationml/2006/ole">
            <p:oleObj spid="_x0000_s3074" name="Формула" r:id="rId3" imgW="114120" imgH="215640" progId="Equation.3">
              <p:embed/>
            </p:oleObj>
          </a:graphicData>
        </a:graphic>
      </p:graphicFrame>
      <p:sp>
        <p:nvSpPr>
          <p:cNvPr id="1086" name="Line 78"/>
          <p:cNvSpPr>
            <a:spLocks noChangeShapeType="1"/>
          </p:cNvSpPr>
          <p:nvPr/>
        </p:nvSpPr>
        <p:spPr bwMode="auto">
          <a:xfrm>
            <a:off x="214282" y="392906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8" name="AutoShape 80"/>
          <p:cNvSpPr>
            <a:spLocks noChangeAspect="1" noChangeArrowheads="1" noTextEdit="1"/>
          </p:cNvSpPr>
          <p:nvPr/>
        </p:nvSpPr>
        <p:spPr bwMode="auto">
          <a:xfrm>
            <a:off x="457200" y="152400"/>
            <a:ext cx="2971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7699" name="Rectangle 83"/>
          <p:cNvSpPr>
            <a:spLocks noChangeArrowheads="1"/>
          </p:cNvSpPr>
          <p:nvPr/>
        </p:nvSpPr>
        <p:spPr bwMode="auto">
          <a:xfrm>
            <a:off x="1949450" y="473075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ru-RU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6" name="Line 17"/>
          <p:cNvSpPr>
            <a:spLocks noChangeShapeType="1"/>
          </p:cNvSpPr>
          <p:nvPr/>
        </p:nvSpPr>
        <p:spPr bwMode="auto">
          <a:xfrm>
            <a:off x="214282" y="3357562"/>
            <a:ext cx="8640000" cy="0"/>
          </a:xfrm>
          <a:prstGeom prst="line">
            <a:avLst/>
          </a:prstGeom>
          <a:ln>
            <a:headEnd/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97" name="Line 25"/>
          <p:cNvSpPr>
            <a:spLocks noChangeShapeType="1"/>
          </p:cNvSpPr>
          <p:nvPr/>
        </p:nvSpPr>
        <p:spPr bwMode="auto">
          <a:xfrm flipH="1">
            <a:off x="4429124" y="235148"/>
            <a:ext cx="0" cy="6480000"/>
          </a:xfrm>
          <a:prstGeom prst="line">
            <a:avLst/>
          </a:prstGeom>
          <a:ln>
            <a:headEnd type="stealth"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>
            <a:off x="37864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>
            <a:off x="32133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0703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61" name="Object 50"/>
          <p:cNvGraphicFramePr>
            <a:graphicFrameLocks noChangeAspect="1"/>
          </p:cNvGraphicFramePr>
          <p:nvPr/>
        </p:nvGraphicFramePr>
        <p:xfrm>
          <a:off x="8338581" y="3500438"/>
          <a:ext cx="376823" cy="428628"/>
        </p:xfrm>
        <a:graphic>
          <a:graphicData uri="http://schemas.openxmlformats.org/presentationml/2006/ole">
            <p:oleObj spid="_x0000_s3075" name="Формула" r:id="rId4" imgW="126720" imgH="139680" progId="Equation.3">
              <p:embed/>
            </p:oleObj>
          </a:graphicData>
        </a:graphic>
      </p:graphicFrame>
      <p:graphicFrame>
        <p:nvGraphicFramePr>
          <p:cNvPr id="2062" name="Object 50"/>
          <p:cNvGraphicFramePr>
            <a:graphicFrameLocks noChangeAspect="1"/>
          </p:cNvGraphicFramePr>
          <p:nvPr/>
        </p:nvGraphicFramePr>
        <p:xfrm>
          <a:off x="3786182" y="357166"/>
          <a:ext cx="442916" cy="517820"/>
        </p:xfrm>
        <a:graphic>
          <a:graphicData uri="http://schemas.openxmlformats.org/presentationml/2006/ole">
            <p:oleObj spid="_x0000_s3076" name="Формула" r:id="rId5" imgW="139680" imgH="164880" progId="Equation.3">
              <p:embed/>
            </p:oleObj>
          </a:graphicData>
        </a:graphic>
      </p:graphicFrame>
      <p:graphicFrame>
        <p:nvGraphicFramePr>
          <p:cNvPr id="2063" name="Object 50"/>
          <p:cNvGraphicFramePr>
            <a:graphicFrameLocks noChangeAspect="1"/>
          </p:cNvGraphicFramePr>
          <p:nvPr/>
        </p:nvGraphicFramePr>
        <p:xfrm>
          <a:off x="4140200" y="3429000"/>
          <a:ext cx="195263" cy="271462"/>
        </p:xfrm>
        <a:graphic>
          <a:graphicData uri="http://schemas.openxmlformats.org/presentationml/2006/ole">
            <p:oleObj spid="_x0000_s3077" name="Формула" r:id="rId6" imgW="126720" imgH="177480" progId="Equation.3">
              <p:embed/>
            </p:oleObj>
          </a:graphicData>
        </a:graphic>
      </p:graphicFrame>
      <p:cxnSp>
        <p:nvCxnSpPr>
          <p:cNvPr id="121" name="Прямая соединительная линия 120"/>
          <p:cNvCxnSpPr/>
          <p:nvPr/>
        </p:nvCxnSpPr>
        <p:spPr>
          <a:xfrm>
            <a:off x="4357686" y="3070222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356562" y="249871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357686" y="192721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4357686" y="49845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357686" y="135729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4357686" y="621349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6418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Line 40"/>
          <p:cNvSpPr>
            <a:spLocks noChangeShapeType="1"/>
          </p:cNvSpPr>
          <p:nvPr/>
        </p:nvSpPr>
        <p:spPr bwMode="auto">
          <a:xfrm>
            <a:off x="100010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" name="Line 41"/>
          <p:cNvSpPr>
            <a:spLocks noChangeShapeType="1"/>
          </p:cNvSpPr>
          <p:nvPr/>
        </p:nvSpPr>
        <p:spPr bwMode="auto">
          <a:xfrm>
            <a:off x="71434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" name="Line 42"/>
          <p:cNvSpPr>
            <a:spLocks noChangeShapeType="1"/>
          </p:cNvSpPr>
          <p:nvPr/>
        </p:nvSpPr>
        <p:spPr bwMode="auto">
          <a:xfrm>
            <a:off x="42859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9" name="Line 21"/>
          <p:cNvSpPr>
            <a:spLocks noChangeShapeType="1"/>
          </p:cNvSpPr>
          <p:nvPr/>
        </p:nvSpPr>
        <p:spPr bwMode="auto">
          <a:xfrm>
            <a:off x="214282" y="592933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" name="Line 22"/>
          <p:cNvSpPr>
            <a:spLocks noChangeShapeType="1"/>
          </p:cNvSpPr>
          <p:nvPr/>
        </p:nvSpPr>
        <p:spPr bwMode="auto">
          <a:xfrm>
            <a:off x="214282" y="621508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1" name="Line 23"/>
          <p:cNvSpPr>
            <a:spLocks noChangeShapeType="1"/>
          </p:cNvSpPr>
          <p:nvPr/>
        </p:nvSpPr>
        <p:spPr bwMode="auto">
          <a:xfrm>
            <a:off x="214282" y="650083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842965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" name="Line 39"/>
          <p:cNvSpPr>
            <a:spLocks noChangeShapeType="1"/>
          </p:cNvSpPr>
          <p:nvPr/>
        </p:nvSpPr>
        <p:spPr bwMode="auto">
          <a:xfrm>
            <a:off x="8143900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4" name="Line 40"/>
          <p:cNvSpPr>
            <a:spLocks noChangeShapeType="1"/>
          </p:cNvSpPr>
          <p:nvPr/>
        </p:nvSpPr>
        <p:spPr bwMode="auto">
          <a:xfrm>
            <a:off x="7858148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" name="Line 41"/>
          <p:cNvSpPr>
            <a:spLocks noChangeShapeType="1"/>
          </p:cNvSpPr>
          <p:nvPr/>
        </p:nvSpPr>
        <p:spPr bwMode="auto">
          <a:xfrm>
            <a:off x="7572396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" name="Line 42"/>
          <p:cNvSpPr>
            <a:spLocks noChangeShapeType="1"/>
          </p:cNvSpPr>
          <p:nvPr/>
        </p:nvSpPr>
        <p:spPr bwMode="auto">
          <a:xfrm>
            <a:off x="7286644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" name="Line 43"/>
          <p:cNvSpPr>
            <a:spLocks noChangeShapeType="1"/>
          </p:cNvSpPr>
          <p:nvPr/>
        </p:nvSpPr>
        <p:spPr bwMode="auto">
          <a:xfrm>
            <a:off x="700089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" name="Line 44"/>
          <p:cNvSpPr>
            <a:spLocks noChangeShapeType="1"/>
          </p:cNvSpPr>
          <p:nvPr/>
        </p:nvSpPr>
        <p:spPr bwMode="auto">
          <a:xfrm flipH="1">
            <a:off x="671514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" name="Line 45"/>
          <p:cNvSpPr>
            <a:spLocks noChangeShapeType="1"/>
          </p:cNvSpPr>
          <p:nvPr/>
        </p:nvSpPr>
        <p:spPr bwMode="auto">
          <a:xfrm>
            <a:off x="642938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" name="Line 46"/>
          <p:cNvSpPr>
            <a:spLocks noChangeShapeType="1"/>
          </p:cNvSpPr>
          <p:nvPr/>
        </p:nvSpPr>
        <p:spPr bwMode="auto">
          <a:xfrm>
            <a:off x="614363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5857884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" name="Line 48"/>
          <p:cNvSpPr>
            <a:spLocks noChangeShapeType="1"/>
          </p:cNvSpPr>
          <p:nvPr/>
        </p:nvSpPr>
        <p:spPr bwMode="auto">
          <a:xfrm flipH="1">
            <a:off x="557213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6" name="Line 40"/>
          <p:cNvSpPr>
            <a:spLocks noChangeShapeType="1"/>
          </p:cNvSpPr>
          <p:nvPr/>
        </p:nvSpPr>
        <p:spPr bwMode="auto">
          <a:xfrm>
            <a:off x="528638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7" name="Line 41"/>
          <p:cNvSpPr>
            <a:spLocks noChangeShapeType="1"/>
          </p:cNvSpPr>
          <p:nvPr/>
        </p:nvSpPr>
        <p:spPr bwMode="auto">
          <a:xfrm>
            <a:off x="500062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" name="Line 42"/>
          <p:cNvSpPr>
            <a:spLocks noChangeShapeType="1"/>
          </p:cNvSpPr>
          <p:nvPr/>
        </p:nvSpPr>
        <p:spPr bwMode="auto">
          <a:xfrm>
            <a:off x="471487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47"/>
          <p:cNvGrpSpPr/>
          <p:nvPr/>
        </p:nvGrpSpPr>
        <p:grpSpPr>
          <a:xfrm>
            <a:off x="214282" y="214290"/>
            <a:ext cx="8643998" cy="2857520"/>
            <a:chOff x="366682" y="3795714"/>
            <a:chExt cx="8643998" cy="2857520"/>
          </a:xfrm>
        </p:grpSpPr>
        <p:sp>
          <p:nvSpPr>
            <p:cNvPr id="134" name="Line 17"/>
            <p:cNvSpPr>
              <a:spLocks noChangeShapeType="1"/>
            </p:cNvSpPr>
            <p:nvPr/>
          </p:nvSpPr>
          <p:spPr bwMode="auto">
            <a:xfrm>
              <a:off x="370680" y="379571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Line 18"/>
            <p:cNvSpPr>
              <a:spLocks noChangeShapeType="1"/>
            </p:cNvSpPr>
            <p:nvPr/>
          </p:nvSpPr>
          <p:spPr bwMode="auto">
            <a:xfrm flipV="1">
              <a:off x="366682" y="436721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Line 19"/>
            <p:cNvSpPr>
              <a:spLocks noChangeShapeType="1"/>
            </p:cNvSpPr>
            <p:nvPr/>
          </p:nvSpPr>
          <p:spPr bwMode="auto">
            <a:xfrm>
              <a:off x="366682" y="465297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Line 20"/>
            <p:cNvSpPr>
              <a:spLocks noChangeShapeType="1"/>
            </p:cNvSpPr>
            <p:nvPr/>
          </p:nvSpPr>
          <p:spPr bwMode="auto">
            <a:xfrm>
              <a:off x="366682" y="493872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Line 21"/>
            <p:cNvSpPr>
              <a:spLocks noChangeShapeType="1"/>
            </p:cNvSpPr>
            <p:nvPr/>
          </p:nvSpPr>
          <p:spPr bwMode="auto">
            <a:xfrm>
              <a:off x="366682" y="522447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Line 22"/>
            <p:cNvSpPr>
              <a:spLocks noChangeShapeType="1"/>
            </p:cNvSpPr>
            <p:nvPr/>
          </p:nvSpPr>
          <p:spPr bwMode="auto">
            <a:xfrm>
              <a:off x="366682" y="551022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Line 23"/>
            <p:cNvSpPr>
              <a:spLocks noChangeShapeType="1"/>
            </p:cNvSpPr>
            <p:nvPr/>
          </p:nvSpPr>
          <p:spPr bwMode="auto">
            <a:xfrm>
              <a:off x="366682" y="579597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Line 78"/>
            <p:cNvSpPr>
              <a:spLocks noChangeShapeType="1"/>
            </p:cNvSpPr>
            <p:nvPr/>
          </p:nvSpPr>
          <p:spPr bwMode="auto">
            <a:xfrm>
              <a:off x="366682" y="408146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Line 21"/>
            <p:cNvSpPr>
              <a:spLocks noChangeShapeType="1"/>
            </p:cNvSpPr>
            <p:nvPr/>
          </p:nvSpPr>
          <p:spPr bwMode="auto">
            <a:xfrm>
              <a:off x="366682" y="608173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Line 22"/>
            <p:cNvSpPr>
              <a:spLocks noChangeShapeType="1"/>
            </p:cNvSpPr>
            <p:nvPr/>
          </p:nvSpPr>
          <p:spPr bwMode="auto">
            <a:xfrm>
              <a:off x="366682" y="636748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Line 23"/>
            <p:cNvSpPr>
              <a:spLocks noChangeShapeType="1"/>
            </p:cNvSpPr>
            <p:nvPr/>
          </p:nvSpPr>
          <p:spPr bwMode="auto">
            <a:xfrm>
              <a:off x="366682" y="665323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150" name="Прямая соединительная линия 149"/>
          <p:cNvCxnSpPr/>
          <p:nvPr/>
        </p:nvCxnSpPr>
        <p:spPr>
          <a:xfrm rot="5400000">
            <a:off x="14972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3542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9257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rot="5400000">
            <a:off x="606925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49262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rot="5400000">
            <a:off x="5497750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 rot="5400000">
            <a:off x="83584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rot="5400000">
            <a:off x="721543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 rot="5400000">
            <a:off x="778694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3"/>
          <p:cNvGraphicFramePr>
            <a:graphicFrameLocks noChangeAspect="1"/>
          </p:cNvGraphicFramePr>
          <p:nvPr/>
        </p:nvGraphicFramePr>
        <p:xfrm>
          <a:off x="4572000" y="6072206"/>
          <a:ext cx="195263" cy="271463"/>
        </p:xfrm>
        <a:graphic>
          <a:graphicData uri="http://schemas.openxmlformats.org/presentationml/2006/ole">
            <p:oleObj spid="_x0000_s3078" name="Формула" r:id="rId7" imgW="126720" imgH="177480" progId="Equation.3">
              <p:embed/>
            </p:oleObj>
          </a:graphicData>
        </a:graphic>
      </p:graphicFrame>
      <p:sp>
        <p:nvSpPr>
          <p:cNvPr id="161" name="TextBox 160"/>
          <p:cNvSpPr txBox="1"/>
          <p:nvPr/>
        </p:nvSpPr>
        <p:spPr>
          <a:xfrm>
            <a:off x="4429124" y="434555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4500562" y="2049653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4</a:t>
            </a:r>
            <a:endParaRPr lang="ru-RU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2857488" y="335756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6286512" y="335756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7</a:t>
            </a:r>
            <a:endParaRPr lang="ru-RU" sz="1400" b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5572132" y="3357562"/>
            <a:ext cx="2000264" cy="2857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 rot="16200000" flipV="1">
            <a:off x="1285852" y="3357563"/>
            <a:ext cx="2000265" cy="28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75"/>
          <p:cNvGrpSpPr/>
          <p:nvPr/>
        </p:nvGrpSpPr>
        <p:grpSpPr>
          <a:xfrm>
            <a:off x="2441448" y="4486866"/>
            <a:ext cx="3987940" cy="1740198"/>
            <a:chOff x="2441448" y="4486866"/>
            <a:chExt cx="3987940" cy="1740198"/>
          </a:xfrm>
        </p:grpSpPr>
        <p:sp>
          <p:nvSpPr>
            <p:cNvPr id="171" name="Полилиния 170"/>
            <p:cNvSpPr/>
            <p:nvPr/>
          </p:nvSpPr>
          <p:spPr>
            <a:xfrm>
              <a:off x="2441448" y="4498848"/>
              <a:ext cx="197510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Полилиния 171"/>
            <p:cNvSpPr/>
            <p:nvPr/>
          </p:nvSpPr>
          <p:spPr>
            <a:xfrm flipH="1">
              <a:off x="4429124" y="4486866"/>
              <a:ext cx="200026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429124" y="1478149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</a:t>
            </a:r>
            <a:endParaRPr lang="ru-RU" sz="1400" b="1" dirty="0"/>
          </a:p>
        </p:txBody>
      </p:sp>
      <p:sp>
        <p:nvSpPr>
          <p:cNvPr id="178" name="Полилиния 177"/>
          <p:cNvSpPr/>
          <p:nvPr/>
        </p:nvSpPr>
        <p:spPr>
          <a:xfrm flipV="1">
            <a:off x="2143108" y="785794"/>
            <a:ext cx="2260856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олилиния 178"/>
          <p:cNvSpPr/>
          <p:nvPr/>
        </p:nvSpPr>
        <p:spPr>
          <a:xfrm flipH="1" flipV="1">
            <a:off x="4416536" y="785794"/>
            <a:ext cx="229860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107"/>
          <p:cNvGrpSpPr/>
          <p:nvPr/>
        </p:nvGrpSpPr>
        <p:grpSpPr>
          <a:xfrm>
            <a:off x="3286116" y="502920"/>
            <a:ext cx="993276" cy="1435608"/>
            <a:chOff x="3286116" y="502920"/>
            <a:chExt cx="993276" cy="1435608"/>
          </a:xfrm>
        </p:grpSpPr>
        <p:sp>
          <p:nvSpPr>
            <p:cNvPr id="101" name="Полилиния 100"/>
            <p:cNvSpPr/>
            <p:nvPr/>
          </p:nvSpPr>
          <p:spPr>
            <a:xfrm flipH="1">
              <a:off x="3286116" y="1357298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олилиния 101"/>
            <p:cNvSpPr/>
            <p:nvPr/>
          </p:nvSpPr>
          <p:spPr>
            <a:xfrm>
              <a:off x="4133088" y="502920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106"/>
          <p:cNvGrpSpPr/>
          <p:nvPr/>
        </p:nvGrpSpPr>
        <p:grpSpPr>
          <a:xfrm>
            <a:off x="4572000" y="493194"/>
            <a:ext cx="1005840" cy="1436190"/>
            <a:chOff x="4572000" y="493194"/>
            <a:chExt cx="1005840" cy="1436190"/>
          </a:xfrm>
        </p:grpSpPr>
        <p:sp>
          <p:nvSpPr>
            <p:cNvPr id="100" name="Полилиния 99"/>
            <p:cNvSpPr/>
            <p:nvPr/>
          </p:nvSpPr>
          <p:spPr>
            <a:xfrm>
              <a:off x="4736592" y="1362456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олилиния 102"/>
            <p:cNvSpPr/>
            <p:nvPr/>
          </p:nvSpPr>
          <p:spPr>
            <a:xfrm flipH="1">
              <a:off x="4572000" y="493194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Полилиния 124"/>
          <p:cNvSpPr/>
          <p:nvPr/>
        </p:nvSpPr>
        <p:spPr>
          <a:xfrm>
            <a:off x="4709160" y="1783080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олилиния 141"/>
          <p:cNvSpPr/>
          <p:nvPr/>
        </p:nvSpPr>
        <p:spPr>
          <a:xfrm flipH="1">
            <a:off x="2714612" y="1785926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олилиния 107"/>
          <p:cNvSpPr/>
          <p:nvPr/>
        </p:nvSpPr>
        <p:spPr>
          <a:xfrm>
            <a:off x="471830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олилиния 122"/>
          <p:cNvSpPr/>
          <p:nvPr/>
        </p:nvSpPr>
        <p:spPr>
          <a:xfrm flipV="1">
            <a:off x="4714876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Полилиния 142"/>
          <p:cNvSpPr/>
          <p:nvPr/>
        </p:nvSpPr>
        <p:spPr>
          <a:xfrm flipV="1">
            <a:off x="557784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олилиния 147"/>
          <p:cNvSpPr/>
          <p:nvPr/>
        </p:nvSpPr>
        <p:spPr>
          <a:xfrm>
            <a:off x="5572132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олилиния 164"/>
          <p:cNvSpPr/>
          <p:nvPr/>
        </p:nvSpPr>
        <p:spPr>
          <a:xfrm flipH="1">
            <a:off x="327126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олилиния 167"/>
          <p:cNvSpPr/>
          <p:nvPr/>
        </p:nvSpPr>
        <p:spPr>
          <a:xfrm flipH="1" flipV="1">
            <a:off x="3274692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олилиния 168"/>
          <p:cNvSpPr/>
          <p:nvPr/>
        </p:nvSpPr>
        <p:spPr>
          <a:xfrm flipH="1" flipV="1">
            <a:off x="271348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Полилиния 169"/>
          <p:cNvSpPr/>
          <p:nvPr/>
        </p:nvSpPr>
        <p:spPr>
          <a:xfrm flipH="1">
            <a:off x="2719188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500042"/>
            <a:ext cx="2409825" cy="438150"/>
          </a:xfrm>
          <a:prstGeom prst="rect">
            <a:avLst/>
          </a:prstGeom>
          <a:noFill/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319088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4929198"/>
            <a:ext cx="2390775" cy="504825"/>
          </a:xfrm>
          <a:prstGeom prst="rect">
            <a:avLst/>
          </a:prstGeom>
          <a:noFill/>
        </p:spPr>
      </p:pic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319088" y="962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84" y="1000108"/>
            <a:ext cx="1552575" cy="304800"/>
          </a:xfrm>
          <a:prstGeom prst="rect">
            <a:avLst/>
          </a:prstGeom>
          <a:noFill/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8104" y="981060"/>
            <a:ext cx="1257300" cy="304800"/>
          </a:xfrm>
          <a:prstGeom prst="rect">
            <a:avLst/>
          </a:prstGeom>
          <a:noFill/>
        </p:spPr>
      </p:pic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319088" y="1524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5500702"/>
            <a:ext cx="3057525" cy="304800"/>
          </a:xfrm>
          <a:prstGeom prst="rect">
            <a:avLst/>
          </a:prstGeom>
          <a:noFill/>
        </p:spPr>
      </p:pic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28604"/>
            <a:ext cx="2857500" cy="438150"/>
          </a:xfrm>
          <a:prstGeom prst="rect">
            <a:avLst/>
          </a:prstGeom>
          <a:noFill/>
        </p:spPr>
      </p:pic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319088" y="895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5286388"/>
            <a:ext cx="2838450" cy="504825"/>
          </a:xfrm>
          <a:prstGeom prst="rect">
            <a:avLst/>
          </a:prstGeom>
          <a:noFill/>
        </p:spPr>
      </p:pic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319088" y="9620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00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99" name="Picture 27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928670"/>
            <a:ext cx="2609850" cy="304800"/>
          </a:xfrm>
          <a:prstGeom prst="rect">
            <a:avLst/>
          </a:prstGeom>
          <a:noFill/>
        </p:spPr>
      </p:pic>
      <p:sp>
        <p:nvSpPr>
          <p:cNvPr id="3101" name="Rectangle 29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5786454"/>
            <a:ext cx="2781300" cy="304800"/>
          </a:xfrm>
          <a:prstGeom prst="rect">
            <a:avLst/>
          </a:prstGeom>
          <a:noFill/>
        </p:spPr>
      </p:pic>
      <p:sp>
        <p:nvSpPr>
          <p:cNvPr id="3104" name="Rectangle 32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23" grpId="0" animBg="1"/>
      <p:bldP spid="143" grpId="0" animBg="1"/>
      <p:bldP spid="148" grpId="0" animBg="1"/>
      <p:bldP spid="165" grpId="0" animBg="1"/>
      <p:bldP spid="168" grpId="0" animBg="1"/>
      <p:bldP spid="169" grpId="0" animBg="1"/>
      <p:bldP spid="1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14282" y="214290"/>
            <a:ext cx="8640000" cy="648000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8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7" name="Line 16"/>
          <p:cNvSpPr>
            <a:spLocks noChangeShapeType="1"/>
          </p:cNvSpPr>
          <p:nvPr/>
        </p:nvSpPr>
        <p:spPr bwMode="auto">
          <a:xfrm>
            <a:off x="244475" y="19843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8" name="Line 17"/>
          <p:cNvSpPr>
            <a:spLocks noChangeShapeType="1"/>
          </p:cNvSpPr>
          <p:nvPr/>
        </p:nvSpPr>
        <p:spPr bwMode="auto">
          <a:xfrm>
            <a:off x="218280" y="364331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9" name="Line 18"/>
          <p:cNvSpPr>
            <a:spLocks noChangeShapeType="1"/>
          </p:cNvSpPr>
          <p:nvPr/>
        </p:nvSpPr>
        <p:spPr bwMode="auto">
          <a:xfrm flipV="1">
            <a:off x="214282" y="421481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0" name="Line 19"/>
          <p:cNvSpPr>
            <a:spLocks noChangeShapeType="1"/>
          </p:cNvSpPr>
          <p:nvPr/>
        </p:nvSpPr>
        <p:spPr bwMode="auto">
          <a:xfrm>
            <a:off x="214282" y="450057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1" name="Line 20"/>
          <p:cNvSpPr>
            <a:spLocks noChangeShapeType="1"/>
          </p:cNvSpPr>
          <p:nvPr/>
        </p:nvSpPr>
        <p:spPr bwMode="auto">
          <a:xfrm>
            <a:off x="214282" y="478632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2" name="Line 21"/>
          <p:cNvSpPr>
            <a:spLocks noChangeShapeType="1"/>
          </p:cNvSpPr>
          <p:nvPr/>
        </p:nvSpPr>
        <p:spPr bwMode="auto">
          <a:xfrm>
            <a:off x="214282" y="507207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3" name="Line 22"/>
          <p:cNvSpPr>
            <a:spLocks noChangeShapeType="1"/>
          </p:cNvSpPr>
          <p:nvPr/>
        </p:nvSpPr>
        <p:spPr bwMode="auto">
          <a:xfrm>
            <a:off x="214282" y="535782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" name="Line 23"/>
          <p:cNvSpPr>
            <a:spLocks noChangeShapeType="1"/>
          </p:cNvSpPr>
          <p:nvPr/>
        </p:nvSpPr>
        <p:spPr bwMode="auto">
          <a:xfrm>
            <a:off x="214282" y="564357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7" name="Line 36"/>
          <p:cNvSpPr>
            <a:spLocks noChangeShapeType="1"/>
          </p:cNvSpPr>
          <p:nvPr/>
        </p:nvSpPr>
        <p:spPr bwMode="auto">
          <a:xfrm>
            <a:off x="8869363" y="212725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9" name="Line 38"/>
          <p:cNvSpPr>
            <a:spLocks noChangeShapeType="1"/>
          </p:cNvSpPr>
          <p:nvPr/>
        </p:nvSpPr>
        <p:spPr bwMode="auto">
          <a:xfrm>
            <a:off x="414337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0" name="Line 39"/>
          <p:cNvSpPr>
            <a:spLocks noChangeShapeType="1"/>
          </p:cNvSpPr>
          <p:nvPr/>
        </p:nvSpPr>
        <p:spPr bwMode="auto">
          <a:xfrm>
            <a:off x="3857620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1" name="Line 40"/>
          <p:cNvSpPr>
            <a:spLocks noChangeShapeType="1"/>
          </p:cNvSpPr>
          <p:nvPr/>
        </p:nvSpPr>
        <p:spPr bwMode="auto">
          <a:xfrm>
            <a:off x="3571868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2" name="Line 41"/>
          <p:cNvSpPr>
            <a:spLocks noChangeShapeType="1"/>
          </p:cNvSpPr>
          <p:nvPr/>
        </p:nvSpPr>
        <p:spPr bwMode="auto">
          <a:xfrm>
            <a:off x="3286116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3" name="Line 42"/>
          <p:cNvSpPr>
            <a:spLocks noChangeShapeType="1"/>
          </p:cNvSpPr>
          <p:nvPr/>
        </p:nvSpPr>
        <p:spPr bwMode="auto">
          <a:xfrm>
            <a:off x="3000364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4" name="Line 43"/>
          <p:cNvSpPr>
            <a:spLocks noChangeShapeType="1"/>
          </p:cNvSpPr>
          <p:nvPr/>
        </p:nvSpPr>
        <p:spPr bwMode="auto">
          <a:xfrm>
            <a:off x="271461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5" name="Line 44"/>
          <p:cNvSpPr>
            <a:spLocks noChangeShapeType="1"/>
          </p:cNvSpPr>
          <p:nvPr/>
        </p:nvSpPr>
        <p:spPr bwMode="auto">
          <a:xfrm flipH="1">
            <a:off x="242886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6" name="Line 45"/>
          <p:cNvSpPr>
            <a:spLocks noChangeShapeType="1"/>
          </p:cNvSpPr>
          <p:nvPr/>
        </p:nvSpPr>
        <p:spPr bwMode="auto">
          <a:xfrm>
            <a:off x="214310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7" name="Line 46"/>
          <p:cNvSpPr>
            <a:spLocks noChangeShapeType="1"/>
          </p:cNvSpPr>
          <p:nvPr/>
        </p:nvSpPr>
        <p:spPr bwMode="auto">
          <a:xfrm>
            <a:off x="185735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8" name="Line 47"/>
          <p:cNvSpPr>
            <a:spLocks noChangeShapeType="1"/>
          </p:cNvSpPr>
          <p:nvPr/>
        </p:nvSpPr>
        <p:spPr bwMode="auto">
          <a:xfrm>
            <a:off x="1571604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9" name="Line 48"/>
          <p:cNvSpPr>
            <a:spLocks noChangeShapeType="1"/>
          </p:cNvSpPr>
          <p:nvPr/>
        </p:nvSpPr>
        <p:spPr bwMode="auto">
          <a:xfrm flipH="1">
            <a:off x="1285852" y="21428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6" name="Line 78"/>
          <p:cNvSpPr>
            <a:spLocks noChangeShapeType="1"/>
          </p:cNvSpPr>
          <p:nvPr/>
        </p:nvSpPr>
        <p:spPr bwMode="auto">
          <a:xfrm>
            <a:off x="214282" y="392906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8" name="AutoShape 80"/>
          <p:cNvSpPr>
            <a:spLocks noChangeAspect="1" noChangeArrowheads="1" noTextEdit="1"/>
          </p:cNvSpPr>
          <p:nvPr/>
        </p:nvSpPr>
        <p:spPr bwMode="auto">
          <a:xfrm>
            <a:off x="457200" y="152400"/>
            <a:ext cx="2971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7699" name="Rectangle 83"/>
          <p:cNvSpPr>
            <a:spLocks noChangeArrowheads="1"/>
          </p:cNvSpPr>
          <p:nvPr/>
        </p:nvSpPr>
        <p:spPr bwMode="auto">
          <a:xfrm>
            <a:off x="1949450" y="473075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ru-RU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6" name="Line 17"/>
          <p:cNvSpPr>
            <a:spLocks noChangeShapeType="1"/>
          </p:cNvSpPr>
          <p:nvPr/>
        </p:nvSpPr>
        <p:spPr bwMode="auto">
          <a:xfrm>
            <a:off x="214282" y="3357562"/>
            <a:ext cx="8640000" cy="0"/>
          </a:xfrm>
          <a:prstGeom prst="line">
            <a:avLst/>
          </a:prstGeom>
          <a:ln>
            <a:headEnd/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97" name="Line 25"/>
          <p:cNvSpPr>
            <a:spLocks noChangeShapeType="1"/>
          </p:cNvSpPr>
          <p:nvPr/>
        </p:nvSpPr>
        <p:spPr bwMode="auto">
          <a:xfrm flipH="1">
            <a:off x="4429124" y="235148"/>
            <a:ext cx="0" cy="6480000"/>
          </a:xfrm>
          <a:prstGeom prst="line">
            <a:avLst/>
          </a:prstGeom>
          <a:ln>
            <a:headEnd type="stealth"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>
            <a:off x="37864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>
            <a:off x="32133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0703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61" name="Object 50"/>
          <p:cNvGraphicFramePr>
            <a:graphicFrameLocks noChangeAspect="1"/>
          </p:cNvGraphicFramePr>
          <p:nvPr/>
        </p:nvGraphicFramePr>
        <p:xfrm>
          <a:off x="8338581" y="3500438"/>
          <a:ext cx="376823" cy="428628"/>
        </p:xfrm>
        <a:graphic>
          <a:graphicData uri="http://schemas.openxmlformats.org/presentationml/2006/ole">
            <p:oleObj spid="_x0000_s4099" name="Формула" r:id="rId3" imgW="126720" imgH="139680" progId="Equation.3">
              <p:embed/>
            </p:oleObj>
          </a:graphicData>
        </a:graphic>
      </p:graphicFrame>
      <p:graphicFrame>
        <p:nvGraphicFramePr>
          <p:cNvPr id="2062" name="Object 50"/>
          <p:cNvGraphicFramePr>
            <a:graphicFrameLocks noChangeAspect="1"/>
          </p:cNvGraphicFramePr>
          <p:nvPr/>
        </p:nvGraphicFramePr>
        <p:xfrm>
          <a:off x="3786182" y="357166"/>
          <a:ext cx="442916" cy="517820"/>
        </p:xfrm>
        <a:graphic>
          <a:graphicData uri="http://schemas.openxmlformats.org/presentationml/2006/ole">
            <p:oleObj spid="_x0000_s4100" name="Формула" r:id="rId4" imgW="139680" imgH="164880" progId="Equation.3">
              <p:embed/>
            </p:oleObj>
          </a:graphicData>
        </a:graphic>
      </p:graphicFrame>
      <p:graphicFrame>
        <p:nvGraphicFramePr>
          <p:cNvPr id="2063" name="Object 50"/>
          <p:cNvGraphicFramePr>
            <a:graphicFrameLocks noChangeAspect="1"/>
          </p:cNvGraphicFramePr>
          <p:nvPr/>
        </p:nvGraphicFramePr>
        <p:xfrm>
          <a:off x="4140200" y="3429000"/>
          <a:ext cx="195263" cy="271462"/>
        </p:xfrm>
        <a:graphic>
          <a:graphicData uri="http://schemas.openxmlformats.org/presentationml/2006/ole">
            <p:oleObj spid="_x0000_s4101" name="Формула" r:id="rId5" imgW="126720" imgH="177480" progId="Equation.3">
              <p:embed/>
            </p:oleObj>
          </a:graphicData>
        </a:graphic>
      </p:graphicFrame>
      <p:cxnSp>
        <p:nvCxnSpPr>
          <p:cNvPr id="121" name="Прямая соединительная линия 120"/>
          <p:cNvCxnSpPr/>
          <p:nvPr/>
        </p:nvCxnSpPr>
        <p:spPr>
          <a:xfrm>
            <a:off x="4357686" y="3070222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356562" y="249871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357686" y="192721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4357686" y="49845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357686" y="135729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4357686" y="621349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6418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Line 40"/>
          <p:cNvSpPr>
            <a:spLocks noChangeShapeType="1"/>
          </p:cNvSpPr>
          <p:nvPr/>
        </p:nvSpPr>
        <p:spPr bwMode="auto">
          <a:xfrm>
            <a:off x="100010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" name="Line 41"/>
          <p:cNvSpPr>
            <a:spLocks noChangeShapeType="1"/>
          </p:cNvSpPr>
          <p:nvPr/>
        </p:nvSpPr>
        <p:spPr bwMode="auto">
          <a:xfrm>
            <a:off x="71434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" name="Line 42"/>
          <p:cNvSpPr>
            <a:spLocks noChangeShapeType="1"/>
          </p:cNvSpPr>
          <p:nvPr/>
        </p:nvSpPr>
        <p:spPr bwMode="auto">
          <a:xfrm>
            <a:off x="42859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9" name="Line 21"/>
          <p:cNvSpPr>
            <a:spLocks noChangeShapeType="1"/>
          </p:cNvSpPr>
          <p:nvPr/>
        </p:nvSpPr>
        <p:spPr bwMode="auto">
          <a:xfrm>
            <a:off x="214282" y="592933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" name="Line 22"/>
          <p:cNvSpPr>
            <a:spLocks noChangeShapeType="1"/>
          </p:cNvSpPr>
          <p:nvPr/>
        </p:nvSpPr>
        <p:spPr bwMode="auto">
          <a:xfrm>
            <a:off x="214282" y="621508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1" name="Line 23"/>
          <p:cNvSpPr>
            <a:spLocks noChangeShapeType="1"/>
          </p:cNvSpPr>
          <p:nvPr/>
        </p:nvSpPr>
        <p:spPr bwMode="auto">
          <a:xfrm>
            <a:off x="214282" y="650083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842965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" name="Line 39"/>
          <p:cNvSpPr>
            <a:spLocks noChangeShapeType="1"/>
          </p:cNvSpPr>
          <p:nvPr/>
        </p:nvSpPr>
        <p:spPr bwMode="auto">
          <a:xfrm>
            <a:off x="8143900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4" name="Line 40"/>
          <p:cNvSpPr>
            <a:spLocks noChangeShapeType="1"/>
          </p:cNvSpPr>
          <p:nvPr/>
        </p:nvSpPr>
        <p:spPr bwMode="auto">
          <a:xfrm>
            <a:off x="7858148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" name="Line 41"/>
          <p:cNvSpPr>
            <a:spLocks noChangeShapeType="1"/>
          </p:cNvSpPr>
          <p:nvPr/>
        </p:nvSpPr>
        <p:spPr bwMode="auto">
          <a:xfrm>
            <a:off x="7572396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" name="Line 42"/>
          <p:cNvSpPr>
            <a:spLocks noChangeShapeType="1"/>
          </p:cNvSpPr>
          <p:nvPr/>
        </p:nvSpPr>
        <p:spPr bwMode="auto">
          <a:xfrm>
            <a:off x="7286644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" name="Line 43"/>
          <p:cNvSpPr>
            <a:spLocks noChangeShapeType="1"/>
          </p:cNvSpPr>
          <p:nvPr/>
        </p:nvSpPr>
        <p:spPr bwMode="auto">
          <a:xfrm>
            <a:off x="700089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" name="Line 44"/>
          <p:cNvSpPr>
            <a:spLocks noChangeShapeType="1"/>
          </p:cNvSpPr>
          <p:nvPr/>
        </p:nvSpPr>
        <p:spPr bwMode="auto">
          <a:xfrm flipH="1">
            <a:off x="671514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" name="Line 45"/>
          <p:cNvSpPr>
            <a:spLocks noChangeShapeType="1"/>
          </p:cNvSpPr>
          <p:nvPr/>
        </p:nvSpPr>
        <p:spPr bwMode="auto">
          <a:xfrm>
            <a:off x="642938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" name="Line 46"/>
          <p:cNvSpPr>
            <a:spLocks noChangeShapeType="1"/>
          </p:cNvSpPr>
          <p:nvPr/>
        </p:nvSpPr>
        <p:spPr bwMode="auto">
          <a:xfrm>
            <a:off x="614363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5857884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" name="Line 48"/>
          <p:cNvSpPr>
            <a:spLocks noChangeShapeType="1"/>
          </p:cNvSpPr>
          <p:nvPr/>
        </p:nvSpPr>
        <p:spPr bwMode="auto">
          <a:xfrm flipH="1">
            <a:off x="557213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6" name="Line 40"/>
          <p:cNvSpPr>
            <a:spLocks noChangeShapeType="1"/>
          </p:cNvSpPr>
          <p:nvPr/>
        </p:nvSpPr>
        <p:spPr bwMode="auto">
          <a:xfrm>
            <a:off x="528638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7" name="Line 41"/>
          <p:cNvSpPr>
            <a:spLocks noChangeShapeType="1"/>
          </p:cNvSpPr>
          <p:nvPr/>
        </p:nvSpPr>
        <p:spPr bwMode="auto">
          <a:xfrm>
            <a:off x="500062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" name="Line 42"/>
          <p:cNvSpPr>
            <a:spLocks noChangeShapeType="1"/>
          </p:cNvSpPr>
          <p:nvPr/>
        </p:nvSpPr>
        <p:spPr bwMode="auto">
          <a:xfrm>
            <a:off x="471487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47"/>
          <p:cNvGrpSpPr/>
          <p:nvPr/>
        </p:nvGrpSpPr>
        <p:grpSpPr>
          <a:xfrm>
            <a:off x="214282" y="214290"/>
            <a:ext cx="8643998" cy="2857520"/>
            <a:chOff x="366682" y="3795714"/>
            <a:chExt cx="8643998" cy="2857520"/>
          </a:xfrm>
        </p:grpSpPr>
        <p:sp>
          <p:nvSpPr>
            <p:cNvPr id="134" name="Line 17"/>
            <p:cNvSpPr>
              <a:spLocks noChangeShapeType="1"/>
            </p:cNvSpPr>
            <p:nvPr/>
          </p:nvSpPr>
          <p:spPr bwMode="auto">
            <a:xfrm>
              <a:off x="370680" y="379571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Line 18"/>
            <p:cNvSpPr>
              <a:spLocks noChangeShapeType="1"/>
            </p:cNvSpPr>
            <p:nvPr/>
          </p:nvSpPr>
          <p:spPr bwMode="auto">
            <a:xfrm flipV="1">
              <a:off x="366682" y="436721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Line 19"/>
            <p:cNvSpPr>
              <a:spLocks noChangeShapeType="1"/>
            </p:cNvSpPr>
            <p:nvPr/>
          </p:nvSpPr>
          <p:spPr bwMode="auto">
            <a:xfrm>
              <a:off x="366682" y="465297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Line 20"/>
            <p:cNvSpPr>
              <a:spLocks noChangeShapeType="1"/>
            </p:cNvSpPr>
            <p:nvPr/>
          </p:nvSpPr>
          <p:spPr bwMode="auto">
            <a:xfrm>
              <a:off x="366682" y="493872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Line 21"/>
            <p:cNvSpPr>
              <a:spLocks noChangeShapeType="1"/>
            </p:cNvSpPr>
            <p:nvPr/>
          </p:nvSpPr>
          <p:spPr bwMode="auto">
            <a:xfrm>
              <a:off x="366682" y="522447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Line 22"/>
            <p:cNvSpPr>
              <a:spLocks noChangeShapeType="1"/>
            </p:cNvSpPr>
            <p:nvPr/>
          </p:nvSpPr>
          <p:spPr bwMode="auto">
            <a:xfrm>
              <a:off x="366682" y="551022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Line 23"/>
            <p:cNvSpPr>
              <a:spLocks noChangeShapeType="1"/>
            </p:cNvSpPr>
            <p:nvPr/>
          </p:nvSpPr>
          <p:spPr bwMode="auto">
            <a:xfrm>
              <a:off x="366682" y="579597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Line 78"/>
            <p:cNvSpPr>
              <a:spLocks noChangeShapeType="1"/>
            </p:cNvSpPr>
            <p:nvPr/>
          </p:nvSpPr>
          <p:spPr bwMode="auto">
            <a:xfrm>
              <a:off x="366682" y="408146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Line 21"/>
            <p:cNvSpPr>
              <a:spLocks noChangeShapeType="1"/>
            </p:cNvSpPr>
            <p:nvPr/>
          </p:nvSpPr>
          <p:spPr bwMode="auto">
            <a:xfrm>
              <a:off x="366682" y="608173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Line 22"/>
            <p:cNvSpPr>
              <a:spLocks noChangeShapeType="1"/>
            </p:cNvSpPr>
            <p:nvPr/>
          </p:nvSpPr>
          <p:spPr bwMode="auto">
            <a:xfrm>
              <a:off x="366682" y="636748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Line 23"/>
            <p:cNvSpPr>
              <a:spLocks noChangeShapeType="1"/>
            </p:cNvSpPr>
            <p:nvPr/>
          </p:nvSpPr>
          <p:spPr bwMode="auto">
            <a:xfrm>
              <a:off x="366682" y="665323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150" name="Прямая соединительная линия 149"/>
          <p:cNvCxnSpPr/>
          <p:nvPr/>
        </p:nvCxnSpPr>
        <p:spPr>
          <a:xfrm rot="5400000">
            <a:off x="14972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3542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9257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rot="5400000">
            <a:off x="606925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49262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rot="5400000">
            <a:off x="5497750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 rot="5400000">
            <a:off x="83584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rot="5400000">
            <a:off x="721543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 rot="5400000">
            <a:off x="778694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3"/>
          <p:cNvGraphicFramePr>
            <a:graphicFrameLocks noChangeAspect="1"/>
          </p:cNvGraphicFramePr>
          <p:nvPr/>
        </p:nvGraphicFramePr>
        <p:xfrm>
          <a:off x="4572000" y="6072206"/>
          <a:ext cx="195263" cy="271463"/>
        </p:xfrm>
        <a:graphic>
          <a:graphicData uri="http://schemas.openxmlformats.org/presentationml/2006/ole">
            <p:oleObj spid="_x0000_s4102" name="Формула" r:id="rId6" imgW="126720" imgH="177480" progId="Equation.3">
              <p:embed/>
            </p:oleObj>
          </a:graphicData>
        </a:graphic>
      </p:graphicFrame>
      <p:sp>
        <p:nvSpPr>
          <p:cNvPr id="162" name="TextBox 161"/>
          <p:cNvSpPr txBox="1"/>
          <p:nvPr/>
        </p:nvSpPr>
        <p:spPr>
          <a:xfrm>
            <a:off x="4500562" y="2049653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4</a:t>
            </a:r>
            <a:endParaRPr lang="ru-RU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2857488" y="335756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6286512" y="335756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7</a:t>
            </a:r>
            <a:endParaRPr lang="ru-RU" sz="1400" b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5572132" y="3357562"/>
            <a:ext cx="2000264" cy="2857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 rot="16200000" flipV="1">
            <a:off x="1285852" y="3357563"/>
            <a:ext cx="2000265" cy="28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75"/>
          <p:cNvGrpSpPr/>
          <p:nvPr/>
        </p:nvGrpSpPr>
        <p:grpSpPr>
          <a:xfrm>
            <a:off x="2441448" y="4486866"/>
            <a:ext cx="3987940" cy="1740198"/>
            <a:chOff x="2441448" y="4486866"/>
            <a:chExt cx="3987940" cy="1740198"/>
          </a:xfrm>
        </p:grpSpPr>
        <p:sp>
          <p:nvSpPr>
            <p:cNvPr id="171" name="Полилиния 170"/>
            <p:cNvSpPr/>
            <p:nvPr/>
          </p:nvSpPr>
          <p:spPr>
            <a:xfrm>
              <a:off x="2441448" y="4498848"/>
              <a:ext cx="197510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Полилиния 171"/>
            <p:cNvSpPr/>
            <p:nvPr/>
          </p:nvSpPr>
          <p:spPr>
            <a:xfrm flipH="1">
              <a:off x="4429124" y="4486866"/>
              <a:ext cx="200026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429124" y="1478149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</a:t>
            </a:r>
            <a:endParaRPr lang="ru-RU" sz="1400" b="1" dirty="0"/>
          </a:p>
        </p:txBody>
      </p:sp>
      <p:sp>
        <p:nvSpPr>
          <p:cNvPr id="178" name="Полилиния 177"/>
          <p:cNvSpPr/>
          <p:nvPr/>
        </p:nvSpPr>
        <p:spPr>
          <a:xfrm flipV="1">
            <a:off x="2143108" y="785794"/>
            <a:ext cx="2260856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олилиния 178"/>
          <p:cNvSpPr/>
          <p:nvPr/>
        </p:nvSpPr>
        <p:spPr>
          <a:xfrm flipH="1" flipV="1">
            <a:off x="4416536" y="785794"/>
            <a:ext cx="229860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107"/>
          <p:cNvGrpSpPr/>
          <p:nvPr/>
        </p:nvGrpSpPr>
        <p:grpSpPr>
          <a:xfrm>
            <a:off x="3286116" y="502920"/>
            <a:ext cx="993276" cy="1435608"/>
            <a:chOff x="3286116" y="502920"/>
            <a:chExt cx="993276" cy="1435608"/>
          </a:xfrm>
        </p:grpSpPr>
        <p:sp>
          <p:nvSpPr>
            <p:cNvPr id="101" name="Полилиния 100"/>
            <p:cNvSpPr/>
            <p:nvPr/>
          </p:nvSpPr>
          <p:spPr>
            <a:xfrm flipH="1">
              <a:off x="3286116" y="1357298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олилиния 101"/>
            <p:cNvSpPr/>
            <p:nvPr/>
          </p:nvSpPr>
          <p:spPr>
            <a:xfrm>
              <a:off x="4133088" y="502920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106"/>
          <p:cNvGrpSpPr/>
          <p:nvPr/>
        </p:nvGrpSpPr>
        <p:grpSpPr>
          <a:xfrm>
            <a:off x="4572000" y="493194"/>
            <a:ext cx="1005840" cy="1436190"/>
            <a:chOff x="4572000" y="493194"/>
            <a:chExt cx="1005840" cy="1436190"/>
          </a:xfrm>
        </p:grpSpPr>
        <p:sp>
          <p:nvSpPr>
            <p:cNvPr id="100" name="Полилиния 99"/>
            <p:cNvSpPr/>
            <p:nvPr/>
          </p:nvSpPr>
          <p:spPr>
            <a:xfrm>
              <a:off x="4736592" y="1362456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олилиния 102"/>
            <p:cNvSpPr/>
            <p:nvPr/>
          </p:nvSpPr>
          <p:spPr>
            <a:xfrm flipH="1">
              <a:off x="4572000" y="493194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Полилиния 124"/>
          <p:cNvSpPr/>
          <p:nvPr/>
        </p:nvSpPr>
        <p:spPr>
          <a:xfrm>
            <a:off x="4709160" y="1783080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олилиния 141"/>
          <p:cNvSpPr/>
          <p:nvPr/>
        </p:nvSpPr>
        <p:spPr>
          <a:xfrm flipH="1">
            <a:off x="2714612" y="1785926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олилиния 107"/>
          <p:cNvSpPr/>
          <p:nvPr/>
        </p:nvSpPr>
        <p:spPr>
          <a:xfrm>
            <a:off x="471830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олилиния 122"/>
          <p:cNvSpPr/>
          <p:nvPr/>
        </p:nvSpPr>
        <p:spPr>
          <a:xfrm flipV="1">
            <a:off x="4714876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Полилиния 142"/>
          <p:cNvSpPr/>
          <p:nvPr/>
        </p:nvSpPr>
        <p:spPr>
          <a:xfrm flipV="1">
            <a:off x="557784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олилиния 147"/>
          <p:cNvSpPr/>
          <p:nvPr/>
        </p:nvSpPr>
        <p:spPr>
          <a:xfrm>
            <a:off x="5572132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олилиния 164"/>
          <p:cNvSpPr/>
          <p:nvPr/>
        </p:nvSpPr>
        <p:spPr>
          <a:xfrm flipH="1">
            <a:off x="327126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олилиния 167"/>
          <p:cNvSpPr/>
          <p:nvPr/>
        </p:nvSpPr>
        <p:spPr>
          <a:xfrm flipH="1" flipV="1">
            <a:off x="3274692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олилиния 168"/>
          <p:cNvSpPr/>
          <p:nvPr/>
        </p:nvSpPr>
        <p:spPr>
          <a:xfrm flipH="1" flipV="1">
            <a:off x="271348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Полилиния 169"/>
          <p:cNvSpPr/>
          <p:nvPr/>
        </p:nvSpPr>
        <p:spPr>
          <a:xfrm flipH="1">
            <a:off x="2719188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7" name="Группа 176"/>
          <p:cNvGrpSpPr/>
          <p:nvPr/>
        </p:nvGrpSpPr>
        <p:grpSpPr>
          <a:xfrm>
            <a:off x="3865624" y="5060084"/>
            <a:ext cx="1135004" cy="297742"/>
            <a:chOff x="3857620" y="4786322"/>
            <a:chExt cx="1135004" cy="297742"/>
          </a:xfrm>
        </p:grpSpPr>
        <p:sp>
          <p:nvSpPr>
            <p:cNvPr id="174" name="Полилиния 173"/>
            <p:cNvSpPr/>
            <p:nvPr/>
          </p:nvSpPr>
          <p:spPr>
            <a:xfrm>
              <a:off x="4416552" y="4786322"/>
              <a:ext cx="576072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Полилиния 174"/>
            <p:cNvSpPr/>
            <p:nvPr/>
          </p:nvSpPr>
          <p:spPr>
            <a:xfrm flipH="1">
              <a:off x="3857620" y="4786322"/>
              <a:ext cx="571504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0" name="Группа 179"/>
          <p:cNvGrpSpPr/>
          <p:nvPr/>
        </p:nvGrpSpPr>
        <p:grpSpPr>
          <a:xfrm flipV="1">
            <a:off x="3857620" y="5345836"/>
            <a:ext cx="1135004" cy="297742"/>
            <a:chOff x="3857620" y="4786322"/>
            <a:chExt cx="1135004" cy="297742"/>
          </a:xfrm>
        </p:grpSpPr>
        <p:sp>
          <p:nvSpPr>
            <p:cNvPr id="181" name="Полилиния 180"/>
            <p:cNvSpPr/>
            <p:nvPr/>
          </p:nvSpPr>
          <p:spPr>
            <a:xfrm>
              <a:off x="4416552" y="4786322"/>
              <a:ext cx="576072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Полилиния 181"/>
            <p:cNvSpPr/>
            <p:nvPr/>
          </p:nvSpPr>
          <p:spPr>
            <a:xfrm flipH="1">
              <a:off x="3857620" y="4786322"/>
              <a:ext cx="571504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6093296"/>
            <a:ext cx="2457450" cy="438150"/>
          </a:xfrm>
          <a:prstGeom prst="rect">
            <a:avLst/>
          </a:prstGeom>
          <a:noFill/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19088" y="895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3789040"/>
            <a:ext cx="2933700" cy="447675"/>
          </a:xfrm>
          <a:prstGeom prst="rect">
            <a:avLst/>
          </a:prstGeom>
          <a:noFill/>
        </p:spPr>
      </p:pic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319088" y="9048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14282" y="214290"/>
            <a:ext cx="8640000" cy="648000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8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7" name="Line 16"/>
          <p:cNvSpPr>
            <a:spLocks noChangeShapeType="1"/>
          </p:cNvSpPr>
          <p:nvPr/>
        </p:nvSpPr>
        <p:spPr bwMode="auto">
          <a:xfrm>
            <a:off x="244475" y="19843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8" name="Line 17"/>
          <p:cNvSpPr>
            <a:spLocks noChangeShapeType="1"/>
          </p:cNvSpPr>
          <p:nvPr/>
        </p:nvSpPr>
        <p:spPr bwMode="auto">
          <a:xfrm>
            <a:off x="218280" y="364331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9" name="Line 18"/>
          <p:cNvSpPr>
            <a:spLocks noChangeShapeType="1"/>
          </p:cNvSpPr>
          <p:nvPr/>
        </p:nvSpPr>
        <p:spPr bwMode="auto">
          <a:xfrm flipV="1">
            <a:off x="214282" y="421481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0" name="Line 19"/>
          <p:cNvSpPr>
            <a:spLocks noChangeShapeType="1"/>
          </p:cNvSpPr>
          <p:nvPr/>
        </p:nvSpPr>
        <p:spPr bwMode="auto">
          <a:xfrm>
            <a:off x="214282" y="450057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1" name="Line 20"/>
          <p:cNvSpPr>
            <a:spLocks noChangeShapeType="1"/>
          </p:cNvSpPr>
          <p:nvPr/>
        </p:nvSpPr>
        <p:spPr bwMode="auto">
          <a:xfrm>
            <a:off x="214282" y="478632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2" name="Line 21"/>
          <p:cNvSpPr>
            <a:spLocks noChangeShapeType="1"/>
          </p:cNvSpPr>
          <p:nvPr/>
        </p:nvSpPr>
        <p:spPr bwMode="auto">
          <a:xfrm>
            <a:off x="214282" y="507207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3" name="Line 22"/>
          <p:cNvSpPr>
            <a:spLocks noChangeShapeType="1"/>
          </p:cNvSpPr>
          <p:nvPr/>
        </p:nvSpPr>
        <p:spPr bwMode="auto">
          <a:xfrm>
            <a:off x="214282" y="535782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" name="Line 23"/>
          <p:cNvSpPr>
            <a:spLocks noChangeShapeType="1"/>
          </p:cNvSpPr>
          <p:nvPr/>
        </p:nvSpPr>
        <p:spPr bwMode="auto">
          <a:xfrm>
            <a:off x="214282" y="564357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7" name="Line 36"/>
          <p:cNvSpPr>
            <a:spLocks noChangeShapeType="1"/>
          </p:cNvSpPr>
          <p:nvPr/>
        </p:nvSpPr>
        <p:spPr bwMode="auto">
          <a:xfrm>
            <a:off x="8869363" y="212725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9" name="Line 38"/>
          <p:cNvSpPr>
            <a:spLocks noChangeShapeType="1"/>
          </p:cNvSpPr>
          <p:nvPr/>
        </p:nvSpPr>
        <p:spPr bwMode="auto">
          <a:xfrm>
            <a:off x="414337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0" name="Line 39"/>
          <p:cNvSpPr>
            <a:spLocks noChangeShapeType="1"/>
          </p:cNvSpPr>
          <p:nvPr/>
        </p:nvSpPr>
        <p:spPr bwMode="auto">
          <a:xfrm>
            <a:off x="3857620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1" name="Line 40"/>
          <p:cNvSpPr>
            <a:spLocks noChangeShapeType="1"/>
          </p:cNvSpPr>
          <p:nvPr/>
        </p:nvSpPr>
        <p:spPr bwMode="auto">
          <a:xfrm>
            <a:off x="3571868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2" name="Line 41"/>
          <p:cNvSpPr>
            <a:spLocks noChangeShapeType="1"/>
          </p:cNvSpPr>
          <p:nvPr/>
        </p:nvSpPr>
        <p:spPr bwMode="auto">
          <a:xfrm>
            <a:off x="3286116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3" name="Line 42"/>
          <p:cNvSpPr>
            <a:spLocks noChangeShapeType="1"/>
          </p:cNvSpPr>
          <p:nvPr/>
        </p:nvSpPr>
        <p:spPr bwMode="auto">
          <a:xfrm>
            <a:off x="3000364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4" name="Line 43"/>
          <p:cNvSpPr>
            <a:spLocks noChangeShapeType="1"/>
          </p:cNvSpPr>
          <p:nvPr/>
        </p:nvSpPr>
        <p:spPr bwMode="auto">
          <a:xfrm>
            <a:off x="271461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5" name="Line 44"/>
          <p:cNvSpPr>
            <a:spLocks noChangeShapeType="1"/>
          </p:cNvSpPr>
          <p:nvPr/>
        </p:nvSpPr>
        <p:spPr bwMode="auto">
          <a:xfrm flipH="1">
            <a:off x="242886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6" name="Line 45"/>
          <p:cNvSpPr>
            <a:spLocks noChangeShapeType="1"/>
          </p:cNvSpPr>
          <p:nvPr/>
        </p:nvSpPr>
        <p:spPr bwMode="auto">
          <a:xfrm>
            <a:off x="214310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7" name="Line 46"/>
          <p:cNvSpPr>
            <a:spLocks noChangeShapeType="1"/>
          </p:cNvSpPr>
          <p:nvPr/>
        </p:nvSpPr>
        <p:spPr bwMode="auto">
          <a:xfrm>
            <a:off x="185735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8" name="Line 47"/>
          <p:cNvSpPr>
            <a:spLocks noChangeShapeType="1"/>
          </p:cNvSpPr>
          <p:nvPr/>
        </p:nvSpPr>
        <p:spPr bwMode="auto">
          <a:xfrm>
            <a:off x="1571604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9" name="Line 48"/>
          <p:cNvSpPr>
            <a:spLocks noChangeShapeType="1"/>
          </p:cNvSpPr>
          <p:nvPr/>
        </p:nvSpPr>
        <p:spPr bwMode="auto">
          <a:xfrm flipH="1">
            <a:off x="1285852" y="21428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6" name="Line 78"/>
          <p:cNvSpPr>
            <a:spLocks noChangeShapeType="1"/>
          </p:cNvSpPr>
          <p:nvPr/>
        </p:nvSpPr>
        <p:spPr bwMode="auto">
          <a:xfrm>
            <a:off x="214282" y="392906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8" name="AutoShape 80"/>
          <p:cNvSpPr>
            <a:spLocks noChangeAspect="1" noChangeArrowheads="1" noTextEdit="1"/>
          </p:cNvSpPr>
          <p:nvPr/>
        </p:nvSpPr>
        <p:spPr bwMode="auto">
          <a:xfrm>
            <a:off x="457200" y="152400"/>
            <a:ext cx="2971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7699" name="Rectangle 83"/>
          <p:cNvSpPr>
            <a:spLocks noChangeArrowheads="1"/>
          </p:cNvSpPr>
          <p:nvPr/>
        </p:nvSpPr>
        <p:spPr bwMode="auto">
          <a:xfrm>
            <a:off x="1949450" y="473075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ru-RU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6" name="Line 17"/>
          <p:cNvSpPr>
            <a:spLocks noChangeShapeType="1"/>
          </p:cNvSpPr>
          <p:nvPr/>
        </p:nvSpPr>
        <p:spPr bwMode="auto">
          <a:xfrm>
            <a:off x="214282" y="3357562"/>
            <a:ext cx="8640000" cy="0"/>
          </a:xfrm>
          <a:prstGeom prst="line">
            <a:avLst/>
          </a:prstGeom>
          <a:ln>
            <a:headEnd/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97" name="Line 25"/>
          <p:cNvSpPr>
            <a:spLocks noChangeShapeType="1"/>
          </p:cNvSpPr>
          <p:nvPr/>
        </p:nvSpPr>
        <p:spPr bwMode="auto">
          <a:xfrm flipH="1">
            <a:off x="4429124" y="235148"/>
            <a:ext cx="0" cy="6480000"/>
          </a:xfrm>
          <a:prstGeom prst="line">
            <a:avLst/>
          </a:prstGeom>
          <a:ln>
            <a:headEnd type="stealth"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>
            <a:off x="37864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>
            <a:off x="32133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0703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61" name="Object 50"/>
          <p:cNvGraphicFramePr>
            <a:graphicFrameLocks noChangeAspect="1"/>
          </p:cNvGraphicFramePr>
          <p:nvPr/>
        </p:nvGraphicFramePr>
        <p:xfrm>
          <a:off x="8338581" y="3500438"/>
          <a:ext cx="376823" cy="428628"/>
        </p:xfrm>
        <a:graphic>
          <a:graphicData uri="http://schemas.openxmlformats.org/presentationml/2006/ole">
            <p:oleObj spid="_x0000_s6146" name="Формула" r:id="rId3" imgW="126720" imgH="139680" progId="Equation.3">
              <p:embed/>
            </p:oleObj>
          </a:graphicData>
        </a:graphic>
      </p:graphicFrame>
      <p:graphicFrame>
        <p:nvGraphicFramePr>
          <p:cNvPr id="2062" name="Object 50"/>
          <p:cNvGraphicFramePr>
            <a:graphicFrameLocks noChangeAspect="1"/>
          </p:cNvGraphicFramePr>
          <p:nvPr/>
        </p:nvGraphicFramePr>
        <p:xfrm>
          <a:off x="3786182" y="357166"/>
          <a:ext cx="442916" cy="517820"/>
        </p:xfrm>
        <a:graphic>
          <a:graphicData uri="http://schemas.openxmlformats.org/presentationml/2006/ole">
            <p:oleObj spid="_x0000_s6147" name="Формула" r:id="rId4" imgW="139680" imgH="164880" progId="Equation.3">
              <p:embed/>
            </p:oleObj>
          </a:graphicData>
        </a:graphic>
      </p:graphicFrame>
      <p:graphicFrame>
        <p:nvGraphicFramePr>
          <p:cNvPr id="2063" name="Object 50"/>
          <p:cNvGraphicFramePr>
            <a:graphicFrameLocks noChangeAspect="1"/>
          </p:cNvGraphicFramePr>
          <p:nvPr/>
        </p:nvGraphicFramePr>
        <p:xfrm>
          <a:off x="4140200" y="3429000"/>
          <a:ext cx="195263" cy="271462"/>
        </p:xfrm>
        <a:graphic>
          <a:graphicData uri="http://schemas.openxmlformats.org/presentationml/2006/ole">
            <p:oleObj spid="_x0000_s6148" name="Формула" r:id="rId5" imgW="126720" imgH="177480" progId="Equation.3">
              <p:embed/>
            </p:oleObj>
          </a:graphicData>
        </a:graphic>
      </p:graphicFrame>
      <p:cxnSp>
        <p:nvCxnSpPr>
          <p:cNvPr id="121" name="Прямая соединительная линия 120"/>
          <p:cNvCxnSpPr/>
          <p:nvPr/>
        </p:nvCxnSpPr>
        <p:spPr>
          <a:xfrm>
            <a:off x="4357686" y="3070222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356562" y="249871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357686" y="192721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4357686" y="49845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357686" y="135729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4357686" y="621349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6418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Line 40"/>
          <p:cNvSpPr>
            <a:spLocks noChangeShapeType="1"/>
          </p:cNvSpPr>
          <p:nvPr/>
        </p:nvSpPr>
        <p:spPr bwMode="auto">
          <a:xfrm>
            <a:off x="100010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" name="Line 41"/>
          <p:cNvSpPr>
            <a:spLocks noChangeShapeType="1"/>
          </p:cNvSpPr>
          <p:nvPr/>
        </p:nvSpPr>
        <p:spPr bwMode="auto">
          <a:xfrm>
            <a:off x="71434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" name="Line 42"/>
          <p:cNvSpPr>
            <a:spLocks noChangeShapeType="1"/>
          </p:cNvSpPr>
          <p:nvPr/>
        </p:nvSpPr>
        <p:spPr bwMode="auto">
          <a:xfrm>
            <a:off x="42859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9" name="Line 21"/>
          <p:cNvSpPr>
            <a:spLocks noChangeShapeType="1"/>
          </p:cNvSpPr>
          <p:nvPr/>
        </p:nvSpPr>
        <p:spPr bwMode="auto">
          <a:xfrm>
            <a:off x="214282" y="592933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" name="Line 22"/>
          <p:cNvSpPr>
            <a:spLocks noChangeShapeType="1"/>
          </p:cNvSpPr>
          <p:nvPr/>
        </p:nvSpPr>
        <p:spPr bwMode="auto">
          <a:xfrm>
            <a:off x="214282" y="621508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1" name="Line 23"/>
          <p:cNvSpPr>
            <a:spLocks noChangeShapeType="1"/>
          </p:cNvSpPr>
          <p:nvPr/>
        </p:nvSpPr>
        <p:spPr bwMode="auto">
          <a:xfrm>
            <a:off x="214282" y="650083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842965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" name="Line 39"/>
          <p:cNvSpPr>
            <a:spLocks noChangeShapeType="1"/>
          </p:cNvSpPr>
          <p:nvPr/>
        </p:nvSpPr>
        <p:spPr bwMode="auto">
          <a:xfrm>
            <a:off x="8143900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4" name="Line 40"/>
          <p:cNvSpPr>
            <a:spLocks noChangeShapeType="1"/>
          </p:cNvSpPr>
          <p:nvPr/>
        </p:nvSpPr>
        <p:spPr bwMode="auto">
          <a:xfrm>
            <a:off x="7858148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" name="Line 41"/>
          <p:cNvSpPr>
            <a:spLocks noChangeShapeType="1"/>
          </p:cNvSpPr>
          <p:nvPr/>
        </p:nvSpPr>
        <p:spPr bwMode="auto">
          <a:xfrm>
            <a:off x="7572396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" name="Line 42"/>
          <p:cNvSpPr>
            <a:spLocks noChangeShapeType="1"/>
          </p:cNvSpPr>
          <p:nvPr/>
        </p:nvSpPr>
        <p:spPr bwMode="auto">
          <a:xfrm>
            <a:off x="7286644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" name="Line 44"/>
          <p:cNvSpPr>
            <a:spLocks noChangeShapeType="1"/>
          </p:cNvSpPr>
          <p:nvPr/>
        </p:nvSpPr>
        <p:spPr bwMode="auto">
          <a:xfrm flipH="1">
            <a:off x="671514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" name="Line 45"/>
          <p:cNvSpPr>
            <a:spLocks noChangeShapeType="1"/>
          </p:cNvSpPr>
          <p:nvPr/>
        </p:nvSpPr>
        <p:spPr bwMode="auto">
          <a:xfrm>
            <a:off x="642938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" name="Line 46"/>
          <p:cNvSpPr>
            <a:spLocks noChangeShapeType="1"/>
          </p:cNvSpPr>
          <p:nvPr/>
        </p:nvSpPr>
        <p:spPr bwMode="auto">
          <a:xfrm>
            <a:off x="614363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5857884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" name="Line 48"/>
          <p:cNvSpPr>
            <a:spLocks noChangeShapeType="1"/>
          </p:cNvSpPr>
          <p:nvPr/>
        </p:nvSpPr>
        <p:spPr bwMode="auto">
          <a:xfrm flipH="1">
            <a:off x="557213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6" name="Line 40"/>
          <p:cNvSpPr>
            <a:spLocks noChangeShapeType="1"/>
          </p:cNvSpPr>
          <p:nvPr/>
        </p:nvSpPr>
        <p:spPr bwMode="auto">
          <a:xfrm>
            <a:off x="528638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7" name="Line 41"/>
          <p:cNvSpPr>
            <a:spLocks noChangeShapeType="1"/>
          </p:cNvSpPr>
          <p:nvPr/>
        </p:nvSpPr>
        <p:spPr bwMode="auto">
          <a:xfrm>
            <a:off x="500062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" name="Line 42"/>
          <p:cNvSpPr>
            <a:spLocks noChangeShapeType="1"/>
          </p:cNvSpPr>
          <p:nvPr/>
        </p:nvSpPr>
        <p:spPr bwMode="auto">
          <a:xfrm>
            <a:off x="471487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47"/>
          <p:cNvGrpSpPr/>
          <p:nvPr/>
        </p:nvGrpSpPr>
        <p:grpSpPr>
          <a:xfrm>
            <a:off x="214282" y="214290"/>
            <a:ext cx="8643998" cy="2857520"/>
            <a:chOff x="366682" y="3795714"/>
            <a:chExt cx="8643998" cy="2857520"/>
          </a:xfrm>
        </p:grpSpPr>
        <p:sp>
          <p:nvSpPr>
            <p:cNvPr id="134" name="Line 17"/>
            <p:cNvSpPr>
              <a:spLocks noChangeShapeType="1"/>
            </p:cNvSpPr>
            <p:nvPr/>
          </p:nvSpPr>
          <p:spPr bwMode="auto">
            <a:xfrm>
              <a:off x="370680" y="379571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Line 18"/>
            <p:cNvSpPr>
              <a:spLocks noChangeShapeType="1"/>
            </p:cNvSpPr>
            <p:nvPr/>
          </p:nvSpPr>
          <p:spPr bwMode="auto">
            <a:xfrm flipV="1">
              <a:off x="366682" y="436721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Line 19"/>
            <p:cNvSpPr>
              <a:spLocks noChangeShapeType="1"/>
            </p:cNvSpPr>
            <p:nvPr/>
          </p:nvSpPr>
          <p:spPr bwMode="auto">
            <a:xfrm>
              <a:off x="366682" y="465297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Line 20"/>
            <p:cNvSpPr>
              <a:spLocks noChangeShapeType="1"/>
            </p:cNvSpPr>
            <p:nvPr/>
          </p:nvSpPr>
          <p:spPr bwMode="auto">
            <a:xfrm>
              <a:off x="366682" y="493872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Line 21"/>
            <p:cNvSpPr>
              <a:spLocks noChangeShapeType="1"/>
            </p:cNvSpPr>
            <p:nvPr/>
          </p:nvSpPr>
          <p:spPr bwMode="auto">
            <a:xfrm>
              <a:off x="366682" y="522447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Line 22"/>
            <p:cNvSpPr>
              <a:spLocks noChangeShapeType="1"/>
            </p:cNvSpPr>
            <p:nvPr/>
          </p:nvSpPr>
          <p:spPr bwMode="auto">
            <a:xfrm>
              <a:off x="366682" y="551022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Line 23"/>
            <p:cNvSpPr>
              <a:spLocks noChangeShapeType="1"/>
            </p:cNvSpPr>
            <p:nvPr/>
          </p:nvSpPr>
          <p:spPr bwMode="auto">
            <a:xfrm>
              <a:off x="366682" y="579597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Line 78"/>
            <p:cNvSpPr>
              <a:spLocks noChangeShapeType="1"/>
            </p:cNvSpPr>
            <p:nvPr/>
          </p:nvSpPr>
          <p:spPr bwMode="auto">
            <a:xfrm>
              <a:off x="366682" y="408146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Line 21"/>
            <p:cNvSpPr>
              <a:spLocks noChangeShapeType="1"/>
            </p:cNvSpPr>
            <p:nvPr/>
          </p:nvSpPr>
          <p:spPr bwMode="auto">
            <a:xfrm>
              <a:off x="366682" y="608173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Line 22"/>
            <p:cNvSpPr>
              <a:spLocks noChangeShapeType="1"/>
            </p:cNvSpPr>
            <p:nvPr/>
          </p:nvSpPr>
          <p:spPr bwMode="auto">
            <a:xfrm>
              <a:off x="366682" y="636748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Line 23"/>
            <p:cNvSpPr>
              <a:spLocks noChangeShapeType="1"/>
            </p:cNvSpPr>
            <p:nvPr/>
          </p:nvSpPr>
          <p:spPr bwMode="auto">
            <a:xfrm>
              <a:off x="366682" y="665323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150" name="Прямая соединительная линия 149"/>
          <p:cNvCxnSpPr/>
          <p:nvPr/>
        </p:nvCxnSpPr>
        <p:spPr>
          <a:xfrm rot="5400000">
            <a:off x="14972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3542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9257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rot="5400000">
            <a:off x="606925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49262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rot="5400000">
            <a:off x="5497750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 rot="5400000">
            <a:off x="83584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rot="5400000">
            <a:off x="721543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 rot="5400000">
            <a:off x="778694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3"/>
          <p:cNvGraphicFramePr>
            <a:graphicFrameLocks noChangeAspect="1"/>
          </p:cNvGraphicFramePr>
          <p:nvPr/>
        </p:nvGraphicFramePr>
        <p:xfrm>
          <a:off x="4572000" y="6072206"/>
          <a:ext cx="195263" cy="271463"/>
        </p:xfrm>
        <a:graphic>
          <a:graphicData uri="http://schemas.openxmlformats.org/presentationml/2006/ole">
            <p:oleObj spid="_x0000_s6149" name="Формула" r:id="rId6" imgW="126720" imgH="177480" progId="Equation.3">
              <p:embed/>
            </p:oleObj>
          </a:graphicData>
        </a:graphic>
      </p:graphicFrame>
      <p:sp>
        <p:nvSpPr>
          <p:cNvPr id="161" name="TextBox 160"/>
          <p:cNvSpPr txBox="1"/>
          <p:nvPr/>
        </p:nvSpPr>
        <p:spPr>
          <a:xfrm>
            <a:off x="4429124" y="4621421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4500562" y="2049653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4</a:t>
            </a:r>
            <a:endParaRPr lang="ru-RU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2857488" y="335756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6286512" y="335756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7</a:t>
            </a:r>
            <a:endParaRPr lang="ru-RU" sz="1400" b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5572132" y="3357562"/>
            <a:ext cx="2000264" cy="2857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 rot="16200000" flipV="1">
            <a:off x="1285852" y="3357563"/>
            <a:ext cx="2000265" cy="28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75"/>
          <p:cNvGrpSpPr/>
          <p:nvPr/>
        </p:nvGrpSpPr>
        <p:grpSpPr>
          <a:xfrm>
            <a:off x="2441448" y="4486866"/>
            <a:ext cx="3987940" cy="1740198"/>
            <a:chOff x="2441448" y="4486866"/>
            <a:chExt cx="3987940" cy="1740198"/>
          </a:xfrm>
        </p:grpSpPr>
        <p:sp>
          <p:nvSpPr>
            <p:cNvPr id="171" name="Полилиния 170"/>
            <p:cNvSpPr/>
            <p:nvPr/>
          </p:nvSpPr>
          <p:spPr>
            <a:xfrm>
              <a:off x="2441448" y="4498848"/>
              <a:ext cx="197510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Полилиния 171"/>
            <p:cNvSpPr/>
            <p:nvPr/>
          </p:nvSpPr>
          <p:spPr>
            <a:xfrm flipH="1">
              <a:off x="4429124" y="4486866"/>
              <a:ext cx="200026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429124" y="1478149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</a:t>
            </a:r>
            <a:endParaRPr lang="ru-RU" sz="1400" b="1" dirty="0"/>
          </a:p>
        </p:txBody>
      </p:sp>
      <p:sp>
        <p:nvSpPr>
          <p:cNvPr id="178" name="Полилиния 177"/>
          <p:cNvSpPr/>
          <p:nvPr/>
        </p:nvSpPr>
        <p:spPr>
          <a:xfrm flipV="1">
            <a:off x="2143108" y="785794"/>
            <a:ext cx="2260856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олилиния 178"/>
          <p:cNvSpPr/>
          <p:nvPr/>
        </p:nvSpPr>
        <p:spPr>
          <a:xfrm flipH="1" flipV="1">
            <a:off x="4416536" y="785794"/>
            <a:ext cx="229860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107"/>
          <p:cNvGrpSpPr/>
          <p:nvPr/>
        </p:nvGrpSpPr>
        <p:grpSpPr>
          <a:xfrm>
            <a:off x="3286116" y="502920"/>
            <a:ext cx="993276" cy="1435608"/>
            <a:chOff x="3286116" y="502920"/>
            <a:chExt cx="993276" cy="1435608"/>
          </a:xfrm>
        </p:grpSpPr>
        <p:sp>
          <p:nvSpPr>
            <p:cNvPr id="101" name="Полилиния 100"/>
            <p:cNvSpPr/>
            <p:nvPr/>
          </p:nvSpPr>
          <p:spPr>
            <a:xfrm flipH="1">
              <a:off x="3286116" y="1357298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олилиния 101"/>
            <p:cNvSpPr/>
            <p:nvPr/>
          </p:nvSpPr>
          <p:spPr>
            <a:xfrm>
              <a:off x="4133088" y="502920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106"/>
          <p:cNvGrpSpPr/>
          <p:nvPr/>
        </p:nvGrpSpPr>
        <p:grpSpPr>
          <a:xfrm>
            <a:off x="4572000" y="493194"/>
            <a:ext cx="1005840" cy="1436190"/>
            <a:chOff x="4572000" y="493194"/>
            <a:chExt cx="1005840" cy="1436190"/>
          </a:xfrm>
        </p:grpSpPr>
        <p:sp>
          <p:nvSpPr>
            <p:cNvPr id="100" name="Полилиния 99"/>
            <p:cNvSpPr/>
            <p:nvPr/>
          </p:nvSpPr>
          <p:spPr>
            <a:xfrm>
              <a:off x="4736592" y="1362456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олилиния 102"/>
            <p:cNvSpPr/>
            <p:nvPr/>
          </p:nvSpPr>
          <p:spPr>
            <a:xfrm flipH="1">
              <a:off x="4572000" y="493194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Полилиния 124"/>
          <p:cNvSpPr/>
          <p:nvPr/>
        </p:nvSpPr>
        <p:spPr>
          <a:xfrm>
            <a:off x="4709160" y="1783080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олилиния 141"/>
          <p:cNvSpPr/>
          <p:nvPr/>
        </p:nvSpPr>
        <p:spPr>
          <a:xfrm flipH="1">
            <a:off x="2714612" y="1785926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олилиния 107"/>
          <p:cNvSpPr/>
          <p:nvPr/>
        </p:nvSpPr>
        <p:spPr>
          <a:xfrm>
            <a:off x="471830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олилиния 122"/>
          <p:cNvSpPr/>
          <p:nvPr/>
        </p:nvSpPr>
        <p:spPr>
          <a:xfrm flipV="1">
            <a:off x="4714876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Полилиния 142"/>
          <p:cNvSpPr/>
          <p:nvPr/>
        </p:nvSpPr>
        <p:spPr>
          <a:xfrm flipV="1">
            <a:off x="557784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олилиния 147"/>
          <p:cNvSpPr/>
          <p:nvPr/>
        </p:nvSpPr>
        <p:spPr>
          <a:xfrm>
            <a:off x="5572132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олилиния 164"/>
          <p:cNvSpPr/>
          <p:nvPr/>
        </p:nvSpPr>
        <p:spPr>
          <a:xfrm flipH="1">
            <a:off x="327126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олилиния 167"/>
          <p:cNvSpPr/>
          <p:nvPr/>
        </p:nvSpPr>
        <p:spPr>
          <a:xfrm flipH="1" flipV="1">
            <a:off x="3274692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олилиния 168"/>
          <p:cNvSpPr/>
          <p:nvPr/>
        </p:nvSpPr>
        <p:spPr>
          <a:xfrm flipH="1" flipV="1">
            <a:off x="271348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Полилиния 169"/>
          <p:cNvSpPr/>
          <p:nvPr/>
        </p:nvSpPr>
        <p:spPr>
          <a:xfrm flipH="1">
            <a:off x="2719188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176"/>
          <p:cNvGrpSpPr/>
          <p:nvPr/>
        </p:nvGrpSpPr>
        <p:grpSpPr>
          <a:xfrm>
            <a:off x="3857620" y="5060084"/>
            <a:ext cx="1135004" cy="297742"/>
            <a:chOff x="3857620" y="4786322"/>
            <a:chExt cx="1135004" cy="297742"/>
          </a:xfrm>
        </p:grpSpPr>
        <p:sp>
          <p:nvSpPr>
            <p:cNvPr id="174" name="Полилиния 173"/>
            <p:cNvSpPr/>
            <p:nvPr/>
          </p:nvSpPr>
          <p:spPr>
            <a:xfrm>
              <a:off x="4416552" y="4786322"/>
              <a:ext cx="576072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Полилиния 174"/>
            <p:cNvSpPr/>
            <p:nvPr/>
          </p:nvSpPr>
          <p:spPr>
            <a:xfrm flipH="1">
              <a:off x="3857620" y="4786322"/>
              <a:ext cx="571504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179"/>
          <p:cNvGrpSpPr/>
          <p:nvPr/>
        </p:nvGrpSpPr>
        <p:grpSpPr>
          <a:xfrm flipV="1">
            <a:off x="3857620" y="5345836"/>
            <a:ext cx="1135004" cy="297742"/>
            <a:chOff x="3857620" y="4786322"/>
            <a:chExt cx="1135004" cy="297742"/>
          </a:xfrm>
        </p:grpSpPr>
        <p:sp>
          <p:nvSpPr>
            <p:cNvPr id="181" name="Полилиния 180"/>
            <p:cNvSpPr/>
            <p:nvPr/>
          </p:nvSpPr>
          <p:spPr>
            <a:xfrm>
              <a:off x="4416552" y="4786322"/>
              <a:ext cx="576072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Полилиния 181"/>
            <p:cNvSpPr/>
            <p:nvPr/>
          </p:nvSpPr>
          <p:spPr>
            <a:xfrm flipH="1">
              <a:off x="3857620" y="4786322"/>
              <a:ext cx="571504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0" name="Группа 179"/>
          <p:cNvGrpSpPr/>
          <p:nvPr/>
        </p:nvGrpSpPr>
        <p:grpSpPr>
          <a:xfrm>
            <a:off x="4143372" y="3639312"/>
            <a:ext cx="571504" cy="845250"/>
            <a:chOff x="4143372" y="3639312"/>
            <a:chExt cx="571504" cy="845250"/>
          </a:xfrm>
        </p:grpSpPr>
        <p:sp>
          <p:nvSpPr>
            <p:cNvPr id="157" name="Полилиния 156"/>
            <p:cNvSpPr/>
            <p:nvPr/>
          </p:nvSpPr>
          <p:spPr>
            <a:xfrm>
              <a:off x="4500562" y="3639312"/>
              <a:ext cx="214314" cy="841248"/>
            </a:xfrm>
            <a:custGeom>
              <a:avLst/>
              <a:gdLst>
                <a:gd name="connsiteX0" fmla="*/ 0 w 274320"/>
                <a:gd name="connsiteY0" fmla="*/ 0 h 841248"/>
                <a:gd name="connsiteX1" fmla="*/ 54864 w 274320"/>
                <a:gd name="connsiteY1" fmla="*/ 301752 h 841248"/>
                <a:gd name="connsiteX2" fmla="*/ 173736 w 274320"/>
                <a:gd name="connsiteY2" fmla="*/ 612648 h 841248"/>
                <a:gd name="connsiteX3" fmla="*/ 274320 w 274320"/>
                <a:gd name="connsiteY3" fmla="*/ 841248 h 84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" h="841248">
                  <a:moveTo>
                    <a:pt x="0" y="0"/>
                  </a:moveTo>
                  <a:cubicBezTo>
                    <a:pt x="12954" y="99822"/>
                    <a:pt x="25908" y="199644"/>
                    <a:pt x="54864" y="301752"/>
                  </a:cubicBezTo>
                  <a:cubicBezTo>
                    <a:pt x="83820" y="403860"/>
                    <a:pt x="137160" y="522732"/>
                    <a:pt x="173736" y="612648"/>
                  </a:cubicBezTo>
                  <a:cubicBezTo>
                    <a:pt x="210312" y="702564"/>
                    <a:pt x="242316" y="771906"/>
                    <a:pt x="274320" y="841248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Полилиния 175"/>
            <p:cNvSpPr/>
            <p:nvPr/>
          </p:nvSpPr>
          <p:spPr>
            <a:xfrm flipH="1">
              <a:off x="4143372" y="3643314"/>
              <a:ext cx="214314" cy="841248"/>
            </a:xfrm>
            <a:custGeom>
              <a:avLst/>
              <a:gdLst>
                <a:gd name="connsiteX0" fmla="*/ 0 w 274320"/>
                <a:gd name="connsiteY0" fmla="*/ 0 h 841248"/>
                <a:gd name="connsiteX1" fmla="*/ 54864 w 274320"/>
                <a:gd name="connsiteY1" fmla="*/ 301752 h 841248"/>
                <a:gd name="connsiteX2" fmla="*/ 173736 w 274320"/>
                <a:gd name="connsiteY2" fmla="*/ 612648 h 841248"/>
                <a:gd name="connsiteX3" fmla="*/ 274320 w 274320"/>
                <a:gd name="connsiteY3" fmla="*/ 841248 h 84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" h="841248">
                  <a:moveTo>
                    <a:pt x="0" y="0"/>
                  </a:moveTo>
                  <a:cubicBezTo>
                    <a:pt x="12954" y="99822"/>
                    <a:pt x="25908" y="199644"/>
                    <a:pt x="54864" y="301752"/>
                  </a:cubicBezTo>
                  <a:cubicBezTo>
                    <a:pt x="83820" y="403860"/>
                    <a:pt x="137160" y="522732"/>
                    <a:pt x="173736" y="612648"/>
                  </a:cubicBezTo>
                  <a:cubicBezTo>
                    <a:pt x="210312" y="702564"/>
                    <a:pt x="242316" y="771906"/>
                    <a:pt x="274320" y="841248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81616" y="4572008"/>
            <a:ext cx="3562350" cy="438150"/>
          </a:xfrm>
          <a:prstGeom prst="rect">
            <a:avLst/>
          </a:prstGeom>
          <a:noFill/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19088" y="895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9" name="Line 42"/>
          <p:cNvSpPr>
            <a:spLocks noChangeShapeType="1"/>
          </p:cNvSpPr>
          <p:nvPr/>
        </p:nvSpPr>
        <p:spPr bwMode="auto">
          <a:xfrm>
            <a:off x="700089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5013176"/>
            <a:ext cx="1663833" cy="380305"/>
          </a:xfrm>
          <a:prstGeom prst="rect">
            <a:avLst/>
          </a:prstGeom>
          <a:noFill/>
        </p:spPr>
      </p:pic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14282" y="214290"/>
            <a:ext cx="8640000" cy="648000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8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7" name="Line 16"/>
          <p:cNvSpPr>
            <a:spLocks noChangeShapeType="1"/>
          </p:cNvSpPr>
          <p:nvPr/>
        </p:nvSpPr>
        <p:spPr bwMode="auto">
          <a:xfrm>
            <a:off x="244475" y="19843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8" name="Line 17"/>
          <p:cNvSpPr>
            <a:spLocks noChangeShapeType="1"/>
          </p:cNvSpPr>
          <p:nvPr/>
        </p:nvSpPr>
        <p:spPr bwMode="auto">
          <a:xfrm>
            <a:off x="218280" y="364331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9" name="Line 18"/>
          <p:cNvSpPr>
            <a:spLocks noChangeShapeType="1"/>
          </p:cNvSpPr>
          <p:nvPr/>
        </p:nvSpPr>
        <p:spPr bwMode="auto">
          <a:xfrm flipV="1">
            <a:off x="214282" y="421481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0" name="Line 19"/>
          <p:cNvSpPr>
            <a:spLocks noChangeShapeType="1"/>
          </p:cNvSpPr>
          <p:nvPr/>
        </p:nvSpPr>
        <p:spPr bwMode="auto">
          <a:xfrm>
            <a:off x="214282" y="450057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1" name="Line 20"/>
          <p:cNvSpPr>
            <a:spLocks noChangeShapeType="1"/>
          </p:cNvSpPr>
          <p:nvPr/>
        </p:nvSpPr>
        <p:spPr bwMode="auto">
          <a:xfrm>
            <a:off x="214282" y="478632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2" name="Line 21"/>
          <p:cNvSpPr>
            <a:spLocks noChangeShapeType="1"/>
          </p:cNvSpPr>
          <p:nvPr/>
        </p:nvSpPr>
        <p:spPr bwMode="auto">
          <a:xfrm>
            <a:off x="214282" y="507207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3" name="Line 22"/>
          <p:cNvSpPr>
            <a:spLocks noChangeShapeType="1"/>
          </p:cNvSpPr>
          <p:nvPr/>
        </p:nvSpPr>
        <p:spPr bwMode="auto">
          <a:xfrm>
            <a:off x="214282" y="535782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" name="Line 23"/>
          <p:cNvSpPr>
            <a:spLocks noChangeShapeType="1"/>
          </p:cNvSpPr>
          <p:nvPr/>
        </p:nvSpPr>
        <p:spPr bwMode="auto">
          <a:xfrm>
            <a:off x="214282" y="564357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7" name="Line 36"/>
          <p:cNvSpPr>
            <a:spLocks noChangeShapeType="1"/>
          </p:cNvSpPr>
          <p:nvPr/>
        </p:nvSpPr>
        <p:spPr bwMode="auto">
          <a:xfrm>
            <a:off x="8869363" y="212725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9" name="Line 38"/>
          <p:cNvSpPr>
            <a:spLocks noChangeShapeType="1"/>
          </p:cNvSpPr>
          <p:nvPr/>
        </p:nvSpPr>
        <p:spPr bwMode="auto">
          <a:xfrm>
            <a:off x="414337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0" name="Line 39"/>
          <p:cNvSpPr>
            <a:spLocks noChangeShapeType="1"/>
          </p:cNvSpPr>
          <p:nvPr/>
        </p:nvSpPr>
        <p:spPr bwMode="auto">
          <a:xfrm>
            <a:off x="3857620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1" name="Line 40"/>
          <p:cNvSpPr>
            <a:spLocks noChangeShapeType="1"/>
          </p:cNvSpPr>
          <p:nvPr/>
        </p:nvSpPr>
        <p:spPr bwMode="auto">
          <a:xfrm>
            <a:off x="3571868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2" name="Line 41"/>
          <p:cNvSpPr>
            <a:spLocks noChangeShapeType="1"/>
          </p:cNvSpPr>
          <p:nvPr/>
        </p:nvSpPr>
        <p:spPr bwMode="auto">
          <a:xfrm>
            <a:off x="3286116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3" name="Line 42"/>
          <p:cNvSpPr>
            <a:spLocks noChangeShapeType="1"/>
          </p:cNvSpPr>
          <p:nvPr/>
        </p:nvSpPr>
        <p:spPr bwMode="auto">
          <a:xfrm>
            <a:off x="3000364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4" name="Line 43"/>
          <p:cNvSpPr>
            <a:spLocks noChangeShapeType="1"/>
          </p:cNvSpPr>
          <p:nvPr/>
        </p:nvSpPr>
        <p:spPr bwMode="auto">
          <a:xfrm>
            <a:off x="271461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5" name="Line 44"/>
          <p:cNvSpPr>
            <a:spLocks noChangeShapeType="1"/>
          </p:cNvSpPr>
          <p:nvPr/>
        </p:nvSpPr>
        <p:spPr bwMode="auto">
          <a:xfrm flipH="1">
            <a:off x="242886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6" name="Line 45"/>
          <p:cNvSpPr>
            <a:spLocks noChangeShapeType="1"/>
          </p:cNvSpPr>
          <p:nvPr/>
        </p:nvSpPr>
        <p:spPr bwMode="auto">
          <a:xfrm>
            <a:off x="214310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7" name="Line 46"/>
          <p:cNvSpPr>
            <a:spLocks noChangeShapeType="1"/>
          </p:cNvSpPr>
          <p:nvPr/>
        </p:nvSpPr>
        <p:spPr bwMode="auto">
          <a:xfrm>
            <a:off x="185735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8" name="Line 47"/>
          <p:cNvSpPr>
            <a:spLocks noChangeShapeType="1"/>
          </p:cNvSpPr>
          <p:nvPr/>
        </p:nvSpPr>
        <p:spPr bwMode="auto">
          <a:xfrm>
            <a:off x="1571604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9" name="Line 48"/>
          <p:cNvSpPr>
            <a:spLocks noChangeShapeType="1"/>
          </p:cNvSpPr>
          <p:nvPr/>
        </p:nvSpPr>
        <p:spPr bwMode="auto">
          <a:xfrm flipH="1">
            <a:off x="1285852" y="21428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6" name="Line 78"/>
          <p:cNvSpPr>
            <a:spLocks noChangeShapeType="1"/>
          </p:cNvSpPr>
          <p:nvPr/>
        </p:nvSpPr>
        <p:spPr bwMode="auto">
          <a:xfrm>
            <a:off x="214282" y="392906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8" name="AutoShape 80"/>
          <p:cNvSpPr>
            <a:spLocks noChangeAspect="1" noChangeArrowheads="1" noTextEdit="1"/>
          </p:cNvSpPr>
          <p:nvPr/>
        </p:nvSpPr>
        <p:spPr bwMode="auto">
          <a:xfrm>
            <a:off x="457200" y="152400"/>
            <a:ext cx="2971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7699" name="Rectangle 83"/>
          <p:cNvSpPr>
            <a:spLocks noChangeArrowheads="1"/>
          </p:cNvSpPr>
          <p:nvPr/>
        </p:nvSpPr>
        <p:spPr bwMode="auto">
          <a:xfrm>
            <a:off x="1949450" y="473075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ru-RU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6" name="Line 17"/>
          <p:cNvSpPr>
            <a:spLocks noChangeShapeType="1"/>
          </p:cNvSpPr>
          <p:nvPr/>
        </p:nvSpPr>
        <p:spPr bwMode="auto">
          <a:xfrm>
            <a:off x="214282" y="3357562"/>
            <a:ext cx="8640000" cy="0"/>
          </a:xfrm>
          <a:prstGeom prst="line">
            <a:avLst/>
          </a:prstGeom>
          <a:ln>
            <a:headEnd/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97" name="Line 25"/>
          <p:cNvSpPr>
            <a:spLocks noChangeShapeType="1"/>
          </p:cNvSpPr>
          <p:nvPr/>
        </p:nvSpPr>
        <p:spPr bwMode="auto">
          <a:xfrm flipH="1">
            <a:off x="4429124" y="235148"/>
            <a:ext cx="0" cy="6480000"/>
          </a:xfrm>
          <a:prstGeom prst="line">
            <a:avLst/>
          </a:prstGeom>
          <a:ln>
            <a:headEnd type="stealth"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>
            <a:off x="37864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>
            <a:off x="32133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0703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61" name="Object 50"/>
          <p:cNvGraphicFramePr>
            <a:graphicFrameLocks noChangeAspect="1"/>
          </p:cNvGraphicFramePr>
          <p:nvPr/>
        </p:nvGraphicFramePr>
        <p:xfrm>
          <a:off x="8338581" y="3500438"/>
          <a:ext cx="376823" cy="428628"/>
        </p:xfrm>
        <a:graphic>
          <a:graphicData uri="http://schemas.openxmlformats.org/presentationml/2006/ole">
            <p:oleObj spid="_x0000_s7170" name="Формула" r:id="rId3" imgW="126720" imgH="139680" progId="Equation.3">
              <p:embed/>
            </p:oleObj>
          </a:graphicData>
        </a:graphic>
      </p:graphicFrame>
      <p:graphicFrame>
        <p:nvGraphicFramePr>
          <p:cNvPr id="2062" name="Object 50"/>
          <p:cNvGraphicFramePr>
            <a:graphicFrameLocks noChangeAspect="1"/>
          </p:cNvGraphicFramePr>
          <p:nvPr/>
        </p:nvGraphicFramePr>
        <p:xfrm>
          <a:off x="3786182" y="357166"/>
          <a:ext cx="442916" cy="517820"/>
        </p:xfrm>
        <a:graphic>
          <a:graphicData uri="http://schemas.openxmlformats.org/presentationml/2006/ole">
            <p:oleObj spid="_x0000_s7171" name="Формула" r:id="rId4" imgW="139680" imgH="164880" progId="Equation.3">
              <p:embed/>
            </p:oleObj>
          </a:graphicData>
        </a:graphic>
      </p:graphicFrame>
      <p:graphicFrame>
        <p:nvGraphicFramePr>
          <p:cNvPr id="2063" name="Object 50"/>
          <p:cNvGraphicFramePr>
            <a:graphicFrameLocks noChangeAspect="1"/>
          </p:cNvGraphicFramePr>
          <p:nvPr/>
        </p:nvGraphicFramePr>
        <p:xfrm>
          <a:off x="4140200" y="3429000"/>
          <a:ext cx="195263" cy="271462"/>
        </p:xfrm>
        <a:graphic>
          <a:graphicData uri="http://schemas.openxmlformats.org/presentationml/2006/ole">
            <p:oleObj spid="_x0000_s7172" name="Формула" r:id="rId5" imgW="126720" imgH="177480" progId="Equation.3">
              <p:embed/>
            </p:oleObj>
          </a:graphicData>
        </a:graphic>
      </p:graphicFrame>
      <p:cxnSp>
        <p:nvCxnSpPr>
          <p:cNvPr id="121" name="Прямая соединительная линия 120"/>
          <p:cNvCxnSpPr/>
          <p:nvPr/>
        </p:nvCxnSpPr>
        <p:spPr>
          <a:xfrm>
            <a:off x="4357686" y="3070222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356562" y="249871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357686" y="192721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4357686" y="49845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357686" y="135729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4357686" y="621349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6418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Line 40"/>
          <p:cNvSpPr>
            <a:spLocks noChangeShapeType="1"/>
          </p:cNvSpPr>
          <p:nvPr/>
        </p:nvSpPr>
        <p:spPr bwMode="auto">
          <a:xfrm>
            <a:off x="100010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" name="Line 41"/>
          <p:cNvSpPr>
            <a:spLocks noChangeShapeType="1"/>
          </p:cNvSpPr>
          <p:nvPr/>
        </p:nvSpPr>
        <p:spPr bwMode="auto">
          <a:xfrm>
            <a:off x="71434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" name="Line 42"/>
          <p:cNvSpPr>
            <a:spLocks noChangeShapeType="1"/>
          </p:cNvSpPr>
          <p:nvPr/>
        </p:nvSpPr>
        <p:spPr bwMode="auto">
          <a:xfrm>
            <a:off x="42859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9" name="Line 21"/>
          <p:cNvSpPr>
            <a:spLocks noChangeShapeType="1"/>
          </p:cNvSpPr>
          <p:nvPr/>
        </p:nvSpPr>
        <p:spPr bwMode="auto">
          <a:xfrm>
            <a:off x="214282" y="592933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" name="Line 22"/>
          <p:cNvSpPr>
            <a:spLocks noChangeShapeType="1"/>
          </p:cNvSpPr>
          <p:nvPr/>
        </p:nvSpPr>
        <p:spPr bwMode="auto">
          <a:xfrm>
            <a:off x="214282" y="621508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1" name="Line 23"/>
          <p:cNvSpPr>
            <a:spLocks noChangeShapeType="1"/>
          </p:cNvSpPr>
          <p:nvPr/>
        </p:nvSpPr>
        <p:spPr bwMode="auto">
          <a:xfrm>
            <a:off x="214282" y="650083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842965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" name="Line 39"/>
          <p:cNvSpPr>
            <a:spLocks noChangeShapeType="1"/>
          </p:cNvSpPr>
          <p:nvPr/>
        </p:nvSpPr>
        <p:spPr bwMode="auto">
          <a:xfrm>
            <a:off x="8143900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4" name="Line 40"/>
          <p:cNvSpPr>
            <a:spLocks noChangeShapeType="1"/>
          </p:cNvSpPr>
          <p:nvPr/>
        </p:nvSpPr>
        <p:spPr bwMode="auto">
          <a:xfrm>
            <a:off x="7858148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" name="Line 41"/>
          <p:cNvSpPr>
            <a:spLocks noChangeShapeType="1"/>
          </p:cNvSpPr>
          <p:nvPr/>
        </p:nvSpPr>
        <p:spPr bwMode="auto">
          <a:xfrm>
            <a:off x="7572396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" name="Line 42"/>
          <p:cNvSpPr>
            <a:spLocks noChangeShapeType="1"/>
          </p:cNvSpPr>
          <p:nvPr/>
        </p:nvSpPr>
        <p:spPr bwMode="auto">
          <a:xfrm>
            <a:off x="7286644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" name="Line 44"/>
          <p:cNvSpPr>
            <a:spLocks noChangeShapeType="1"/>
          </p:cNvSpPr>
          <p:nvPr/>
        </p:nvSpPr>
        <p:spPr bwMode="auto">
          <a:xfrm flipH="1">
            <a:off x="671514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" name="Line 45"/>
          <p:cNvSpPr>
            <a:spLocks noChangeShapeType="1"/>
          </p:cNvSpPr>
          <p:nvPr/>
        </p:nvSpPr>
        <p:spPr bwMode="auto">
          <a:xfrm>
            <a:off x="642938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" name="Line 46"/>
          <p:cNvSpPr>
            <a:spLocks noChangeShapeType="1"/>
          </p:cNvSpPr>
          <p:nvPr/>
        </p:nvSpPr>
        <p:spPr bwMode="auto">
          <a:xfrm>
            <a:off x="614363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5857884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" name="Line 48"/>
          <p:cNvSpPr>
            <a:spLocks noChangeShapeType="1"/>
          </p:cNvSpPr>
          <p:nvPr/>
        </p:nvSpPr>
        <p:spPr bwMode="auto">
          <a:xfrm flipH="1">
            <a:off x="557213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6" name="Line 40"/>
          <p:cNvSpPr>
            <a:spLocks noChangeShapeType="1"/>
          </p:cNvSpPr>
          <p:nvPr/>
        </p:nvSpPr>
        <p:spPr bwMode="auto">
          <a:xfrm>
            <a:off x="528638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7" name="Line 41"/>
          <p:cNvSpPr>
            <a:spLocks noChangeShapeType="1"/>
          </p:cNvSpPr>
          <p:nvPr/>
        </p:nvSpPr>
        <p:spPr bwMode="auto">
          <a:xfrm>
            <a:off x="500062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" name="Line 42"/>
          <p:cNvSpPr>
            <a:spLocks noChangeShapeType="1"/>
          </p:cNvSpPr>
          <p:nvPr/>
        </p:nvSpPr>
        <p:spPr bwMode="auto">
          <a:xfrm>
            <a:off x="471487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47"/>
          <p:cNvGrpSpPr/>
          <p:nvPr/>
        </p:nvGrpSpPr>
        <p:grpSpPr>
          <a:xfrm>
            <a:off x="214282" y="214290"/>
            <a:ext cx="8643998" cy="2857520"/>
            <a:chOff x="366682" y="3795714"/>
            <a:chExt cx="8643998" cy="2857520"/>
          </a:xfrm>
        </p:grpSpPr>
        <p:sp>
          <p:nvSpPr>
            <p:cNvPr id="134" name="Line 17"/>
            <p:cNvSpPr>
              <a:spLocks noChangeShapeType="1"/>
            </p:cNvSpPr>
            <p:nvPr/>
          </p:nvSpPr>
          <p:spPr bwMode="auto">
            <a:xfrm>
              <a:off x="370680" y="379571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Line 18"/>
            <p:cNvSpPr>
              <a:spLocks noChangeShapeType="1"/>
            </p:cNvSpPr>
            <p:nvPr/>
          </p:nvSpPr>
          <p:spPr bwMode="auto">
            <a:xfrm flipV="1">
              <a:off x="366682" y="436721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Line 19"/>
            <p:cNvSpPr>
              <a:spLocks noChangeShapeType="1"/>
            </p:cNvSpPr>
            <p:nvPr/>
          </p:nvSpPr>
          <p:spPr bwMode="auto">
            <a:xfrm>
              <a:off x="366682" y="465297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Line 20"/>
            <p:cNvSpPr>
              <a:spLocks noChangeShapeType="1"/>
            </p:cNvSpPr>
            <p:nvPr/>
          </p:nvSpPr>
          <p:spPr bwMode="auto">
            <a:xfrm>
              <a:off x="366682" y="493872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Line 21"/>
            <p:cNvSpPr>
              <a:spLocks noChangeShapeType="1"/>
            </p:cNvSpPr>
            <p:nvPr/>
          </p:nvSpPr>
          <p:spPr bwMode="auto">
            <a:xfrm>
              <a:off x="366682" y="522447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Line 22"/>
            <p:cNvSpPr>
              <a:spLocks noChangeShapeType="1"/>
            </p:cNvSpPr>
            <p:nvPr/>
          </p:nvSpPr>
          <p:spPr bwMode="auto">
            <a:xfrm>
              <a:off x="366682" y="551022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Line 23"/>
            <p:cNvSpPr>
              <a:spLocks noChangeShapeType="1"/>
            </p:cNvSpPr>
            <p:nvPr/>
          </p:nvSpPr>
          <p:spPr bwMode="auto">
            <a:xfrm>
              <a:off x="366682" y="579597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Line 78"/>
            <p:cNvSpPr>
              <a:spLocks noChangeShapeType="1"/>
            </p:cNvSpPr>
            <p:nvPr/>
          </p:nvSpPr>
          <p:spPr bwMode="auto">
            <a:xfrm>
              <a:off x="366682" y="408146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Line 21"/>
            <p:cNvSpPr>
              <a:spLocks noChangeShapeType="1"/>
            </p:cNvSpPr>
            <p:nvPr/>
          </p:nvSpPr>
          <p:spPr bwMode="auto">
            <a:xfrm>
              <a:off x="366682" y="608173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Line 22"/>
            <p:cNvSpPr>
              <a:spLocks noChangeShapeType="1"/>
            </p:cNvSpPr>
            <p:nvPr/>
          </p:nvSpPr>
          <p:spPr bwMode="auto">
            <a:xfrm>
              <a:off x="366682" y="636748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Line 23"/>
            <p:cNvSpPr>
              <a:spLocks noChangeShapeType="1"/>
            </p:cNvSpPr>
            <p:nvPr/>
          </p:nvSpPr>
          <p:spPr bwMode="auto">
            <a:xfrm>
              <a:off x="366682" y="665323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150" name="Прямая соединительная линия 149"/>
          <p:cNvCxnSpPr/>
          <p:nvPr/>
        </p:nvCxnSpPr>
        <p:spPr>
          <a:xfrm rot="5400000">
            <a:off x="14972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3542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9257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rot="5400000">
            <a:off x="606925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49262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rot="5400000">
            <a:off x="5497750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 rot="5400000">
            <a:off x="83584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rot="5400000">
            <a:off x="721543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 rot="5400000">
            <a:off x="778694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3"/>
          <p:cNvGraphicFramePr>
            <a:graphicFrameLocks noChangeAspect="1"/>
          </p:cNvGraphicFramePr>
          <p:nvPr/>
        </p:nvGraphicFramePr>
        <p:xfrm>
          <a:off x="4572000" y="6072206"/>
          <a:ext cx="195263" cy="271463"/>
        </p:xfrm>
        <a:graphic>
          <a:graphicData uri="http://schemas.openxmlformats.org/presentationml/2006/ole">
            <p:oleObj spid="_x0000_s7173" name="Формула" r:id="rId6" imgW="126720" imgH="177480" progId="Equation.3">
              <p:embed/>
            </p:oleObj>
          </a:graphicData>
        </a:graphic>
      </p:graphicFrame>
      <p:sp>
        <p:nvSpPr>
          <p:cNvPr id="161" name="TextBox 160"/>
          <p:cNvSpPr txBox="1"/>
          <p:nvPr/>
        </p:nvSpPr>
        <p:spPr>
          <a:xfrm>
            <a:off x="4429124" y="4621421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4500562" y="2049653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4</a:t>
            </a:r>
            <a:endParaRPr lang="ru-RU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2857488" y="335756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6286512" y="335756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7</a:t>
            </a:r>
            <a:endParaRPr lang="ru-RU" sz="1400" b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5572132" y="3357562"/>
            <a:ext cx="2000264" cy="2857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 rot="16200000" flipV="1">
            <a:off x="1285852" y="3357563"/>
            <a:ext cx="2000265" cy="28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75"/>
          <p:cNvGrpSpPr/>
          <p:nvPr/>
        </p:nvGrpSpPr>
        <p:grpSpPr>
          <a:xfrm>
            <a:off x="2441448" y="4486866"/>
            <a:ext cx="3987940" cy="1740198"/>
            <a:chOff x="2441448" y="4486866"/>
            <a:chExt cx="3987940" cy="1740198"/>
          </a:xfrm>
        </p:grpSpPr>
        <p:sp>
          <p:nvSpPr>
            <p:cNvPr id="171" name="Полилиния 170"/>
            <p:cNvSpPr/>
            <p:nvPr/>
          </p:nvSpPr>
          <p:spPr>
            <a:xfrm>
              <a:off x="2441448" y="4498848"/>
              <a:ext cx="197510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Полилиния 171"/>
            <p:cNvSpPr/>
            <p:nvPr/>
          </p:nvSpPr>
          <p:spPr>
            <a:xfrm flipH="1">
              <a:off x="4429124" y="4486866"/>
              <a:ext cx="200026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429124" y="1478149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</a:t>
            </a:r>
            <a:endParaRPr lang="ru-RU" sz="1400" b="1" dirty="0"/>
          </a:p>
        </p:txBody>
      </p:sp>
      <p:sp>
        <p:nvSpPr>
          <p:cNvPr id="178" name="Полилиния 177"/>
          <p:cNvSpPr/>
          <p:nvPr/>
        </p:nvSpPr>
        <p:spPr>
          <a:xfrm flipV="1">
            <a:off x="2143108" y="785794"/>
            <a:ext cx="2260856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олилиния 178"/>
          <p:cNvSpPr/>
          <p:nvPr/>
        </p:nvSpPr>
        <p:spPr>
          <a:xfrm flipH="1" flipV="1">
            <a:off x="4416536" y="785794"/>
            <a:ext cx="229860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107"/>
          <p:cNvGrpSpPr/>
          <p:nvPr/>
        </p:nvGrpSpPr>
        <p:grpSpPr>
          <a:xfrm>
            <a:off x="3286116" y="502920"/>
            <a:ext cx="993276" cy="1435608"/>
            <a:chOff x="3286116" y="502920"/>
            <a:chExt cx="993276" cy="1435608"/>
          </a:xfrm>
        </p:grpSpPr>
        <p:sp>
          <p:nvSpPr>
            <p:cNvPr id="101" name="Полилиния 100"/>
            <p:cNvSpPr/>
            <p:nvPr/>
          </p:nvSpPr>
          <p:spPr>
            <a:xfrm flipH="1">
              <a:off x="3286116" y="1357298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олилиния 101"/>
            <p:cNvSpPr/>
            <p:nvPr/>
          </p:nvSpPr>
          <p:spPr>
            <a:xfrm>
              <a:off x="4133088" y="502920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106"/>
          <p:cNvGrpSpPr/>
          <p:nvPr/>
        </p:nvGrpSpPr>
        <p:grpSpPr>
          <a:xfrm>
            <a:off x="4572000" y="493194"/>
            <a:ext cx="1005840" cy="1436190"/>
            <a:chOff x="4572000" y="493194"/>
            <a:chExt cx="1005840" cy="1436190"/>
          </a:xfrm>
        </p:grpSpPr>
        <p:sp>
          <p:nvSpPr>
            <p:cNvPr id="100" name="Полилиния 99"/>
            <p:cNvSpPr/>
            <p:nvPr/>
          </p:nvSpPr>
          <p:spPr>
            <a:xfrm>
              <a:off x="4736592" y="1362456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олилиния 102"/>
            <p:cNvSpPr/>
            <p:nvPr/>
          </p:nvSpPr>
          <p:spPr>
            <a:xfrm flipH="1">
              <a:off x="4572000" y="493194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Полилиния 124"/>
          <p:cNvSpPr/>
          <p:nvPr/>
        </p:nvSpPr>
        <p:spPr>
          <a:xfrm>
            <a:off x="4709160" y="1783080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олилиния 141"/>
          <p:cNvSpPr/>
          <p:nvPr/>
        </p:nvSpPr>
        <p:spPr>
          <a:xfrm flipH="1">
            <a:off x="2714612" y="1785926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олилиния 107"/>
          <p:cNvSpPr/>
          <p:nvPr/>
        </p:nvSpPr>
        <p:spPr>
          <a:xfrm>
            <a:off x="471830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олилиния 122"/>
          <p:cNvSpPr/>
          <p:nvPr/>
        </p:nvSpPr>
        <p:spPr>
          <a:xfrm flipV="1">
            <a:off x="4714876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Полилиния 142"/>
          <p:cNvSpPr/>
          <p:nvPr/>
        </p:nvSpPr>
        <p:spPr>
          <a:xfrm flipV="1">
            <a:off x="557784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олилиния 147"/>
          <p:cNvSpPr/>
          <p:nvPr/>
        </p:nvSpPr>
        <p:spPr>
          <a:xfrm>
            <a:off x="5572132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олилиния 164"/>
          <p:cNvSpPr/>
          <p:nvPr/>
        </p:nvSpPr>
        <p:spPr>
          <a:xfrm flipH="1">
            <a:off x="327126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олилиния 167"/>
          <p:cNvSpPr/>
          <p:nvPr/>
        </p:nvSpPr>
        <p:spPr>
          <a:xfrm flipH="1" flipV="1">
            <a:off x="3274692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олилиния 168"/>
          <p:cNvSpPr/>
          <p:nvPr/>
        </p:nvSpPr>
        <p:spPr>
          <a:xfrm flipH="1" flipV="1">
            <a:off x="271348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Полилиния 169"/>
          <p:cNvSpPr/>
          <p:nvPr/>
        </p:nvSpPr>
        <p:spPr>
          <a:xfrm flipH="1">
            <a:off x="2719188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TextBox 148"/>
          <p:cNvSpPr txBox="1"/>
          <p:nvPr/>
        </p:nvSpPr>
        <p:spPr>
          <a:xfrm>
            <a:off x="4429124" y="5214950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-7</a:t>
            </a:r>
            <a:endParaRPr lang="ru-RU" sz="1400" b="1" dirty="0"/>
          </a:p>
        </p:txBody>
      </p:sp>
      <p:grpSp>
        <p:nvGrpSpPr>
          <p:cNvPr id="7" name="Группа 176"/>
          <p:cNvGrpSpPr/>
          <p:nvPr/>
        </p:nvGrpSpPr>
        <p:grpSpPr>
          <a:xfrm>
            <a:off x="3857620" y="5060084"/>
            <a:ext cx="1135004" cy="297742"/>
            <a:chOff x="3857620" y="4786322"/>
            <a:chExt cx="1135004" cy="297742"/>
          </a:xfrm>
        </p:grpSpPr>
        <p:sp>
          <p:nvSpPr>
            <p:cNvPr id="174" name="Полилиния 173"/>
            <p:cNvSpPr/>
            <p:nvPr/>
          </p:nvSpPr>
          <p:spPr>
            <a:xfrm>
              <a:off x="4416552" y="4786322"/>
              <a:ext cx="576072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00000"/>
                </a:solidFill>
              </a:endParaRPr>
            </a:p>
          </p:txBody>
        </p:sp>
        <p:sp>
          <p:nvSpPr>
            <p:cNvPr id="175" name="Полилиния 174"/>
            <p:cNvSpPr/>
            <p:nvPr/>
          </p:nvSpPr>
          <p:spPr>
            <a:xfrm flipH="1">
              <a:off x="3857620" y="4786322"/>
              <a:ext cx="571504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00000"/>
                </a:solidFill>
              </a:endParaRPr>
            </a:p>
          </p:txBody>
        </p:sp>
      </p:grpSp>
      <p:grpSp>
        <p:nvGrpSpPr>
          <p:cNvPr id="8" name="Группа 179"/>
          <p:cNvGrpSpPr/>
          <p:nvPr/>
        </p:nvGrpSpPr>
        <p:grpSpPr>
          <a:xfrm flipV="1">
            <a:off x="3857620" y="5345836"/>
            <a:ext cx="1135004" cy="297742"/>
            <a:chOff x="3857620" y="4786322"/>
            <a:chExt cx="1135004" cy="297742"/>
          </a:xfrm>
        </p:grpSpPr>
        <p:sp>
          <p:nvSpPr>
            <p:cNvPr id="181" name="Полилиния 180"/>
            <p:cNvSpPr/>
            <p:nvPr/>
          </p:nvSpPr>
          <p:spPr>
            <a:xfrm>
              <a:off x="4416552" y="4786322"/>
              <a:ext cx="576072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00000"/>
                </a:solidFill>
              </a:endParaRPr>
            </a:p>
          </p:txBody>
        </p:sp>
        <p:sp>
          <p:nvSpPr>
            <p:cNvPr id="182" name="Полилиния 181"/>
            <p:cNvSpPr/>
            <p:nvPr/>
          </p:nvSpPr>
          <p:spPr>
            <a:xfrm flipH="1">
              <a:off x="3857620" y="4786322"/>
              <a:ext cx="571504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00000"/>
                </a:solidFill>
              </a:endParaRPr>
            </a:p>
          </p:txBody>
        </p:sp>
      </p:grpSp>
      <p:grpSp>
        <p:nvGrpSpPr>
          <p:cNvPr id="9" name="Группа 179"/>
          <p:cNvGrpSpPr/>
          <p:nvPr/>
        </p:nvGrpSpPr>
        <p:grpSpPr>
          <a:xfrm>
            <a:off x="4143372" y="3639312"/>
            <a:ext cx="571504" cy="845250"/>
            <a:chOff x="4143372" y="3639312"/>
            <a:chExt cx="571504" cy="845250"/>
          </a:xfrm>
        </p:grpSpPr>
        <p:sp>
          <p:nvSpPr>
            <p:cNvPr id="157" name="Полилиния 156"/>
            <p:cNvSpPr/>
            <p:nvPr/>
          </p:nvSpPr>
          <p:spPr>
            <a:xfrm>
              <a:off x="4500562" y="3639312"/>
              <a:ext cx="214314" cy="841248"/>
            </a:xfrm>
            <a:custGeom>
              <a:avLst/>
              <a:gdLst>
                <a:gd name="connsiteX0" fmla="*/ 0 w 274320"/>
                <a:gd name="connsiteY0" fmla="*/ 0 h 841248"/>
                <a:gd name="connsiteX1" fmla="*/ 54864 w 274320"/>
                <a:gd name="connsiteY1" fmla="*/ 301752 h 841248"/>
                <a:gd name="connsiteX2" fmla="*/ 173736 w 274320"/>
                <a:gd name="connsiteY2" fmla="*/ 612648 h 841248"/>
                <a:gd name="connsiteX3" fmla="*/ 274320 w 274320"/>
                <a:gd name="connsiteY3" fmla="*/ 841248 h 84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" h="841248">
                  <a:moveTo>
                    <a:pt x="0" y="0"/>
                  </a:moveTo>
                  <a:cubicBezTo>
                    <a:pt x="12954" y="99822"/>
                    <a:pt x="25908" y="199644"/>
                    <a:pt x="54864" y="301752"/>
                  </a:cubicBezTo>
                  <a:cubicBezTo>
                    <a:pt x="83820" y="403860"/>
                    <a:pt x="137160" y="522732"/>
                    <a:pt x="173736" y="612648"/>
                  </a:cubicBezTo>
                  <a:cubicBezTo>
                    <a:pt x="210312" y="702564"/>
                    <a:pt x="242316" y="771906"/>
                    <a:pt x="274320" y="841248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Полилиния 175"/>
            <p:cNvSpPr/>
            <p:nvPr/>
          </p:nvSpPr>
          <p:spPr>
            <a:xfrm flipH="1">
              <a:off x="4143372" y="3643314"/>
              <a:ext cx="214314" cy="841248"/>
            </a:xfrm>
            <a:custGeom>
              <a:avLst/>
              <a:gdLst>
                <a:gd name="connsiteX0" fmla="*/ 0 w 274320"/>
                <a:gd name="connsiteY0" fmla="*/ 0 h 841248"/>
                <a:gd name="connsiteX1" fmla="*/ 54864 w 274320"/>
                <a:gd name="connsiteY1" fmla="*/ 301752 h 841248"/>
                <a:gd name="connsiteX2" fmla="*/ 173736 w 274320"/>
                <a:gd name="connsiteY2" fmla="*/ 612648 h 841248"/>
                <a:gd name="connsiteX3" fmla="*/ 274320 w 274320"/>
                <a:gd name="connsiteY3" fmla="*/ 841248 h 84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" h="841248">
                  <a:moveTo>
                    <a:pt x="0" y="0"/>
                  </a:moveTo>
                  <a:cubicBezTo>
                    <a:pt x="12954" y="99822"/>
                    <a:pt x="25908" y="199644"/>
                    <a:pt x="54864" y="301752"/>
                  </a:cubicBezTo>
                  <a:cubicBezTo>
                    <a:pt x="83820" y="403860"/>
                    <a:pt x="137160" y="522732"/>
                    <a:pt x="173736" y="612648"/>
                  </a:cubicBezTo>
                  <a:cubicBezTo>
                    <a:pt x="210312" y="702564"/>
                    <a:pt x="242316" y="771906"/>
                    <a:pt x="274320" y="841248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184"/>
          <p:cNvGrpSpPr/>
          <p:nvPr/>
        </p:nvGrpSpPr>
        <p:grpSpPr>
          <a:xfrm>
            <a:off x="3298688" y="4215384"/>
            <a:ext cx="2273444" cy="570938"/>
            <a:chOff x="3298688" y="4215384"/>
            <a:chExt cx="2273444" cy="570938"/>
          </a:xfrm>
        </p:grpSpPr>
        <p:sp>
          <p:nvSpPr>
            <p:cNvPr id="183" name="Полилиния 182"/>
            <p:cNvSpPr/>
            <p:nvPr/>
          </p:nvSpPr>
          <p:spPr>
            <a:xfrm>
              <a:off x="4727448" y="4215384"/>
              <a:ext cx="844684" cy="570938"/>
            </a:xfrm>
            <a:custGeom>
              <a:avLst/>
              <a:gdLst>
                <a:gd name="connsiteX0" fmla="*/ 0 w 941832"/>
                <a:gd name="connsiteY0" fmla="*/ 0 h 420624"/>
                <a:gd name="connsiteX1" fmla="*/ 521208 w 941832"/>
                <a:gd name="connsiteY1" fmla="*/ 292608 h 420624"/>
                <a:gd name="connsiteX2" fmla="*/ 941832 w 941832"/>
                <a:gd name="connsiteY2" fmla="*/ 420624 h 42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832" h="420624">
                  <a:moveTo>
                    <a:pt x="0" y="0"/>
                  </a:moveTo>
                  <a:cubicBezTo>
                    <a:pt x="182118" y="111252"/>
                    <a:pt x="364236" y="222504"/>
                    <a:pt x="521208" y="292608"/>
                  </a:cubicBezTo>
                  <a:cubicBezTo>
                    <a:pt x="678180" y="362712"/>
                    <a:pt x="810006" y="391668"/>
                    <a:pt x="941832" y="420624"/>
                  </a:cubicBezTo>
                </a:path>
              </a:pathLst>
            </a:custGeom>
            <a:ln>
              <a:solidFill>
                <a:srgbClr val="FFFF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Полилиния 183"/>
            <p:cNvSpPr/>
            <p:nvPr/>
          </p:nvSpPr>
          <p:spPr>
            <a:xfrm flipH="1">
              <a:off x="3298688" y="4215384"/>
              <a:ext cx="844684" cy="570938"/>
            </a:xfrm>
            <a:custGeom>
              <a:avLst/>
              <a:gdLst>
                <a:gd name="connsiteX0" fmla="*/ 0 w 941832"/>
                <a:gd name="connsiteY0" fmla="*/ 0 h 420624"/>
                <a:gd name="connsiteX1" fmla="*/ 521208 w 941832"/>
                <a:gd name="connsiteY1" fmla="*/ 292608 h 420624"/>
                <a:gd name="connsiteX2" fmla="*/ 941832 w 941832"/>
                <a:gd name="connsiteY2" fmla="*/ 420624 h 42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832" h="420624">
                  <a:moveTo>
                    <a:pt x="0" y="0"/>
                  </a:moveTo>
                  <a:cubicBezTo>
                    <a:pt x="182118" y="111252"/>
                    <a:pt x="364236" y="222504"/>
                    <a:pt x="521208" y="292608"/>
                  </a:cubicBezTo>
                  <a:cubicBezTo>
                    <a:pt x="678180" y="362712"/>
                    <a:pt x="810006" y="391668"/>
                    <a:pt x="941832" y="420624"/>
                  </a:cubicBezTo>
                </a:path>
              </a:pathLst>
            </a:custGeom>
            <a:ln>
              <a:solidFill>
                <a:srgbClr val="FFFF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7" name="Line 43"/>
          <p:cNvSpPr>
            <a:spLocks noChangeShapeType="1"/>
          </p:cNvSpPr>
          <p:nvPr/>
        </p:nvSpPr>
        <p:spPr bwMode="auto">
          <a:xfrm>
            <a:off x="700089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6" name="Полилиния 185"/>
          <p:cNvSpPr/>
          <p:nvPr/>
        </p:nvSpPr>
        <p:spPr>
          <a:xfrm>
            <a:off x="4992624" y="4782312"/>
            <a:ext cx="579508" cy="289762"/>
          </a:xfrm>
          <a:custGeom>
            <a:avLst/>
            <a:gdLst>
              <a:gd name="connsiteX0" fmla="*/ 0 w 640080"/>
              <a:gd name="connsiteY0" fmla="*/ 0 h 228600"/>
              <a:gd name="connsiteX1" fmla="*/ 283464 w 640080"/>
              <a:gd name="connsiteY1" fmla="*/ 164592 h 228600"/>
              <a:gd name="connsiteX2" fmla="*/ 640080 w 640080"/>
              <a:gd name="connsiteY2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0080" h="228600">
                <a:moveTo>
                  <a:pt x="0" y="0"/>
                </a:moveTo>
                <a:cubicBezTo>
                  <a:pt x="88392" y="63246"/>
                  <a:pt x="176784" y="126492"/>
                  <a:pt x="283464" y="164592"/>
                </a:cubicBezTo>
                <a:cubicBezTo>
                  <a:pt x="390144" y="202692"/>
                  <a:pt x="515112" y="215646"/>
                  <a:pt x="640080" y="228600"/>
                </a:cubicBezTo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Полилиния 187"/>
          <p:cNvSpPr/>
          <p:nvPr/>
        </p:nvSpPr>
        <p:spPr>
          <a:xfrm flipH="1">
            <a:off x="3286116" y="4786322"/>
            <a:ext cx="579508" cy="289762"/>
          </a:xfrm>
          <a:custGeom>
            <a:avLst/>
            <a:gdLst>
              <a:gd name="connsiteX0" fmla="*/ 0 w 640080"/>
              <a:gd name="connsiteY0" fmla="*/ 0 h 228600"/>
              <a:gd name="connsiteX1" fmla="*/ 283464 w 640080"/>
              <a:gd name="connsiteY1" fmla="*/ 164592 h 228600"/>
              <a:gd name="connsiteX2" fmla="*/ 640080 w 640080"/>
              <a:gd name="connsiteY2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0080" h="228600">
                <a:moveTo>
                  <a:pt x="0" y="0"/>
                </a:moveTo>
                <a:cubicBezTo>
                  <a:pt x="88392" y="63246"/>
                  <a:pt x="176784" y="126492"/>
                  <a:pt x="283464" y="164592"/>
                </a:cubicBezTo>
                <a:cubicBezTo>
                  <a:pt x="390144" y="202692"/>
                  <a:pt x="515112" y="215646"/>
                  <a:pt x="640080" y="228600"/>
                </a:cubicBezTo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90"/>
          <p:cNvGrpSpPr/>
          <p:nvPr/>
        </p:nvGrpSpPr>
        <p:grpSpPr>
          <a:xfrm>
            <a:off x="3294120" y="5068064"/>
            <a:ext cx="2286016" cy="293772"/>
            <a:chOff x="3294120" y="5068064"/>
            <a:chExt cx="2286016" cy="293772"/>
          </a:xfrm>
        </p:grpSpPr>
        <p:sp>
          <p:nvSpPr>
            <p:cNvPr id="187" name="Полилиния 186"/>
            <p:cNvSpPr/>
            <p:nvPr/>
          </p:nvSpPr>
          <p:spPr>
            <a:xfrm>
              <a:off x="5000628" y="5068064"/>
              <a:ext cx="579508" cy="289762"/>
            </a:xfrm>
            <a:custGeom>
              <a:avLst/>
              <a:gdLst>
                <a:gd name="connsiteX0" fmla="*/ 0 w 640080"/>
                <a:gd name="connsiteY0" fmla="*/ 0 h 228600"/>
                <a:gd name="connsiteX1" fmla="*/ 283464 w 640080"/>
                <a:gd name="connsiteY1" fmla="*/ 164592 h 228600"/>
                <a:gd name="connsiteX2" fmla="*/ 640080 w 640080"/>
                <a:gd name="connsiteY2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0080" h="228600">
                  <a:moveTo>
                    <a:pt x="0" y="0"/>
                  </a:moveTo>
                  <a:cubicBezTo>
                    <a:pt x="88392" y="63246"/>
                    <a:pt x="176784" y="126492"/>
                    <a:pt x="283464" y="164592"/>
                  </a:cubicBezTo>
                  <a:cubicBezTo>
                    <a:pt x="390144" y="202692"/>
                    <a:pt x="515112" y="215646"/>
                    <a:pt x="640080" y="228600"/>
                  </a:cubicBezTo>
                </a:path>
              </a:pathLst>
            </a:custGeom>
            <a:ln>
              <a:solidFill>
                <a:srgbClr val="92D050"/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Полилиния 188"/>
            <p:cNvSpPr/>
            <p:nvPr/>
          </p:nvSpPr>
          <p:spPr>
            <a:xfrm flipH="1">
              <a:off x="3294120" y="5072074"/>
              <a:ext cx="579508" cy="289762"/>
            </a:xfrm>
            <a:custGeom>
              <a:avLst/>
              <a:gdLst>
                <a:gd name="connsiteX0" fmla="*/ 0 w 640080"/>
                <a:gd name="connsiteY0" fmla="*/ 0 h 228600"/>
                <a:gd name="connsiteX1" fmla="*/ 283464 w 640080"/>
                <a:gd name="connsiteY1" fmla="*/ 164592 h 228600"/>
                <a:gd name="connsiteX2" fmla="*/ 640080 w 640080"/>
                <a:gd name="connsiteY2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0080" h="228600">
                  <a:moveTo>
                    <a:pt x="0" y="0"/>
                  </a:moveTo>
                  <a:cubicBezTo>
                    <a:pt x="88392" y="63246"/>
                    <a:pt x="176784" y="126492"/>
                    <a:pt x="283464" y="164592"/>
                  </a:cubicBezTo>
                  <a:cubicBezTo>
                    <a:pt x="390144" y="202692"/>
                    <a:pt x="515112" y="215646"/>
                    <a:pt x="640080" y="228600"/>
                  </a:cubicBezTo>
                </a:path>
              </a:pathLst>
            </a:custGeom>
            <a:ln>
              <a:solidFill>
                <a:srgbClr val="92D050"/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2" name="Овал 191"/>
          <p:cNvSpPr/>
          <p:nvPr/>
        </p:nvSpPr>
        <p:spPr>
          <a:xfrm>
            <a:off x="2143108" y="4214818"/>
            <a:ext cx="571504" cy="5715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Овал 192"/>
          <p:cNvSpPr/>
          <p:nvPr/>
        </p:nvSpPr>
        <p:spPr>
          <a:xfrm>
            <a:off x="6143636" y="4214818"/>
            <a:ext cx="571504" cy="5715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" name="Овал 193"/>
          <p:cNvSpPr/>
          <p:nvPr/>
        </p:nvSpPr>
        <p:spPr>
          <a:xfrm>
            <a:off x="4143372" y="5929330"/>
            <a:ext cx="571504" cy="57150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6143644"/>
            <a:ext cx="1924050" cy="323850"/>
          </a:xfrm>
          <a:prstGeom prst="rect">
            <a:avLst/>
          </a:prstGeom>
          <a:noFill/>
        </p:spPr>
      </p:pic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5000636"/>
            <a:ext cx="2390775" cy="323850"/>
          </a:xfrm>
          <a:prstGeom prst="rect">
            <a:avLst/>
          </a:prstGeom>
          <a:noFill/>
        </p:spPr>
      </p:pic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929198"/>
            <a:ext cx="2390775" cy="323850"/>
          </a:xfrm>
          <a:prstGeom prst="rect">
            <a:avLst/>
          </a:prstGeom>
          <a:noFill/>
        </p:spPr>
      </p:pic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500042"/>
            <a:ext cx="4152900" cy="304800"/>
          </a:xfrm>
          <a:prstGeom prst="rect">
            <a:avLst/>
          </a:prstGeom>
          <a:noFill/>
        </p:spPr>
      </p:pic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1142984"/>
            <a:ext cx="4533900" cy="304800"/>
          </a:xfrm>
          <a:prstGeom prst="rect">
            <a:avLst/>
          </a:prstGeom>
          <a:noFill/>
        </p:spPr>
      </p:pic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187" name="Picture 19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2624134"/>
            <a:ext cx="4486275" cy="304800"/>
          </a:xfrm>
          <a:prstGeom prst="rect">
            <a:avLst/>
          </a:prstGeom>
          <a:noFill/>
        </p:spPr>
      </p:pic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188" grpId="0" animBg="1"/>
      <p:bldP spid="192" grpId="0" animBg="1"/>
      <p:bldP spid="193" grpId="0" animBg="1"/>
      <p:bldP spid="19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51520" y="188640"/>
            <a:ext cx="8640000" cy="648000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8" name="Line 7"/>
          <p:cNvSpPr>
            <a:spLocks noChangeShapeType="1"/>
          </p:cNvSpPr>
          <p:nvPr/>
        </p:nvSpPr>
        <p:spPr bwMode="auto">
          <a:xfrm>
            <a:off x="5157788" y="3429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7" name="Line 16"/>
          <p:cNvSpPr>
            <a:spLocks noChangeShapeType="1"/>
          </p:cNvSpPr>
          <p:nvPr/>
        </p:nvSpPr>
        <p:spPr bwMode="auto">
          <a:xfrm>
            <a:off x="244475" y="19843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8" name="Line 17"/>
          <p:cNvSpPr>
            <a:spLocks noChangeShapeType="1"/>
          </p:cNvSpPr>
          <p:nvPr/>
        </p:nvSpPr>
        <p:spPr bwMode="auto">
          <a:xfrm>
            <a:off x="218280" y="364331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9" name="Line 18"/>
          <p:cNvSpPr>
            <a:spLocks noChangeShapeType="1"/>
          </p:cNvSpPr>
          <p:nvPr/>
        </p:nvSpPr>
        <p:spPr bwMode="auto">
          <a:xfrm flipV="1">
            <a:off x="214282" y="421481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0" name="Line 19"/>
          <p:cNvSpPr>
            <a:spLocks noChangeShapeType="1"/>
          </p:cNvSpPr>
          <p:nvPr/>
        </p:nvSpPr>
        <p:spPr bwMode="auto">
          <a:xfrm>
            <a:off x="214282" y="450057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1" name="Line 20"/>
          <p:cNvSpPr>
            <a:spLocks noChangeShapeType="1"/>
          </p:cNvSpPr>
          <p:nvPr/>
        </p:nvSpPr>
        <p:spPr bwMode="auto">
          <a:xfrm>
            <a:off x="214282" y="478632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2" name="Line 21"/>
          <p:cNvSpPr>
            <a:spLocks noChangeShapeType="1"/>
          </p:cNvSpPr>
          <p:nvPr/>
        </p:nvSpPr>
        <p:spPr bwMode="auto">
          <a:xfrm>
            <a:off x="214282" y="507207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3" name="Line 22"/>
          <p:cNvSpPr>
            <a:spLocks noChangeShapeType="1"/>
          </p:cNvSpPr>
          <p:nvPr/>
        </p:nvSpPr>
        <p:spPr bwMode="auto">
          <a:xfrm>
            <a:off x="214282" y="535782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4" name="Line 23"/>
          <p:cNvSpPr>
            <a:spLocks noChangeShapeType="1"/>
          </p:cNvSpPr>
          <p:nvPr/>
        </p:nvSpPr>
        <p:spPr bwMode="auto">
          <a:xfrm>
            <a:off x="214282" y="5643578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7" name="Line 36"/>
          <p:cNvSpPr>
            <a:spLocks noChangeShapeType="1"/>
          </p:cNvSpPr>
          <p:nvPr/>
        </p:nvSpPr>
        <p:spPr bwMode="auto">
          <a:xfrm>
            <a:off x="8869363" y="212725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9" name="Line 38"/>
          <p:cNvSpPr>
            <a:spLocks noChangeShapeType="1"/>
          </p:cNvSpPr>
          <p:nvPr/>
        </p:nvSpPr>
        <p:spPr bwMode="auto">
          <a:xfrm>
            <a:off x="414337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0" name="Line 39"/>
          <p:cNvSpPr>
            <a:spLocks noChangeShapeType="1"/>
          </p:cNvSpPr>
          <p:nvPr/>
        </p:nvSpPr>
        <p:spPr bwMode="auto">
          <a:xfrm>
            <a:off x="3857620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1" name="Line 40"/>
          <p:cNvSpPr>
            <a:spLocks noChangeShapeType="1"/>
          </p:cNvSpPr>
          <p:nvPr/>
        </p:nvSpPr>
        <p:spPr bwMode="auto">
          <a:xfrm>
            <a:off x="3571868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2" name="Line 41"/>
          <p:cNvSpPr>
            <a:spLocks noChangeShapeType="1"/>
          </p:cNvSpPr>
          <p:nvPr/>
        </p:nvSpPr>
        <p:spPr bwMode="auto">
          <a:xfrm>
            <a:off x="3286116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3" name="Line 42"/>
          <p:cNvSpPr>
            <a:spLocks noChangeShapeType="1"/>
          </p:cNvSpPr>
          <p:nvPr/>
        </p:nvSpPr>
        <p:spPr bwMode="auto">
          <a:xfrm>
            <a:off x="3000364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4" name="Line 43"/>
          <p:cNvSpPr>
            <a:spLocks noChangeShapeType="1"/>
          </p:cNvSpPr>
          <p:nvPr/>
        </p:nvSpPr>
        <p:spPr bwMode="auto">
          <a:xfrm>
            <a:off x="271461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5" name="Line 44"/>
          <p:cNvSpPr>
            <a:spLocks noChangeShapeType="1"/>
          </p:cNvSpPr>
          <p:nvPr/>
        </p:nvSpPr>
        <p:spPr bwMode="auto">
          <a:xfrm flipH="1">
            <a:off x="242886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6" name="Line 45"/>
          <p:cNvSpPr>
            <a:spLocks noChangeShapeType="1"/>
          </p:cNvSpPr>
          <p:nvPr/>
        </p:nvSpPr>
        <p:spPr bwMode="auto">
          <a:xfrm>
            <a:off x="214310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7" name="Line 46"/>
          <p:cNvSpPr>
            <a:spLocks noChangeShapeType="1"/>
          </p:cNvSpPr>
          <p:nvPr/>
        </p:nvSpPr>
        <p:spPr bwMode="auto">
          <a:xfrm>
            <a:off x="185735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8" name="Line 47"/>
          <p:cNvSpPr>
            <a:spLocks noChangeShapeType="1"/>
          </p:cNvSpPr>
          <p:nvPr/>
        </p:nvSpPr>
        <p:spPr bwMode="auto">
          <a:xfrm>
            <a:off x="1571604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79" name="Line 48"/>
          <p:cNvSpPr>
            <a:spLocks noChangeShapeType="1"/>
          </p:cNvSpPr>
          <p:nvPr/>
        </p:nvSpPr>
        <p:spPr bwMode="auto">
          <a:xfrm flipH="1">
            <a:off x="1285852" y="21428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6" name="Line 78"/>
          <p:cNvSpPr>
            <a:spLocks noChangeShapeType="1"/>
          </p:cNvSpPr>
          <p:nvPr/>
        </p:nvSpPr>
        <p:spPr bwMode="auto">
          <a:xfrm>
            <a:off x="214282" y="3929066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88" name="AutoShape 80"/>
          <p:cNvSpPr>
            <a:spLocks noChangeAspect="1" noChangeArrowheads="1" noTextEdit="1"/>
          </p:cNvSpPr>
          <p:nvPr/>
        </p:nvSpPr>
        <p:spPr bwMode="auto">
          <a:xfrm>
            <a:off x="457200" y="152400"/>
            <a:ext cx="297180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7699" name="Rectangle 83"/>
          <p:cNvSpPr>
            <a:spLocks noChangeArrowheads="1"/>
          </p:cNvSpPr>
          <p:nvPr/>
        </p:nvSpPr>
        <p:spPr bwMode="auto">
          <a:xfrm>
            <a:off x="1949450" y="473075"/>
            <a:ext cx="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ru-RU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96" name="Line 17"/>
          <p:cNvSpPr>
            <a:spLocks noChangeShapeType="1"/>
          </p:cNvSpPr>
          <p:nvPr/>
        </p:nvSpPr>
        <p:spPr bwMode="auto">
          <a:xfrm>
            <a:off x="214282" y="3357562"/>
            <a:ext cx="8640000" cy="0"/>
          </a:xfrm>
          <a:prstGeom prst="line">
            <a:avLst/>
          </a:prstGeom>
          <a:ln>
            <a:headEnd/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97" name="Line 25"/>
          <p:cNvSpPr>
            <a:spLocks noChangeShapeType="1"/>
          </p:cNvSpPr>
          <p:nvPr/>
        </p:nvSpPr>
        <p:spPr bwMode="auto">
          <a:xfrm flipH="1">
            <a:off x="4429124" y="235148"/>
            <a:ext cx="0" cy="6480000"/>
          </a:xfrm>
          <a:prstGeom prst="line">
            <a:avLst/>
          </a:prstGeom>
          <a:ln>
            <a:headEnd type="stealth"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5400000">
            <a:off x="37864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5400000">
            <a:off x="32133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5400000">
            <a:off x="20703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061" name="Object 50"/>
          <p:cNvGraphicFramePr>
            <a:graphicFrameLocks noChangeAspect="1"/>
          </p:cNvGraphicFramePr>
          <p:nvPr/>
        </p:nvGraphicFramePr>
        <p:xfrm>
          <a:off x="8338581" y="3500438"/>
          <a:ext cx="376823" cy="428628"/>
        </p:xfrm>
        <a:graphic>
          <a:graphicData uri="http://schemas.openxmlformats.org/presentationml/2006/ole">
            <p:oleObj spid="_x0000_s35842" name="Формула" r:id="rId3" imgW="126720" imgH="139680" progId="Equation.3">
              <p:embed/>
            </p:oleObj>
          </a:graphicData>
        </a:graphic>
      </p:graphicFrame>
      <p:graphicFrame>
        <p:nvGraphicFramePr>
          <p:cNvPr id="2062" name="Object 50"/>
          <p:cNvGraphicFramePr>
            <a:graphicFrameLocks noChangeAspect="1"/>
          </p:cNvGraphicFramePr>
          <p:nvPr/>
        </p:nvGraphicFramePr>
        <p:xfrm>
          <a:off x="3786182" y="357166"/>
          <a:ext cx="442916" cy="517820"/>
        </p:xfrm>
        <a:graphic>
          <a:graphicData uri="http://schemas.openxmlformats.org/presentationml/2006/ole">
            <p:oleObj spid="_x0000_s35843" name="Формула" r:id="rId4" imgW="139680" imgH="164880" progId="Equation.3">
              <p:embed/>
            </p:oleObj>
          </a:graphicData>
        </a:graphic>
      </p:graphicFrame>
      <p:graphicFrame>
        <p:nvGraphicFramePr>
          <p:cNvPr id="2063" name="Object 50"/>
          <p:cNvGraphicFramePr>
            <a:graphicFrameLocks noChangeAspect="1"/>
          </p:cNvGraphicFramePr>
          <p:nvPr/>
        </p:nvGraphicFramePr>
        <p:xfrm>
          <a:off x="4140200" y="3429000"/>
          <a:ext cx="195263" cy="271462"/>
        </p:xfrm>
        <a:graphic>
          <a:graphicData uri="http://schemas.openxmlformats.org/presentationml/2006/ole">
            <p:oleObj spid="_x0000_s35844" name="Формула" r:id="rId5" imgW="126720" imgH="177480" progId="Equation.3">
              <p:embed/>
            </p:oleObj>
          </a:graphicData>
        </a:graphic>
      </p:graphicFrame>
      <p:cxnSp>
        <p:nvCxnSpPr>
          <p:cNvPr id="121" name="Прямая соединительная линия 120"/>
          <p:cNvCxnSpPr/>
          <p:nvPr/>
        </p:nvCxnSpPr>
        <p:spPr>
          <a:xfrm>
            <a:off x="4357686" y="3070222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4356562" y="249871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Прямая соединительная линия 128"/>
          <p:cNvCxnSpPr/>
          <p:nvPr/>
        </p:nvCxnSpPr>
        <p:spPr>
          <a:xfrm>
            <a:off x="4357686" y="192721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/>
          <p:cNvCxnSpPr/>
          <p:nvPr/>
        </p:nvCxnSpPr>
        <p:spPr>
          <a:xfrm>
            <a:off x="4357686" y="49845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4357686" y="1357298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/>
          <p:cNvCxnSpPr/>
          <p:nvPr/>
        </p:nvCxnSpPr>
        <p:spPr>
          <a:xfrm>
            <a:off x="4357686" y="6213494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Прямая соединительная линия 143"/>
          <p:cNvCxnSpPr/>
          <p:nvPr/>
        </p:nvCxnSpPr>
        <p:spPr>
          <a:xfrm rot="5400000">
            <a:off x="26418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Line 40"/>
          <p:cNvSpPr>
            <a:spLocks noChangeShapeType="1"/>
          </p:cNvSpPr>
          <p:nvPr/>
        </p:nvSpPr>
        <p:spPr bwMode="auto">
          <a:xfrm>
            <a:off x="1000100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5" name="Line 41"/>
          <p:cNvSpPr>
            <a:spLocks noChangeShapeType="1"/>
          </p:cNvSpPr>
          <p:nvPr/>
        </p:nvSpPr>
        <p:spPr bwMode="auto">
          <a:xfrm>
            <a:off x="714348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6" name="Line 42"/>
          <p:cNvSpPr>
            <a:spLocks noChangeShapeType="1"/>
          </p:cNvSpPr>
          <p:nvPr/>
        </p:nvSpPr>
        <p:spPr bwMode="auto">
          <a:xfrm>
            <a:off x="428596" y="235148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9" name="Line 21"/>
          <p:cNvSpPr>
            <a:spLocks noChangeShapeType="1"/>
          </p:cNvSpPr>
          <p:nvPr/>
        </p:nvSpPr>
        <p:spPr bwMode="auto">
          <a:xfrm>
            <a:off x="214282" y="5929330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0" name="Line 22"/>
          <p:cNvSpPr>
            <a:spLocks noChangeShapeType="1"/>
          </p:cNvSpPr>
          <p:nvPr/>
        </p:nvSpPr>
        <p:spPr bwMode="auto">
          <a:xfrm>
            <a:off x="214282" y="6215082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1" name="Line 23"/>
          <p:cNvSpPr>
            <a:spLocks noChangeShapeType="1"/>
          </p:cNvSpPr>
          <p:nvPr/>
        </p:nvSpPr>
        <p:spPr bwMode="auto">
          <a:xfrm>
            <a:off x="214282" y="6500834"/>
            <a:ext cx="8640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842965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" name="Line 39"/>
          <p:cNvSpPr>
            <a:spLocks noChangeShapeType="1"/>
          </p:cNvSpPr>
          <p:nvPr/>
        </p:nvSpPr>
        <p:spPr bwMode="auto">
          <a:xfrm>
            <a:off x="8143900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4" name="Line 40"/>
          <p:cNvSpPr>
            <a:spLocks noChangeShapeType="1"/>
          </p:cNvSpPr>
          <p:nvPr/>
        </p:nvSpPr>
        <p:spPr bwMode="auto">
          <a:xfrm>
            <a:off x="7858148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5" name="Line 41"/>
          <p:cNvSpPr>
            <a:spLocks noChangeShapeType="1"/>
          </p:cNvSpPr>
          <p:nvPr/>
        </p:nvSpPr>
        <p:spPr bwMode="auto">
          <a:xfrm>
            <a:off x="7572396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6" name="Line 42"/>
          <p:cNvSpPr>
            <a:spLocks noChangeShapeType="1"/>
          </p:cNvSpPr>
          <p:nvPr/>
        </p:nvSpPr>
        <p:spPr bwMode="auto">
          <a:xfrm>
            <a:off x="7286644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8" name="Line 44"/>
          <p:cNvSpPr>
            <a:spLocks noChangeShapeType="1"/>
          </p:cNvSpPr>
          <p:nvPr/>
        </p:nvSpPr>
        <p:spPr bwMode="auto">
          <a:xfrm flipH="1">
            <a:off x="671514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" name="Line 45"/>
          <p:cNvSpPr>
            <a:spLocks noChangeShapeType="1"/>
          </p:cNvSpPr>
          <p:nvPr/>
        </p:nvSpPr>
        <p:spPr bwMode="auto">
          <a:xfrm>
            <a:off x="642938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" name="Line 46"/>
          <p:cNvSpPr>
            <a:spLocks noChangeShapeType="1"/>
          </p:cNvSpPr>
          <p:nvPr/>
        </p:nvSpPr>
        <p:spPr bwMode="auto">
          <a:xfrm>
            <a:off x="614363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" name="Line 47"/>
          <p:cNvSpPr>
            <a:spLocks noChangeShapeType="1"/>
          </p:cNvSpPr>
          <p:nvPr/>
        </p:nvSpPr>
        <p:spPr bwMode="auto">
          <a:xfrm>
            <a:off x="5857884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" name="Line 48"/>
          <p:cNvSpPr>
            <a:spLocks noChangeShapeType="1"/>
          </p:cNvSpPr>
          <p:nvPr/>
        </p:nvSpPr>
        <p:spPr bwMode="auto">
          <a:xfrm flipH="1">
            <a:off x="5572132" y="214290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6" name="Line 40"/>
          <p:cNvSpPr>
            <a:spLocks noChangeShapeType="1"/>
          </p:cNvSpPr>
          <p:nvPr/>
        </p:nvSpPr>
        <p:spPr bwMode="auto">
          <a:xfrm>
            <a:off x="5286380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7" name="Line 41"/>
          <p:cNvSpPr>
            <a:spLocks noChangeShapeType="1"/>
          </p:cNvSpPr>
          <p:nvPr/>
        </p:nvSpPr>
        <p:spPr bwMode="auto">
          <a:xfrm>
            <a:off x="5000628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" name="Line 42"/>
          <p:cNvSpPr>
            <a:spLocks noChangeShapeType="1"/>
          </p:cNvSpPr>
          <p:nvPr/>
        </p:nvSpPr>
        <p:spPr bwMode="auto">
          <a:xfrm>
            <a:off x="4714876" y="235149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47"/>
          <p:cNvGrpSpPr/>
          <p:nvPr/>
        </p:nvGrpSpPr>
        <p:grpSpPr>
          <a:xfrm>
            <a:off x="214282" y="214290"/>
            <a:ext cx="8643998" cy="2857520"/>
            <a:chOff x="366682" y="3795714"/>
            <a:chExt cx="8643998" cy="2857520"/>
          </a:xfrm>
        </p:grpSpPr>
        <p:sp>
          <p:nvSpPr>
            <p:cNvPr id="134" name="Line 17"/>
            <p:cNvSpPr>
              <a:spLocks noChangeShapeType="1"/>
            </p:cNvSpPr>
            <p:nvPr/>
          </p:nvSpPr>
          <p:spPr bwMode="auto">
            <a:xfrm>
              <a:off x="370680" y="379571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Line 18"/>
            <p:cNvSpPr>
              <a:spLocks noChangeShapeType="1"/>
            </p:cNvSpPr>
            <p:nvPr/>
          </p:nvSpPr>
          <p:spPr bwMode="auto">
            <a:xfrm flipV="1">
              <a:off x="366682" y="436721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Line 19"/>
            <p:cNvSpPr>
              <a:spLocks noChangeShapeType="1"/>
            </p:cNvSpPr>
            <p:nvPr/>
          </p:nvSpPr>
          <p:spPr bwMode="auto">
            <a:xfrm>
              <a:off x="366682" y="465297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Line 20"/>
            <p:cNvSpPr>
              <a:spLocks noChangeShapeType="1"/>
            </p:cNvSpPr>
            <p:nvPr/>
          </p:nvSpPr>
          <p:spPr bwMode="auto">
            <a:xfrm>
              <a:off x="366682" y="493872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Line 21"/>
            <p:cNvSpPr>
              <a:spLocks noChangeShapeType="1"/>
            </p:cNvSpPr>
            <p:nvPr/>
          </p:nvSpPr>
          <p:spPr bwMode="auto">
            <a:xfrm>
              <a:off x="366682" y="522447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Line 22"/>
            <p:cNvSpPr>
              <a:spLocks noChangeShapeType="1"/>
            </p:cNvSpPr>
            <p:nvPr/>
          </p:nvSpPr>
          <p:spPr bwMode="auto">
            <a:xfrm>
              <a:off x="366682" y="551022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Line 23"/>
            <p:cNvSpPr>
              <a:spLocks noChangeShapeType="1"/>
            </p:cNvSpPr>
            <p:nvPr/>
          </p:nvSpPr>
          <p:spPr bwMode="auto">
            <a:xfrm>
              <a:off x="366682" y="5795978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Line 78"/>
            <p:cNvSpPr>
              <a:spLocks noChangeShapeType="1"/>
            </p:cNvSpPr>
            <p:nvPr/>
          </p:nvSpPr>
          <p:spPr bwMode="auto">
            <a:xfrm>
              <a:off x="366682" y="4081466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Line 21"/>
            <p:cNvSpPr>
              <a:spLocks noChangeShapeType="1"/>
            </p:cNvSpPr>
            <p:nvPr/>
          </p:nvSpPr>
          <p:spPr bwMode="auto">
            <a:xfrm>
              <a:off x="366682" y="6081730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Line 22"/>
            <p:cNvSpPr>
              <a:spLocks noChangeShapeType="1"/>
            </p:cNvSpPr>
            <p:nvPr/>
          </p:nvSpPr>
          <p:spPr bwMode="auto">
            <a:xfrm>
              <a:off x="366682" y="6367482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Line 23"/>
            <p:cNvSpPr>
              <a:spLocks noChangeShapeType="1"/>
            </p:cNvSpPr>
            <p:nvPr/>
          </p:nvSpPr>
          <p:spPr bwMode="auto">
            <a:xfrm>
              <a:off x="366682" y="6653234"/>
              <a:ext cx="8640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cxnSp>
        <p:nvCxnSpPr>
          <p:cNvPr id="150" name="Прямая соединительная линия 149"/>
          <p:cNvCxnSpPr/>
          <p:nvPr/>
        </p:nvCxnSpPr>
        <p:spPr>
          <a:xfrm rot="5400000">
            <a:off x="149722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35421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/>
          <p:nvPr/>
        </p:nvCxnSpPr>
        <p:spPr>
          <a:xfrm rot="5400000">
            <a:off x="92571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 rot="5400000">
            <a:off x="66423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rot="5400000">
            <a:off x="6069254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/>
          <p:nvPr/>
        </p:nvCxnSpPr>
        <p:spPr>
          <a:xfrm rot="5400000">
            <a:off x="49262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 rot="5400000">
            <a:off x="5497750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/>
          <p:nvPr/>
        </p:nvCxnSpPr>
        <p:spPr>
          <a:xfrm rot="5400000">
            <a:off x="8358446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rot="5400000">
            <a:off x="7215438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 rot="5400000">
            <a:off x="7786942" y="3357330"/>
            <a:ext cx="14400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Object 23"/>
          <p:cNvGraphicFramePr>
            <a:graphicFrameLocks noChangeAspect="1"/>
          </p:cNvGraphicFramePr>
          <p:nvPr/>
        </p:nvGraphicFramePr>
        <p:xfrm>
          <a:off x="4572000" y="6072206"/>
          <a:ext cx="195263" cy="271463"/>
        </p:xfrm>
        <a:graphic>
          <a:graphicData uri="http://schemas.openxmlformats.org/presentationml/2006/ole">
            <p:oleObj spid="_x0000_s35845" name="Формула" r:id="rId6" imgW="126720" imgH="177480" progId="Equation.3">
              <p:embed/>
            </p:oleObj>
          </a:graphicData>
        </a:graphic>
      </p:graphicFrame>
      <p:sp>
        <p:nvSpPr>
          <p:cNvPr id="161" name="TextBox 160"/>
          <p:cNvSpPr txBox="1"/>
          <p:nvPr/>
        </p:nvSpPr>
        <p:spPr>
          <a:xfrm>
            <a:off x="4429124" y="4621421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4500562" y="2049653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4</a:t>
            </a:r>
            <a:endParaRPr lang="ru-RU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2857488" y="3357562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-5</a:t>
            </a:r>
            <a:endParaRPr lang="ru-RU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6286512" y="3357562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7</a:t>
            </a:r>
            <a:endParaRPr lang="ru-RU" sz="1400" b="1" dirty="0"/>
          </a:p>
        </p:txBody>
      </p:sp>
      <p:cxnSp>
        <p:nvCxnSpPr>
          <p:cNvPr id="166" name="Прямая соединительная линия 165"/>
          <p:cNvCxnSpPr/>
          <p:nvPr/>
        </p:nvCxnSpPr>
        <p:spPr>
          <a:xfrm rot="5400000" flipH="1" flipV="1">
            <a:off x="5572132" y="3357562"/>
            <a:ext cx="2000264" cy="2857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/>
          <p:nvPr/>
        </p:nvCxnSpPr>
        <p:spPr>
          <a:xfrm rot="16200000" flipV="1">
            <a:off x="1285852" y="3357563"/>
            <a:ext cx="2000265" cy="2857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175"/>
          <p:cNvGrpSpPr/>
          <p:nvPr/>
        </p:nvGrpSpPr>
        <p:grpSpPr>
          <a:xfrm>
            <a:off x="2441448" y="4486866"/>
            <a:ext cx="3987940" cy="1740198"/>
            <a:chOff x="2441448" y="4486866"/>
            <a:chExt cx="3987940" cy="1740198"/>
          </a:xfrm>
        </p:grpSpPr>
        <p:sp>
          <p:nvSpPr>
            <p:cNvPr id="171" name="Полилиния 170"/>
            <p:cNvSpPr/>
            <p:nvPr/>
          </p:nvSpPr>
          <p:spPr>
            <a:xfrm>
              <a:off x="2441448" y="4498848"/>
              <a:ext cx="197510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Полилиния 171"/>
            <p:cNvSpPr/>
            <p:nvPr/>
          </p:nvSpPr>
          <p:spPr>
            <a:xfrm flipH="1">
              <a:off x="4429124" y="4486866"/>
              <a:ext cx="2000264" cy="1728216"/>
            </a:xfrm>
            <a:custGeom>
              <a:avLst/>
              <a:gdLst>
                <a:gd name="connsiteX0" fmla="*/ 0 w 1975104"/>
                <a:gd name="connsiteY0" fmla="*/ 0 h 1728216"/>
                <a:gd name="connsiteX1" fmla="*/ 832104 w 1975104"/>
                <a:gd name="connsiteY1" fmla="*/ 1252728 h 1728216"/>
                <a:gd name="connsiteX2" fmla="*/ 1975104 w 1975104"/>
                <a:gd name="connsiteY2" fmla="*/ 1728216 h 172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5104" h="1728216">
                  <a:moveTo>
                    <a:pt x="0" y="0"/>
                  </a:moveTo>
                  <a:cubicBezTo>
                    <a:pt x="251460" y="482346"/>
                    <a:pt x="502920" y="964692"/>
                    <a:pt x="832104" y="1252728"/>
                  </a:cubicBezTo>
                  <a:cubicBezTo>
                    <a:pt x="1161288" y="1540764"/>
                    <a:pt x="1568196" y="1634490"/>
                    <a:pt x="1975104" y="1728216"/>
                  </a:cubicBezTo>
                </a:path>
              </a:pathLst>
            </a:cu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429124" y="1478149"/>
            <a:ext cx="285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6</a:t>
            </a:r>
            <a:endParaRPr lang="ru-RU" sz="1400" b="1" dirty="0"/>
          </a:p>
        </p:txBody>
      </p:sp>
      <p:sp>
        <p:nvSpPr>
          <p:cNvPr id="178" name="Полилиния 177"/>
          <p:cNvSpPr/>
          <p:nvPr/>
        </p:nvSpPr>
        <p:spPr>
          <a:xfrm flipV="1">
            <a:off x="2143108" y="785794"/>
            <a:ext cx="2260856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олилиния 178"/>
          <p:cNvSpPr/>
          <p:nvPr/>
        </p:nvSpPr>
        <p:spPr>
          <a:xfrm flipH="1" flipV="1">
            <a:off x="4416536" y="785794"/>
            <a:ext cx="2298604" cy="1728216"/>
          </a:xfrm>
          <a:custGeom>
            <a:avLst/>
            <a:gdLst>
              <a:gd name="connsiteX0" fmla="*/ 0 w 1975104"/>
              <a:gd name="connsiteY0" fmla="*/ 0 h 1728216"/>
              <a:gd name="connsiteX1" fmla="*/ 832104 w 1975104"/>
              <a:gd name="connsiteY1" fmla="*/ 1252728 h 1728216"/>
              <a:gd name="connsiteX2" fmla="*/ 1975104 w 1975104"/>
              <a:gd name="connsiteY2" fmla="*/ 1728216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5104" h="1728216">
                <a:moveTo>
                  <a:pt x="0" y="0"/>
                </a:moveTo>
                <a:cubicBezTo>
                  <a:pt x="251460" y="482346"/>
                  <a:pt x="502920" y="964692"/>
                  <a:pt x="832104" y="1252728"/>
                </a:cubicBezTo>
                <a:cubicBezTo>
                  <a:pt x="1161288" y="1540764"/>
                  <a:pt x="1568196" y="1634490"/>
                  <a:pt x="1975104" y="172821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107"/>
          <p:cNvGrpSpPr/>
          <p:nvPr/>
        </p:nvGrpSpPr>
        <p:grpSpPr>
          <a:xfrm>
            <a:off x="3286116" y="502920"/>
            <a:ext cx="993276" cy="1435608"/>
            <a:chOff x="3286116" y="502920"/>
            <a:chExt cx="993276" cy="1435608"/>
          </a:xfrm>
        </p:grpSpPr>
        <p:sp>
          <p:nvSpPr>
            <p:cNvPr id="101" name="Полилиния 100"/>
            <p:cNvSpPr/>
            <p:nvPr/>
          </p:nvSpPr>
          <p:spPr>
            <a:xfrm flipH="1">
              <a:off x="3286116" y="1357298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олилиния 101"/>
            <p:cNvSpPr/>
            <p:nvPr/>
          </p:nvSpPr>
          <p:spPr>
            <a:xfrm>
              <a:off x="4133088" y="502920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106"/>
          <p:cNvGrpSpPr/>
          <p:nvPr/>
        </p:nvGrpSpPr>
        <p:grpSpPr>
          <a:xfrm>
            <a:off x="4572000" y="493194"/>
            <a:ext cx="1005840" cy="1436190"/>
            <a:chOff x="4572000" y="493194"/>
            <a:chExt cx="1005840" cy="1436190"/>
          </a:xfrm>
        </p:grpSpPr>
        <p:sp>
          <p:nvSpPr>
            <p:cNvPr id="100" name="Полилиния 99"/>
            <p:cNvSpPr/>
            <p:nvPr/>
          </p:nvSpPr>
          <p:spPr>
            <a:xfrm>
              <a:off x="4736592" y="1362456"/>
              <a:ext cx="841248" cy="566928"/>
            </a:xfrm>
            <a:custGeom>
              <a:avLst/>
              <a:gdLst>
                <a:gd name="connsiteX0" fmla="*/ 0 w 841248"/>
                <a:gd name="connsiteY0" fmla="*/ 566928 h 566928"/>
                <a:gd name="connsiteX1" fmla="*/ 338328 w 841248"/>
                <a:gd name="connsiteY1" fmla="*/ 256032 h 566928"/>
                <a:gd name="connsiteX2" fmla="*/ 841248 w 841248"/>
                <a:gd name="connsiteY2" fmla="*/ 0 h 566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41248" h="566928">
                  <a:moveTo>
                    <a:pt x="0" y="566928"/>
                  </a:moveTo>
                  <a:cubicBezTo>
                    <a:pt x="99060" y="458724"/>
                    <a:pt x="198120" y="350520"/>
                    <a:pt x="338328" y="256032"/>
                  </a:cubicBezTo>
                  <a:cubicBezTo>
                    <a:pt x="478536" y="161544"/>
                    <a:pt x="659892" y="80772"/>
                    <a:pt x="841248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олилиния 102"/>
            <p:cNvSpPr/>
            <p:nvPr/>
          </p:nvSpPr>
          <p:spPr>
            <a:xfrm flipH="1">
              <a:off x="4572000" y="493194"/>
              <a:ext cx="146304" cy="1435608"/>
            </a:xfrm>
            <a:custGeom>
              <a:avLst/>
              <a:gdLst>
                <a:gd name="connsiteX0" fmla="*/ 0 w 146304"/>
                <a:gd name="connsiteY0" fmla="*/ 1435608 h 1435608"/>
                <a:gd name="connsiteX1" fmla="*/ 118872 w 146304"/>
                <a:gd name="connsiteY1" fmla="*/ 987552 h 1435608"/>
                <a:gd name="connsiteX2" fmla="*/ 146304 w 146304"/>
                <a:gd name="connsiteY2" fmla="*/ 0 h 143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6304" h="1435608">
                  <a:moveTo>
                    <a:pt x="0" y="1435608"/>
                  </a:moveTo>
                  <a:cubicBezTo>
                    <a:pt x="47244" y="1331214"/>
                    <a:pt x="94488" y="1226820"/>
                    <a:pt x="118872" y="987552"/>
                  </a:cubicBezTo>
                  <a:cubicBezTo>
                    <a:pt x="143256" y="748284"/>
                    <a:pt x="132588" y="164592"/>
                    <a:pt x="146304" y="0"/>
                  </a:cubicBezTo>
                </a:path>
              </a:pathLst>
            </a:cu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Полилиния 124"/>
          <p:cNvSpPr/>
          <p:nvPr/>
        </p:nvSpPr>
        <p:spPr>
          <a:xfrm>
            <a:off x="4709160" y="1783080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Полилиния 141"/>
          <p:cNvSpPr/>
          <p:nvPr/>
        </p:nvSpPr>
        <p:spPr>
          <a:xfrm flipH="1">
            <a:off x="2714612" y="1785926"/>
            <a:ext cx="1399032" cy="722376"/>
          </a:xfrm>
          <a:custGeom>
            <a:avLst/>
            <a:gdLst>
              <a:gd name="connsiteX0" fmla="*/ 0 w 1399032"/>
              <a:gd name="connsiteY0" fmla="*/ 722376 h 722376"/>
              <a:gd name="connsiteX1" fmla="*/ 402336 w 1399032"/>
              <a:gd name="connsiteY1" fmla="*/ 411480 h 722376"/>
              <a:gd name="connsiteX2" fmla="*/ 1399032 w 1399032"/>
              <a:gd name="connsiteY2" fmla="*/ 0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9032" h="722376">
                <a:moveTo>
                  <a:pt x="0" y="722376"/>
                </a:moveTo>
                <a:cubicBezTo>
                  <a:pt x="84582" y="627126"/>
                  <a:pt x="169164" y="531876"/>
                  <a:pt x="402336" y="411480"/>
                </a:cubicBezTo>
                <a:cubicBezTo>
                  <a:pt x="635508" y="291084"/>
                  <a:pt x="1399032" y="0"/>
                  <a:pt x="1399032" y="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олилиния 107"/>
          <p:cNvSpPr/>
          <p:nvPr/>
        </p:nvSpPr>
        <p:spPr>
          <a:xfrm>
            <a:off x="471830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олилиния 122"/>
          <p:cNvSpPr/>
          <p:nvPr/>
        </p:nvSpPr>
        <p:spPr>
          <a:xfrm flipV="1">
            <a:off x="4714876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Полилиния 142"/>
          <p:cNvSpPr/>
          <p:nvPr/>
        </p:nvSpPr>
        <p:spPr>
          <a:xfrm flipV="1">
            <a:off x="557784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олилиния 147"/>
          <p:cNvSpPr/>
          <p:nvPr/>
        </p:nvSpPr>
        <p:spPr>
          <a:xfrm>
            <a:off x="5572132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Полилиния 164"/>
          <p:cNvSpPr/>
          <p:nvPr/>
        </p:nvSpPr>
        <p:spPr>
          <a:xfrm flipH="1">
            <a:off x="3271264" y="3072384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олилиния 167"/>
          <p:cNvSpPr/>
          <p:nvPr/>
        </p:nvSpPr>
        <p:spPr>
          <a:xfrm flipH="1" flipV="1">
            <a:off x="3274692" y="3357562"/>
            <a:ext cx="868680" cy="274320"/>
          </a:xfrm>
          <a:custGeom>
            <a:avLst/>
            <a:gdLst>
              <a:gd name="connsiteX0" fmla="*/ 0 w 868680"/>
              <a:gd name="connsiteY0" fmla="*/ 274320 h 274320"/>
              <a:gd name="connsiteX1" fmla="*/ 329184 w 868680"/>
              <a:gd name="connsiteY1" fmla="*/ 109728 h 274320"/>
              <a:gd name="connsiteX2" fmla="*/ 868680 w 86868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8680" h="274320">
                <a:moveTo>
                  <a:pt x="0" y="274320"/>
                </a:moveTo>
                <a:cubicBezTo>
                  <a:pt x="92202" y="214884"/>
                  <a:pt x="184404" y="155448"/>
                  <a:pt x="329184" y="109728"/>
                </a:cubicBezTo>
                <a:cubicBezTo>
                  <a:pt x="473964" y="64008"/>
                  <a:pt x="671322" y="32004"/>
                  <a:pt x="868680" y="0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олилиния 168"/>
          <p:cNvSpPr/>
          <p:nvPr/>
        </p:nvSpPr>
        <p:spPr>
          <a:xfrm flipH="1" flipV="1">
            <a:off x="2713480" y="335985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Полилиния 169"/>
          <p:cNvSpPr/>
          <p:nvPr/>
        </p:nvSpPr>
        <p:spPr>
          <a:xfrm flipH="1">
            <a:off x="2719188" y="3071810"/>
            <a:ext cx="566928" cy="283464"/>
          </a:xfrm>
          <a:custGeom>
            <a:avLst/>
            <a:gdLst>
              <a:gd name="connsiteX0" fmla="*/ 0 w 566928"/>
              <a:gd name="connsiteY0" fmla="*/ 0 h 283464"/>
              <a:gd name="connsiteX1" fmla="*/ 310896 w 566928"/>
              <a:gd name="connsiteY1" fmla="*/ 109728 h 283464"/>
              <a:gd name="connsiteX2" fmla="*/ 566928 w 566928"/>
              <a:gd name="connsiteY2" fmla="*/ 283464 h 28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6928" h="283464">
                <a:moveTo>
                  <a:pt x="0" y="0"/>
                </a:moveTo>
                <a:cubicBezTo>
                  <a:pt x="108204" y="31242"/>
                  <a:pt x="216408" y="62484"/>
                  <a:pt x="310896" y="109728"/>
                </a:cubicBezTo>
                <a:cubicBezTo>
                  <a:pt x="405384" y="156972"/>
                  <a:pt x="486156" y="220218"/>
                  <a:pt x="566928" y="283464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TextBox 148"/>
          <p:cNvSpPr txBox="1"/>
          <p:nvPr/>
        </p:nvSpPr>
        <p:spPr>
          <a:xfrm>
            <a:off x="4429124" y="5214950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-7</a:t>
            </a:r>
            <a:endParaRPr lang="ru-RU" sz="1400" b="1" dirty="0"/>
          </a:p>
        </p:txBody>
      </p:sp>
      <p:grpSp>
        <p:nvGrpSpPr>
          <p:cNvPr id="7" name="Группа 176"/>
          <p:cNvGrpSpPr/>
          <p:nvPr/>
        </p:nvGrpSpPr>
        <p:grpSpPr>
          <a:xfrm>
            <a:off x="3857620" y="5060084"/>
            <a:ext cx="1135004" cy="297742"/>
            <a:chOff x="3857620" y="4786322"/>
            <a:chExt cx="1135004" cy="297742"/>
          </a:xfrm>
        </p:grpSpPr>
        <p:sp>
          <p:nvSpPr>
            <p:cNvPr id="174" name="Полилиния 173"/>
            <p:cNvSpPr/>
            <p:nvPr/>
          </p:nvSpPr>
          <p:spPr>
            <a:xfrm>
              <a:off x="4416552" y="4786322"/>
              <a:ext cx="576072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Полилиния 174"/>
            <p:cNvSpPr/>
            <p:nvPr/>
          </p:nvSpPr>
          <p:spPr>
            <a:xfrm flipH="1">
              <a:off x="3857620" y="4786322"/>
              <a:ext cx="571504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179"/>
          <p:cNvGrpSpPr/>
          <p:nvPr/>
        </p:nvGrpSpPr>
        <p:grpSpPr>
          <a:xfrm flipV="1">
            <a:off x="3857620" y="5345836"/>
            <a:ext cx="1135004" cy="297742"/>
            <a:chOff x="3857620" y="4786322"/>
            <a:chExt cx="1135004" cy="297742"/>
          </a:xfrm>
        </p:grpSpPr>
        <p:sp>
          <p:nvSpPr>
            <p:cNvPr id="181" name="Полилиния 180"/>
            <p:cNvSpPr/>
            <p:nvPr/>
          </p:nvSpPr>
          <p:spPr>
            <a:xfrm>
              <a:off x="4416552" y="4786322"/>
              <a:ext cx="576072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Полилиния 181"/>
            <p:cNvSpPr/>
            <p:nvPr/>
          </p:nvSpPr>
          <p:spPr>
            <a:xfrm flipH="1">
              <a:off x="3857620" y="4786322"/>
              <a:ext cx="571504" cy="297742"/>
            </a:xfrm>
            <a:custGeom>
              <a:avLst/>
              <a:gdLst>
                <a:gd name="connsiteX0" fmla="*/ 576072 w 576072"/>
                <a:gd name="connsiteY0" fmla="*/ 219456 h 219456"/>
                <a:gd name="connsiteX1" fmla="*/ 292608 w 576072"/>
                <a:gd name="connsiteY1" fmla="*/ 64008 h 219456"/>
                <a:gd name="connsiteX2" fmla="*/ 0 w 576072"/>
                <a:gd name="connsiteY2" fmla="*/ 0 h 21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6072" h="219456">
                  <a:moveTo>
                    <a:pt x="576072" y="219456"/>
                  </a:moveTo>
                  <a:cubicBezTo>
                    <a:pt x="482346" y="160020"/>
                    <a:pt x="388620" y="100584"/>
                    <a:pt x="292608" y="64008"/>
                  </a:cubicBezTo>
                  <a:cubicBezTo>
                    <a:pt x="196596" y="27432"/>
                    <a:pt x="98298" y="13716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179"/>
          <p:cNvGrpSpPr/>
          <p:nvPr/>
        </p:nvGrpSpPr>
        <p:grpSpPr>
          <a:xfrm>
            <a:off x="4143372" y="3639312"/>
            <a:ext cx="571504" cy="845250"/>
            <a:chOff x="4143372" y="3639312"/>
            <a:chExt cx="571504" cy="845250"/>
          </a:xfrm>
        </p:grpSpPr>
        <p:sp>
          <p:nvSpPr>
            <p:cNvPr id="157" name="Полилиния 156"/>
            <p:cNvSpPr/>
            <p:nvPr/>
          </p:nvSpPr>
          <p:spPr>
            <a:xfrm>
              <a:off x="4500562" y="3639312"/>
              <a:ext cx="214314" cy="841248"/>
            </a:xfrm>
            <a:custGeom>
              <a:avLst/>
              <a:gdLst>
                <a:gd name="connsiteX0" fmla="*/ 0 w 274320"/>
                <a:gd name="connsiteY0" fmla="*/ 0 h 841248"/>
                <a:gd name="connsiteX1" fmla="*/ 54864 w 274320"/>
                <a:gd name="connsiteY1" fmla="*/ 301752 h 841248"/>
                <a:gd name="connsiteX2" fmla="*/ 173736 w 274320"/>
                <a:gd name="connsiteY2" fmla="*/ 612648 h 841248"/>
                <a:gd name="connsiteX3" fmla="*/ 274320 w 274320"/>
                <a:gd name="connsiteY3" fmla="*/ 841248 h 84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" h="841248">
                  <a:moveTo>
                    <a:pt x="0" y="0"/>
                  </a:moveTo>
                  <a:cubicBezTo>
                    <a:pt x="12954" y="99822"/>
                    <a:pt x="25908" y="199644"/>
                    <a:pt x="54864" y="301752"/>
                  </a:cubicBezTo>
                  <a:cubicBezTo>
                    <a:pt x="83820" y="403860"/>
                    <a:pt x="137160" y="522732"/>
                    <a:pt x="173736" y="612648"/>
                  </a:cubicBezTo>
                  <a:cubicBezTo>
                    <a:pt x="210312" y="702564"/>
                    <a:pt x="242316" y="771906"/>
                    <a:pt x="274320" y="841248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Полилиния 175"/>
            <p:cNvSpPr/>
            <p:nvPr/>
          </p:nvSpPr>
          <p:spPr>
            <a:xfrm flipH="1">
              <a:off x="4143372" y="3643314"/>
              <a:ext cx="214314" cy="841248"/>
            </a:xfrm>
            <a:custGeom>
              <a:avLst/>
              <a:gdLst>
                <a:gd name="connsiteX0" fmla="*/ 0 w 274320"/>
                <a:gd name="connsiteY0" fmla="*/ 0 h 841248"/>
                <a:gd name="connsiteX1" fmla="*/ 54864 w 274320"/>
                <a:gd name="connsiteY1" fmla="*/ 301752 h 841248"/>
                <a:gd name="connsiteX2" fmla="*/ 173736 w 274320"/>
                <a:gd name="connsiteY2" fmla="*/ 612648 h 841248"/>
                <a:gd name="connsiteX3" fmla="*/ 274320 w 274320"/>
                <a:gd name="connsiteY3" fmla="*/ 841248 h 84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20" h="841248">
                  <a:moveTo>
                    <a:pt x="0" y="0"/>
                  </a:moveTo>
                  <a:cubicBezTo>
                    <a:pt x="12954" y="99822"/>
                    <a:pt x="25908" y="199644"/>
                    <a:pt x="54864" y="301752"/>
                  </a:cubicBezTo>
                  <a:cubicBezTo>
                    <a:pt x="83820" y="403860"/>
                    <a:pt x="137160" y="522732"/>
                    <a:pt x="173736" y="612648"/>
                  </a:cubicBezTo>
                  <a:cubicBezTo>
                    <a:pt x="210312" y="702564"/>
                    <a:pt x="242316" y="771906"/>
                    <a:pt x="274320" y="841248"/>
                  </a:cubicBezTo>
                </a:path>
              </a:pathLst>
            </a:cu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184"/>
          <p:cNvGrpSpPr/>
          <p:nvPr/>
        </p:nvGrpSpPr>
        <p:grpSpPr>
          <a:xfrm>
            <a:off x="3298688" y="4215384"/>
            <a:ext cx="2273444" cy="570938"/>
            <a:chOff x="3298688" y="4215384"/>
            <a:chExt cx="2273444" cy="570938"/>
          </a:xfrm>
        </p:grpSpPr>
        <p:sp>
          <p:nvSpPr>
            <p:cNvPr id="183" name="Полилиния 182"/>
            <p:cNvSpPr/>
            <p:nvPr/>
          </p:nvSpPr>
          <p:spPr>
            <a:xfrm>
              <a:off x="4727448" y="4215384"/>
              <a:ext cx="844684" cy="570938"/>
            </a:xfrm>
            <a:custGeom>
              <a:avLst/>
              <a:gdLst>
                <a:gd name="connsiteX0" fmla="*/ 0 w 941832"/>
                <a:gd name="connsiteY0" fmla="*/ 0 h 420624"/>
                <a:gd name="connsiteX1" fmla="*/ 521208 w 941832"/>
                <a:gd name="connsiteY1" fmla="*/ 292608 h 420624"/>
                <a:gd name="connsiteX2" fmla="*/ 941832 w 941832"/>
                <a:gd name="connsiteY2" fmla="*/ 420624 h 42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832" h="420624">
                  <a:moveTo>
                    <a:pt x="0" y="0"/>
                  </a:moveTo>
                  <a:cubicBezTo>
                    <a:pt x="182118" y="111252"/>
                    <a:pt x="364236" y="222504"/>
                    <a:pt x="521208" y="292608"/>
                  </a:cubicBezTo>
                  <a:cubicBezTo>
                    <a:pt x="678180" y="362712"/>
                    <a:pt x="810006" y="391668"/>
                    <a:pt x="941832" y="420624"/>
                  </a:cubicBezTo>
                </a:path>
              </a:pathLst>
            </a:custGeom>
            <a:ln>
              <a:solidFill>
                <a:srgbClr val="FFFF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Полилиния 183"/>
            <p:cNvSpPr/>
            <p:nvPr/>
          </p:nvSpPr>
          <p:spPr>
            <a:xfrm flipH="1">
              <a:off x="3298688" y="4215384"/>
              <a:ext cx="844684" cy="570938"/>
            </a:xfrm>
            <a:custGeom>
              <a:avLst/>
              <a:gdLst>
                <a:gd name="connsiteX0" fmla="*/ 0 w 941832"/>
                <a:gd name="connsiteY0" fmla="*/ 0 h 420624"/>
                <a:gd name="connsiteX1" fmla="*/ 521208 w 941832"/>
                <a:gd name="connsiteY1" fmla="*/ 292608 h 420624"/>
                <a:gd name="connsiteX2" fmla="*/ 941832 w 941832"/>
                <a:gd name="connsiteY2" fmla="*/ 420624 h 42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1832" h="420624">
                  <a:moveTo>
                    <a:pt x="0" y="0"/>
                  </a:moveTo>
                  <a:cubicBezTo>
                    <a:pt x="182118" y="111252"/>
                    <a:pt x="364236" y="222504"/>
                    <a:pt x="521208" y="292608"/>
                  </a:cubicBezTo>
                  <a:cubicBezTo>
                    <a:pt x="678180" y="362712"/>
                    <a:pt x="810006" y="391668"/>
                    <a:pt x="941832" y="420624"/>
                  </a:cubicBezTo>
                </a:path>
              </a:pathLst>
            </a:custGeom>
            <a:ln>
              <a:solidFill>
                <a:srgbClr val="FFFF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7" name="Line 43"/>
          <p:cNvSpPr>
            <a:spLocks noChangeShapeType="1"/>
          </p:cNvSpPr>
          <p:nvPr/>
        </p:nvSpPr>
        <p:spPr bwMode="auto">
          <a:xfrm>
            <a:off x="7000892" y="214291"/>
            <a:ext cx="0" cy="64800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6" name="Полилиния 185"/>
          <p:cNvSpPr/>
          <p:nvPr/>
        </p:nvSpPr>
        <p:spPr>
          <a:xfrm>
            <a:off x="4992624" y="4782312"/>
            <a:ext cx="579508" cy="289762"/>
          </a:xfrm>
          <a:custGeom>
            <a:avLst/>
            <a:gdLst>
              <a:gd name="connsiteX0" fmla="*/ 0 w 640080"/>
              <a:gd name="connsiteY0" fmla="*/ 0 h 228600"/>
              <a:gd name="connsiteX1" fmla="*/ 283464 w 640080"/>
              <a:gd name="connsiteY1" fmla="*/ 164592 h 228600"/>
              <a:gd name="connsiteX2" fmla="*/ 640080 w 640080"/>
              <a:gd name="connsiteY2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0080" h="228600">
                <a:moveTo>
                  <a:pt x="0" y="0"/>
                </a:moveTo>
                <a:cubicBezTo>
                  <a:pt x="88392" y="63246"/>
                  <a:pt x="176784" y="126492"/>
                  <a:pt x="283464" y="164592"/>
                </a:cubicBezTo>
                <a:cubicBezTo>
                  <a:pt x="390144" y="202692"/>
                  <a:pt x="515112" y="215646"/>
                  <a:pt x="640080" y="228600"/>
                </a:cubicBezTo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8" name="Полилиния 187"/>
          <p:cNvSpPr/>
          <p:nvPr/>
        </p:nvSpPr>
        <p:spPr>
          <a:xfrm flipH="1">
            <a:off x="3286116" y="4786322"/>
            <a:ext cx="579508" cy="289762"/>
          </a:xfrm>
          <a:custGeom>
            <a:avLst/>
            <a:gdLst>
              <a:gd name="connsiteX0" fmla="*/ 0 w 640080"/>
              <a:gd name="connsiteY0" fmla="*/ 0 h 228600"/>
              <a:gd name="connsiteX1" fmla="*/ 283464 w 640080"/>
              <a:gd name="connsiteY1" fmla="*/ 164592 h 228600"/>
              <a:gd name="connsiteX2" fmla="*/ 640080 w 640080"/>
              <a:gd name="connsiteY2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0080" h="228600">
                <a:moveTo>
                  <a:pt x="0" y="0"/>
                </a:moveTo>
                <a:cubicBezTo>
                  <a:pt x="88392" y="63246"/>
                  <a:pt x="176784" y="126492"/>
                  <a:pt x="283464" y="164592"/>
                </a:cubicBezTo>
                <a:cubicBezTo>
                  <a:pt x="390144" y="202692"/>
                  <a:pt x="515112" y="215646"/>
                  <a:pt x="640080" y="228600"/>
                </a:cubicBezTo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90"/>
          <p:cNvGrpSpPr/>
          <p:nvPr/>
        </p:nvGrpSpPr>
        <p:grpSpPr>
          <a:xfrm>
            <a:off x="3294120" y="5068064"/>
            <a:ext cx="2286016" cy="293772"/>
            <a:chOff x="3294120" y="5068064"/>
            <a:chExt cx="2286016" cy="293772"/>
          </a:xfrm>
        </p:grpSpPr>
        <p:sp>
          <p:nvSpPr>
            <p:cNvPr id="187" name="Полилиния 186"/>
            <p:cNvSpPr/>
            <p:nvPr/>
          </p:nvSpPr>
          <p:spPr>
            <a:xfrm>
              <a:off x="5000628" y="5068064"/>
              <a:ext cx="579508" cy="289762"/>
            </a:xfrm>
            <a:custGeom>
              <a:avLst/>
              <a:gdLst>
                <a:gd name="connsiteX0" fmla="*/ 0 w 640080"/>
                <a:gd name="connsiteY0" fmla="*/ 0 h 228600"/>
                <a:gd name="connsiteX1" fmla="*/ 283464 w 640080"/>
                <a:gd name="connsiteY1" fmla="*/ 164592 h 228600"/>
                <a:gd name="connsiteX2" fmla="*/ 640080 w 640080"/>
                <a:gd name="connsiteY2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0080" h="228600">
                  <a:moveTo>
                    <a:pt x="0" y="0"/>
                  </a:moveTo>
                  <a:cubicBezTo>
                    <a:pt x="88392" y="63246"/>
                    <a:pt x="176784" y="126492"/>
                    <a:pt x="283464" y="164592"/>
                  </a:cubicBezTo>
                  <a:cubicBezTo>
                    <a:pt x="390144" y="202692"/>
                    <a:pt x="515112" y="215646"/>
                    <a:pt x="640080" y="228600"/>
                  </a:cubicBezTo>
                </a:path>
              </a:pathLst>
            </a:custGeom>
            <a:ln>
              <a:solidFill>
                <a:srgbClr val="92D050"/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Полилиния 188"/>
            <p:cNvSpPr/>
            <p:nvPr/>
          </p:nvSpPr>
          <p:spPr>
            <a:xfrm flipH="1">
              <a:off x="3294120" y="5072074"/>
              <a:ext cx="579508" cy="289762"/>
            </a:xfrm>
            <a:custGeom>
              <a:avLst/>
              <a:gdLst>
                <a:gd name="connsiteX0" fmla="*/ 0 w 640080"/>
                <a:gd name="connsiteY0" fmla="*/ 0 h 228600"/>
                <a:gd name="connsiteX1" fmla="*/ 283464 w 640080"/>
                <a:gd name="connsiteY1" fmla="*/ 164592 h 228600"/>
                <a:gd name="connsiteX2" fmla="*/ 640080 w 640080"/>
                <a:gd name="connsiteY2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0080" h="228600">
                  <a:moveTo>
                    <a:pt x="0" y="0"/>
                  </a:moveTo>
                  <a:cubicBezTo>
                    <a:pt x="88392" y="63246"/>
                    <a:pt x="176784" y="126492"/>
                    <a:pt x="283464" y="164592"/>
                  </a:cubicBezTo>
                  <a:cubicBezTo>
                    <a:pt x="390144" y="202692"/>
                    <a:pt x="515112" y="215646"/>
                    <a:pt x="640080" y="228600"/>
                  </a:cubicBezTo>
                </a:path>
              </a:pathLst>
            </a:custGeom>
            <a:ln>
              <a:solidFill>
                <a:srgbClr val="92D050"/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2" name="Овал 191"/>
          <p:cNvSpPr/>
          <p:nvPr/>
        </p:nvSpPr>
        <p:spPr>
          <a:xfrm>
            <a:off x="2143108" y="4214818"/>
            <a:ext cx="571504" cy="5715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3" name="Овал 192"/>
          <p:cNvSpPr/>
          <p:nvPr/>
        </p:nvSpPr>
        <p:spPr>
          <a:xfrm>
            <a:off x="6143636" y="4214818"/>
            <a:ext cx="571504" cy="5715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" name="Овал 193"/>
          <p:cNvSpPr/>
          <p:nvPr/>
        </p:nvSpPr>
        <p:spPr>
          <a:xfrm>
            <a:off x="4143372" y="5929330"/>
            <a:ext cx="571504" cy="57150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319088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</TotalTime>
  <Words>403</Words>
  <Application>Microsoft Office PowerPoint</Application>
  <PresentationFormat>Экран (4:3)</PresentationFormat>
  <Paragraphs>142</Paragraphs>
  <Slides>17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***</dc:creator>
  <cp:lastModifiedBy>Admin</cp:lastModifiedBy>
  <cp:revision>72</cp:revision>
  <dcterms:created xsi:type="dcterms:W3CDTF">2012-01-27T17:52:00Z</dcterms:created>
  <dcterms:modified xsi:type="dcterms:W3CDTF">2012-10-02T19:47:10Z</dcterms:modified>
</cp:coreProperties>
</file>