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8" r:id="rId2"/>
    <p:sldId id="259" r:id="rId3"/>
    <p:sldId id="275" r:id="rId4"/>
    <p:sldId id="260" r:id="rId5"/>
    <p:sldId id="273" r:id="rId6"/>
    <p:sldId id="261" r:id="rId7"/>
    <p:sldId id="267" r:id="rId8"/>
    <p:sldId id="268" r:id="rId9"/>
    <p:sldId id="272" r:id="rId10"/>
    <p:sldId id="270" r:id="rId11"/>
    <p:sldId id="271" r:id="rId12"/>
    <p:sldId id="262" r:id="rId13"/>
    <p:sldId id="265" r:id="rId14"/>
    <p:sldId id="264" r:id="rId15"/>
    <p:sldId id="269" r:id="rId16"/>
    <p:sldId id="276" r:id="rId17"/>
    <p:sldId id="256" r:id="rId18"/>
    <p:sldId id="263" r:id="rId19"/>
    <p:sldId id="274" r:id="rId2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3000" autoAdjust="0"/>
  </p:normalViewPr>
  <p:slideViewPr>
    <p:cSldViewPr>
      <p:cViewPr>
        <p:scale>
          <a:sx n="70" d="100"/>
          <a:sy n="70" d="100"/>
        </p:scale>
        <p:origin x="-1164" y="-78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1082;&#1086;&#1084;&#1087;&#1102;&#1090;&#1077;&#1088;\Desktop\Desktop\Desktop\&#1076;&#1086;&#1082;&#1091;&#1084;&#1077;&#1085;&#1090;&#1080;\&#1057;&#1045;&#1056;&#1043;&#1030;&#1049;\&#1053;&#1086;&#1074;&#1072;&#1103;%20&#1087;&#1072;&#1087;&#1082;&#1072;\&#1044;&#1080;&#1072;&#1075;&#1088;&#1072;&#1084;&#1084;&#1072;%20.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ru-RU"/>
  <c:chart>
    <c:title>
      <c:tx>
        <c:rich>
          <a:bodyPr/>
          <a:lstStyle/>
          <a:p>
            <a:pPr>
              <a:defRPr lang="uk-UA">
                <a:solidFill>
                  <a:schemeClr val="bg2">
                    <a:lumMod val="50000"/>
                  </a:schemeClr>
                </a:solidFill>
              </a:defRPr>
            </a:pPr>
            <a:r>
              <a:rPr lang="uk-UA">
                <a:solidFill>
                  <a:schemeClr val="bg2">
                    <a:lumMod val="50000"/>
                  </a:schemeClr>
                </a:solidFill>
              </a:rPr>
              <a:t>Якість знань</a:t>
            </a:r>
          </a:p>
        </c:rich>
      </c:tx>
      <c:layout>
        <c:manualLayout>
          <c:xMode val="edge"/>
          <c:yMode val="edge"/>
          <c:x val="0.36681016000624789"/>
          <c:y val="2.7777921792884405E-2"/>
        </c:manualLayout>
      </c:layout>
    </c:title>
    <c:view3D>
      <c:rAngAx val="1"/>
    </c:view3D>
    <c:plotArea>
      <c:layout/>
      <c:bar3DChart>
        <c:barDir val="col"/>
        <c:grouping val="clustered"/>
        <c:ser>
          <c:idx val="0"/>
          <c:order val="0"/>
          <c:tx>
            <c:strRef>
              <c:f>Лист5!$B$1</c:f>
              <c:strCache>
                <c:ptCount val="1"/>
                <c:pt idx="0">
                  <c:v>2007-2008</c:v>
                </c:pt>
              </c:strCache>
            </c:strRef>
          </c:tx>
          <c:cat>
            <c:strRef>
              <c:f>Лист5!$A$2</c:f>
              <c:strCache>
                <c:ptCount val="1"/>
                <c:pt idx="0">
                  <c:v>Якість знань</c:v>
                </c:pt>
              </c:strCache>
            </c:strRef>
          </c:cat>
          <c:val>
            <c:numRef>
              <c:f>Лист5!$B$2</c:f>
              <c:numCache>
                <c:formatCode>0%</c:formatCode>
                <c:ptCount val="1"/>
                <c:pt idx="0">
                  <c:v>0.64000000000000035</c:v>
                </c:pt>
              </c:numCache>
            </c:numRef>
          </c:val>
        </c:ser>
        <c:ser>
          <c:idx val="1"/>
          <c:order val="1"/>
          <c:tx>
            <c:strRef>
              <c:f>Лист5!$C$1</c:f>
              <c:strCache>
                <c:ptCount val="1"/>
                <c:pt idx="0">
                  <c:v>2008-2009</c:v>
                </c:pt>
              </c:strCache>
            </c:strRef>
          </c:tx>
          <c:cat>
            <c:strRef>
              <c:f>Лист5!$A$2</c:f>
              <c:strCache>
                <c:ptCount val="1"/>
                <c:pt idx="0">
                  <c:v>Якість знань</c:v>
                </c:pt>
              </c:strCache>
            </c:strRef>
          </c:cat>
          <c:val>
            <c:numRef>
              <c:f>Лист5!$C$2</c:f>
              <c:numCache>
                <c:formatCode>0%</c:formatCode>
                <c:ptCount val="1"/>
                <c:pt idx="0">
                  <c:v>0.61000000000000032</c:v>
                </c:pt>
              </c:numCache>
            </c:numRef>
          </c:val>
        </c:ser>
        <c:ser>
          <c:idx val="2"/>
          <c:order val="2"/>
          <c:tx>
            <c:strRef>
              <c:f>Лист5!$D$1</c:f>
              <c:strCache>
                <c:ptCount val="1"/>
                <c:pt idx="0">
                  <c:v>2009-2010</c:v>
                </c:pt>
              </c:strCache>
            </c:strRef>
          </c:tx>
          <c:cat>
            <c:strRef>
              <c:f>Лист5!$A$2</c:f>
              <c:strCache>
                <c:ptCount val="1"/>
                <c:pt idx="0">
                  <c:v>Якість знань</c:v>
                </c:pt>
              </c:strCache>
            </c:strRef>
          </c:cat>
          <c:val>
            <c:numRef>
              <c:f>Лист5!$D$2</c:f>
              <c:numCache>
                <c:formatCode>0%</c:formatCode>
                <c:ptCount val="1"/>
                <c:pt idx="0">
                  <c:v>0.63000000000000034</c:v>
                </c:pt>
              </c:numCache>
            </c:numRef>
          </c:val>
        </c:ser>
        <c:shape val="pyramid"/>
        <c:axId val="54872704"/>
        <c:axId val="54894976"/>
        <c:axId val="0"/>
      </c:bar3DChart>
      <c:catAx>
        <c:axId val="54872704"/>
        <c:scaling>
          <c:orientation val="minMax"/>
        </c:scaling>
        <c:delete val="1"/>
        <c:axPos val="b"/>
        <c:majorTickMark val="none"/>
        <c:tickLblPos val="nextTo"/>
        <c:crossAx val="54894976"/>
        <c:crosses val="autoZero"/>
        <c:auto val="1"/>
        <c:lblAlgn val="ctr"/>
        <c:lblOffset val="100"/>
      </c:catAx>
      <c:valAx>
        <c:axId val="54894976"/>
        <c:scaling>
          <c:orientation val="minMax"/>
        </c:scaling>
        <c:axPos val="l"/>
        <c:majorGridlines/>
        <c:numFmt formatCode="0%" sourceLinked="1"/>
        <c:majorTickMark val="none"/>
        <c:tickLblPos val="nextTo"/>
        <c:spPr>
          <a:ln w="44450"/>
        </c:spPr>
        <c:txPr>
          <a:bodyPr/>
          <a:lstStyle/>
          <a:p>
            <a:pPr>
              <a:defRPr lang="uk-UA" sz="1050" b="1">
                <a:solidFill>
                  <a:schemeClr val="bg2">
                    <a:lumMod val="50000"/>
                  </a:schemeClr>
                </a:solidFill>
              </a:defRPr>
            </a:pPr>
            <a:endParaRPr lang="ru-RU"/>
          </a:p>
        </c:txPr>
        <c:crossAx val="54872704"/>
        <c:crosses val="autoZero"/>
        <c:crossBetween val="between"/>
      </c:valAx>
    </c:plotArea>
    <c:legend>
      <c:legendPos val="r"/>
      <c:layout/>
      <c:txPr>
        <a:bodyPr/>
        <a:lstStyle/>
        <a:p>
          <a:pPr>
            <a:defRPr lang="uk-UA" sz="1400" b="1">
              <a:solidFill>
                <a:schemeClr val="bg2">
                  <a:lumMod val="50000"/>
                </a:schemeClr>
              </a:solidFill>
            </a:defRPr>
          </a:pPr>
          <a:endParaRPr lang="ru-RU"/>
        </a:p>
      </c:txPr>
    </c:legend>
    <c:plotVisOnly val="1"/>
  </c:chart>
  <c:spPr>
    <a:gradFill flip="none" rotWithShape="1">
      <a:gsLst>
        <a:gs pos="8300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lin ang="16200000" scaled="1"/>
      <a:tileRect/>
    </a:gradFill>
  </c:spPr>
  <c:externalData r:id="rId1"/>
</c:chartSpace>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8" name="Прямоугольник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Прямая соединительная линия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Заголовок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ru-RU" smtClean="0"/>
              <a:t>Образец заголовка</a:t>
            </a:r>
            <a:endParaRPr kumimoji="0" lang="en-US"/>
          </a:p>
        </p:txBody>
      </p:sp>
      <p:sp>
        <p:nvSpPr>
          <p:cNvPr id="25" name="Подзаголовок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31" name="Дата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5B106E36-FD25-4E2D-B0AA-010F637433A0}" type="datetimeFigureOut">
              <a:rPr lang="ru-RU" smtClean="0"/>
              <a:pPr/>
              <a:t>15.01.2011</a:t>
            </a:fld>
            <a:endParaRPr lang="ru-RU"/>
          </a:p>
        </p:txBody>
      </p:sp>
      <p:sp>
        <p:nvSpPr>
          <p:cNvPr id="18" name="Нижний колонтитул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ru-RU"/>
          </a:p>
        </p:txBody>
      </p:sp>
      <p:sp>
        <p:nvSpPr>
          <p:cNvPr id="29" name="Номер слайда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725C68B6-61C2-468F-89AB-4B9F7531AA68}" type="slidenum">
              <a:rPr lang="ru-RU" smtClean="0"/>
              <a:pPr/>
              <a:t>‹#›</a:t>
            </a:fld>
            <a:endParaRPr lang="ru-RU"/>
          </a:p>
        </p:txBody>
      </p:sp>
    </p:spTree>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15.01.2011</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5B106E36-FD25-4E2D-B0AA-010F637433A0}" type="datetimeFigureOut">
              <a:rPr lang="ru-RU" smtClean="0"/>
              <a:pPr/>
              <a:t>15.01.2011</a:t>
            </a:fld>
            <a:endParaRPr lang="ru-RU"/>
          </a:p>
        </p:txBody>
      </p:sp>
      <p:sp>
        <p:nvSpPr>
          <p:cNvPr id="5" name="Нижний колонтитул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ru-RU"/>
          </a:p>
        </p:txBody>
      </p:sp>
      <p:sp>
        <p:nvSpPr>
          <p:cNvPr id="6" name="Номер слайда 5"/>
          <p:cNvSpPr>
            <a:spLocks noGrp="1"/>
          </p:cNvSpPr>
          <p:nvPr>
            <p:ph type="sldNum" sz="quarter" idx="12"/>
          </p:nvPr>
        </p:nvSpPr>
        <p:spPr>
          <a:xfrm>
            <a:off x="6733952" y="6555112"/>
            <a:ext cx="588336" cy="228600"/>
          </a:xfrm>
        </p:spPr>
        <p:txBody>
          <a:bodyPr/>
          <a:lstStyle>
            <a:extLst/>
          </a:lstStyle>
          <a:p>
            <a:fld id="{725C68B6-61C2-468F-89AB-4B9F7531AA68}" type="slidenum">
              <a:rPr lang="ru-RU" smtClean="0"/>
              <a:pPr/>
              <a:t>‹#›</a:t>
            </a:fld>
            <a:endParaRPr lang="ru-RU"/>
          </a:p>
        </p:txBody>
      </p:sp>
    </p:spTree>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15.01.2011</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nchor="b"/>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5B106E36-FD25-4E2D-B0AA-010F637433A0}" type="datetimeFigureOut">
              <a:rPr lang="ru-RU" smtClean="0"/>
              <a:pPr/>
              <a:t>15.01.2011</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5B106E36-FD25-4E2D-B0AA-010F637433A0}" type="datetimeFigureOut">
              <a:rPr lang="ru-RU" smtClean="0"/>
              <a:pPr/>
              <a:t>15.01.2011</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solidFill>
                  <a:schemeClr val="tx2"/>
                </a:solidFill>
              </a:defRPr>
            </a:lvl1pPr>
            <a:extLst/>
          </a:lstStyle>
          <a:p>
            <a:fld id="{5B106E36-FD25-4E2D-B0AA-010F637433A0}" type="datetimeFigureOut">
              <a:rPr lang="ru-RU" smtClean="0"/>
              <a:pPr/>
              <a:t>15.01.2011</a:t>
            </a:fld>
            <a:endParaRPr lang="ru-RU"/>
          </a:p>
        </p:txBody>
      </p:sp>
      <p:sp>
        <p:nvSpPr>
          <p:cNvPr id="3" name="Нижний колонтитул 2"/>
          <p:cNvSpPr>
            <a:spLocks noGrp="1"/>
          </p:cNvSpPr>
          <p:nvPr>
            <p:ph type="ftr" sz="quarter" idx="11"/>
          </p:nvPr>
        </p:nvSpPr>
        <p:spPr/>
        <p:txBody>
          <a:bodyPr/>
          <a:lstStyle>
            <a:lvl1pPr>
              <a:defRPr>
                <a:solidFill>
                  <a:schemeClr val="tx2"/>
                </a:solidFill>
              </a:defRPr>
            </a:lvl1pPr>
            <a:extLst/>
          </a:lstStyle>
          <a:p>
            <a:endParaRPr lang="ru-RU"/>
          </a:p>
        </p:txBody>
      </p:sp>
      <p:sp>
        <p:nvSpPr>
          <p:cNvPr id="4" name="Номер слайда 3"/>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15.01.2011</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Прямоугольник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Прямоугольник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Заголовок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ru-RU" smtClean="0"/>
              <a:t>Образец заголовка</a:t>
            </a:r>
            <a:endParaRPr kumimoji="0" lang="en-US" dirty="0"/>
          </a:p>
        </p:txBody>
      </p:sp>
      <p:sp>
        <p:nvSpPr>
          <p:cNvPr id="4" name="Текст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ru-RU" smtClean="0"/>
              <a:t>Образец текста</a:t>
            </a:r>
          </a:p>
        </p:txBody>
      </p:sp>
      <p:sp>
        <p:nvSpPr>
          <p:cNvPr id="5" name="Дата 4"/>
          <p:cNvSpPr>
            <a:spLocks noGrp="1"/>
          </p:cNvSpPr>
          <p:nvPr>
            <p:ph type="dt" sz="half" idx="10"/>
          </p:nvPr>
        </p:nvSpPr>
        <p:spPr/>
        <p:txBody>
          <a:bodyPr/>
          <a:lstStyle>
            <a:extLst/>
          </a:lstStyle>
          <a:p>
            <a:fld id="{5B106E36-FD25-4E2D-B0AA-010F637433A0}" type="datetimeFigureOut">
              <a:rPr lang="ru-RU" smtClean="0"/>
              <a:pPr/>
              <a:t>15.01.2011</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10" name="Рисунок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ru-RU" smtClean="0"/>
              <a:t>Вставка рисунка</a:t>
            </a:r>
            <a:endParaRPr kumimoji="0" lang="en-US" dirty="0"/>
          </a:p>
        </p:txBody>
      </p:sp>
    </p:spTree>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15.01.2011</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53200" y="274955"/>
            <a:ext cx="1524000" cy="5851525"/>
          </a:xfrm>
        </p:spPr>
        <p:txBody>
          <a:bodyPr vert="eaVert" ancho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42"/>
            <a:ext cx="60198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4242816" y="6557946"/>
            <a:ext cx="2002464" cy="226902"/>
          </a:xfrm>
        </p:spPr>
        <p:txBody>
          <a:bodyPr/>
          <a:lstStyle>
            <a:extLst/>
          </a:lstStyle>
          <a:p>
            <a:fld id="{5B106E36-FD25-4E2D-B0AA-010F637433A0}" type="datetimeFigureOut">
              <a:rPr lang="ru-RU" smtClean="0"/>
              <a:pPr/>
              <a:t>15.01.2011</a:t>
            </a:fld>
            <a:endParaRPr lang="ru-RU"/>
          </a:p>
        </p:txBody>
      </p:sp>
      <p:sp>
        <p:nvSpPr>
          <p:cNvPr id="5" name="Нижний колонтитул 4"/>
          <p:cNvSpPr>
            <a:spLocks noGrp="1"/>
          </p:cNvSpPr>
          <p:nvPr>
            <p:ph type="ftr" sz="quarter" idx="11"/>
          </p:nvPr>
        </p:nvSpPr>
        <p:spPr>
          <a:xfrm>
            <a:off x="457200" y="6556248"/>
            <a:ext cx="3657600" cy="228600"/>
          </a:xfrm>
        </p:spPr>
        <p:txBody>
          <a:bodyPr/>
          <a:lstStyle>
            <a:extLst/>
          </a:lstStyle>
          <a:p>
            <a:endParaRPr lang="ru-RU"/>
          </a:p>
        </p:txBody>
      </p:sp>
      <p:sp>
        <p:nvSpPr>
          <p:cNvPr id="6" name="Номер слайда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725C68B6-61C2-468F-89AB-4B9F7531AA68}" type="slidenum">
              <a:rPr lang="ru-RU" smtClean="0"/>
              <a:pPr/>
              <a:t>‹#›</a:t>
            </a:fld>
            <a:endParaRPr lang="ru-RU"/>
          </a:p>
        </p:txBody>
      </p:sp>
    </p:spTree>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Прямоугольник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Заголовок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ru-RU" smtClean="0"/>
              <a:t>Образец заголовка</a:t>
            </a:r>
            <a:endParaRPr kumimoji="0" lang="en-US"/>
          </a:p>
        </p:txBody>
      </p:sp>
      <p:sp>
        <p:nvSpPr>
          <p:cNvPr id="31" name="Текст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7" name="Дата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5B106E36-FD25-4E2D-B0AA-010F637433A0}" type="datetimeFigureOut">
              <a:rPr lang="ru-RU" smtClean="0"/>
              <a:pPr/>
              <a:t>15.01.2011</a:t>
            </a:fld>
            <a:endParaRPr lang="ru-RU"/>
          </a:p>
        </p:txBody>
      </p:sp>
      <p:sp>
        <p:nvSpPr>
          <p:cNvPr id="4" name="Нижний колонтитул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ru-RU"/>
          </a:p>
        </p:txBody>
      </p:sp>
      <p:sp>
        <p:nvSpPr>
          <p:cNvPr id="16" name="Номер слайда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725C68B6-61C2-468F-89AB-4B9F7531AA68}"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med">
    <p:fade/>
  </p:transition>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1.xml"/><Relationship Id="rId5" Type="http://schemas.openxmlformats.org/officeDocument/2006/relationships/image" Target="../media/image23.jpeg"/><Relationship Id="rId4" Type="http://schemas.openxmlformats.org/officeDocument/2006/relationships/image" Target="../media/image22.jpeg"/></Relationships>
</file>

<file path=ppt/slides/_rels/slide18.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25.png"/><Relationship Id="rId7" Type="http://schemas.openxmlformats.org/officeDocument/2006/relationships/image" Target="../media/image29.jpeg"/><Relationship Id="rId2" Type="http://schemas.openxmlformats.org/officeDocument/2006/relationships/image" Target="../media/image24.jpeg"/><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857232"/>
            <a:ext cx="2786050" cy="461665"/>
          </a:xfrm>
          <a:prstGeom prst="rect">
            <a:avLst/>
          </a:prstGeom>
          <a:noFill/>
        </p:spPr>
        <p:txBody>
          <a:bodyPr wrap="square" rtlCol="0">
            <a:spAutoFit/>
          </a:bodyPr>
          <a:lstStyle/>
          <a:p>
            <a:pPr algn="ctr"/>
            <a:r>
              <a:rPr lang="uk-UA" sz="2400" u="sng" dirty="0" err="1" smtClean="0">
                <a:solidFill>
                  <a:schemeClr val="bg2">
                    <a:lumMod val="50000"/>
                  </a:schemeClr>
                </a:solidFill>
                <a:latin typeface="Consolas" pitchFamily="49" charset="0"/>
              </a:rPr>
              <a:t>Портфоліо</a:t>
            </a:r>
            <a:endParaRPr lang="uk-UA" sz="2400" u="sng" dirty="0">
              <a:solidFill>
                <a:schemeClr val="bg2">
                  <a:lumMod val="50000"/>
                </a:schemeClr>
              </a:solidFill>
              <a:latin typeface="Consolas" pitchFamily="49" charset="0"/>
            </a:endParaRPr>
          </a:p>
        </p:txBody>
      </p:sp>
      <p:sp>
        <p:nvSpPr>
          <p:cNvPr id="6" name="TextBox 5"/>
          <p:cNvSpPr txBox="1"/>
          <p:nvPr/>
        </p:nvSpPr>
        <p:spPr>
          <a:xfrm>
            <a:off x="0" y="1428736"/>
            <a:ext cx="2643206" cy="2031325"/>
          </a:xfrm>
          <a:prstGeom prst="rect">
            <a:avLst/>
          </a:prstGeom>
          <a:noFill/>
        </p:spPr>
        <p:txBody>
          <a:bodyPr wrap="square" rtlCol="0">
            <a:spAutoFit/>
          </a:bodyPr>
          <a:lstStyle/>
          <a:p>
            <a:pPr algn="ctr">
              <a:lnSpc>
                <a:spcPct val="150000"/>
              </a:lnSpc>
            </a:pPr>
            <a:r>
              <a:rPr lang="uk-UA" sz="2800" b="1" dirty="0" err="1" smtClean="0">
                <a:effectLst>
                  <a:outerShdw blurRad="38100" dist="38100" dir="2700000" algn="tl">
                    <a:srgbClr val="000000">
                      <a:alpha val="43137"/>
                    </a:srgbClr>
                  </a:outerShdw>
                </a:effectLst>
                <a:latin typeface="Segoe Print" pitchFamily="2" charset="0"/>
              </a:rPr>
              <a:t>Шпільки</a:t>
            </a:r>
            <a:r>
              <a:rPr lang="uk-UA" sz="2800" b="1" dirty="0" smtClean="0">
                <a:effectLst>
                  <a:outerShdw blurRad="38100" dist="38100" dir="2700000" algn="tl">
                    <a:srgbClr val="000000">
                      <a:alpha val="43137"/>
                    </a:srgbClr>
                  </a:outerShdw>
                </a:effectLst>
                <a:latin typeface="Segoe Print" pitchFamily="2" charset="0"/>
              </a:rPr>
              <a:t> </a:t>
            </a:r>
          </a:p>
          <a:p>
            <a:pPr algn="ctr">
              <a:lnSpc>
                <a:spcPct val="150000"/>
              </a:lnSpc>
            </a:pPr>
            <a:r>
              <a:rPr lang="uk-UA" sz="2800" b="1" dirty="0" smtClean="0">
                <a:effectLst>
                  <a:outerShdw blurRad="38100" dist="38100" dir="2700000" algn="tl">
                    <a:srgbClr val="000000">
                      <a:alpha val="43137"/>
                    </a:srgbClr>
                  </a:outerShdw>
                </a:effectLst>
                <a:latin typeface="Segoe Print" pitchFamily="2" charset="0"/>
              </a:rPr>
              <a:t>Олени </a:t>
            </a:r>
          </a:p>
          <a:p>
            <a:pPr algn="ctr">
              <a:lnSpc>
                <a:spcPct val="150000"/>
              </a:lnSpc>
            </a:pPr>
            <a:r>
              <a:rPr lang="uk-UA" sz="2800" b="1" dirty="0" smtClean="0">
                <a:effectLst>
                  <a:outerShdw blurRad="38100" dist="38100" dir="2700000" algn="tl">
                    <a:srgbClr val="000000">
                      <a:alpha val="43137"/>
                    </a:srgbClr>
                  </a:outerShdw>
                </a:effectLst>
                <a:latin typeface="Segoe Print" pitchFamily="2" charset="0"/>
              </a:rPr>
              <a:t>Миколаївни </a:t>
            </a:r>
            <a:endParaRPr lang="uk-UA" sz="2800" b="1" dirty="0">
              <a:effectLst>
                <a:outerShdw blurRad="38100" dist="38100" dir="2700000" algn="tl">
                  <a:srgbClr val="000000">
                    <a:alpha val="43137"/>
                  </a:srgbClr>
                </a:outerShdw>
              </a:effectLst>
              <a:latin typeface="Segoe Print" pitchFamily="2" charset="0"/>
            </a:endParaRPr>
          </a:p>
        </p:txBody>
      </p:sp>
      <p:pic>
        <p:nvPicPr>
          <p:cNvPr id="1026" name="Picture 2" descr="C:\Users\компютер\Pictures\фотографії\DSCN2504.jpg"/>
          <p:cNvPicPr>
            <a:picLocks noChangeAspect="1" noChangeArrowheads="1"/>
          </p:cNvPicPr>
          <p:nvPr/>
        </p:nvPicPr>
        <p:blipFill>
          <a:blip r:embed="rId2" cstate="print"/>
          <a:srcRect/>
          <a:stretch>
            <a:fillRect/>
          </a:stretch>
        </p:blipFill>
        <p:spPr bwMode="auto">
          <a:xfrm>
            <a:off x="4286248" y="428604"/>
            <a:ext cx="3786214" cy="5953686"/>
          </a:xfrm>
          <a:prstGeom prst="rect">
            <a:avLst/>
          </a:prstGeom>
          <a:noFill/>
          <a:effectLst>
            <a:softEdge rad="317500"/>
          </a:effectLst>
        </p:spPr>
      </p:pic>
      <p:sp>
        <p:nvSpPr>
          <p:cNvPr id="7" name="Прямоугольник 6"/>
          <p:cNvSpPr/>
          <p:nvPr/>
        </p:nvSpPr>
        <p:spPr>
          <a:xfrm>
            <a:off x="0" y="4786322"/>
            <a:ext cx="2643174" cy="1200329"/>
          </a:xfrm>
          <a:prstGeom prst="rect">
            <a:avLst/>
          </a:prstGeom>
        </p:spPr>
        <p:txBody>
          <a:bodyPr wrap="square">
            <a:spAutoFit/>
          </a:bodyPr>
          <a:lstStyle/>
          <a:p>
            <a:pPr algn="ctr"/>
            <a:r>
              <a:rPr lang="ru-RU" dirty="0" err="1" smtClean="0">
                <a:solidFill>
                  <a:srgbClr val="002060"/>
                </a:solidFill>
                <a:latin typeface="Times New Roman" pitchFamily="18" charset="0"/>
                <a:cs typeface="Times New Roman" pitchFamily="18" charset="0"/>
              </a:rPr>
              <a:t>Педагогічне</a:t>
            </a:r>
            <a:r>
              <a:rPr lang="ru-RU" dirty="0" smtClean="0">
                <a:solidFill>
                  <a:srgbClr val="002060"/>
                </a:solidFill>
                <a:latin typeface="Times New Roman" pitchFamily="18" charset="0"/>
                <a:cs typeface="Times New Roman" pitchFamily="18" charset="0"/>
              </a:rPr>
              <a:t> кредо: </a:t>
            </a:r>
            <a:r>
              <a:rPr lang="ru-RU" b="1" i="1" dirty="0" smtClean="0">
                <a:solidFill>
                  <a:srgbClr val="C00000"/>
                </a:solidFill>
                <a:latin typeface="Times New Roman" pitchFamily="18" charset="0"/>
                <a:cs typeface="Times New Roman" pitchFamily="18" charset="0"/>
              </a:rPr>
              <a:t>«</a:t>
            </a:r>
            <a:r>
              <a:rPr lang="ru-RU" b="1" i="1" dirty="0" err="1" smtClean="0">
                <a:solidFill>
                  <a:srgbClr val="C00000"/>
                </a:solidFill>
                <a:latin typeface="Times New Roman" pitchFamily="18" charset="0"/>
                <a:cs typeface="Times New Roman" pitchFamily="18" charset="0"/>
              </a:rPr>
              <a:t>Вчитель</a:t>
            </a:r>
            <a:r>
              <a:rPr lang="ru-RU" b="1" i="1" dirty="0" smtClean="0">
                <a:solidFill>
                  <a:srgbClr val="C00000"/>
                </a:solidFill>
                <a:latin typeface="Times New Roman" pitchFamily="18" charset="0"/>
                <a:cs typeface="Times New Roman" pitchFamily="18" charset="0"/>
              </a:rPr>
              <a:t> </a:t>
            </a:r>
            <a:r>
              <a:rPr lang="ru-RU" b="1" i="1" dirty="0" err="1" smtClean="0">
                <a:solidFill>
                  <a:srgbClr val="C00000"/>
                </a:solidFill>
                <a:latin typeface="Times New Roman" pitchFamily="18" charset="0"/>
                <a:cs typeface="Times New Roman" pitchFamily="18" charset="0"/>
              </a:rPr>
              <a:t>перестає</a:t>
            </a:r>
            <a:r>
              <a:rPr lang="ru-RU" b="1" i="1" dirty="0" smtClean="0">
                <a:solidFill>
                  <a:srgbClr val="C00000"/>
                </a:solidFill>
                <a:latin typeface="Times New Roman" pitchFamily="18" charset="0"/>
                <a:cs typeface="Times New Roman" pitchFamily="18" charset="0"/>
              </a:rPr>
              <a:t> бути </a:t>
            </a:r>
            <a:r>
              <a:rPr lang="ru-RU" b="1" i="1" dirty="0" err="1" smtClean="0">
                <a:solidFill>
                  <a:srgbClr val="C00000"/>
                </a:solidFill>
                <a:latin typeface="Times New Roman" pitchFamily="18" charset="0"/>
                <a:cs typeface="Times New Roman" pitchFamily="18" charset="0"/>
              </a:rPr>
              <a:t>вчителем</a:t>
            </a:r>
            <a:r>
              <a:rPr lang="ru-RU" b="1" i="1" dirty="0" smtClean="0">
                <a:solidFill>
                  <a:srgbClr val="C00000"/>
                </a:solidFill>
                <a:latin typeface="Times New Roman" pitchFamily="18" charset="0"/>
                <a:cs typeface="Times New Roman" pitchFamily="18" charset="0"/>
              </a:rPr>
              <a:t>, </a:t>
            </a:r>
            <a:r>
              <a:rPr lang="ru-RU" b="1" i="1" dirty="0" err="1" smtClean="0">
                <a:solidFill>
                  <a:srgbClr val="C00000"/>
                </a:solidFill>
                <a:latin typeface="Times New Roman" pitchFamily="18" charset="0"/>
                <a:cs typeface="Times New Roman" pitchFamily="18" charset="0"/>
              </a:rPr>
              <a:t>якщо</a:t>
            </a:r>
            <a:r>
              <a:rPr lang="ru-RU" b="1" i="1" dirty="0" smtClean="0">
                <a:solidFill>
                  <a:srgbClr val="C00000"/>
                </a:solidFill>
                <a:latin typeface="Times New Roman" pitchFamily="18" charset="0"/>
                <a:cs typeface="Times New Roman" pitchFamily="18" charset="0"/>
              </a:rPr>
              <a:t> </a:t>
            </a:r>
            <a:r>
              <a:rPr lang="ru-RU" b="1" i="1" dirty="0" err="1" smtClean="0">
                <a:solidFill>
                  <a:srgbClr val="C00000"/>
                </a:solidFill>
                <a:latin typeface="Times New Roman" pitchFamily="18" charset="0"/>
                <a:cs typeface="Times New Roman" pitchFamily="18" charset="0"/>
              </a:rPr>
              <a:t>він</a:t>
            </a:r>
            <a:r>
              <a:rPr lang="ru-RU" b="1" i="1" dirty="0" smtClean="0">
                <a:solidFill>
                  <a:srgbClr val="C00000"/>
                </a:solidFill>
                <a:latin typeface="Times New Roman" pitchFamily="18" charset="0"/>
                <a:cs typeface="Times New Roman" pitchFamily="18" charset="0"/>
              </a:rPr>
              <a:t> </a:t>
            </a:r>
            <a:r>
              <a:rPr lang="ru-RU" b="1" i="1" dirty="0" err="1" smtClean="0">
                <a:solidFill>
                  <a:srgbClr val="C00000"/>
                </a:solidFill>
                <a:latin typeface="Times New Roman" pitchFamily="18" charset="0"/>
                <a:cs typeface="Times New Roman" pitchFamily="18" charset="0"/>
              </a:rPr>
              <a:t>перестає</a:t>
            </a:r>
            <a:r>
              <a:rPr lang="ru-RU" b="1" i="1" dirty="0" smtClean="0">
                <a:solidFill>
                  <a:srgbClr val="C00000"/>
                </a:solidFill>
                <a:latin typeface="Times New Roman" pitchFamily="18" charset="0"/>
                <a:cs typeface="Times New Roman" pitchFamily="18" charset="0"/>
              </a:rPr>
              <a:t> </a:t>
            </a:r>
            <a:r>
              <a:rPr lang="ru-RU" b="1" i="1" dirty="0" err="1" smtClean="0">
                <a:solidFill>
                  <a:srgbClr val="C00000"/>
                </a:solidFill>
                <a:latin typeface="Times New Roman" pitchFamily="18" charset="0"/>
                <a:cs typeface="Times New Roman" pitchFamily="18" charset="0"/>
              </a:rPr>
              <a:t>вчитися</a:t>
            </a:r>
            <a:r>
              <a:rPr lang="ru-RU" b="1" i="1" dirty="0" smtClean="0">
                <a:solidFill>
                  <a:srgbClr val="C00000"/>
                </a:solidFill>
                <a:latin typeface="Times New Roman" pitchFamily="18" charset="0"/>
                <a:cs typeface="Times New Roman" pitchFamily="18" charset="0"/>
              </a:rPr>
              <a:t>»</a:t>
            </a:r>
            <a:endParaRPr lang="uk-UA" b="1" i="1" dirty="0">
              <a:solidFill>
                <a:srgbClr val="C00000"/>
              </a:solidFill>
              <a:latin typeface="Times New Roman" pitchFamily="18" charset="0"/>
              <a:cs typeface="Times New Roman" pitchFamily="18" charset="0"/>
            </a:endParaRPr>
          </a:p>
        </p:txBody>
      </p:sp>
    </p:spTree>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1000108"/>
            <a:ext cx="8072462" cy="5572164"/>
          </a:xfrm>
        </p:spPr>
        <p:txBody>
          <a:bodyPr>
            <a:noAutofit/>
          </a:bodyPr>
          <a:lstStyle/>
          <a:p>
            <a:pPr>
              <a:buNone/>
            </a:pPr>
            <a:r>
              <a:rPr lang="uk-UA" sz="1200" dirty="0" smtClean="0">
                <a:latin typeface="Times New Roman" pitchFamily="18" charset="0"/>
                <a:cs typeface="Times New Roman" pitchFamily="18" charset="0"/>
              </a:rPr>
              <a:t/>
            </a:r>
            <a:br>
              <a:rPr lang="uk-UA" sz="1200" dirty="0" smtClean="0">
                <a:latin typeface="Times New Roman" pitchFamily="18" charset="0"/>
                <a:cs typeface="Times New Roman" pitchFamily="18" charset="0"/>
              </a:rPr>
            </a:br>
            <a:r>
              <a:rPr lang="uk-UA" sz="1800" u="sng" dirty="0" smtClean="0">
                <a:solidFill>
                  <a:schemeClr val="accent6">
                    <a:lumMod val="50000"/>
                  </a:schemeClr>
                </a:solidFill>
                <a:latin typeface="Times New Roman" pitchFamily="18" charset="0"/>
                <a:cs typeface="Times New Roman" pitchFamily="18" charset="0"/>
              </a:rPr>
              <a:t>1. Прізвище, ім'я, по батькові:   </a:t>
            </a:r>
            <a:r>
              <a:rPr lang="uk-UA" sz="1800" b="1" i="1" dirty="0" smtClean="0">
                <a:solidFill>
                  <a:srgbClr val="002060"/>
                </a:solidFill>
                <a:latin typeface="Times New Roman" pitchFamily="18" charset="0"/>
                <a:cs typeface="Times New Roman" pitchFamily="18" charset="0"/>
              </a:rPr>
              <a:t>Шпілька Олена Миколаївна</a:t>
            </a:r>
            <a:r>
              <a:rPr lang="uk-UA" sz="1800" dirty="0" smtClean="0">
                <a:solidFill>
                  <a:srgbClr val="002060"/>
                </a:solidFill>
                <a:latin typeface="Times New Roman" pitchFamily="18" charset="0"/>
                <a:cs typeface="Times New Roman" pitchFamily="18" charset="0"/>
              </a:rPr>
              <a:t/>
            </a:r>
            <a:br>
              <a:rPr lang="uk-UA" sz="1800" dirty="0" smtClean="0">
                <a:solidFill>
                  <a:srgbClr val="002060"/>
                </a:solidFill>
                <a:latin typeface="Times New Roman" pitchFamily="18" charset="0"/>
                <a:cs typeface="Times New Roman" pitchFamily="18" charset="0"/>
              </a:rPr>
            </a:br>
            <a:r>
              <a:rPr lang="uk-UA" sz="1800" u="sng" dirty="0" smtClean="0">
                <a:solidFill>
                  <a:schemeClr val="accent6">
                    <a:lumMod val="50000"/>
                  </a:schemeClr>
                </a:solidFill>
                <a:latin typeface="Times New Roman" pitchFamily="18" charset="0"/>
                <a:cs typeface="Times New Roman" pitchFamily="18" charset="0"/>
              </a:rPr>
              <a:t>2. Дата народження:  </a:t>
            </a:r>
            <a:r>
              <a:rPr lang="uk-UA" sz="1800" b="1" i="1" dirty="0" smtClean="0">
                <a:solidFill>
                  <a:srgbClr val="002060"/>
                </a:solidFill>
                <a:latin typeface="Times New Roman" pitchFamily="18" charset="0"/>
                <a:cs typeface="Times New Roman" pitchFamily="18" charset="0"/>
              </a:rPr>
              <a:t>22.01.1985р.</a:t>
            </a:r>
            <a:r>
              <a:rPr lang="uk-UA" sz="1800" dirty="0" smtClean="0">
                <a:solidFill>
                  <a:srgbClr val="002060"/>
                </a:solidFill>
                <a:latin typeface="Times New Roman" pitchFamily="18" charset="0"/>
                <a:cs typeface="Times New Roman" pitchFamily="18" charset="0"/>
              </a:rPr>
              <a:t/>
            </a:r>
            <a:br>
              <a:rPr lang="uk-UA" sz="1800" dirty="0" smtClean="0">
                <a:solidFill>
                  <a:srgbClr val="002060"/>
                </a:solidFill>
                <a:latin typeface="Times New Roman" pitchFamily="18" charset="0"/>
                <a:cs typeface="Times New Roman" pitchFamily="18" charset="0"/>
              </a:rPr>
            </a:br>
            <a:r>
              <a:rPr lang="uk-UA" sz="1800" u="sng" dirty="0" smtClean="0">
                <a:solidFill>
                  <a:schemeClr val="accent6">
                    <a:lumMod val="50000"/>
                  </a:schemeClr>
                </a:solidFill>
                <a:latin typeface="Times New Roman" pitchFamily="18" charset="0"/>
                <a:cs typeface="Times New Roman" pitchFamily="18" charset="0"/>
              </a:rPr>
              <a:t>3. Освіта:  </a:t>
            </a:r>
            <a:r>
              <a:rPr lang="uk-UA" sz="1800" b="1" i="1" dirty="0" smtClean="0">
                <a:solidFill>
                  <a:srgbClr val="002060"/>
                </a:solidFill>
                <a:latin typeface="Times New Roman" pitchFamily="18" charset="0"/>
                <a:cs typeface="Times New Roman" pitchFamily="18" charset="0"/>
              </a:rPr>
              <a:t>вища</a:t>
            </a:r>
            <a:r>
              <a:rPr lang="uk-UA" sz="1800" u="sng" dirty="0" smtClean="0">
                <a:solidFill>
                  <a:srgbClr val="002060"/>
                </a:solidFill>
                <a:latin typeface="Times New Roman" pitchFamily="18" charset="0"/>
                <a:cs typeface="Times New Roman" pitchFamily="18" charset="0"/>
              </a:rPr>
              <a:t/>
            </a:r>
            <a:br>
              <a:rPr lang="uk-UA" sz="1800" u="sng" dirty="0" smtClean="0">
                <a:solidFill>
                  <a:srgbClr val="002060"/>
                </a:solidFill>
                <a:latin typeface="Times New Roman" pitchFamily="18" charset="0"/>
                <a:cs typeface="Times New Roman" pitchFamily="18" charset="0"/>
              </a:rPr>
            </a:br>
            <a:r>
              <a:rPr lang="uk-UA" sz="1800" u="sng" dirty="0" smtClean="0">
                <a:solidFill>
                  <a:schemeClr val="accent6">
                    <a:lumMod val="50000"/>
                  </a:schemeClr>
                </a:solidFill>
                <a:latin typeface="Times New Roman" pitchFamily="18" charset="0"/>
                <a:cs typeface="Times New Roman" pitchFamily="18" charset="0"/>
              </a:rPr>
              <a:t>4. Який навчальний заклад закінчила: </a:t>
            </a:r>
            <a:r>
              <a:rPr lang="uk-UA" sz="1800" b="1" i="1" dirty="0" smtClean="0">
                <a:solidFill>
                  <a:srgbClr val="002060"/>
                </a:solidFill>
                <a:latin typeface="Times New Roman" pitchFamily="18" charset="0"/>
                <a:cs typeface="Times New Roman" pitchFamily="18" charset="0"/>
              </a:rPr>
              <a:t>Ужгородський національний університет</a:t>
            </a:r>
            <a:r>
              <a:rPr lang="uk-UA" sz="1800" i="1" dirty="0" smtClean="0">
                <a:solidFill>
                  <a:srgbClr val="002060"/>
                </a:solidFill>
                <a:latin typeface="Times New Roman" pitchFamily="18" charset="0"/>
                <a:cs typeface="Times New Roman" pitchFamily="18" charset="0"/>
              </a:rPr>
              <a:t/>
            </a:r>
            <a:br>
              <a:rPr lang="uk-UA" sz="1800" i="1" dirty="0" smtClean="0">
                <a:solidFill>
                  <a:srgbClr val="002060"/>
                </a:solidFill>
                <a:latin typeface="Times New Roman" pitchFamily="18" charset="0"/>
                <a:cs typeface="Times New Roman" pitchFamily="18" charset="0"/>
              </a:rPr>
            </a:br>
            <a:r>
              <a:rPr lang="uk-UA" sz="1800" u="sng" dirty="0" smtClean="0">
                <a:solidFill>
                  <a:schemeClr val="accent6">
                    <a:lumMod val="50000"/>
                  </a:schemeClr>
                </a:solidFill>
                <a:latin typeface="Times New Roman" pitchFamily="18" charset="0"/>
                <a:cs typeface="Times New Roman" pitchFamily="18" charset="0"/>
              </a:rPr>
              <a:t>5. Спеціальність за дипломом: </a:t>
            </a:r>
            <a:r>
              <a:rPr lang="uk-UA" sz="1800" b="1" i="1" dirty="0" err="1" smtClean="0">
                <a:solidFill>
                  <a:srgbClr val="002060"/>
                </a:solidFill>
                <a:latin typeface="Times New Roman" pitchFamily="18" charset="0"/>
                <a:cs typeface="Times New Roman" pitchFamily="18" charset="0"/>
              </a:rPr>
              <a:t>“Математика”</a:t>
            </a:r>
            <a:r>
              <a:rPr lang="uk-UA" sz="1800" dirty="0" smtClean="0">
                <a:solidFill>
                  <a:srgbClr val="002060"/>
                </a:solidFill>
                <a:latin typeface="Times New Roman" pitchFamily="18" charset="0"/>
                <a:cs typeface="Times New Roman" pitchFamily="18" charset="0"/>
              </a:rPr>
              <a:t/>
            </a:r>
            <a:br>
              <a:rPr lang="uk-UA" sz="1800" dirty="0" smtClean="0">
                <a:solidFill>
                  <a:srgbClr val="002060"/>
                </a:solidFill>
                <a:latin typeface="Times New Roman" pitchFamily="18" charset="0"/>
                <a:cs typeface="Times New Roman" pitchFamily="18" charset="0"/>
              </a:rPr>
            </a:br>
            <a:r>
              <a:rPr lang="uk-UA" sz="1800" u="sng" dirty="0" smtClean="0">
                <a:solidFill>
                  <a:schemeClr val="accent6">
                    <a:lumMod val="50000"/>
                  </a:schemeClr>
                </a:solidFill>
                <a:latin typeface="Times New Roman" pitchFamily="18" charset="0"/>
                <a:cs typeface="Times New Roman" pitchFamily="18" charset="0"/>
              </a:rPr>
              <a:t>6. Кваліфікація за дипломом: </a:t>
            </a:r>
            <a:r>
              <a:rPr lang="uk-UA" sz="1800" b="1" i="1" dirty="0" smtClean="0">
                <a:solidFill>
                  <a:srgbClr val="002060"/>
                </a:solidFill>
                <a:latin typeface="Times New Roman" pitchFamily="18" charset="0"/>
                <a:cs typeface="Times New Roman" pitchFamily="18" charset="0"/>
              </a:rPr>
              <a:t>математик, викладач математики та інформатики</a:t>
            </a:r>
            <a:r>
              <a:rPr lang="uk-UA" sz="1800" b="1" dirty="0" smtClean="0">
                <a:solidFill>
                  <a:srgbClr val="002060"/>
                </a:solidFill>
                <a:latin typeface="Times New Roman" pitchFamily="18" charset="0"/>
                <a:cs typeface="Times New Roman" pitchFamily="18" charset="0"/>
              </a:rPr>
              <a:t/>
            </a:r>
            <a:br>
              <a:rPr lang="uk-UA" sz="1800" b="1" dirty="0" smtClean="0">
                <a:solidFill>
                  <a:srgbClr val="002060"/>
                </a:solidFill>
                <a:latin typeface="Times New Roman" pitchFamily="18" charset="0"/>
                <a:cs typeface="Times New Roman" pitchFamily="18" charset="0"/>
              </a:rPr>
            </a:br>
            <a:r>
              <a:rPr lang="uk-UA" sz="1800" u="sng" dirty="0" smtClean="0">
                <a:solidFill>
                  <a:schemeClr val="accent6">
                    <a:lumMod val="50000"/>
                  </a:schemeClr>
                </a:solidFill>
                <a:latin typeface="Times New Roman" pitchFamily="18" charset="0"/>
                <a:cs typeface="Times New Roman" pitchFamily="18" charset="0"/>
              </a:rPr>
              <a:t>7. Диплом: </a:t>
            </a:r>
            <a:r>
              <a:rPr lang="uk-UA" sz="1800" b="1" i="1" dirty="0" smtClean="0">
                <a:solidFill>
                  <a:srgbClr val="002060"/>
                </a:solidFill>
                <a:latin typeface="Times New Roman" pitchFamily="18" charset="0"/>
                <a:cs typeface="Times New Roman" pitchFamily="18" charset="0"/>
              </a:rPr>
              <a:t>серія АК  №32131780 </a:t>
            </a:r>
            <a:r>
              <a:rPr lang="uk-UA" sz="1800" b="1" dirty="0" smtClean="0">
                <a:solidFill>
                  <a:srgbClr val="002060"/>
                </a:solidFill>
                <a:latin typeface="Times New Roman" pitchFamily="18" charset="0"/>
                <a:cs typeface="Times New Roman" pitchFamily="18" charset="0"/>
              </a:rPr>
              <a:t>, дата видачі </a:t>
            </a:r>
            <a:r>
              <a:rPr lang="uk-UA" sz="1800" b="1" i="1" dirty="0" smtClean="0">
                <a:solidFill>
                  <a:srgbClr val="002060"/>
                </a:solidFill>
                <a:latin typeface="Times New Roman" pitchFamily="18" charset="0"/>
                <a:cs typeface="Times New Roman" pitchFamily="18" charset="0"/>
              </a:rPr>
              <a:t>27 червня 2007р</a:t>
            </a:r>
            <a:r>
              <a:rPr lang="uk-UA" sz="1800" b="1" dirty="0" smtClean="0">
                <a:solidFill>
                  <a:srgbClr val="002060"/>
                </a:solidFill>
                <a:latin typeface="Times New Roman" pitchFamily="18" charset="0"/>
                <a:cs typeface="Times New Roman" pitchFamily="18" charset="0"/>
              </a:rPr>
              <a:t>.</a:t>
            </a:r>
          </a:p>
          <a:p>
            <a:pPr>
              <a:buNone/>
            </a:pPr>
            <a:r>
              <a:rPr lang="uk-UA" sz="1800" dirty="0" smtClean="0">
                <a:solidFill>
                  <a:schemeClr val="accent6">
                    <a:lumMod val="50000"/>
                  </a:schemeClr>
                </a:solidFill>
                <a:latin typeface="Times New Roman" pitchFamily="18" charset="0"/>
                <a:cs typeface="Times New Roman" pitchFamily="18" charset="0"/>
              </a:rPr>
              <a:t>     </a:t>
            </a:r>
            <a:r>
              <a:rPr lang="uk-UA" sz="1800" u="sng" dirty="0" smtClean="0">
                <a:solidFill>
                  <a:schemeClr val="accent6">
                    <a:lumMod val="50000"/>
                  </a:schemeClr>
                </a:solidFill>
                <a:latin typeface="Times New Roman" pitchFamily="18" charset="0"/>
                <a:cs typeface="Times New Roman" pitchFamily="18" charset="0"/>
              </a:rPr>
              <a:t>8. Курсова перепідготовка: </a:t>
            </a:r>
            <a:r>
              <a:rPr lang="uk-UA" sz="1800" b="1" i="1" dirty="0" smtClean="0">
                <a:solidFill>
                  <a:srgbClr val="002060"/>
                </a:solidFill>
                <a:latin typeface="Times New Roman" pitchFamily="18" charset="0"/>
                <a:cs typeface="Times New Roman" pitchFamily="18" charset="0"/>
              </a:rPr>
              <a:t>вчителів інформатики, Закарпатський інститут післядипломної педагогічної освіти, посвідчення № 4519, 2010 рік</a:t>
            </a:r>
            <a:r>
              <a:rPr lang="uk-UA" sz="1800" dirty="0" smtClean="0">
                <a:solidFill>
                  <a:srgbClr val="002060"/>
                </a:solidFill>
                <a:latin typeface="Times New Roman" pitchFamily="18" charset="0"/>
                <a:cs typeface="Times New Roman" pitchFamily="18" charset="0"/>
              </a:rPr>
              <a:t/>
            </a:r>
            <a:br>
              <a:rPr lang="uk-UA" sz="1800" dirty="0" smtClean="0">
                <a:solidFill>
                  <a:srgbClr val="002060"/>
                </a:solidFill>
                <a:latin typeface="Times New Roman" pitchFamily="18" charset="0"/>
                <a:cs typeface="Times New Roman" pitchFamily="18" charset="0"/>
              </a:rPr>
            </a:br>
            <a:r>
              <a:rPr lang="uk-UA" sz="1800" b="1" u="sng" dirty="0" smtClean="0">
                <a:solidFill>
                  <a:schemeClr val="accent6">
                    <a:lumMod val="50000"/>
                  </a:schemeClr>
                </a:solidFill>
                <a:latin typeface="Times New Roman" pitchFamily="18" charset="0"/>
                <a:cs typeface="Times New Roman" pitchFamily="18" charset="0"/>
              </a:rPr>
              <a:t>9. Курси:</a:t>
            </a:r>
          </a:p>
          <a:p>
            <a:pPr marL="903288" indent="-273050">
              <a:buFont typeface="Wingdings" pitchFamily="2" charset="2"/>
              <a:buChar char="v"/>
            </a:pPr>
            <a:r>
              <a:rPr lang="uk-UA" sz="1800" b="1" i="1" dirty="0" err="1" smtClean="0">
                <a:solidFill>
                  <a:srgbClr val="002060"/>
                </a:solidFill>
                <a:latin typeface="Times New Roman" pitchFamily="18" charset="0"/>
                <a:cs typeface="Times New Roman" pitchFamily="18" charset="0"/>
              </a:rPr>
              <a:t>Інтел</a:t>
            </a:r>
            <a:r>
              <a:rPr lang="uk-UA" sz="1800" b="1" i="1" dirty="0" smtClean="0">
                <a:solidFill>
                  <a:srgbClr val="002060"/>
                </a:solidFill>
                <a:latin typeface="Times New Roman" pitchFamily="18" charset="0"/>
                <a:cs typeface="Times New Roman" pitchFamily="18" charset="0"/>
              </a:rPr>
              <a:t> </a:t>
            </a:r>
            <a:r>
              <a:rPr lang="uk-UA" sz="1800" b="1" i="1" dirty="0" err="1" smtClean="0">
                <a:solidFill>
                  <a:srgbClr val="002060"/>
                </a:solidFill>
                <a:latin typeface="Times New Roman" pitchFamily="18" charset="0"/>
                <a:cs typeface="Times New Roman" pitchFamily="18" charset="0"/>
              </a:rPr>
              <a:t>“Навчання</a:t>
            </a:r>
            <a:r>
              <a:rPr lang="uk-UA" sz="1800" b="1" i="1" dirty="0" smtClean="0">
                <a:solidFill>
                  <a:srgbClr val="002060"/>
                </a:solidFill>
                <a:latin typeface="Times New Roman" pitchFamily="18" charset="0"/>
                <a:cs typeface="Times New Roman" pitchFamily="18" charset="0"/>
              </a:rPr>
              <a:t> для </a:t>
            </a:r>
            <a:r>
              <a:rPr lang="uk-UA" sz="1800" b="1" i="1" dirty="0" err="1" smtClean="0">
                <a:solidFill>
                  <a:srgbClr val="002060"/>
                </a:solidFill>
                <a:latin typeface="Times New Roman" pitchFamily="18" charset="0"/>
                <a:cs typeface="Times New Roman" pitchFamily="18" charset="0"/>
              </a:rPr>
              <a:t>майбутнього”</a:t>
            </a:r>
            <a:endParaRPr lang="uk-UA" sz="1800" b="1" i="1" dirty="0" smtClean="0">
              <a:solidFill>
                <a:srgbClr val="002060"/>
              </a:solidFill>
              <a:latin typeface="Times New Roman" pitchFamily="18" charset="0"/>
              <a:cs typeface="Times New Roman" pitchFamily="18" charset="0"/>
            </a:endParaRPr>
          </a:p>
          <a:p>
            <a:pPr marL="903288" indent="-273050">
              <a:buFont typeface="Wingdings" pitchFamily="2" charset="2"/>
              <a:buChar char="v"/>
            </a:pPr>
            <a:r>
              <a:rPr lang="uk-UA" sz="1800" b="1" i="1" dirty="0" smtClean="0">
                <a:solidFill>
                  <a:srgbClr val="002060"/>
                </a:solidFill>
                <a:latin typeface="Times New Roman" pitchFamily="18" charset="0"/>
                <a:cs typeface="Times New Roman" pitchFamily="18" charset="0"/>
              </a:rPr>
              <a:t> </a:t>
            </a:r>
            <a:r>
              <a:rPr lang="uk-UA" sz="1800" b="1" i="1" dirty="0" err="1" smtClean="0">
                <a:solidFill>
                  <a:srgbClr val="002060"/>
                </a:solidFill>
                <a:latin typeface="Times New Roman" pitchFamily="18" charset="0"/>
                <a:cs typeface="Times New Roman" pitchFamily="18" charset="0"/>
              </a:rPr>
              <a:t>“Основи</a:t>
            </a:r>
            <a:r>
              <a:rPr lang="uk-UA" sz="1800" b="1" i="1" dirty="0" smtClean="0">
                <a:solidFill>
                  <a:srgbClr val="002060"/>
                </a:solidFill>
                <a:latin typeface="Times New Roman" pitchFamily="18" charset="0"/>
                <a:cs typeface="Times New Roman" pitchFamily="18" charset="0"/>
              </a:rPr>
              <a:t> комп'ютерної </a:t>
            </a:r>
            <a:r>
              <a:rPr lang="uk-UA" sz="1800" b="1" i="1" dirty="0" err="1" smtClean="0">
                <a:solidFill>
                  <a:srgbClr val="002060"/>
                </a:solidFill>
                <a:latin typeface="Times New Roman" pitchFamily="18" charset="0"/>
                <a:cs typeface="Times New Roman" pitchFamily="18" charset="0"/>
              </a:rPr>
              <a:t>грамотності”</a:t>
            </a:r>
            <a:r>
              <a:rPr lang="uk-UA" sz="1800" b="1" i="1" dirty="0" smtClean="0">
                <a:solidFill>
                  <a:srgbClr val="002060"/>
                </a:solidFill>
                <a:latin typeface="Times New Roman" pitchFamily="18" charset="0"/>
                <a:cs typeface="Times New Roman" pitchFamily="18" charset="0"/>
              </a:rPr>
              <a:t> та </a:t>
            </a:r>
            <a:r>
              <a:rPr lang="uk-UA" sz="1800" b="1" i="1" dirty="0" err="1" smtClean="0">
                <a:solidFill>
                  <a:srgbClr val="002060"/>
                </a:solidFill>
                <a:latin typeface="Times New Roman" pitchFamily="18" charset="0"/>
                <a:cs typeface="Times New Roman" pitchFamily="18" charset="0"/>
              </a:rPr>
              <a:t>“Основи</a:t>
            </a:r>
            <a:r>
              <a:rPr lang="uk-UA" sz="1800" b="1" i="1" dirty="0" smtClean="0">
                <a:solidFill>
                  <a:srgbClr val="002060"/>
                </a:solidFill>
                <a:latin typeface="Times New Roman" pitchFamily="18" charset="0"/>
                <a:cs typeface="Times New Roman" pitchFamily="18" charset="0"/>
              </a:rPr>
              <a:t> </a:t>
            </a:r>
            <a:r>
              <a:rPr lang="uk-UA" sz="1800" b="1" i="1" dirty="0" err="1" smtClean="0">
                <a:solidFill>
                  <a:srgbClr val="002060"/>
                </a:solidFill>
                <a:latin typeface="Times New Roman" pitchFamily="18" charset="0"/>
                <a:cs typeface="Times New Roman" pitchFamily="18" charset="0"/>
              </a:rPr>
              <a:t>Інтернет”</a:t>
            </a:r>
            <a:endParaRPr lang="uk-UA" sz="1800" b="1" i="1" dirty="0" smtClean="0">
              <a:solidFill>
                <a:srgbClr val="002060"/>
              </a:solidFill>
              <a:latin typeface="Times New Roman" pitchFamily="18" charset="0"/>
              <a:cs typeface="Times New Roman" pitchFamily="18" charset="0"/>
            </a:endParaRPr>
          </a:p>
          <a:p>
            <a:pPr marL="903288" indent="-273050">
              <a:buFont typeface="Wingdings" pitchFamily="2" charset="2"/>
              <a:buChar char="v"/>
            </a:pPr>
            <a:r>
              <a:rPr lang="uk-UA" sz="1800" b="1" i="1" dirty="0" smtClean="0">
                <a:solidFill>
                  <a:srgbClr val="002060"/>
                </a:solidFill>
                <a:latin typeface="Times New Roman" pitchFamily="18" charset="0"/>
                <a:cs typeface="Times New Roman" pitchFamily="18" charset="0"/>
              </a:rPr>
              <a:t> Про перевірку знань з питань охорони праці</a:t>
            </a:r>
            <a:r>
              <a:rPr lang="uk-UA" sz="2800" dirty="0" smtClean="0">
                <a:solidFill>
                  <a:srgbClr val="002060"/>
                </a:solidFill>
                <a:latin typeface="Times New Roman" pitchFamily="18" charset="0"/>
                <a:cs typeface="Times New Roman" pitchFamily="18" charset="0"/>
              </a:rPr>
              <a:t/>
            </a:r>
            <a:br>
              <a:rPr lang="uk-UA" sz="2800" dirty="0" smtClean="0">
                <a:solidFill>
                  <a:srgbClr val="002060"/>
                </a:solidFill>
                <a:latin typeface="Times New Roman" pitchFamily="18" charset="0"/>
                <a:cs typeface="Times New Roman" pitchFamily="18" charset="0"/>
              </a:rPr>
            </a:br>
            <a:endParaRPr lang="uk-UA" sz="2800" dirty="0" smtClean="0">
              <a:solidFill>
                <a:srgbClr val="002060"/>
              </a:solidFill>
              <a:latin typeface="Times New Roman" pitchFamily="18" charset="0"/>
              <a:cs typeface="Times New Roman" pitchFamily="18" charset="0"/>
            </a:endParaRPr>
          </a:p>
          <a:p>
            <a:pPr>
              <a:buNone/>
            </a:pPr>
            <a:endParaRPr lang="uk-UA" sz="1200" dirty="0" smtClean="0"/>
          </a:p>
          <a:p>
            <a:pPr>
              <a:buNone/>
            </a:pPr>
            <a:endParaRPr lang="uk-UA" sz="1200" dirty="0"/>
          </a:p>
        </p:txBody>
      </p:sp>
      <p:sp>
        <p:nvSpPr>
          <p:cNvPr id="5" name="Прямоугольник 4"/>
          <p:cNvSpPr/>
          <p:nvPr/>
        </p:nvSpPr>
        <p:spPr>
          <a:xfrm>
            <a:off x="1214414" y="0"/>
            <a:ext cx="6325578" cy="923330"/>
          </a:xfrm>
          <a:prstGeom prst="rect">
            <a:avLst/>
          </a:prstGeom>
          <a:noFill/>
        </p:spPr>
        <p:txBody>
          <a:bodyPr wrap="square" lIns="91440" tIns="45720" rIns="91440" bIns="45720">
            <a:spAutoFit/>
          </a:bodyPr>
          <a:lstStyle/>
          <a:p>
            <a:pPr algn="ctr"/>
            <a:r>
              <a:rPr lang="uk-UA" sz="54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Times New Roman" pitchFamily="18" charset="0"/>
                <a:cs typeface="Times New Roman" pitchFamily="18" charset="0"/>
              </a:rPr>
              <a:t> </a:t>
            </a:r>
            <a:r>
              <a:rPr lang="uk-UA" sz="48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Times New Roman" pitchFamily="18" charset="0"/>
                <a:cs typeface="Times New Roman" pitchFamily="18" charset="0"/>
              </a:rPr>
              <a:t>Загальні відомості </a:t>
            </a:r>
            <a:endParaRPr lang="uk-UA" sz="48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spTree>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компютер\Pictures\ГРАМОТИ\img009.jpg"/>
          <p:cNvPicPr>
            <a:picLocks noChangeAspect="1" noChangeArrowheads="1"/>
          </p:cNvPicPr>
          <p:nvPr/>
        </p:nvPicPr>
        <p:blipFill>
          <a:blip r:embed="rId2"/>
          <a:srcRect r="2646" b="18104"/>
          <a:stretch>
            <a:fillRect/>
          </a:stretch>
        </p:blipFill>
        <p:spPr bwMode="auto">
          <a:xfrm>
            <a:off x="1714480" y="2714620"/>
            <a:ext cx="4929222" cy="1571636"/>
          </a:xfrm>
          <a:prstGeom prst="rect">
            <a:avLst/>
          </a:prstGeom>
          <a:ln>
            <a:noFill/>
          </a:ln>
          <a:effectLst>
            <a:outerShdw blurRad="190500" algn="tl" rotWithShape="0">
              <a:srgbClr val="000000">
                <a:alpha val="70000"/>
              </a:srgbClr>
            </a:outerShdw>
          </a:effectLst>
        </p:spPr>
      </p:pic>
      <p:pic>
        <p:nvPicPr>
          <p:cNvPr id="1027" name="Picture 3" descr="C:\Users\компютер\Pictures\ГРАМОТИ\img014.jpg"/>
          <p:cNvPicPr>
            <a:picLocks noChangeAspect="1" noChangeArrowheads="1"/>
          </p:cNvPicPr>
          <p:nvPr/>
        </p:nvPicPr>
        <p:blipFill>
          <a:blip r:embed="rId3"/>
          <a:srcRect/>
          <a:stretch>
            <a:fillRect/>
          </a:stretch>
        </p:blipFill>
        <p:spPr bwMode="auto">
          <a:xfrm>
            <a:off x="2214546" y="4357694"/>
            <a:ext cx="3864110" cy="2500306"/>
          </a:xfrm>
          <a:prstGeom prst="rect">
            <a:avLst/>
          </a:prstGeom>
          <a:ln>
            <a:noFill/>
          </a:ln>
          <a:effectLst>
            <a:outerShdw blurRad="190500" algn="tl" rotWithShape="0">
              <a:srgbClr val="000000">
                <a:alpha val="70000"/>
              </a:srgbClr>
            </a:outerShdw>
          </a:effectLst>
        </p:spPr>
      </p:pic>
      <p:pic>
        <p:nvPicPr>
          <p:cNvPr id="1028" name="Picture 4" descr="C:\Users\компютер\Pictures\ГРАМОТИ\img004.jpg"/>
          <p:cNvPicPr>
            <a:picLocks noChangeAspect="1" noChangeArrowheads="1"/>
          </p:cNvPicPr>
          <p:nvPr/>
        </p:nvPicPr>
        <p:blipFill>
          <a:blip r:embed="rId4" cstate="print"/>
          <a:srcRect/>
          <a:stretch>
            <a:fillRect/>
          </a:stretch>
        </p:blipFill>
        <p:spPr bwMode="auto">
          <a:xfrm>
            <a:off x="214282" y="214290"/>
            <a:ext cx="3357586" cy="2314898"/>
          </a:xfrm>
          <a:prstGeom prst="rect">
            <a:avLst/>
          </a:prstGeom>
          <a:ln>
            <a:noFill/>
          </a:ln>
          <a:effectLst>
            <a:outerShdw blurRad="292100" dist="139700" dir="2700000" algn="tl" rotWithShape="0">
              <a:srgbClr val="333333">
                <a:alpha val="65000"/>
              </a:srgbClr>
            </a:outerShdw>
          </a:effectLst>
        </p:spPr>
      </p:pic>
      <p:pic>
        <p:nvPicPr>
          <p:cNvPr id="1029" name="Picture 5" descr="C:\Users\компютер\Pictures\ГРАМОТИ\img008.jpg"/>
          <p:cNvPicPr>
            <a:picLocks noChangeAspect="1" noChangeArrowheads="1"/>
          </p:cNvPicPr>
          <p:nvPr/>
        </p:nvPicPr>
        <p:blipFill>
          <a:blip r:embed="rId5" cstate="print"/>
          <a:srcRect/>
          <a:stretch>
            <a:fillRect/>
          </a:stretch>
        </p:blipFill>
        <p:spPr bwMode="auto">
          <a:xfrm>
            <a:off x="4786314" y="214290"/>
            <a:ext cx="3126024" cy="2225461"/>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fade">
                                      <p:cBhvr>
                                        <p:cTn id="7" dur="1000"/>
                                        <p:tgtEl>
                                          <p:spTgt spid="1028"/>
                                        </p:tgtEl>
                                      </p:cBhvr>
                                    </p:animEffect>
                                    <p:anim calcmode="lin" valueType="num">
                                      <p:cBhvr>
                                        <p:cTn id="8" dur="1000" fill="hold"/>
                                        <p:tgtEl>
                                          <p:spTgt spid="1028"/>
                                        </p:tgtEl>
                                        <p:attrNameLst>
                                          <p:attrName>ppt_x</p:attrName>
                                        </p:attrNameLst>
                                      </p:cBhvr>
                                      <p:tavLst>
                                        <p:tav tm="0">
                                          <p:val>
                                            <p:strVal val="#ppt_x"/>
                                          </p:val>
                                        </p:tav>
                                        <p:tav tm="100000">
                                          <p:val>
                                            <p:strVal val="#ppt_x"/>
                                          </p:val>
                                        </p:tav>
                                      </p:tavLst>
                                    </p:anim>
                                    <p:anim calcmode="lin" valueType="num">
                                      <p:cBhvr>
                                        <p:cTn id="9" dur="1000" fill="hold"/>
                                        <p:tgtEl>
                                          <p:spTgt spid="1028"/>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029"/>
                                        </p:tgtEl>
                                        <p:attrNameLst>
                                          <p:attrName>style.visibility</p:attrName>
                                        </p:attrNameLst>
                                      </p:cBhvr>
                                      <p:to>
                                        <p:strVal val="visible"/>
                                      </p:to>
                                    </p:set>
                                    <p:animEffect transition="in" filter="fade">
                                      <p:cBhvr>
                                        <p:cTn id="12" dur="1000"/>
                                        <p:tgtEl>
                                          <p:spTgt spid="1029"/>
                                        </p:tgtEl>
                                      </p:cBhvr>
                                    </p:animEffect>
                                    <p:anim calcmode="lin" valueType="num">
                                      <p:cBhvr>
                                        <p:cTn id="13" dur="1000" fill="hold"/>
                                        <p:tgtEl>
                                          <p:spTgt spid="1029"/>
                                        </p:tgtEl>
                                        <p:attrNameLst>
                                          <p:attrName>ppt_x</p:attrName>
                                        </p:attrNameLst>
                                      </p:cBhvr>
                                      <p:tavLst>
                                        <p:tav tm="0">
                                          <p:val>
                                            <p:strVal val="#ppt_x"/>
                                          </p:val>
                                        </p:tav>
                                        <p:tav tm="100000">
                                          <p:val>
                                            <p:strVal val="#ppt_x"/>
                                          </p:val>
                                        </p:tav>
                                      </p:tavLst>
                                    </p:anim>
                                    <p:anim calcmode="lin" valueType="num">
                                      <p:cBhvr>
                                        <p:cTn id="14" dur="1000" fill="hold"/>
                                        <p:tgtEl>
                                          <p:spTgt spid="1029"/>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55" presetClass="entr" presetSubtype="0"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1000" fill="hold"/>
                                        <p:tgtEl>
                                          <p:spTgt spid="2"/>
                                        </p:tgtEl>
                                        <p:attrNameLst>
                                          <p:attrName>ppt_w</p:attrName>
                                        </p:attrNameLst>
                                      </p:cBhvr>
                                      <p:tavLst>
                                        <p:tav tm="0">
                                          <p:val>
                                            <p:strVal val="#ppt_w*0.70"/>
                                          </p:val>
                                        </p:tav>
                                        <p:tav tm="100000">
                                          <p:val>
                                            <p:strVal val="#ppt_w"/>
                                          </p:val>
                                        </p:tav>
                                      </p:tavLst>
                                    </p:anim>
                                    <p:anim calcmode="lin" valueType="num">
                                      <p:cBhvr>
                                        <p:cTn id="19" dur="1000" fill="hold"/>
                                        <p:tgtEl>
                                          <p:spTgt spid="2"/>
                                        </p:tgtEl>
                                        <p:attrNameLst>
                                          <p:attrName>ppt_h</p:attrName>
                                        </p:attrNameLst>
                                      </p:cBhvr>
                                      <p:tavLst>
                                        <p:tav tm="0">
                                          <p:val>
                                            <p:strVal val="#ppt_h"/>
                                          </p:val>
                                        </p:tav>
                                        <p:tav tm="100000">
                                          <p:val>
                                            <p:strVal val="#ppt_h"/>
                                          </p:val>
                                        </p:tav>
                                      </p:tavLst>
                                    </p:anim>
                                    <p:animEffect transition="in" filter="fade">
                                      <p:cBhvr>
                                        <p:cTn id="20" dur="1000"/>
                                        <p:tgtEl>
                                          <p:spTgt spid="2"/>
                                        </p:tgtEl>
                                      </p:cBhvr>
                                    </p:animEffect>
                                  </p:childTnLst>
                                </p:cTn>
                              </p:par>
                            </p:childTnLst>
                          </p:cTn>
                        </p:par>
                        <p:par>
                          <p:cTn id="21" fill="hold">
                            <p:stCondLst>
                              <p:cond delay="2000"/>
                            </p:stCondLst>
                            <p:childTnLst>
                              <p:par>
                                <p:cTn id="22" presetID="17" presetClass="entr" presetSubtype="10" fill="hold" nodeType="afterEffect">
                                  <p:stCondLst>
                                    <p:cond delay="0"/>
                                  </p:stCondLst>
                                  <p:childTnLst>
                                    <p:set>
                                      <p:cBhvr>
                                        <p:cTn id="23" dur="1" fill="hold">
                                          <p:stCondLst>
                                            <p:cond delay="0"/>
                                          </p:stCondLst>
                                        </p:cTn>
                                        <p:tgtEl>
                                          <p:spTgt spid="1027"/>
                                        </p:tgtEl>
                                        <p:attrNameLst>
                                          <p:attrName>style.visibility</p:attrName>
                                        </p:attrNameLst>
                                      </p:cBhvr>
                                      <p:to>
                                        <p:strVal val="visible"/>
                                      </p:to>
                                    </p:set>
                                    <p:anim calcmode="lin" valueType="num">
                                      <p:cBhvr>
                                        <p:cTn id="24" dur="1000" fill="hold"/>
                                        <p:tgtEl>
                                          <p:spTgt spid="1027"/>
                                        </p:tgtEl>
                                        <p:attrNameLst>
                                          <p:attrName>ppt_w</p:attrName>
                                        </p:attrNameLst>
                                      </p:cBhvr>
                                      <p:tavLst>
                                        <p:tav tm="0">
                                          <p:val>
                                            <p:fltVal val="0"/>
                                          </p:val>
                                        </p:tav>
                                        <p:tav tm="100000">
                                          <p:val>
                                            <p:strVal val="#ppt_w"/>
                                          </p:val>
                                        </p:tav>
                                      </p:tavLst>
                                    </p:anim>
                                    <p:anim calcmode="lin" valueType="num">
                                      <p:cBhvr>
                                        <p:cTn id="25" dur="1000" fill="hold"/>
                                        <p:tgtEl>
                                          <p:spTgt spid="102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214414" y="0"/>
            <a:ext cx="6325578" cy="923330"/>
          </a:xfrm>
          <a:prstGeom prst="rect">
            <a:avLst/>
          </a:prstGeom>
          <a:noFill/>
        </p:spPr>
        <p:txBody>
          <a:bodyPr wrap="square" lIns="91440" tIns="45720" rIns="91440" bIns="45720">
            <a:spAutoFit/>
          </a:bodyPr>
          <a:lstStyle/>
          <a:p>
            <a:pPr algn="ctr"/>
            <a:r>
              <a:rPr lang="uk-UA" sz="54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Times New Roman" pitchFamily="18" charset="0"/>
                <a:cs typeface="Times New Roman" pitchFamily="18" charset="0"/>
              </a:rPr>
              <a:t> </a:t>
            </a:r>
            <a:r>
              <a:rPr lang="uk-UA" sz="48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Times New Roman" pitchFamily="18" charset="0"/>
                <a:cs typeface="Times New Roman" pitchFamily="18" charset="0"/>
              </a:rPr>
              <a:t>Службові відомості </a:t>
            </a:r>
            <a:endParaRPr lang="uk-UA" sz="48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sp>
        <p:nvSpPr>
          <p:cNvPr id="6" name="Прямоугольник 5"/>
          <p:cNvSpPr/>
          <p:nvPr/>
        </p:nvSpPr>
        <p:spPr>
          <a:xfrm>
            <a:off x="214282" y="928670"/>
            <a:ext cx="7786742" cy="1631216"/>
          </a:xfrm>
          <a:prstGeom prst="rect">
            <a:avLst/>
          </a:prstGeom>
        </p:spPr>
        <p:txBody>
          <a:bodyPr wrap="square">
            <a:spAutoFit/>
          </a:bodyPr>
          <a:lstStyle/>
          <a:p>
            <a:pPr marL="274320" lvl="0" indent="-274320">
              <a:spcBef>
                <a:spcPts val="600"/>
              </a:spcBef>
              <a:buClr>
                <a:srgbClr val="EEECE1"/>
              </a:buClr>
              <a:buSzPct val="73000"/>
            </a:pPr>
            <a:r>
              <a:rPr lang="uk-UA" u="sng" dirty="0" smtClean="0">
                <a:solidFill>
                  <a:schemeClr val="accent6">
                    <a:lumMod val="50000"/>
                  </a:schemeClr>
                </a:solidFill>
                <a:latin typeface="Times New Roman" pitchFamily="18" charset="0"/>
                <a:cs typeface="Times New Roman" pitchFamily="18" charset="0"/>
              </a:rPr>
              <a:t>9. Посада</a:t>
            </a:r>
            <a:r>
              <a:rPr lang="uk-UA" dirty="0" smtClean="0">
                <a:solidFill>
                  <a:schemeClr val="accent6">
                    <a:lumMod val="50000"/>
                  </a:schemeClr>
                </a:solidFill>
                <a:latin typeface="Times New Roman" pitchFamily="18" charset="0"/>
                <a:cs typeface="Times New Roman" pitchFamily="18" charset="0"/>
              </a:rPr>
              <a:t>: </a:t>
            </a:r>
            <a:r>
              <a:rPr lang="uk-UA" b="1" i="1" dirty="0" smtClean="0">
                <a:solidFill>
                  <a:srgbClr val="002060"/>
                </a:solidFill>
                <a:latin typeface="Times New Roman" pitchFamily="18" charset="0"/>
                <a:cs typeface="Times New Roman" pitchFamily="18" charset="0"/>
              </a:rPr>
              <a:t>викладач</a:t>
            </a:r>
            <a:r>
              <a:rPr lang="uk-UA" dirty="0" smtClean="0">
                <a:solidFill>
                  <a:srgbClr val="002060"/>
                </a:solidFill>
                <a:latin typeface="Times New Roman" pitchFamily="18" charset="0"/>
                <a:cs typeface="Times New Roman" pitchFamily="18" charset="0"/>
              </a:rPr>
              <a:t>, </a:t>
            </a:r>
            <a:r>
              <a:rPr lang="uk-UA" u="sng" dirty="0" smtClean="0">
                <a:solidFill>
                  <a:schemeClr val="accent6">
                    <a:lumMod val="50000"/>
                  </a:schemeClr>
                </a:solidFill>
                <a:latin typeface="Times New Roman" pitchFamily="18" charset="0"/>
                <a:cs typeface="Times New Roman" pitchFamily="18" charset="0"/>
              </a:rPr>
              <a:t>педагогічний стаж: </a:t>
            </a:r>
            <a:r>
              <a:rPr lang="uk-UA" b="1" i="1" dirty="0" smtClean="0">
                <a:solidFill>
                  <a:srgbClr val="002060"/>
                </a:solidFill>
                <a:latin typeface="Times New Roman" pitchFamily="18" charset="0"/>
                <a:cs typeface="Times New Roman" pitchFamily="18" charset="0"/>
              </a:rPr>
              <a:t>3 роки.</a:t>
            </a:r>
          </a:p>
          <a:p>
            <a:pPr marL="274320" lvl="0" indent="-274320">
              <a:spcBef>
                <a:spcPts val="600"/>
              </a:spcBef>
              <a:buClr>
                <a:srgbClr val="EEECE1"/>
              </a:buClr>
              <a:buSzPct val="73000"/>
            </a:pPr>
            <a:r>
              <a:rPr lang="uk-UA" u="sng" dirty="0" smtClean="0">
                <a:solidFill>
                  <a:schemeClr val="accent6">
                    <a:lumMod val="50000"/>
                  </a:schemeClr>
                </a:solidFill>
                <a:latin typeface="Times New Roman" pitchFamily="18" charset="0"/>
                <a:cs typeface="Times New Roman" pitchFamily="18" charset="0"/>
              </a:rPr>
              <a:t>10. Які предмети викладає: </a:t>
            </a:r>
            <a:r>
              <a:rPr lang="uk-UA" b="1" i="1" dirty="0" smtClean="0">
                <a:solidFill>
                  <a:srgbClr val="002060"/>
                </a:solidFill>
                <a:latin typeface="Times New Roman" pitchFamily="18" charset="0"/>
                <a:cs typeface="Times New Roman" pitchFamily="18" charset="0"/>
              </a:rPr>
              <a:t>інформатика, інформаційні технології, електротехніка. (2007-2009рр.- фізика, астрономія)</a:t>
            </a:r>
          </a:p>
          <a:p>
            <a:pPr marL="274320" lvl="0" indent="-274320">
              <a:spcBef>
                <a:spcPts val="600"/>
              </a:spcBef>
              <a:buClr>
                <a:srgbClr val="EEECE1"/>
              </a:buClr>
              <a:buSzPct val="73000"/>
            </a:pPr>
            <a:r>
              <a:rPr lang="uk-UA" u="sng" dirty="0" smtClean="0">
                <a:solidFill>
                  <a:schemeClr val="accent6">
                    <a:lumMod val="50000"/>
                  </a:schemeClr>
                </a:solidFill>
                <a:latin typeface="Times New Roman" pitchFamily="18" charset="0"/>
                <a:cs typeface="Times New Roman" pitchFamily="18" charset="0"/>
              </a:rPr>
              <a:t>11. Проблема з предмету над якою працює: </a:t>
            </a:r>
            <a:r>
              <a:rPr lang="uk-UA" b="1" i="1" dirty="0" smtClean="0">
                <a:solidFill>
                  <a:srgbClr val="002060"/>
                </a:solidFill>
                <a:latin typeface="Times New Roman" pitchFamily="18" charset="0"/>
                <a:cs typeface="Times New Roman" pitchFamily="18" charset="0"/>
              </a:rPr>
              <a:t>Використання навчальних презентацій.</a:t>
            </a:r>
          </a:p>
        </p:txBody>
      </p:sp>
      <p:sp>
        <p:nvSpPr>
          <p:cNvPr id="7" name="Прямоугольник 6"/>
          <p:cNvSpPr/>
          <p:nvPr/>
        </p:nvSpPr>
        <p:spPr>
          <a:xfrm>
            <a:off x="428596" y="3214686"/>
            <a:ext cx="7429552" cy="3139321"/>
          </a:xfrm>
          <a:prstGeom prst="rect">
            <a:avLst/>
          </a:prstGeom>
        </p:spPr>
        <p:txBody>
          <a:bodyPr wrap="square">
            <a:spAutoFit/>
          </a:bodyPr>
          <a:lstStyle/>
          <a:p>
            <a:r>
              <a:rPr lang="ru-RU" dirty="0" smtClean="0"/>
              <a:t>	</a:t>
            </a:r>
            <a:r>
              <a:rPr lang="ru-RU" b="1" dirty="0" err="1" smtClean="0">
                <a:solidFill>
                  <a:srgbClr val="C00000"/>
                </a:solidFill>
              </a:rPr>
              <a:t>Основне</a:t>
            </a:r>
            <a:r>
              <a:rPr lang="ru-RU" b="1" dirty="0" smtClean="0">
                <a:solidFill>
                  <a:srgbClr val="C00000"/>
                </a:solidFill>
              </a:rPr>
              <a:t> </a:t>
            </a:r>
            <a:r>
              <a:rPr lang="ru-RU" b="1" dirty="0" err="1" smtClean="0">
                <a:solidFill>
                  <a:srgbClr val="C00000"/>
                </a:solidFill>
              </a:rPr>
              <a:t>завдання</a:t>
            </a:r>
            <a:r>
              <a:rPr lang="ru-RU" b="1" dirty="0" smtClean="0">
                <a:solidFill>
                  <a:srgbClr val="C00000"/>
                </a:solidFill>
              </a:rPr>
              <a:t> </a:t>
            </a:r>
            <a:r>
              <a:rPr lang="ru-RU" b="1" dirty="0" err="1" smtClean="0">
                <a:solidFill>
                  <a:srgbClr val="C00000"/>
                </a:solidFill>
              </a:rPr>
              <a:t>сучасної</a:t>
            </a:r>
            <a:r>
              <a:rPr lang="ru-RU" b="1" dirty="0" smtClean="0">
                <a:solidFill>
                  <a:srgbClr val="C00000"/>
                </a:solidFill>
              </a:rPr>
              <a:t> </a:t>
            </a:r>
            <a:r>
              <a:rPr lang="ru-RU" b="1" dirty="0" err="1" smtClean="0">
                <a:solidFill>
                  <a:srgbClr val="C00000"/>
                </a:solidFill>
              </a:rPr>
              <a:t>освіти</a:t>
            </a:r>
            <a:r>
              <a:rPr lang="ru-RU" b="1" dirty="0" smtClean="0">
                <a:solidFill>
                  <a:srgbClr val="C00000"/>
                </a:solidFill>
              </a:rPr>
              <a:t> – </a:t>
            </a:r>
            <a:r>
              <a:rPr lang="ru-RU" b="1" dirty="0" err="1" smtClean="0">
                <a:solidFill>
                  <a:srgbClr val="C00000"/>
                </a:solidFill>
              </a:rPr>
              <a:t>сформувати</a:t>
            </a:r>
            <a:r>
              <a:rPr lang="ru-RU" b="1" dirty="0" smtClean="0">
                <a:solidFill>
                  <a:srgbClr val="C00000"/>
                </a:solidFill>
              </a:rPr>
              <a:t> </a:t>
            </a:r>
            <a:r>
              <a:rPr lang="ru-RU" b="1" dirty="0" err="1" smtClean="0">
                <a:solidFill>
                  <a:srgbClr val="C00000"/>
                </a:solidFill>
              </a:rPr>
              <a:t>компетентну</a:t>
            </a:r>
            <a:r>
              <a:rPr lang="ru-RU" b="1" dirty="0" smtClean="0">
                <a:solidFill>
                  <a:srgbClr val="C00000"/>
                </a:solidFill>
              </a:rPr>
              <a:t> </a:t>
            </a:r>
            <a:r>
              <a:rPr lang="ru-RU" b="1" dirty="0" err="1" smtClean="0">
                <a:solidFill>
                  <a:srgbClr val="C00000"/>
                </a:solidFill>
              </a:rPr>
              <a:t>особистість</a:t>
            </a:r>
            <a:r>
              <a:rPr lang="ru-RU" b="1" dirty="0" smtClean="0">
                <a:solidFill>
                  <a:srgbClr val="C00000"/>
                </a:solidFill>
              </a:rPr>
              <a:t>. </a:t>
            </a:r>
            <a:r>
              <a:rPr lang="ru-RU" b="1" dirty="0" err="1" smtClean="0">
                <a:solidFill>
                  <a:srgbClr val="C00000"/>
                </a:solidFill>
              </a:rPr>
              <a:t>Значна</a:t>
            </a:r>
            <a:r>
              <a:rPr lang="ru-RU" b="1" dirty="0" smtClean="0">
                <a:solidFill>
                  <a:srgbClr val="C00000"/>
                </a:solidFill>
              </a:rPr>
              <a:t> роль у </a:t>
            </a:r>
            <a:r>
              <a:rPr lang="ru-RU" b="1" dirty="0" err="1" smtClean="0">
                <a:solidFill>
                  <a:srgbClr val="C00000"/>
                </a:solidFill>
              </a:rPr>
              <a:t>цьому</a:t>
            </a:r>
            <a:r>
              <a:rPr lang="ru-RU" b="1" dirty="0" smtClean="0">
                <a:solidFill>
                  <a:srgbClr val="C00000"/>
                </a:solidFill>
              </a:rPr>
              <a:t> </a:t>
            </a:r>
            <a:r>
              <a:rPr lang="ru-RU" b="1" dirty="0" err="1" smtClean="0">
                <a:solidFill>
                  <a:srgbClr val="C00000"/>
                </a:solidFill>
              </a:rPr>
              <a:t>процесі</a:t>
            </a:r>
            <a:r>
              <a:rPr lang="ru-RU" b="1" dirty="0" smtClean="0">
                <a:solidFill>
                  <a:srgbClr val="C00000"/>
                </a:solidFill>
              </a:rPr>
              <a:t> </a:t>
            </a:r>
            <a:r>
              <a:rPr lang="ru-RU" b="1" dirty="0" err="1" smtClean="0">
                <a:solidFill>
                  <a:srgbClr val="C00000"/>
                </a:solidFill>
              </a:rPr>
              <a:t>належить</a:t>
            </a:r>
            <a:r>
              <a:rPr lang="ru-RU" b="1" dirty="0" smtClean="0">
                <a:solidFill>
                  <a:srgbClr val="C00000"/>
                </a:solidFill>
              </a:rPr>
              <a:t> «</a:t>
            </a:r>
            <a:r>
              <a:rPr lang="ru-RU" b="1" dirty="0" err="1" smtClean="0">
                <a:solidFill>
                  <a:srgbClr val="C00000"/>
                </a:solidFill>
              </a:rPr>
              <a:t>Інформаційним</a:t>
            </a:r>
            <a:r>
              <a:rPr lang="ru-RU" b="1" dirty="0" smtClean="0">
                <a:solidFill>
                  <a:srgbClr val="C00000"/>
                </a:solidFill>
              </a:rPr>
              <a:t> </a:t>
            </a:r>
            <a:r>
              <a:rPr lang="ru-RU" b="1" dirty="0" err="1" smtClean="0">
                <a:solidFill>
                  <a:srgbClr val="C00000"/>
                </a:solidFill>
              </a:rPr>
              <a:t>технологіям</a:t>
            </a:r>
            <a:r>
              <a:rPr lang="ru-RU" b="1" dirty="0" smtClean="0">
                <a:solidFill>
                  <a:srgbClr val="C00000"/>
                </a:solidFill>
              </a:rPr>
              <a:t>» як </a:t>
            </a:r>
            <a:r>
              <a:rPr lang="ru-RU" b="1" dirty="0" err="1" smtClean="0">
                <a:solidFill>
                  <a:srgbClr val="C00000"/>
                </a:solidFill>
              </a:rPr>
              <a:t>навчальній</a:t>
            </a:r>
            <a:r>
              <a:rPr lang="ru-RU" b="1" dirty="0" smtClean="0">
                <a:solidFill>
                  <a:srgbClr val="C00000"/>
                </a:solidFill>
              </a:rPr>
              <a:t> </a:t>
            </a:r>
            <a:r>
              <a:rPr lang="ru-RU" b="1" dirty="0" err="1" smtClean="0">
                <a:solidFill>
                  <a:srgbClr val="C00000"/>
                </a:solidFill>
              </a:rPr>
              <a:t>дисципліні</a:t>
            </a:r>
            <a:r>
              <a:rPr lang="ru-RU" b="1" dirty="0" smtClean="0">
                <a:solidFill>
                  <a:srgbClr val="C00000"/>
                </a:solidFill>
              </a:rPr>
              <a:t>. Мети курсу </a:t>
            </a:r>
            <a:r>
              <a:rPr lang="ru-RU" b="1" dirty="0" err="1" smtClean="0">
                <a:solidFill>
                  <a:srgbClr val="C00000"/>
                </a:solidFill>
              </a:rPr>
              <a:t>намагаюсь</a:t>
            </a:r>
            <a:r>
              <a:rPr lang="ru-RU" b="1" dirty="0" smtClean="0">
                <a:solidFill>
                  <a:srgbClr val="C00000"/>
                </a:solidFill>
              </a:rPr>
              <a:t> </a:t>
            </a:r>
            <a:r>
              <a:rPr lang="ru-RU" b="1" dirty="0" err="1" smtClean="0">
                <a:solidFill>
                  <a:srgbClr val="C00000"/>
                </a:solidFill>
              </a:rPr>
              <a:t>досягти</a:t>
            </a:r>
            <a:r>
              <a:rPr lang="ru-RU" b="1" dirty="0" smtClean="0">
                <a:solidFill>
                  <a:srgbClr val="C00000"/>
                </a:solidFill>
              </a:rPr>
              <a:t> через </a:t>
            </a:r>
            <a:r>
              <a:rPr lang="ru-RU" b="1" dirty="0" err="1" smtClean="0">
                <a:solidFill>
                  <a:srgbClr val="C00000"/>
                </a:solidFill>
              </a:rPr>
              <a:t>практичне</a:t>
            </a:r>
            <a:r>
              <a:rPr lang="ru-RU" b="1" dirty="0" smtClean="0">
                <a:solidFill>
                  <a:srgbClr val="C00000"/>
                </a:solidFill>
              </a:rPr>
              <a:t> </a:t>
            </a:r>
            <a:r>
              <a:rPr lang="ru-RU" b="1" dirty="0" err="1" smtClean="0">
                <a:solidFill>
                  <a:srgbClr val="C00000"/>
                </a:solidFill>
              </a:rPr>
              <a:t>оволодіння</a:t>
            </a:r>
            <a:r>
              <a:rPr lang="ru-RU" b="1" dirty="0" smtClean="0">
                <a:solidFill>
                  <a:srgbClr val="C00000"/>
                </a:solidFill>
              </a:rPr>
              <a:t> </a:t>
            </a:r>
            <a:r>
              <a:rPr lang="ru-RU" b="1" dirty="0" err="1" smtClean="0">
                <a:solidFill>
                  <a:srgbClr val="C00000"/>
                </a:solidFill>
              </a:rPr>
              <a:t>учнями</a:t>
            </a:r>
            <a:r>
              <a:rPr lang="ru-RU" b="1" dirty="0" smtClean="0">
                <a:solidFill>
                  <a:srgbClr val="C00000"/>
                </a:solidFill>
              </a:rPr>
              <a:t> </a:t>
            </a:r>
            <a:r>
              <a:rPr lang="ru-RU" b="1" dirty="0" err="1" smtClean="0">
                <a:solidFill>
                  <a:srgbClr val="C00000"/>
                </a:solidFill>
              </a:rPr>
              <a:t>навичками</a:t>
            </a:r>
            <a:r>
              <a:rPr lang="ru-RU" b="1" dirty="0" smtClean="0">
                <a:solidFill>
                  <a:srgbClr val="C00000"/>
                </a:solidFill>
              </a:rPr>
              <a:t> </a:t>
            </a:r>
            <a:r>
              <a:rPr lang="ru-RU" b="1" dirty="0" err="1" smtClean="0">
                <a:solidFill>
                  <a:srgbClr val="C00000"/>
                </a:solidFill>
              </a:rPr>
              <a:t>роботи</a:t>
            </a:r>
            <a:r>
              <a:rPr lang="ru-RU" b="1" dirty="0" smtClean="0">
                <a:solidFill>
                  <a:srgbClr val="C00000"/>
                </a:solidFill>
              </a:rPr>
              <a:t> </a:t>
            </a:r>
            <a:r>
              <a:rPr lang="ru-RU" b="1" dirty="0" err="1" smtClean="0">
                <a:solidFill>
                  <a:srgbClr val="C00000"/>
                </a:solidFill>
              </a:rPr>
              <a:t>з</a:t>
            </a:r>
            <a:r>
              <a:rPr lang="ru-RU" b="1" dirty="0" smtClean="0">
                <a:solidFill>
                  <a:srgbClr val="C00000"/>
                </a:solidFill>
              </a:rPr>
              <a:t> </a:t>
            </a:r>
            <a:r>
              <a:rPr lang="ru-RU" b="1" dirty="0" err="1" smtClean="0">
                <a:solidFill>
                  <a:srgbClr val="C00000"/>
                </a:solidFill>
              </a:rPr>
              <a:t>основними</a:t>
            </a:r>
            <a:r>
              <a:rPr lang="ru-RU" b="1" dirty="0" smtClean="0">
                <a:solidFill>
                  <a:srgbClr val="C00000"/>
                </a:solidFill>
              </a:rPr>
              <a:t> </a:t>
            </a:r>
            <a:r>
              <a:rPr lang="ru-RU" b="1" dirty="0" err="1" smtClean="0">
                <a:solidFill>
                  <a:srgbClr val="C00000"/>
                </a:solidFill>
              </a:rPr>
              <a:t>складовими</a:t>
            </a:r>
            <a:r>
              <a:rPr lang="ru-RU" b="1" dirty="0" smtClean="0">
                <a:solidFill>
                  <a:srgbClr val="C00000"/>
                </a:solidFill>
              </a:rPr>
              <a:t> </a:t>
            </a:r>
            <a:r>
              <a:rPr lang="ru-RU" b="1" dirty="0" err="1" smtClean="0">
                <a:solidFill>
                  <a:srgbClr val="C00000"/>
                </a:solidFill>
              </a:rPr>
              <a:t>сучасного</a:t>
            </a:r>
            <a:r>
              <a:rPr lang="ru-RU" b="1" dirty="0" smtClean="0">
                <a:solidFill>
                  <a:srgbClr val="C00000"/>
                </a:solidFill>
              </a:rPr>
              <a:t> </a:t>
            </a:r>
            <a:r>
              <a:rPr lang="ru-RU" b="1" dirty="0" err="1" smtClean="0">
                <a:solidFill>
                  <a:srgbClr val="C00000"/>
                </a:solidFill>
              </a:rPr>
              <a:t>програмного</a:t>
            </a:r>
            <a:r>
              <a:rPr lang="ru-RU" b="1" dirty="0" smtClean="0">
                <a:solidFill>
                  <a:srgbClr val="C00000"/>
                </a:solidFill>
              </a:rPr>
              <a:t> </a:t>
            </a:r>
            <a:r>
              <a:rPr lang="ru-RU" b="1" dirty="0" err="1" smtClean="0">
                <a:solidFill>
                  <a:srgbClr val="C00000"/>
                </a:solidFill>
              </a:rPr>
              <a:t>забезпечення</a:t>
            </a:r>
            <a:r>
              <a:rPr lang="ru-RU" b="1" dirty="0" smtClean="0">
                <a:solidFill>
                  <a:srgbClr val="C00000"/>
                </a:solidFill>
              </a:rPr>
              <a:t> </a:t>
            </a:r>
            <a:r>
              <a:rPr lang="ru-RU" b="1" dirty="0" err="1" smtClean="0">
                <a:solidFill>
                  <a:srgbClr val="C00000"/>
                </a:solidFill>
              </a:rPr>
              <a:t>комп’ютерів</a:t>
            </a:r>
            <a:r>
              <a:rPr lang="ru-RU" b="1" dirty="0" smtClean="0">
                <a:solidFill>
                  <a:srgbClr val="C00000"/>
                </a:solidFill>
              </a:rPr>
              <a:t>. </a:t>
            </a:r>
          </a:p>
          <a:p>
            <a:r>
              <a:rPr lang="ru-RU" b="1" dirty="0" smtClean="0">
                <a:solidFill>
                  <a:srgbClr val="C00000"/>
                </a:solidFill>
              </a:rPr>
              <a:t>	</a:t>
            </a:r>
            <a:r>
              <a:rPr lang="ru-RU" b="1" dirty="0" err="1" smtClean="0">
                <a:solidFill>
                  <a:srgbClr val="C00000"/>
                </a:solidFill>
              </a:rPr>
              <a:t>Вміння</a:t>
            </a:r>
            <a:r>
              <a:rPr lang="ru-RU" b="1" dirty="0" smtClean="0">
                <a:solidFill>
                  <a:srgbClr val="C00000"/>
                </a:solidFill>
              </a:rPr>
              <a:t> та </a:t>
            </a:r>
            <a:r>
              <a:rPr lang="ru-RU" b="1" dirty="0" err="1" smtClean="0">
                <a:solidFill>
                  <a:srgbClr val="C00000"/>
                </a:solidFill>
              </a:rPr>
              <a:t>навички</a:t>
            </a:r>
            <a:r>
              <a:rPr lang="ru-RU" b="1" dirty="0" smtClean="0">
                <a:solidFill>
                  <a:srgbClr val="C00000"/>
                </a:solidFill>
              </a:rPr>
              <a:t>, </a:t>
            </a:r>
            <a:r>
              <a:rPr lang="ru-RU" b="1" dirty="0" err="1" smtClean="0">
                <a:solidFill>
                  <a:srgbClr val="C00000"/>
                </a:solidFill>
              </a:rPr>
              <a:t>що</a:t>
            </a:r>
            <a:r>
              <a:rPr lang="ru-RU" b="1" dirty="0" smtClean="0">
                <a:solidFill>
                  <a:srgbClr val="C00000"/>
                </a:solidFill>
              </a:rPr>
              <a:t> </a:t>
            </a:r>
            <a:r>
              <a:rPr lang="ru-RU" b="1" dirty="0" err="1" smtClean="0">
                <a:solidFill>
                  <a:srgbClr val="C00000"/>
                </a:solidFill>
              </a:rPr>
              <a:t>формуються</a:t>
            </a:r>
            <a:r>
              <a:rPr lang="ru-RU" b="1" dirty="0" smtClean="0">
                <a:solidFill>
                  <a:srgbClr val="C00000"/>
                </a:solidFill>
              </a:rPr>
              <a:t> </a:t>
            </a:r>
            <a:r>
              <a:rPr lang="ru-RU" b="1" dirty="0" err="1" smtClean="0">
                <a:solidFill>
                  <a:srgbClr val="C00000"/>
                </a:solidFill>
              </a:rPr>
              <a:t>саме</a:t>
            </a:r>
            <a:r>
              <a:rPr lang="ru-RU" b="1" dirty="0" smtClean="0">
                <a:solidFill>
                  <a:srgbClr val="C00000"/>
                </a:solidFill>
              </a:rPr>
              <a:t> при </a:t>
            </a:r>
            <a:r>
              <a:rPr lang="ru-RU" b="1" dirty="0" err="1" smtClean="0">
                <a:solidFill>
                  <a:srgbClr val="C00000"/>
                </a:solidFill>
              </a:rPr>
              <a:t>вивченні</a:t>
            </a:r>
            <a:r>
              <a:rPr lang="ru-RU" b="1" dirty="0" smtClean="0">
                <a:solidFill>
                  <a:srgbClr val="C00000"/>
                </a:solidFill>
              </a:rPr>
              <a:t> </a:t>
            </a:r>
            <a:r>
              <a:rPr lang="ru-RU" b="1" dirty="0" err="1" smtClean="0">
                <a:solidFill>
                  <a:srgbClr val="C00000"/>
                </a:solidFill>
              </a:rPr>
              <a:t>даного</a:t>
            </a:r>
            <a:r>
              <a:rPr lang="ru-RU" b="1" dirty="0" smtClean="0">
                <a:solidFill>
                  <a:srgbClr val="C00000"/>
                </a:solidFill>
              </a:rPr>
              <a:t> предмету, за </a:t>
            </a:r>
            <a:r>
              <a:rPr lang="ru-RU" b="1" dirty="0" err="1" smtClean="0">
                <a:solidFill>
                  <a:srgbClr val="C00000"/>
                </a:solidFill>
              </a:rPr>
              <a:t>сучасних</a:t>
            </a:r>
            <a:r>
              <a:rPr lang="ru-RU" b="1" dirty="0" smtClean="0">
                <a:solidFill>
                  <a:srgbClr val="C00000"/>
                </a:solidFill>
              </a:rPr>
              <a:t> умов </a:t>
            </a:r>
            <a:r>
              <a:rPr lang="ru-RU" b="1" dirty="0" err="1" smtClean="0">
                <a:solidFill>
                  <a:srgbClr val="C00000"/>
                </a:solidFill>
              </a:rPr>
              <a:t>носять</a:t>
            </a:r>
            <a:r>
              <a:rPr lang="ru-RU" b="1" dirty="0" smtClean="0">
                <a:solidFill>
                  <a:srgbClr val="C00000"/>
                </a:solidFill>
              </a:rPr>
              <a:t> </a:t>
            </a:r>
            <a:r>
              <a:rPr lang="ru-RU" b="1" dirty="0" err="1" smtClean="0">
                <a:solidFill>
                  <a:srgbClr val="C00000"/>
                </a:solidFill>
              </a:rPr>
              <a:t>загальнонавчальний</a:t>
            </a:r>
            <a:r>
              <a:rPr lang="ru-RU" b="1" dirty="0" smtClean="0">
                <a:solidFill>
                  <a:srgbClr val="C00000"/>
                </a:solidFill>
              </a:rPr>
              <a:t> характер </a:t>
            </a:r>
            <a:r>
              <a:rPr lang="ru-RU" b="1" dirty="0" err="1" smtClean="0">
                <a:solidFill>
                  <a:srgbClr val="C00000"/>
                </a:solidFill>
              </a:rPr>
              <a:t>і</a:t>
            </a:r>
            <a:r>
              <a:rPr lang="ru-RU" b="1" dirty="0" smtClean="0">
                <a:solidFill>
                  <a:srgbClr val="C00000"/>
                </a:solidFill>
              </a:rPr>
              <a:t> </a:t>
            </a:r>
            <a:r>
              <a:rPr lang="ru-RU" b="1" dirty="0" err="1" smtClean="0">
                <a:solidFill>
                  <a:srgbClr val="C00000"/>
                </a:solidFill>
              </a:rPr>
              <a:t>можуть</a:t>
            </a:r>
            <a:r>
              <a:rPr lang="ru-RU" b="1" dirty="0" smtClean="0">
                <a:solidFill>
                  <a:srgbClr val="C00000"/>
                </a:solidFill>
              </a:rPr>
              <a:t> бути </a:t>
            </a:r>
            <a:r>
              <a:rPr lang="ru-RU" b="1" dirty="0" err="1" smtClean="0">
                <a:solidFill>
                  <a:srgbClr val="C00000"/>
                </a:solidFill>
              </a:rPr>
              <a:t>використані</a:t>
            </a:r>
            <a:r>
              <a:rPr lang="ru-RU" b="1" dirty="0" smtClean="0">
                <a:solidFill>
                  <a:srgbClr val="C00000"/>
                </a:solidFill>
              </a:rPr>
              <a:t> при </a:t>
            </a:r>
            <a:r>
              <a:rPr lang="ru-RU" b="1" dirty="0" err="1" smtClean="0">
                <a:solidFill>
                  <a:srgbClr val="C00000"/>
                </a:solidFill>
              </a:rPr>
              <a:t>вивченні</a:t>
            </a:r>
            <a:r>
              <a:rPr lang="ru-RU" b="1" dirty="0" smtClean="0">
                <a:solidFill>
                  <a:srgbClr val="C00000"/>
                </a:solidFill>
              </a:rPr>
              <a:t> </a:t>
            </a:r>
            <a:r>
              <a:rPr lang="ru-RU" b="1" dirty="0" err="1" smtClean="0">
                <a:solidFill>
                  <a:srgbClr val="C00000"/>
                </a:solidFill>
              </a:rPr>
              <a:t>інших</a:t>
            </a:r>
            <a:r>
              <a:rPr lang="ru-RU" b="1" dirty="0" smtClean="0">
                <a:solidFill>
                  <a:srgbClr val="C00000"/>
                </a:solidFill>
              </a:rPr>
              <a:t> </a:t>
            </a:r>
            <a:r>
              <a:rPr lang="ru-RU" b="1" dirty="0" err="1" smtClean="0">
                <a:solidFill>
                  <a:srgbClr val="C00000"/>
                </a:solidFill>
              </a:rPr>
              <a:t>предметів</a:t>
            </a:r>
            <a:r>
              <a:rPr lang="ru-RU" b="1" dirty="0" smtClean="0">
                <a:solidFill>
                  <a:srgbClr val="C00000"/>
                </a:solidFill>
              </a:rPr>
              <a:t> </a:t>
            </a:r>
            <a:r>
              <a:rPr lang="ru-RU" b="1" dirty="0" err="1" smtClean="0">
                <a:solidFill>
                  <a:srgbClr val="C00000"/>
                </a:solidFill>
              </a:rPr>
              <a:t>з</a:t>
            </a:r>
            <a:r>
              <a:rPr lang="ru-RU" b="1" dirty="0" smtClean="0">
                <a:solidFill>
                  <a:srgbClr val="C00000"/>
                </a:solidFill>
              </a:rPr>
              <a:t> метою </a:t>
            </a:r>
            <a:r>
              <a:rPr lang="ru-RU" b="1" dirty="0" err="1" smtClean="0">
                <a:solidFill>
                  <a:srgbClr val="C00000"/>
                </a:solidFill>
              </a:rPr>
              <a:t>створення</a:t>
            </a:r>
            <a:r>
              <a:rPr lang="ru-RU" b="1" dirty="0" smtClean="0">
                <a:solidFill>
                  <a:srgbClr val="C00000"/>
                </a:solidFill>
              </a:rPr>
              <a:t> </a:t>
            </a:r>
            <a:r>
              <a:rPr lang="ru-RU" b="1" dirty="0" err="1" smtClean="0">
                <a:solidFill>
                  <a:srgbClr val="C00000"/>
                </a:solidFill>
              </a:rPr>
              <a:t>цілісного</a:t>
            </a:r>
            <a:r>
              <a:rPr lang="ru-RU" b="1" dirty="0" smtClean="0">
                <a:solidFill>
                  <a:srgbClr val="C00000"/>
                </a:solidFill>
              </a:rPr>
              <a:t> </a:t>
            </a:r>
            <a:r>
              <a:rPr lang="ru-RU" b="1" dirty="0" err="1" smtClean="0">
                <a:solidFill>
                  <a:srgbClr val="C00000"/>
                </a:solidFill>
              </a:rPr>
              <a:t>інформаційного</a:t>
            </a:r>
            <a:r>
              <a:rPr lang="ru-RU" b="1" dirty="0" smtClean="0">
                <a:solidFill>
                  <a:srgbClr val="C00000"/>
                </a:solidFill>
              </a:rPr>
              <a:t> простору </a:t>
            </a:r>
            <a:r>
              <a:rPr lang="ru-RU" b="1" dirty="0" err="1" smtClean="0">
                <a:solidFill>
                  <a:srgbClr val="C00000"/>
                </a:solidFill>
              </a:rPr>
              <a:t>знань</a:t>
            </a:r>
            <a:r>
              <a:rPr lang="ru-RU" b="1" dirty="0" smtClean="0">
                <a:solidFill>
                  <a:srgbClr val="C00000"/>
                </a:solidFill>
              </a:rPr>
              <a:t> </a:t>
            </a:r>
            <a:r>
              <a:rPr lang="ru-RU" b="1" dirty="0" err="1" smtClean="0">
                <a:solidFill>
                  <a:srgbClr val="C00000"/>
                </a:solidFill>
              </a:rPr>
              <a:t>учнів</a:t>
            </a:r>
            <a:r>
              <a:rPr lang="ru-RU" b="1" dirty="0" smtClean="0">
                <a:solidFill>
                  <a:srgbClr val="C00000"/>
                </a:solidFill>
              </a:rPr>
              <a:t>. </a:t>
            </a:r>
            <a:endParaRPr lang="uk-UA" b="1" dirty="0">
              <a:solidFill>
                <a:srgbClr val="C00000"/>
              </a:solidFill>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par>
                          <p:cTn id="8" fill="hold">
                            <p:stCondLst>
                              <p:cond delay="1000"/>
                            </p:stCondLst>
                            <p:childTnLst>
                              <p:par>
                                <p:cTn id="9" presetID="7" presetClass="entr" presetSubtype="4" fill="hold" grpId="0" nodeType="afterEffect">
                                  <p:stCondLst>
                                    <p:cond delay="200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0" fill="hold"/>
                                        <p:tgtEl>
                                          <p:spTgt spid="7"/>
                                        </p:tgtEl>
                                        <p:attrNameLst>
                                          <p:attrName>ppt_x</p:attrName>
                                        </p:attrNameLst>
                                      </p:cBhvr>
                                      <p:tavLst>
                                        <p:tav tm="0">
                                          <p:val>
                                            <p:strVal val="#ppt_x"/>
                                          </p:val>
                                        </p:tav>
                                        <p:tav tm="100000">
                                          <p:val>
                                            <p:strVal val="#ppt_x"/>
                                          </p:val>
                                        </p:tav>
                                      </p:tavLst>
                                    </p:anim>
                                    <p:anim calcmode="lin" valueType="num">
                                      <p:cBhvr additive="base">
                                        <p:cTn id="12" dur="50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bg2">
                <a:shade val="60000"/>
                <a:satMod val="180000"/>
              </a:schemeClr>
              <a:schemeClr val="bg2">
                <a:tint val="500"/>
                <a:satMod val="150000"/>
              </a:schemeClr>
            </a:duotone>
            <a:lum/>
          </a:blip>
          <a:srcRect/>
          <a:tile tx="0" ty="0" sx="72000" sy="74000" flip="none" algn="br"/>
        </a:blipFill>
        <a:effectLst/>
      </p:bgPr>
    </p:bg>
    <p:spTree>
      <p:nvGrpSpPr>
        <p:cNvPr id="1" name=""/>
        <p:cNvGrpSpPr/>
        <p:nvPr/>
      </p:nvGrpSpPr>
      <p:grpSpPr>
        <a:xfrm>
          <a:off x="0" y="0"/>
          <a:ext cx="0" cy="0"/>
          <a:chOff x="0" y="0"/>
          <a:chExt cx="0" cy="0"/>
        </a:xfrm>
      </p:grpSpPr>
      <p:sp>
        <p:nvSpPr>
          <p:cNvPr id="4" name="Прямоугольник 3"/>
          <p:cNvSpPr/>
          <p:nvPr/>
        </p:nvSpPr>
        <p:spPr>
          <a:xfrm>
            <a:off x="500034" y="1428736"/>
            <a:ext cx="7429520" cy="4893647"/>
          </a:xfrm>
          <a:prstGeom prst="rect">
            <a:avLst/>
          </a:prstGeom>
        </p:spPr>
        <p:txBody>
          <a:bodyPr wrap="square">
            <a:spAutoFit/>
          </a:bodyPr>
          <a:lstStyle/>
          <a:p>
            <a:pPr marL="274320" lvl="0" indent="-274320">
              <a:spcBef>
                <a:spcPts val="600"/>
              </a:spcBef>
              <a:buClr>
                <a:srgbClr val="F4E7ED"/>
              </a:buClr>
              <a:buSzPct val="73000"/>
            </a:pPr>
            <a:r>
              <a:rPr lang="uk-UA" sz="1200" dirty="0" smtClean="0">
                <a:solidFill>
                  <a:prstClr val="white"/>
                </a:solidFill>
              </a:rPr>
              <a:t>		</a:t>
            </a:r>
            <a:r>
              <a:rPr lang="uk-UA" b="1" dirty="0" smtClean="0">
                <a:solidFill>
                  <a:srgbClr val="002060"/>
                </a:solidFill>
              </a:rPr>
              <a:t>Проблема, над якою я працюю, спонукає до знаходження різноманітних підходів щодо організації навчальної діяльності учнів на уроках та гурткових заняттях. Щоб досягти результату, використовую традиційні методи навчання та впроваджую нові технології або їх елементи. Використання навчальних презентацій дає учням можливість змістовно ознайомитися з темою і отримати відповіді на запитання, що виникають, а при подальшому самостійному вивчені теми за допомогою презентації засвоїти практичні прийоми створення запитів і, нарешті, спробувати свої власні сили. </a:t>
            </a:r>
            <a:br>
              <a:rPr lang="uk-UA" b="1" dirty="0" smtClean="0">
                <a:solidFill>
                  <a:srgbClr val="002060"/>
                </a:solidFill>
              </a:rPr>
            </a:br>
            <a:r>
              <a:rPr lang="uk-UA" b="1" dirty="0" smtClean="0">
                <a:solidFill>
                  <a:srgbClr val="002060"/>
                </a:solidFill>
              </a:rPr>
              <a:t>	Тобто, використання мультимедійних технологій забезпечує наочне подання інформації, яка в такому випадку краще засвоюється і перетворює процес навчання на цікавий </a:t>
            </a:r>
            <a:r>
              <a:rPr lang="uk-UA" b="1" dirty="0" err="1" smtClean="0">
                <a:solidFill>
                  <a:srgbClr val="002060"/>
                </a:solidFill>
              </a:rPr>
              <a:t>інтернактивний</a:t>
            </a:r>
            <a:r>
              <a:rPr lang="uk-UA" b="1" dirty="0" smtClean="0">
                <a:solidFill>
                  <a:srgbClr val="002060"/>
                </a:solidFill>
              </a:rPr>
              <a:t> діалог. </a:t>
            </a:r>
          </a:p>
          <a:p>
            <a:pPr marL="274320" lvl="0" indent="-274320">
              <a:spcBef>
                <a:spcPts val="600"/>
              </a:spcBef>
              <a:buClr>
                <a:srgbClr val="F4E7ED"/>
              </a:buClr>
              <a:buSzPct val="73000"/>
            </a:pPr>
            <a:endParaRPr lang="uk-UA" sz="1600" b="1" dirty="0" smtClean="0">
              <a:solidFill>
                <a:srgbClr val="002060"/>
              </a:solidFill>
            </a:endParaRPr>
          </a:p>
          <a:p>
            <a:pPr marL="274320" lvl="0" indent="-274320">
              <a:spcBef>
                <a:spcPts val="600"/>
              </a:spcBef>
              <a:buClr>
                <a:srgbClr val="F4E7ED"/>
              </a:buClr>
              <a:buSzPct val="73000"/>
            </a:pPr>
            <a:r>
              <a:rPr lang="uk-UA" sz="1600" dirty="0" smtClean="0"/>
              <a:t>		</a:t>
            </a:r>
            <a:endParaRPr lang="uk-UA" sz="1600" dirty="0">
              <a:solidFill>
                <a:prstClr val="white"/>
              </a:solidFill>
            </a:endParaRPr>
          </a:p>
        </p:txBody>
      </p:sp>
      <p:sp>
        <p:nvSpPr>
          <p:cNvPr id="3" name="TextBox 2"/>
          <p:cNvSpPr txBox="1"/>
          <p:nvPr/>
        </p:nvSpPr>
        <p:spPr>
          <a:xfrm>
            <a:off x="1500166" y="500042"/>
            <a:ext cx="5715040" cy="523220"/>
          </a:xfrm>
          <a:prstGeom prst="rect">
            <a:avLst/>
          </a:prstGeom>
          <a:noFill/>
        </p:spPr>
        <p:txBody>
          <a:bodyPr wrap="square" rtlCol="0">
            <a:spAutoFit/>
          </a:bodyPr>
          <a:lstStyle/>
          <a:p>
            <a:r>
              <a:rPr lang="uk-UA" sz="2800" dirty="0" smtClean="0">
                <a:solidFill>
                  <a:schemeClr val="tx2">
                    <a:lumMod val="10000"/>
                  </a:schemeClr>
                </a:solidFill>
              </a:rPr>
              <a:t>Актуальність та ідея досвіду</a:t>
            </a:r>
            <a:endParaRPr lang="uk-UA" sz="2800" dirty="0">
              <a:solidFill>
                <a:schemeClr val="tx2">
                  <a:lumMod val="10000"/>
                </a:schemeClr>
              </a:solidFill>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Прямоугольник 4"/>
          <p:cNvSpPr/>
          <p:nvPr/>
        </p:nvSpPr>
        <p:spPr>
          <a:xfrm>
            <a:off x="1000100" y="214290"/>
            <a:ext cx="7180286" cy="369332"/>
          </a:xfrm>
          <a:prstGeom prst="rect">
            <a:avLst/>
          </a:prstGeom>
        </p:spPr>
        <p:txBody>
          <a:bodyPr wrap="square">
            <a:spAutoFit/>
          </a:bodyPr>
          <a:lstStyle/>
          <a:p>
            <a:pPr algn="ctr"/>
            <a:r>
              <a:rPr lang="uk-UA" b="1" dirty="0" smtClean="0">
                <a:solidFill>
                  <a:schemeClr val="accent6">
                    <a:lumMod val="50000"/>
                  </a:schemeClr>
                </a:solidFill>
                <a:latin typeface="Times New Roman" pitchFamily="18" charset="0"/>
                <a:cs typeface="Times New Roman" pitchFamily="18" charset="0"/>
              </a:rPr>
              <a:t>12.Документи і матеріали із досвіду роботи, розроблені вчителем .</a:t>
            </a:r>
            <a:endParaRPr lang="uk-UA" b="1" dirty="0">
              <a:solidFill>
                <a:schemeClr val="accent6">
                  <a:lumMod val="50000"/>
                </a:schemeClr>
              </a:solidFill>
            </a:endParaRPr>
          </a:p>
        </p:txBody>
      </p:sp>
      <p:sp>
        <p:nvSpPr>
          <p:cNvPr id="9" name="Прямоугольник 8"/>
          <p:cNvSpPr/>
          <p:nvPr/>
        </p:nvSpPr>
        <p:spPr>
          <a:xfrm>
            <a:off x="357158" y="714356"/>
            <a:ext cx="3000396" cy="369332"/>
          </a:xfrm>
          <a:prstGeom prst="rect">
            <a:avLst/>
          </a:prstGeom>
        </p:spPr>
        <p:txBody>
          <a:bodyPr wrap="square">
            <a:spAutoFit/>
          </a:bodyPr>
          <a:lstStyle/>
          <a:p>
            <a:r>
              <a:rPr lang="uk-UA" b="1" i="1" dirty="0" smtClean="0"/>
              <a:t>Методична розробка:</a:t>
            </a:r>
            <a:endParaRPr lang="uk-UA" dirty="0">
              <a:solidFill>
                <a:schemeClr val="accent1">
                  <a:lumMod val="50000"/>
                </a:schemeClr>
              </a:solidFill>
              <a:latin typeface="Times New Roman" pitchFamily="18" charset="0"/>
              <a:cs typeface="Times New Roman" pitchFamily="18" charset="0"/>
            </a:endParaRPr>
          </a:p>
        </p:txBody>
      </p:sp>
      <p:sp>
        <p:nvSpPr>
          <p:cNvPr id="13" name="Прямоугольник 12"/>
          <p:cNvSpPr/>
          <p:nvPr/>
        </p:nvSpPr>
        <p:spPr>
          <a:xfrm>
            <a:off x="3143240" y="714356"/>
            <a:ext cx="4714908" cy="646331"/>
          </a:xfrm>
          <a:prstGeom prst="rect">
            <a:avLst/>
          </a:prstGeom>
        </p:spPr>
        <p:txBody>
          <a:bodyPr wrap="square">
            <a:spAutoFit/>
          </a:bodyPr>
          <a:lstStyle/>
          <a:p>
            <a:pPr lvl="0" algn="ctr"/>
            <a:r>
              <a:rPr lang="uk-UA" b="1" dirty="0" smtClean="0">
                <a:solidFill>
                  <a:srgbClr val="B83D68">
                    <a:lumMod val="50000"/>
                  </a:srgbClr>
                </a:solidFill>
                <a:latin typeface="Times New Roman" pitchFamily="18" charset="0"/>
                <a:cs typeface="Times New Roman" pitchFamily="18" charset="0"/>
              </a:rPr>
              <a:t>Необхідність періодичного узагальнення і          систематизації інформації з фізики</a:t>
            </a:r>
            <a:endParaRPr lang="uk-UA" dirty="0">
              <a:solidFill>
                <a:srgbClr val="B83D68">
                  <a:lumMod val="50000"/>
                </a:srgbClr>
              </a:solidFill>
              <a:latin typeface="Times New Roman" pitchFamily="18" charset="0"/>
              <a:cs typeface="Times New Roman" pitchFamily="18" charset="0"/>
            </a:endParaRPr>
          </a:p>
        </p:txBody>
      </p:sp>
      <p:sp>
        <p:nvSpPr>
          <p:cNvPr id="12289" name="Rectangle 1"/>
          <p:cNvSpPr>
            <a:spLocks noChangeArrowheads="1"/>
          </p:cNvSpPr>
          <p:nvPr/>
        </p:nvSpPr>
        <p:spPr bwMode="auto">
          <a:xfrm>
            <a:off x="3500430" y="1643050"/>
            <a:ext cx="5286412"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just" defTabSz="914400" rtl="0" eaLnBrk="1" fontAlgn="base" latinLnBrk="0" hangingPunct="1">
              <a:spcBef>
                <a:spcPct val="0"/>
              </a:spcBef>
              <a:spcAft>
                <a:spcPct val="0"/>
              </a:spcAft>
              <a:buClrTx/>
              <a:buSzTx/>
              <a:buFontTx/>
              <a:buNone/>
              <a:tabLst/>
            </a:pPr>
            <a:r>
              <a:rPr kumimoji="0" lang="uk-UA" sz="1600" i="0" u="none" strike="noStrike" cap="none" normalizeH="0" baseline="0" dirty="0" smtClean="0">
                <a:ln>
                  <a:noFill/>
                </a:ln>
                <a:solidFill>
                  <a:srgbClr val="002060"/>
                </a:solidFill>
                <a:effectLst/>
                <a:latin typeface="Comic Sans MS" pitchFamily="66" charset="0"/>
                <a:ea typeface="Times New Roman" pitchFamily="18" charset="0"/>
                <a:cs typeface="Arial" pitchFamily="34" charset="0"/>
              </a:rPr>
              <a:t>Значний обсяг навчальної інформації з фізики, яку повинні засвоїти учні, вимагає періодичного узагальнення і систематизації її, виділення основного, суттєвого. Це дає змогу учням свідомо засвоювати фізичні знання, поглиблено розуміти суть вивчених явищ та закономірностей, виробляти правильний, науковий світогляд, застосовувати загальнонаукові методи пізнання, розуміти фізику як один із аспектів загальної культури й основу сучасної техніки, сприяє розвитку пізнавального інтересу до оволодіння знаннями, творчих здібностей та фізичного мислення, інтелектуальних вмінь, формує такі риси, як гуманізм, любов до праці.</a:t>
            </a:r>
          </a:p>
          <a:p>
            <a:pPr lvl="0" indent="449263" algn="just" fontAlgn="base">
              <a:spcBef>
                <a:spcPct val="0"/>
              </a:spcBef>
              <a:spcAft>
                <a:spcPct val="0"/>
              </a:spcAft>
            </a:pPr>
            <a:r>
              <a:rPr lang="uk-UA" sz="1600" dirty="0" smtClean="0">
                <a:solidFill>
                  <a:srgbClr val="002060"/>
                </a:solidFill>
                <a:latin typeface="Comic Sans MS" pitchFamily="66" charset="0"/>
              </a:rPr>
              <a:t>На уроці узагальнення і систематизації має розкриватися зв’язок теоретичних знань із знаннями прикладного характеру, з життям.  Як цього досягти описано в даній роботі.</a:t>
            </a:r>
            <a:endParaRPr kumimoji="0" lang="uk-UA" sz="1600" i="0" u="none" strike="noStrike" cap="none" normalizeH="0" baseline="0" dirty="0" smtClean="0">
              <a:ln>
                <a:noFill/>
              </a:ln>
              <a:solidFill>
                <a:srgbClr val="002060"/>
              </a:solidFill>
              <a:effectLst/>
              <a:latin typeface="Comic Sans MS" pitchFamily="66" charset="0"/>
              <a:cs typeface="Arial" pitchFamily="34" charset="0"/>
            </a:endParaRPr>
          </a:p>
        </p:txBody>
      </p:sp>
      <p:pic>
        <p:nvPicPr>
          <p:cNvPr id="12290" name="Picture 2"/>
          <p:cNvPicPr>
            <a:picLocks noChangeAspect="1" noChangeArrowheads="1"/>
          </p:cNvPicPr>
          <p:nvPr/>
        </p:nvPicPr>
        <p:blipFill>
          <a:blip r:embed="rId2"/>
          <a:srcRect l="3913" t="23700" r="67000" b="10000"/>
          <a:stretch>
            <a:fillRect/>
          </a:stretch>
        </p:blipFill>
        <p:spPr bwMode="auto">
          <a:xfrm>
            <a:off x="214282" y="1571612"/>
            <a:ext cx="3259352" cy="4643446"/>
          </a:xfrm>
          <a:prstGeom prst="rect">
            <a:avLst/>
          </a:prstGeom>
          <a:noFill/>
          <a:ln w="9525">
            <a:noFill/>
            <a:miter lim="800000"/>
            <a:headEnd/>
            <a:tailEnd/>
          </a:ln>
          <a:effectLst/>
        </p:spPr>
      </p:pic>
    </p:spTree>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Прямоугольник 4"/>
          <p:cNvSpPr/>
          <p:nvPr/>
        </p:nvSpPr>
        <p:spPr>
          <a:xfrm>
            <a:off x="1000100" y="142852"/>
            <a:ext cx="7037410" cy="369332"/>
          </a:xfrm>
          <a:prstGeom prst="rect">
            <a:avLst/>
          </a:prstGeom>
        </p:spPr>
        <p:txBody>
          <a:bodyPr wrap="square">
            <a:spAutoFit/>
          </a:bodyPr>
          <a:lstStyle/>
          <a:p>
            <a:pPr algn="ctr"/>
            <a:r>
              <a:rPr lang="uk-UA" b="1" dirty="0" smtClean="0">
                <a:solidFill>
                  <a:schemeClr val="accent6">
                    <a:lumMod val="50000"/>
                  </a:schemeClr>
                </a:solidFill>
                <a:latin typeface="Times New Roman" pitchFamily="18" charset="0"/>
                <a:cs typeface="Times New Roman" pitchFamily="18" charset="0"/>
              </a:rPr>
              <a:t>12.Документи і матеріали із досвіду роботи, розроблені вчителем .</a:t>
            </a:r>
            <a:endParaRPr lang="uk-UA" b="1" dirty="0">
              <a:solidFill>
                <a:schemeClr val="accent6">
                  <a:lumMod val="50000"/>
                </a:schemeClr>
              </a:solidFill>
            </a:endParaRPr>
          </a:p>
        </p:txBody>
      </p:sp>
      <p:sp>
        <p:nvSpPr>
          <p:cNvPr id="9" name="Прямоугольник 8"/>
          <p:cNvSpPr/>
          <p:nvPr/>
        </p:nvSpPr>
        <p:spPr>
          <a:xfrm>
            <a:off x="714348" y="642918"/>
            <a:ext cx="3000396" cy="369332"/>
          </a:xfrm>
          <a:prstGeom prst="rect">
            <a:avLst/>
          </a:prstGeom>
        </p:spPr>
        <p:txBody>
          <a:bodyPr wrap="square">
            <a:spAutoFit/>
          </a:bodyPr>
          <a:lstStyle/>
          <a:p>
            <a:r>
              <a:rPr lang="uk-UA" b="1" i="1" dirty="0" smtClean="0"/>
              <a:t>Методична розробка:</a:t>
            </a:r>
            <a:endParaRPr lang="uk-UA" dirty="0">
              <a:solidFill>
                <a:schemeClr val="accent1">
                  <a:lumMod val="50000"/>
                </a:schemeClr>
              </a:solidFill>
              <a:latin typeface="Times New Roman" pitchFamily="18" charset="0"/>
              <a:cs typeface="Times New Roman" pitchFamily="18" charset="0"/>
            </a:endParaRPr>
          </a:p>
        </p:txBody>
      </p:sp>
      <p:sp>
        <p:nvSpPr>
          <p:cNvPr id="13" name="Прямоугольник 12"/>
          <p:cNvSpPr/>
          <p:nvPr/>
        </p:nvSpPr>
        <p:spPr>
          <a:xfrm>
            <a:off x="3929058" y="642918"/>
            <a:ext cx="4714908" cy="923330"/>
          </a:xfrm>
          <a:prstGeom prst="rect">
            <a:avLst/>
          </a:prstGeom>
        </p:spPr>
        <p:txBody>
          <a:bodyPr wrap="square">
            <a:spAutoFit/>
          </a:bodyPr>
          <a:lstStyle/>
          <a:p>
            <a:pPr lvl="0" algn="ctr"/>
            <a:r>
              <a:rPr lang="uk-UA" b="1" dirty="0" smtClean="0">
                <a:solidFill>
                  <a:srgbClr val="B83D68">
                    <a:lumMod val="50000"/>
                  </a:srgbClr>
                </a:solidFill>
                <a:latin typeface="Times New Roman" pitchFamily="18" charset="0"/>
                <a:cs typeface="Times New Roman" pitchFamily="18" charset="0"/>
              </a:rPr>
              <a:t>Методичні вказівки до виконання лабораторно-практичних робіт з предмету інформаційні технології для учнів ПТНЗ</a:t>
            </a:r>
            <a:endParaRPr lang="uk-UA" dirty="0">
              <a:solidFill>
                <a:srgbClr val="B83D68">
                  <a:lumMod val="50000"/>
                </a:srgbClr>
              </a:solidFill>
              <a:latin typeface="Times New Roman" pitchFamily="18" charset="0"/>
              <a:cs typeface="Times New Roman" pitchFamily="18" charset="0"/>
            </a:endParaRPr>
          </a:p>
        </p:txBody>
      </p:sp>
      <p:sp>
        <p:nvSpPr>
          <p:cNvPr id="3075" name="Rectangle 3"/>
          <p:cNvSpPr>
            <a:spLocks noChangeArrowheads="1"/>
          </p:cNvSpPr>
          <p:nvPr/>
        </p:nvSpPr>
        <p:spPr bwMode="auto">
          <a:xfrm>
            <a:off x="2928926" y="1500174"/>
            <a:ext cx="6215074" cy="52629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l" defTabSz="914400" rtl="0" eaLnBrk="1" fontAlgn="base" latinLnBrk="0" hangingPunct="1">
              <a:lnSpc>
                <a:spcPct val="100000"/>
              </a:lnSpc>
              <a:spcBef>
                <a:spcPct val="0"/>
              </a:spcBef>
              <a:spcAft>
                <a:spcPct val="0"/>
              </a:spcAft>
              <a:buClrTx/>
              <a:buSzTx/>
              <a:buFontTx/>
              <a:buNone/>
              <a:tabLst/>
            </a:pPr>
            <a:r>
              <a:rPr kumimoji="0" lang="uk-UA" sz="1600" u="none" strike="noStrike" cap="none" normalizeH="0" baseline="0" dirty="0" smtClean="0">
                <a:ln>
                  <a:noFill/>
                </a:ln>
                <a:solidFill>
                  <a:srgbClr val="002060"/>
                </a:solidFill>
                <a:latin typeface="Comic Sans MS" pitchFamily="66" charset="0"/>
                <a:ea typeface="Times New Roman" pitchFamily="18" charset="0"/>
                <a:cs typeface="Times New Roman" pitchFamily="18" charset="0"/>
              </a:rPr>
              <a:t>Дана методична розробка охоплює всі  лабораторно-практичні роботи з  предмету «Інформаційні технології» і відповідає чинній</a:t>
            </a:r>
            <a:r>
              <a:rPr kumimoji="0" lang="uk-UA" sz="1600" u="none" strike="noStrike" cap="none" normalizeH="0" dirty="0" smtClean="0">
                <a:ln>
                  <a:noFill/>
                </a:ln>
                <a:solidFill>
                  <a:srgbClr val="002060"/>
                </a:solidFill>
                <a:latin typeface="Comic Sans MS" pitchFamily="66" charset="0"/>
                <a:ea typeface="Times New Roman" pitchFamily="18" charset="0"/>
                <a:cs typeface="Times New Roman" pitchFamily="18" charset="0"/>
              </a:rPr>
              <a:t> </a:t>
            </a:r>
            <a:r>
              <a:rPr kumimoji="0" lang="uk-UA" sz="1600" u="none" strike="noStrike" cap="none" normalizeH="0" baseline="0" dirty="0" smtClean="0">
                <a:ln>
                  <a:noFill/>
                </a:ln>
                <a:solidFill>
                  <a:srgbClr val="002060"/>
                </a:solidFill>
                <a:latin typeface="Comic Sans MS" pitchFamily="66" charset="0"/>
                <a:ea typeface="Times New Roman" pitchFamily="18" charset="0"/>
                <a:cs typeface="Times New Roman" pitchFamily="18" charset="0"/>
              </a:rPr>
              <a:t>програмі курсу. </a:t>
            </a:r>
            <a:endParaRPr kumimoji="0" lang="uk-UA" sz="1600" u="none" strike="noStrike" cap="none" normalizeH="0" baseline="0" dirty="0" smtClean="0">
              <a:ln>
                <a:noFill/>
              </a:ln>
              <a:solidFill>
                <a:srgbClr val="002060"/>
              </a:solidFill>
              <a:latin typeface="Comic Sans MS" pitchFamily="66" charset="0"/>
              <a:cs typeface="Arial" pitchFamily="34" charset="0"/>
            </a:endParaRPr>
          </a:p>
          <a:p>
            <a:pPr marL="0" marR="0" lvl="0" indent="449263" algn="l" defTabSz="914400" rtl="0" eaLnBrk="0" fontAlgn="base" latinLnBrk="0" hangingPunct="0">
              <a:lnSpc>
                <a:spcPct val="100000"/>
              </a:lnSpc>
              <a:spcBef>
                <a:spcPct val="0"/>
              </a:spcBef>
              <a:spcAft>
                <a:spcPct val="0"/>
              </a:spcAft>
              <a:buClrTx/>
              <a:buSzTx/>
              <a:buFontTx/>
              <a:buNone/>
              <a:tabLst/>
            </a:pPr>
            <a:r>
              <a:rPr kumimoji="0" lang="uk-UA" sz="1600" u="none" strike="noStrike" cap="none" normalizeH="0" baseline="0" dirty="0" smtClean="0">
                <a:ln>
                  <a:noFill/>
                </a:ln>
                <a:solidFill>
                  <a:srgbClr val="002060"/>
                </a:solidFill>
                <a:latin typeface="Comic Sans MS" pitchFamily="66" charset="0"/>
                <a:ea typeface="Times New Roman" pitchFamily="18" charset="0"/>
                <a:cs typeface="Times New Roman" pitchFamily="18" charset="0"/>
              </a:rPr>
              <a:t>Розроблені лабораторно-практичні роботи допомагають</a:t>
            </a:r>
            <a:r>
              <a:rPr kumimoji="0" lang="uk-UA" sz="1600" u="none" strike="noStrike" cap="none" normalizeH="0" dirty="0" smtClean="0">
                <a:ln>
                  <a:noFill/>
                </a:ln>
                <a:solidFill>
                  <a:srgbClr val="002060"/>
                </a:solidFill>
                <a:latin typeface="Comic Sans MS" pitchFamily="66" charset="0"/>
                <a:ea typeface="Times New Roman" pitchFamily="18" charset="0"/>
                <a:cs typeface="Times New Roman" pitchFamily="18" charset="0"/>
              </a:rPr>
              <a:t> </a:t>
            </a:r>
            <a:r>
              <a:rPr kumimoji="0" lang="uk-UA" sz="1600" u="none" strike="noStrike" cap="none" normalizeH="0" baseline="0" dirty="0" smtClean="0">
                <a:ln>
                  <a:noFill/>
                </a:ln>
                <a:solidFill>
                  <a:srgbClr val="002060"/>
                </a:solidFill>
                <a:latin typeface="Comic Sans MS" pitchFamily="66" charset="0"/>
                <a:ea typeface="Times New Roman" pitchFamily="18" charset="0"/>
                <a:cs typeface="Times New Roman" pitchFamily="18" charset="0"/>
              </a:rPr>
              <a:t>учням закріпити здобуті теоретичні знання та вдосконалити практичні навички роботи на комп’ютері. </a:t>
            </a:r>
          </a:p>
          <a:p>
            <a:pPr marL="0" marR="0" lvl="0" indent="449263" algn="l" defTabSz="914400" rtl="0" eaLnBrk="0" fontAlgn="base" latinLnBrk="0" hangingPunct="0">
              <a:lnSpc>
                <a:spcPct val="100000"/>
              </a:lnSpc>
              <a:spcBef>
                <a:spcPct val="0"/>
              </a:spcBef>
              <a:spcAft>
                <a:spcPct val="0"/>
              </a:spcAft>
              <a:buClrTx/>
              <a:buSzTx/>
              <a:buFontTx/>
              <a:buNone/>
              <a:tabLst/>
            </a:pPr>
            <a:r>
              <a:rPr lang="uk-UA" sz="1600" dirty="0" smtClean="0">
                <a:solidFill>
                  <a:srgbClr val="002060"/>
                </a:solidFill>
                <a:latin typeface="Comic Sans MS" pitchFamily="66" charset="0"/>
                <a:cs typeface="Times New Roman" pitchFamily="18" charset="0"/>
              </a:rPr>
              <a:t>Робота містить теоретичні відомості та детальний план виконання до таких робіт:</a:t>
            </a:r>
          </a:p>
          <a:p>
            <a:r>
              <a:rPr lang="uk-UA" sz="1600" b="1" i="1" u="sng" dirty="0" smtClean="0">
                <a:solidFill>
                  <a:srgbClr val="002060"/>
                </a:solidFill>
                <a:latin typeface="Comic Sans MS" pitchFamily="66" charset="0"/>
              </a:rPr>
              <a:t>ЛПР№ 1</a:t>
            </a:r>
            <a:r>
              <a:rPr lang="uk-UA" sz="1600" dirty="0" smtClean="0">
                <a:solidFill>
                  <a:srgbClr val="002060"/>
                </a:solidFill>
                <a:latin typeface="Comic Sans MS" pitchFamily="66" charset="0"/>
              </a:rPr>
              <a:t>«Програми для створення текстових документів </a:t>
            </a:r>
            <a:r>
              <a:rPr lang="en-US" sz="1600" dirty="0" smtClean="0">
                <a:solidFill>
                  <a:srgbClr val="002060"/>
                </a:solidFill>
                <a:latin typeface="Comic Sans MS" pitchFamily="66" charset="0"/>
              </a:rPr>
              <a:t>MS Word</a:t>
            </a:r>
            <a:r>
              <a:rPr lang="uk-UA" sz="1600" dirty="0" smtClean="0">
                <a:solidFill>
                  <a:srgbClr val="002060"/>
                </a:solidFill>
                <a:latin typeface="Comic Sans MS" pitchFamily="66" charset="0"/>
              </a:rPr>
              <a:t>»</a:t>
            </a:r>
          </a:p>
          <a:p>
            <a:r>
              <a:rPr lang="uk-UA" sz="1600" b="1" i="1" u="sng" dirty="0" smtClean="0">
                <a:solidFill>
                  <a:srgbClr val="002060"/>
                </a:solidFill>
                <a:latin typeface="Comic Sans MS" pitchFamily="66" charset="0"/>
              </a:rPr>
              <a:t>ЛПР№2 </a:t>
            </a:r>
            <a:r>
              <a:rPr lang="uk-UA" sz="1600" i="1" dirty="0" smtClean="0">
                <a:solidFill>
                  <a:srgbClr val="002060"/>
                </a:solidFill>
                <a:latin typeface="Comic Sans MS" pitchFamily="66" charset="0"/>
              </a:rPr>
              <a:t>«</a:t>
            </a:r>
            <a:r>
              <a:rPr lang="uk-UA" sz="1600" dirty="0" smtClean="0">
                <a:solidFill>
                  <a:srgbClr val="002060"/>
                </a:solidFill>
                <a:latin typeface="Comic Sans MS" pitchFamily="66" charset="0"/>
              </a:rPr>
              <a:t>Робота з графічним редактором. Розробка фірмового стилю.</a:t>
            </a:r>
            <a:r>
              <a:rPr lang="uk-UA" sz="1600" i="1" dirty="0" smtClean="0">
                <a:solidFill>
                  <a:srgbClr val="002060"/>
                </a:solidFill>
                <a:latin typeface="Comic Sans MS" pitchFamily="66" charset="0"/>
              </a:rPr>
              <a:t>»</a:t>
            </a:r>
            <a:endParaRPr lang="uk-UA" sz="1600" dirty="0" smtClean="0">
              <a:solidFill>
                <a:srgbClr val="002060"/>
              </a:solidFill>
              <a:latin typeface="Comic Sans MS" pitchFamily="66" charset="0"/>
            </a:endParaRPr>
          </a:p>
          <a:p>
            <a:r>
              <a:rPr lang="uk-UA" sz="1600" b="1" i="1" u="sng" dirty="0" smtClean="0">
                <a:solidFill>
                  <a:srgbClr val="002060"/>
                </a:solidFill>
                <a:latin typeface="Comic Sans MS" pitchFamily="66" charset="0"/>
              </a:rPr>
              <a:t>ЛПР № 3,4 </a:t>
            </a:r>
            <a:r>
              <a:rPr lang="uk-UA" sz="1600" i="1" dirty="0" smtClean="0">
                <a:solidFill>
                  <a:srgbClr val="002060"/>
                </a:solidFill>
                <a:latin typeface="Comic Sans MS" pitchFamily="66" charset="0"/>
              </a:rPr>
              <a:t>«</a:t>
            </a:r>
            <a:r>
              <a:rPr lang="uk-UA" sz="1600" dirty="0" smtClean="0">
                <a:solidFill>
                  <a:srgbClr val="002060"/>
                </a:solidFill>
                <a:latin typeface="Comic Sans MS" pitchFamily="66" charset="0"/>
              </a:rPr>
              <a:t>Створення презентацій: «Заклад, де я навчаюсь», «Моя майбутня професія»»</a:t>
            </a:r>
          </a:p>
          <a:p>
            <a:r>
              <a:rPr lang="uk-UA" sz="1600" b="1" i="1" u="sng" dirty="0" smtClean="0">
                <a:solidFill>
                  <a:srgbClr val="002060"/>
                </a:solidFill>
                <a:latin typeface="Comic Sans MS" pitchFamily="66" charset="0"/>
              </a:rPr>
              <a:t>ЛПР № 5,6 </a:t>
            </a:r>
            <a:r>
              <a:rPr lang="uk-UA" sz="1600" i="1" dirty="0" smtClean="0">
                <a:solidFill>
                  <a:srgbClr val="002060"/>
                </a:solidFill>
                <a:latin typeface="Comic Sans MS" pitchFamily="66" charset="0"/>
              </a:rPr>
              <a:t>«</a:t>
            </a:r>
            <a:r>
              <a:rPr lang="uk-UA" sz="1600" dirty="0" smtClean="0">
                <a:solidFill>
                  <a:srgbClr val="002060"/>
                </a:solidFill>
                <a:latin typeface="Comic Sans MS" pitchFamily="66" charset="0"/>
              </a:rPr>
              <a:t>Пошук інформації в мережі  Internet. Пошук статистичної інформації в мережі Internet</a:t>
            </a:r>
            <a:r>
              <a:rPr lang="uk-UA" sz="1600" i="1" dirty="0" smtClean="0">
                <a:solidFill>
                  <a:srgbClr val="002060"/>
                </a:solidFill>
                <a:latin typeface="Comic Sans MS" pitchFamily="66" charset="0"/>
              </a:rPr>
              <a:t>»</a:t>
            </a:r>
            <a:endParaRPr lang="uk-UA" sz="1600" dirty="0" smtClean="0">
              <a:solidFill>
                <a:srgbClr val="002060"/>
              </a:solidFill>
              <a:latin typeface="Comic Sans MS" pitchFamily="66" charset="0"/>
            </a:endParaRPr>
          </a:p>
          <a:p>
            <a:r>
              <a:rPr lang="uk-UA" sz="1600" b="1" i="1" u="sng" dirty="0" smtClean="0">
                <a:solidFill>
                  <a:srgbClr val="002060"/>
                </a:solidFill>
                <a:latin typeface="Comic Sans MS" pitchFamily="66" charset="0"/>
              </a:rPr>
              <a:t>ЛПР № 7 </a:t>
            </a:r>
            <a:r>
              <a:rPr lang="uk-UA" sz="1600" i="1" dirty="0" smtClean="0">
                <a:solidFill>
                  <a:srgbClr val="002060"/>
                </a:solidFill>
                <a:latin typeface="Comic Sans MS" pitchFamily="66" charset="0"/>
              </a:rPr>
              <a:t>«</a:t>
            </a:r>
            <a:r>
              <a:rPr lang="uk-UA" sz="1600" dirty="0" smtClean="0">
                <a:solidFill>
                  <a:srgbClr val="002060"/>
                </a:solidFill>
                <a:latin typeface="Comic Sans MS" pitchFamily="66" charset="0"/>
              </a:rPr>
              <a:t>Створення публікації «Інновації в моїй професії»</a:t>
            </a:r>
            <a:r>
              <a:rPr lang="uk-UA" sz="1600" i="1" dirty="0" smtClean="0">
                <a:solidFill>
                  <a:srgbClr val="002060"/>
                </a:solidFill>
                <a:latin typeface="Comic Sans MS" pitchFamily="66" charset="0"/>
              </a:rPr>
              <a:t>»</a:t>
            </a:r>
            <a:endParaRPr lang="uk-UA" sz="1600" dirty="0" smtClean="0">
              <a:solidFill>
                <a:srgbClr val="002060"/>
              </a:solidFill>
              <a:latin typeface="Comic Sans MS" pitchFamily="66" charset="0"/>
            </a:endParaRPr>
          </a:p>
          <a:p>
            <a:r>
              <a:rPr lang="uk-UA" sz="1600" b="1" i="1" u="sng" dirty="0" smtClean="0">
                <a:solidFill>
                  <a:srgbClr val="002060"/>
                </a:solidFill>
                <a:latin typeface="Comic Sans MS" pitchFamily="66" charset="0"/>
              </a:rPr>
              <a:t>ЛПР № 8 </a:t>
            </a:r>
            <a:r>
              <a:rPr lang="uk-UA" sz="1600" i="1" dirty="0" smtClean="0">
                <a:solidFill>
                  <a:srgbClr val="002060"/>
                </a:solidFill>
                <a:latin typeface="Comic Sans MS" pitchFamily="66" charset="0"/>
              </a:rPr>
              <a:t>«</a:t>
            </a:r>
            <a:r>
              <a:rPr lang="uk-UA" sz="1600" dirty="0" smtClean="0">
                <a:solidFill>
                  <a:srgbClr val="002060"/>
                </a:solidFill>
                <a:latin typeface="Comic Sans MS" pitchFamily="66" charset="0"/>
              </a:rPr>
              <a:t>Використання електронної пошти. Реєстрація на поштовому сервері.</a:t>
            </a:r>
            <a:r>
              <a:rPr lang="uk-UA" sz="1600" i="1" dirty="0" smtClean="0">
                <a:solidFill>
                  <a:srgbClr val="002060"/>
                </a:solidFill>
                <a:latin typeface="Comic Sans MS" pitchFamily="66" charset="0"/>
              </a:rPr>
              <a:t>»</a:t>
            </a:r>
            <a:endParaRPr lang="uk-UA" sz="1600" dirty="0" smtClean="0">
              <a:solidFill>
                <a:srgbClr val="002060"/>
              </a:solidFill>
              <a:latin typeface="Comic Sans MS" pitchFamily="66" charset="0"/>
            </a:endParaRPr>
          </a:p>
          <a:p>
            <a:pPr marL="0" marR="0" lvl="0" indent="449263" algn="l" defTabSz="914400" rtl="0" eaLnBrk="0" fontAlgn="base" latinLnBrk="0" hangingPunct="0">
              <a:lnSpc>
                <a:spcPct val="100000"/>
              </a:lnSpc>
              <a:spcBef>
                <a:spcPct val="0"/>
              </a:spcBef>
              <a:spcAft>
                <a:spcPct val="0"/>
              </a:spcAft>
              <a:buClrTx/>
              <a:buSzTx/>
              <a:buFontTx/>
              <a:buNone/>
              <a:tabLst/>
            </a:pPr>
            <a:endParaRPr kumimoji="0" lang="uk-UA" sz="1600" u="none" strike="noStrike" cap="none" normalizeH="0" baseline="0" dirty="0" smtClean="0">
              <a:ln>
                <a:noFill/>
              </a:ln>
              <a:solidFill>
                <a:srgbClr val="002060"/>
              </a:solidFill>
              <a:latin typeface="Comic Sans MS" pitchFamily="66" charset="0"/>
              <a:cs typeface="Arial" pitchFamily="34" charset="0"/>
            </a:endParaRPr>
          </a:p>
        </p:txBody>
      </p:sp>
      <p:pic>
        <p:nvPicPr>
          <p:cNvPr id="11265" name="Picture 1"/>
          <p:cNvPicPr>
            <a:picLocks noChangeAspect="1" noChangeArrowheads="1"/>
          </p:cNvPicPr>
          <p:nvPr/>
        </p:nvPicPr>
        <p:blipFill>
          <a:blip r:embed="rId2"/>
          <a:srcRect l="53906" t="21562" r="15625" b="7187"/>
          <a:stretch>
            <a:fillRect/>
          </a:stretch>
        </p:blipFill>
        <p:spPr bwMode="auto">
          <a:xfrm>
            <a:off x="214282" y="1857364"/>
            <a:ext cx="2590568" cy="3786214"/>
          </a:xfrm>
          <a:prstGeom prst="rect">
            <a:avLst/>
          </a:prstGeom>
          <a:noFill/>
          <a:ln w="9525">
            <a:noFill/>
            <a:miter lim="800000"/>
            <a:headEnd/>
            <a:tailEnd/>
          </a:ln>
          <a:effectLst/>
        </p:spPr>
      </p:pic>
    </p:spTree>
  </p:cSld>
  <p:clrMapOvr>
    <a:masterClrMapping/>
  </p:clrMapOvr>
  <p:transition spd="med">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Прямоугольник 4"/>
          <p:cNvSpPr/>
          <p:nvPr/>
        </p:nvSpPr>
        <p:spPr>
          <a:xfrm>
            <a:off x="1000100" y="142852"/>
            <a:ext cx="7394600" cy="369332"/>
          </a:xfrm>
          <a:prstGeom prst="rect">
            <a:avLst/>
          </a:prstGeom>
        </p:spPr>
        <p:txBody>
          <a:bodyPr wrap="square">
            <a:spAutoFit/>
          </a:bodyPr>
          <a:lstStyle/>
          <a:p>
            <a:pPr algn="ctr"/>
            <a:r>
              <a:rPr lang="uk-UA" b="1" dirty="0" smtClean="0">
                <a:solidFill>
                  <a:schemeClr val="accent6">
                    <a:lumMod val="50000"/>
                  </a:schemeClr>
                </a:solidFill>
                <a:latin typeface="Times New Roman" pitchFamily="18" charset="0"/>
                <a:cs typeface="Times New Roman" pitchFamily="18" charset="0"/>
              </a:rPr>
              <a:t>12.Документи і матеріали із досвіду роботи, розроблені вчителем .</a:t>
            </a:r>
            <a:endParaRPr lang="uk-UA" b="1" dirty="0">
              <a:solidFill>
                <a:schemeClr val="accent6">
                  <a:lumMod val="50000"/>
                </a:schemeClr>
              </a:solidFill>
            </a:endParaRPr>
          </a:p>
        </p:txBody>
      </p:sp>
      <p:sp>
        <p:nvSpPr>
          <p:cNvPr id="9" name="Прямоугольник 8"/>
          <p:cNvSpPr/>
          <p:nvPr/>
        </p:nvSpPr>
        <p:spPr>
          <a:xfrm>
            <a:off x="714348" y="642918"/>
            <a:ext cx="3000396" cy="369332"/>
          </a:xfrm>
          <a:prstGeom prst="rect">
            <a:avLst/>
          </a:prstGeom>
        </p:spPr>
        <p:txBody>
          <a:bodyPr wrap="square">
            <a:spAutoFit/>
          </a:bodyPr>
          <a:lstStyle/>
          <a:p>
            <a:r>
              <a:rPr lang="uk-UA" b="1" i="1" dirty="0" smtClean="0"/>
              <a:t>Методична розробка:</a:t>
            </a:r>
            <a:endParaRPr lang="uk-UA" dirty="0">
              <a:solidFill>
                <a:schemeClr val="accent1">
                  <a:lumMod val="50000"/>
                </a:schemeClr>
              </a:solidFill>
              <a:latin typeface="Times New Roman" pitchFamily="18" charset="0"/>
              <a:cs typeface="Times New Roman" pitchFamily="18" charset="0"/>
            </a:endParaRPr>
          </a:p>
        </p:txBody>
      </p:sp>
      <p:sp>
        <p:nvSpPr>
          <p:cNvPr id="13" name="Прямоугольник 12"/>
          <p:cNvSpPr/>
          <p:nvPr/>
        </p:nvSpPr>
        <p:spPr>
          <a:xfrm>
            <a:off x="3929058" y="642918"/>
            <a:ext cx="4714908" cy="369332"/>
          </a:xfrm>
          <a:prstGeom prst="rect">
            <a:avLst/>
          </a:prstGeom>
        </p:spPr>
        <p:txBody>
          <a:bodyPr wrap="square">
            <a:spAutoFit/>
          </a:bodyPr>
          <a:lstStyle/>
          <a:p>
            <a:pPr lvl="0" algn="ctr"/>
            <a:r>
              <a:rPr lang="uk-UA" b="1" dirty="0" smtClean="0">
                <a:solidFill>
                  <a:srgbClr val="B83D68">
                    <a:lumMod val="50000"/>
                  </a:srgbClr>
                </a:solidFill>
                <a:latin typeface="Times New Roman" pitchFamily="18" charset="0"/>
                <a:cs typeface="Times New Roman" pitchFamily="18" charset="0"/>
              </a:rPr>
              <a:t>Використання навчальних презентацій</a:t>
            </a:r>
            <a:endParaRPr lang="uk-UA" dirty="0">
              <a:solidFill>
                <a:srgbClr val="B83D68">
                  <a:lumMod val="50000"/>
                </a:srgbClr>
              </a:solidFill>
              <a:latin typeface="Times New Roman" pitchFamily="18" charset="0"/>
              <a:cs typeface="Times New Roman" pitchFamily="18" charset="0"/>
            </a:endParaRPr>
          </a:p>
        </p:txBody>
      </p:sp>
      <p:sp>
        <p:nvSpPr>
          <p:cNvPr id="25605" name="Rectangle 5"/>
          <p:cNvSpPr>
            <a:spLocks noChangeArrowheads="1"/>
          </p:cNvSpPr>
          <p:nvPr/>
        </p:nvSpPr>
        <p:spPr bwMode="auto">
          <a:xfrm>
            <a:off x="3428992" y="2214554"/>
            <a:ext cx="5286412"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indent="450850" fontAlgn="base">
              <a:spcBef>
                <a:spcPct val="0"/>
              </a:spcBef>
              <a:spcAft>
                <a:spcPct val="0"/>
              </a:spcAft>
            </a:pPr>
            <a:r>
              <a:rPr lang="uk-UA" dirty="0" smtClean="0">
                <a:solidFill>
                  <a:srgbClr val="002060"/>
                </a:solidFill>
                <a:latin typeface="Comic Sans MS" pitchFamily="66" charset="0"/>
              </a:rPr>
              <a:t>Застосовуючи мультимедійні технології при проведенні уроку, я отримую кращі результати. </a:t>
            </a:r>
            <a:r>
              <a:rPr kumimoji="0" lang="uk-UA" i="0" u="none" strike="noStrike" cap="none" normalizeH="0" baseline="0" dirty="0" smtClean="0">
                <a:ln>
                  <a:noFill/>
                </a:ln>
                <a:solidFill>
                  <a:srgbClr val="002060"/>
                </a:solidFill>
                <a:effectLst/>
                <a:latin typeface="Comic Sans MS" pitchFamily="66" charset="0"/>
                <a:ea typeface="Times New Roman" pitchFamily="18" charset="0"/>
                <a:cs typeface="Times New Roman" pitchFamily="18" charset="0"/>
              </a:rPr>
              <a:t>Застосування навчальних презентацій у процесі відбору, накопичення, систематизації і передачі знань, а також в організації різних видів навчальної діяльності є однією із значущих рис системи освіти, що формується зараз.  </a:t>
            </a:r>
          </a:p>
          <a:p>
            <a:pPr lvl="0" indent="450850" fontAlgn="base">
              <a:spcBef>
                <a:spcPct val="0"/>
              </a:spcBef>
              <a:spcAft>
                <a:spcPct val="0"/>
              </a:spcAft>
            </a:pPr>
            <a:r>
              <a:rPr lang="uk-UA" dirty="0" smtClean="0">
                <a:solidFill>
                  <a:srgbClr val="002060"/>
                </a:solidFill>
                <a:latin typeface="Comic Sans MS" pitchFamily="66" charset="0"/>
                <a:ea typeface="Times New Roman" pitchFamily="18" charset="0"/>
                <a:cs typeface="Times New Roman" pitchFamily="18" charset="0"/>
              </a:rPr>
              <a:t>В</a:t>
            </a:r>
            <a:r>
              <a:rPr kumimoji="0" lang="uk-UA" i="0" u="none" strike="noStrike" cap="none" normalizeH="0" baseline="0" dirty="0" smtClean="0">
                <a:ln>
                  <a:noFill/>
                </a:ln>
                <a:solidFill>
                  <a:srgbClr val="002060"/>
                </a:solidFill>
                <a:effectLst/>
                <a:latin typeface="Comic Sans MS" pitchFamily="66" charset="0"/>
                <a:ea typeface="Times New Roman" pitchFamily="18" charset="0"/>
                <a:cs typeface="Times New Roman" pitchFamily="18" charset="0"/>
              </a:rPr>
              <a:t> даній роботі подано характеристику та поради застосування ММП.</a:t>
            </a:r>
            <a:endParaRPr kumimoji="0" lang="uk-UA" i="0" u="none" strike="noStrike" cap="none" normalizeH="0" baseline="0" dirty="0" smtClean="0">
              <a:ln>
                <a:noFill/>
              </a:ln>
              <a:solidFill>
                <a:srgbClr val="002060"/>
              </a:solidFill>
              <a:effectLst/>
              <a:latin typeface="Comic Sans MS" pitchFamily="66" charset="0"/>
              <a:cs typeface="Arial" pitchFamily="34" charset="0"/>
            </a:endParaRPr>
          </a:p>
        </p:txBody>
      </p:sp>
      <p:pic>
        <p:nvPicPr>
          <p:cNvPr id="10241" name="Picture 1"/>
          <p:cNvPicPr>
            <a:picLocks noChangeAspect="1" noChangeArrowheads="1"/>
          </p:cNvPicPr>
          <p:nvPr/>
        </p:nvPicPr>
        <p:blipFill>
          <a:blip r:embed="rId2"/>
          <a:srcRect l="3515" t="22500" r="66602" b="7187"/>
          <a:stretch>
            <a:fillRect/>
          </a:stretch>
        </p:blipFill>
        <p:spPr bwMode="auto">
          <a:xfrm>
            <a:off x="214282" y="1643050"/>
            <a:ext cx="3254715" cy="4786346"/>
          </a:xfrm>
          <a:prstGeom prst="rect">
            <a:avLst/>
          </a:prstGeom>
          <a:noFill/>
          <a:ln w="9525">
            <a:noFill/>
            <a:miter lim="800000"/>
            <a:headEnd/>
            <a:tailEnd/>
          </a:ln>
          <a:effectLst/>
        </p:spPr>
      </p:pic>
    </p:spTree>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Прямоугольник 4"/>
          <p:cNvSpPr/>
          <p:nvPr/>
        </p:nvSpPr>
        <p:spPr>
          <a:xfrm>
            <a:off x="928662" y="0"/>
            <a:ext cx="7108848" cy="369332"/>
          </a:xfrm>
          <a:prstGeom prst="rect">
            <a:avLst/>
          </a:prstGeom>
        </p:spPr>
        <p:txBody>
          <a:bodyPr wrap="square">
            <a:spAutoFit/>
          </a:bodyPr>
          <a:lstStyle/>
          <a:p>
            <a:pPr algn="ctr"/>
            <a:r>
              <a:rPr lang="uk-UA" b="1" dirty="0" smtClean="0">
                <a:solidFill>
                  <a:schemeClr val="accent6">
                    <a:lumMod val="50000"/>
                  </a:schemeClr>
                </a:solidFill>
                <a:latin typeface="Times New Roman" pitchFamily="18" charset="0"/>
                <a:cs typeface="Times New Roman" pitchFamily="18" charset="0"/>
              </a:rPr>
              <a:t>12.Документи і матеріали із досвіду роботи, розроблені вчителем .</a:t>
            </a:r>
            <a:endParaRPr lang="uk-UA" b="1" dirty="0">
              <a:solidFill>
                <a:schemeClr val="accent6">
                  <a:lumMod val="50000"/>
                </a:schemeClr>
              </a:solidFill>
            </a:endParaRPr>
          </a:p>
        </p:txBody>
      </p:sp>
      <p:sp>
        <p:nvSpPr>
          <p:cNvPr id="25605" name="Rectangle 5"/>
          <p:cNvSpPr>
            <a:spLocks noChangeArrowheads="1"/>
          </p:cNvSpPr>
          <p:nvPr/>
        </p:nvSpPr>
        <p:spPr bwMode="auto">
          <a:xfrm>
            <a:off x="142844" y="642918"/>
            <a:ext cx="8572560"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indent="450850" fontAlgn="base">
              <a:lnSpc>
                <a:spcPct val="150000"/>
              </a:lnSpc>
              <a:spcBef>
                <a:spcPct val="0"/>
              </a:spcBef>
              <a:spcAft>
                <a:spcPct val="0"/>
              </a:spcAft>
            </a:pPr>
            <a:r>
              <a:rPr lang="uk-UA" dirty="0" smtClean="0">
                <a:solidFill>
                  <a:srgbClr val="002060"/>
                </a:solidFill>
                <a:latin typeface="Comic Sans MS" pitchFamily="66" charset="0"/>
              </a:rPr>
              <a:t>Під час проходження курсів підвищення кваліфікації мною був виконаний курсовий проект </a:t>
            </a:r>
            <a:r>
              <a:rPr lang="uk-UA" dirty="0" err="1" smtClean="0">
                <a:solidFill>
                  <a:srgbClr val="002060"/>
                </a:solidFill>
                <a:latin typeface="Comic Sans MS" pitchFamily="66" charset="0"/>
              </a:rPr>
              <a:t>“Сучасні</a:t>
            </a:r>
            <a:r>
              <a:rPr lang="uk-UA" dirty="0" smtClean="0">
                <a:solidFill>
                  <a:srgbClr val="002060"/>
                </a:solidFill>
                <a:latin typeface="Comic Sans MS" pitchFamily="66" charset="0"/>
              </a:rPr>
              <a:t> вимоги до викладання </a:t>
            </a:r>
            <a:r>
              <a:rPr lang="uk-UA" dirty="0" err="1" smtClean="0">
                <a:solidFill>
                  <a:srgbClr val="002060"/>
                </a:solidFill>
                <a:latin typeface="Comic Sans MS" pitchFamily="66" charset="0"/>
              </a:rPr>
              <a:t>інформатики”</a:t>
            </a:r>
            <a:endParaRPr kumimoji="0" lang="uk-UA" i="0" u="none" strike="noStrike" cap="none" normalizeH="0" baseline="0" dirty="0" smtClean="0">
              <a:ln>
                <a:noFill/>
              </a:ln>
              <a:solidFill>
                <a:srgbClr val="002060"/>
              </a:solidFill>
              <a:effectLst/>
              <a:latin typeface="Comic Sans MS" pitchFamily="66" charset="0"/>
              <a:cs typeface="Arial" pitchFamily="34" charset="0"/>
            </a:endParaRPr>
          </a:p>
        </p:txBody>
      </p:sp>
      <p:pic>
        <p:nvPicPr>
          <p:cNvPr id="1026" name="Picture 2"/>
          <p:cNvPicPr>
            <a:picLocks noChangeAspect="1" noChangeArrowheads="1"/>
          </p:cNvPicPr>
          <p:nvPr/>
        </p:nvPicPr>
        <p:blipFill>
          <a:blip r:embed="rId2"/>
          <a:srcRect l="32227" t="23437" r="15625" b="14687"/>
          <a:stretch>
            <a:fillRect/>
          </a:stretch>
        </p:blipFill>
        <p:spPr bwMode="auto">
          <a:xfrm>
            <a:off x="1714480" y="1928802"/>
            <a:ext cx="5779984" cy="4286280"/>
          </a:xfrm>
          <a:prstGeom prst="rect">
            <a:avLst/>
          </a:prstGeom>
          <a:noFill/>
          <a:ln w="9525">
            <a:noFill/>
            <a:miter lim="800000"/>
            <a:headEnd/>
            <a:tailEnd/>
          </a:ln>
          <a:effectLst/>
        </p:spPr>
      </p:pic>
    </p:spTree>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57224" y="320040"/>
            <a:ext cx="6838976" cy="537192"/>
          </a:xfrm>
        </p:spPr>
        <p:txBody>
          <a:bodyPr>
            <a:normAutofit/>
          </a:bodyPr>
          <a:lstStyle/>
          <a:p>
            <a:pPr algn="ctr"/>
            <a:r>
              <a:rPr lang="uk-UA" sz="2400" dirty="0" smtClean="0">
                <a:solidFill>
                  <a:srgbClr val="002060"/>
                </a:solidFill>
              </a:rPr>
              <a:t>Участь у педрадах </a:t>
            </a:r>
            <a:endParaRPr lang="uk-UA" sz="2400" dirty="0">
              <a:solidFill>
                <a:srgbClr val="002060"/>
              </a:solidFill>
            </a:endParaRPr>
          </a:p>
        </p:txBody>
      </p:sp>
      <p:pic>
        <p:nvPicPr>
          <p:cNvPr id="2050" name="Picture 2"/>
          <p:cNvPicPr>
            <a:picLocks noChangeAspect="1" noChangeArrowheads="1"/>
          </p:cNvPicPr>
          <p:nvPr/>
        </p:nvPicPr>
        <p:blipFill>
          <a:blip r:embed="rId2"/>
          <a:srcRect/>
          <a:stretch>
            <a:fillRect/>
          </a:stretch>
        </p:blipFill>
        <p:spPr bwMode="auto">
          <a:xfrm>
            <a:off x="214282" y="2285992"/>
            <a:ext cx="4357719" cy="305040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052" name="Picture 4"/>
          <p:cNvPicPr>
            <a:picLocks noChangeAspect="1" noChangeArrowheads="1"/>
          </p:cNvPicPr>
          <p:nvPr/>
        </p:nvPicPr>
        <p:blipFill>
          <a:blip r:embed="rId3"/>
          <a:srcRect/>
          <a:stretch>
            <a:fillRect/>
          </a:stretch>
        </p:blipFill>
        <p:spPr bwMode="auto">
          <a:xfrm>
            <a:off x="4786314" y="2928934"/>
            <a:ext cx="4095779" cy="307183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TextBox 8"/>
          <p:cNvSpPr txBox="1"/>
          <p:nvPr/>
        </p:nvSpPr>
        <p:spPr>
          <a:xfrm>
            <a:off x="1142976" y="1000108"/>
            <a:ext cx="7786742" cy="1200329"/>
          </a:xfrm>
          <a:prstGeom prst="rect">
            <a:avLst/>
          </a:prstGeom>
          <a:noFill/>
        </p:spPr>
        <p:txBody>
          <a:bodyPr wrap="square" rtlCol="0">
            <a:spAutoFit/>
          </a:bodyPr>
          <a:lstStyle/>
          <a:p>
            <a:r>
              <a:rPr lang="uk-UA" b="1" dirty="0" smtClean="0">
                <a:solidFill>
                  <a:srgbClr val="002060"/>
                </a:solidFill>
              </a:rPr>
              <a:t>До засідань педагогічного колективу ставлюся сумлінно і творчо. </a:t>
            </a:r>
          </a:p>
          <a:p>
            <a:pPr lvl="0"/>
            <a:r>
              <a:rPr lang="uk-UA" b="1" dirty="0" smtClean="0">
                <a:solidFill>
                  <a:srgbClr val="002060"/>
                </a:solidFill>
              </a:rPr>
              <a:t>15.12.2009р. – виступ на педраді на тему:</a:t>
            </a:r>
          </a:p>
          <a:p>
            <a:pPr lvl="0"/>
            <a:r>
              <a:rPr lang="uk-UA" b="1" dirty="0" smtClean="0">
                <a:solidFill>
                  <a:srgbClr val="002060"/>
                </a:solidFill>
              </a:rPr>
              <a:t> </a:t>
            </a:r>
            <a:r>
              <a:rPr lang="uk-UA" b="1" dirty="0" err="1" smtClean="0">
                <a:solidFill>
                  <a:srgbClr val="002060"/>
                </a:solidFill>
              </a:rPr>
              <a:t>“Що</a:t>
            </a:r>
            <a:r>
              <a:rPr lang="uk-UA" b="1" dirty="0" smtClean="0">
                <a:solidFill>
                  <a:srgbClr val="002060"/>
                </a:solidFill>
              </a:rPr>
              <a:t> таке урок. Підготовка до </a:t>
            </a:r>
            <a:r>
              <a:rPr lang="uk-UA" b="1" dirty="0" err="1" smtClean="0">
                <a:solidFill>
                  <a:srgbClr val="002060"/>
                </a:solidFill>
              </a:rPr>
              <a:t>уроку”</a:t>
            </a:r>
            <a:endParaRPr lang="uk-UA" b="1" dirty="0" smtClean="0">
              <a:solidFill>
                <a:srgbClr val="002060"/>
              </a:solidFill>
            </a:endParaRPr>
          </a:p>
          <a:p>
            <a:endParaRPr lang="uk-UA" dirty="0"/>
          </a:p>
        </p:txBody>
      </p:sp>
    </p:spTree>
  </p:cSld>
  <p:clrMapOvr>
    <a:masterClrMapping/>
  </p:clrMapOvr>
  <p:transition spd="med">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28596" y="214290"/>
            <a:ext cx="7143800" cy="400110"/>
          </a:xfrm>
          <a:prstGeom prst="rect">
            <a:avLst/>
          </a:prstGeom>
        </p:spPr>
        <p:txBody>
          <a:bodyPr wrap="square">
            <a:spAutoFit/>
          </a:bodyPr>
          <a:lstStyle/>
          <a:p>
            <a:pPr marL="274320" lvl="0" indent="-274320" algn="ctr">
              <a:spcBef>
                <a:spcPts val="600"/>
              </a:spcBef>
              <a:buClr>
                <a:srgbClr val="EEECE1"/>
              </a:buClr>
              <a:buSzPct val="73000"/>
            </a:pPr>
            <a:r>
              <a:rPr lang="uk-UA" sz="2000" b="1" dirty="0" smtClean="0">
                <a:solidFill>
                  <a:schemeClr val="accent6">
                    <a:lumMod val="50000"/>
                  </a:schemeClr>
                </a:solidFill>
                <a:latin typeface="Times New Roman" pitchFamily="18" charset="0"/>
                <a:cs typeface="Times New Roman" pitchFamily="18" charset="0"/>
              </a:rPr>
              <a:t>13.Інформація про проведення відкритих уроків і заходів. </a:t>
            </a:r>
          </a:p>
        </p:txBody>
      </p:sp>
      <p:sp>
        <p:nvSpPr>
          <p:cNvPr id="7" name="TextBox 6"/>
          <p:cNvSpPr txBox="1"/>
          <p:nvPr/>
        </p:nvSpPr>
        <p:spPr>
          <a:xfrm>
            <a:off x="214282" y="857232"/>
            <a:ext cx="8072494" cy="5139869"/>
          </a:xfrm>
          <a:prstGeom prst="rect">
            <a:avLst/>
          </a:prstGeom>
          <a:noFill/>
        </p:spPr>
        <p:txBody>
          <a:bodyPr wrap="square" rtlCol="0">
            <a:spAutoFit/>
          </a:bodyPr>
          <a:lstStyle/>
          <a:p>
            <a:pPr>
              <a:buFont typeface="Wingdings" pitchFamily="2" charset="2"/>
              <a:buChar char="ü"/>
            </a:pPr>
            <a:r>
              <a:rPr lang="uk-UA" sz="2800" dirty="0" smtClean="0">
                <a:solidFill>
                  <a:schemeClr val="tx2">
                    <a:lumMod val="10000"/>
                  </a:schemeClr>
                </a:solidFill>
              </a:rPr>
              <a:t> </a:t>
            </a:r>
            <a:r>
              <a:rPr lang="uk-UA" sz="2000" b="1" dirty="0" smtClean="0">
                <a:solidFill>
                  <a:srgbClr val="002060"/>
                </a:solidFill>
                <a:latin typeface="Times New Roman" pitchFamily="18" charset="0"/>
                <a:cs typeface="Times New Roman" pitchFamily="18" charset="0"/>
              </a:rPr>
              <a:t>Відкритий урок з фізики: </a:t>
            </a:r>
            <a:r>
              <a:rPr lang="uk-UA" sz="2400" b="1" dirty="0" err="1" smtClean="0">
                <a:solidFill>
                  <a:srgbClr val="002060"/>
                </a:solidFill>
                <a:latin typeface="Monotype Corsiva" pitchFamily="66" charset="0"/>
              </a:rPr>
              <a:t>“Розв’язування</a:t>
            </a:r>
            <a:r>
              <a:rPr lang="uk-UA" sz="2400" b="1" dirty="0" smtClean="0">
                <a:solidFill>
                  <a:srgbClr val="002060"/>
                </a:solidFill>
                <a:latin typeface="Monotype Corsiva" pitchFamily="66" charset="0"/>
              </a:rPr>
              <a:t> задач на закон </a:t>
            </a:r>
            <a:r>
              <a:rPr lang="uk-UA" sz="2400" b="1" dirty="0" err="1" smtClean="0">
                <a:solidFill>
                  <a:srgbClr val="002060"/>
                </a:solidFill>
                <a:latin typeface="Monotype Corsiva" pitchFamily="66" charset="0"/>
              </a:rPr>
              <a:t>Кулона”</a:t>
            </a:r>
            <a:endParaRPr lang="uk-UA" sz="2000" b="1" dirty="0" smtClean="0">
              <a:solidFill>
                <a:srgbClr val="002060"/>
              </a:solidFill>
              <a:latin typeface="Monotype Corsiva" pitchFamily="66" charset="0"/>
            </a:endParaRPr>
          </a:p>
          <a:p>
            <a:r>
              <a:rPr lang="uk-UA" sz="2000" b="1" i="1" dirty="0" smtClean="0">
                <a:latin typeface="Times New Roman" pitchFamily="18" charset="0"/>
                <a:cs typeface="Times New Roman" pitchFamily="18" charset="0"/>
              </a:rPr>
              <a:t>Мета уроку:</a:t>
            </a:r>
            <a:r>
              <a:rPr lang="uk-UA" sz="2000" dirty="0" smtClean="0">
                <a:latin typeface="Times New Roman" pitchFamily="18" charset="0"/>
                <a:cs typeface="Times New Roman" pitchFamily="18" charset="0"/>
              </a:rPr>
              <a:t> перевірити уміння застосовувати теоретичні знання до розв’язання задач різного типу.</a:t>
            </a:r>
          </a:p>
          <a:p>
            <a:r>
              <a:rPr lang="uk-UA" sz="2000" b="1" i="1" dirty="0" smtClean="0">
                <a:latin typeface="Times New Roman" pitchFamily="18" charset="0"/>
                <a:cs typeface="Times New Roman" pitchFamily="18" charset="0"/>
              </a:rPr>
              <a:t>Тип уроку:</a:t>
            </a:r>
            <a:r>
              <a:rPr lang="uk-UA" sz="2000" dirty="0" smtClean="0">
                <a:latin typeface="Times New Roman" pitchFamily="18" charset="0"/>
                <a:cs typeface="Times New Roman" pitchFamily="18" charset="0"/>
              </a:rPr>
              <a:t> урок закріплення знань </a:t>
            </a:r>
          </a:p>
          <a:p>
            <a:r>
              <a:rPr lang="uk-UA" sz="2000" b="1" i="1" dirty="0" smtClean="0">
                <a:latin typeface="Times New Roman" pitchFamily="18" charset="0"/>
                <a:cs typeface="Times New Roman" pitchFamily="18" charset="0"/>
              </a:rPr>
              <a:t>Форма проведення:</a:t>
            </a:r>
            <a:r>
              <a:rPr lang="uk-UA" sz="2000" dirty="0" smtClean="0">
                <a:latin typeface="Times New Roman" pitchFamily="18" charset="0"/>
                <a:cs typeface="Times New Roman" pitchFamily="18" charset="0"/>
              </a:rPr>
              <a:t> урок-гра «Розв’язую для тебе»</a:t>
            </a:r>
          </a:p>
          <a:p>
            <a:endParaRPr lang="uk-UA" sz="2000" dirty="0" smtClean="0"/>
          </a:p>
          <a:p>
            <a:endParaRPr lang="uk-UA" sz="2800" dirty="0" smtClean="0">
              <a:solidFill>
                <a:schemeClr val="tx2">
                  <a:lumMod val="10000"/>
                </a:schemeClr>
              </a:solidFill>
              <a:latin typeface="Monotype Corsiva" pitchFamily="66" charset="0"/>
            </a:endParaRPr>
          </a:p>
          <a:p>
            <a:pPr>
              <a:buFont typeface="Wingdings" pitchFamily="2" charset="2"/>
              <a:buChar char="ü"/>
            </a:pPr>
            <a:r>
              <a:rPr lang="uk-UA" sz="2800" dirty="0" smtClean="0">
                <a:solidFill>
                  <a:schemeClr val="tx2">
                    <a:lumMod val="10000"/>
                  </a:schemeClr>
                </a:solidFill>
                <a:latin typeface="Monotype Corsiva" pitchFamily="66" charset="0"/>
              </a:rPr>
              <a:t> </a:t>
            </a:r>
            <a:r>
              <a:rPr lang="uk-UA" sz="2000" dirty="0" smtClean="0">
                <a:solidFill>
                  <a:schemeClr val="tx2">
                    <a:lumMod val="10000"/>
                  </a:schemeClr>
                </a:solidFill>
                <a:latin typeface="Monotype Corsiva" pitchFamily="66" charset="0"/>
              </a:rPr>
              <a:t> </a:t>
            </a:r>
            <a:r>
              <a:rPr lang="uk-UA" sz="2000" b="1" dirty="0" smtClean="0">
                <a:solidFill>
                  <a:srgbClr val="002060"/>
                </a:solidFill>
                <a:latin typeface="Times New Roman" pitchFamily="18" charset="0"/>
                <a:cs typeface="Times New Roman" pitchFamily="18" charset="0"/>
              </a:rPr>
              <a:t>Позакласний захід з астрономії </a:t>
            </a:r>
            <a:r>
              <a:rPr lang="uk-UA" sz="2400" b="1" dirty="0" err="1" smtClean="0">
                <a:solidFill>
                  <a:srgbClr val="002060"/>
                </a:solidFill>
                <a:latin typeface="Monotype Corsiva" pitchFamily="66" charset="0"/>
              </a:rPr>
              <a:t>“Дорога</a:t>
            </a:r>
            <a:r>
              <a:rPr lang="uk-UA" sz="2400" b="1" dirty="0" smtClean="0">
                <a:solidFill>
                  <a:srgbClr val="002060"/>
                </a:solidFill>
                <a:latin typeface="Monotype Corsiva" pitchFamily="66" charset="0"/>
              </a:rPr>
              <a:t> в </a:t>
            </a:r>
            <a:r>
              <a:rPr lang="uk-UA" sz="2400" b="1" dirty="0" err="1" smtClean="0">
                <a:solidFill>
                  <a:srgbClr val="002060"/>
                </a:solidFill>
                <a:latin typeface="Monotype Corsiva" pitchFamily="66" charset="0"/>
              </a:rPr>
              <a:t>космос”</a:t>
            </a:r>
            <a:endParaRPr lang="uk-UA" b="1" dirty="0" smtClean="0">
              <a:solidFill>
                <a:srgbClr val="002060"/>
              </a:solidFill>
              <a:latin typeface="Monotype Corsiva" pitchFamily="66" charset="0"/>
            </a:endParaRPr>
          </a:p>
          <a:p>
            <a:r>
              <a:rPr lang="uk-UA" b="1" i="1" dirty="0" smtClean="0">
                <a:latin typeface="Times New Roman" pitchFamily="18" charset="0"/>
                <a:cs typeface="Times New Roman" pitchFamily="18" charset="0"/>
              </a:rPr>
              <a:t>Мета:</a:t>
            </a:r>
            <a:r>
              <a:rPr lang="uk-UA" b="1" dirty="0" smtClean="0">
                <a:latin typeface="Times New Roman" pitchFamily="18" charset="0"/>
                <a:cs typeface="Times New Roman" pitchFamily="18" charset="0"/>
              </a:rPr>
              <a:t> </a:t>
            </a:r>
            <a:r>
              <a:rPr lang="uk-UA" dirty="0" smtClean="0">
                <a:latin typeface="Times New Roman" pitchFamily="18" charset="0"/>
                <a:cs typeface="Times New Roman" pitchFamily="18" charset="0"/>
              </a:rPr>
              <a:t>ознайомити  учнів з історією становлення космонавтики, видатними вченими, першими польотами в космос, космічною технікою; створити  умови  для самореалізації  учнів у процесі підготовки і проведення конференції.</a:t>
            </a:r>
          </a:p>
          <a:p>
            <a:r>
              <a:rPr lang="uk-UA" b="1" i="1" dirty="0" smtClean="0">
                <a:latin typeface="Times New Roman" pitchFamily="18" charset="0"/>
                <a:cs typeface="Times New Roman" pitchFamily="18" charset="0"/>
              </a:rPr>
              <a:t>Форма проведення:</a:t>
            </a:r>
            <a:r>
              <a:rPr lang="uk-UA" dirty="0" smtClean="0">
                <a:latin typeface="Times New Roman" pitchFamily="18" charset="0"/>
                <a:cs typeface="Times New Roman" pitchFamily="18" charset="0"/>
              </a:rPr>
              <a:t> конференція</a:t>
            </a:r>
          </a:p>
          <a:p>
            <a:r>
              <a:rPr lang="uk-UA" b="1" i="1" dirty="0" smtClean="0">
                <a:latin typeface="Times New Roman" pitchFamily="18" charset="0"/>
                <a:cs typeface="Times New Roman" pitchFamily="18" charset="0"/>
              </a:rPr>
              <a:t>Технологія підготовки і проведення:</a:t>
            </a:r>
            <a:r>
              <a:rPr lang="uk-UA" dirty="0" smtClean="0">
                <a:latin typeface="Times New Roman" pitchFamily="18" charset="0"/>
                <a:cs typeface="Times New Roman" pitchFamily="18" charset="0"/>
              </a:rPr>
              <a:t> ініціативна група учнів, що проводять і готують захід, підбирають матеріал, готують інформаційні повідомлення, презентацію.</a:t>
            </a:r>
          </a:p>
          <a:p>
            <a:endParaRPr lang="uk-UA" dirty="0" smtClean="0">
              <a:solidFill>
                <a:schemeClr val="tx2">
                  <a:lumMod val="10000"/>
                </a:schemeClr>
              </a:solidFill>
              <a:latin typeface="Monotype Corsiva" pitchFamily="66" charset="0"/>
            </a:endParaRPr>
          </a:p>
        </p:txBody>
      </p:sp>
    </p:spTree>
  </p:cSld>
  <p:clrMapOvr>
    <a:masterClrMapping/>
  </p:clrMapOvr>
  <p:transition spd="med">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Прямоугольник 3"/>
          <p:cNvSpPr/>
          <p:nvPr/>
        </p:nvSpPr>
        <p:spPr>
          <a:xfrm>
            <a:off x="214282" y="0"/>
            <a:ext cx="6315095" cy="400110"/>
          </a:xfrm>
          <a:prstGeom prst="rect">
            <a:avLst/>
          </a:prstGeom>
        </p:spPr>
        <p:txBody>
          <a:bodyPr wrap="square">
            <a:spAutoFit/>
          </a:bodyPr>
          <a:lstStyle/>
          <a:p>
            <a:pPr marL="274320" lvl="0" indent="-274320" algn="ctr">
              <a:spcBef>
                <a:spcPts val="600"/>
              </a:spcBef>
              <a:buClr>
                <a:srgbClr val="EEECE1"/>
              </a:buClr>
              <a:buSzPct val="73000"/>
            </a:pPr>
            <a:r>
              <a:rPr lang="uk-UA" sz="2000" b="1" dirty="0" smtClean="0">
                <a:solidFill>
                  <a:schemeClr val="accent6">
                    <a:lumMod val="50000"/>
                  </a:schemeClr>
                </a:solidFill>
                <a:latin typeface="Times New Roman" pitchFamily="18" charset="0"/>
                <a:cs typeface="Times New Roman" pitchFamily="18" charset="0"/>
              </a:rPr>
              <a:t>13.Інформація про проведення відкритих уроків. </a:t>
            </a:r>
          </a:p>
        </p:txBody>
      </p:sp>
      <p:sp>
        <p:nvSpPr>
          <p:cNvPr id="7" name="TextBox 6"/>
          <p:cNvSpPr txBox="1"/>
          <p:nvPr/>
        </p:nvSpPr>
        <p:spPr>
          <a:xfrm>
            <a:off x="0" y="571480"/>
            <a:ext cx="6858048" cy="5847755"/>
          </a:xfrm>
          <a:prstGeom prst="rect">
            <a:avLst/>
          </a:prstGeom>
          <a:noFill/>
        </p:spPr>
        <p:txBody>
          <a:bodyPr wrap="square" rtlCol="0">
            <a:spAutoFit/>
          </a:bodyPr>
          <a:lstStyle/>
          <a:p>
            <a:pPr>
              <a:buFont typeface="Wingdings" pitchFamily="2" charset="2"/>
              <a:buChar char="ü"/>
            </a:pPr>
            <a:r>
              <a:rPr lang="uk-UA" b="1" dirty="0" smtClean="0">
                <a:solidFill>
                  <a:srgbClr val="002060"/>
                </a:solidFill>
                <a:latin typeface="Times New Roman" pitchFamily="18" charset="0"/>
                <a:cs typeface="Times New Roman" pitchFamily="18" charset="0"/>
              </a:rPr>
              <a:t>Відкрите лабораторно-практичне заняття з інформаційних технологій: </a:t>
            </a:r>
            <a:r>
              <a:rPr lang="uk-UA" sz="2400" b="1" dirty="0" err="1" smtClean="0">
                <a:solidFill>
                  <a:srgbClr val="002060"/>
                </a:solidFill>
                <a:latin typeface="Monotype Corsiva" pitchFamily="66" charset="0"/>
              </a:rPr>
              <a:t>“</a:t>
            </a:r>
            <a:r>
              <a:rPr lang="uk-UA" sz="2000" b="1" dirty="0" err="1" smtClean="0">
                <a:solidFill>
                  <a:srgbClr val="002060"/>
                </a:solidFill>
                <a:latin typeface="Monotype Corsiva" pitchFamily="66" charset="0"/>
              </a:rPr>
              <a:t>Створення</a:t>
            </a:r>
            <a:r>
              <a:rPr lang="uk-UA" sz="2000" b="1" dirty="0" smtClean="0">
                <a:solidFill>
                  <a:srgbClr val="002060"/>
                </a:solidFill>
                <a:latin typeface="Monotype Corsiva" pitchFamily="66" charset="0"/>
              </a:rPr>
              <a:t> </a:t>
            </a:r>
            <a:r>
              <a:rPr lang="uk-UA" sz="2000" b="1" dirty="0" err="1" smtClean="0">
                <a:solidFill>
                  <a:srgbClr val="002060"/>
                </a:solidFill>
                <a:latin typeface="Monotype Corsiva" pitchFamily="66" charset="0"/>
              </a:rPr>
              <a:t>публікацій”</a:t>
            </a:r>
            <a:endParaRPr lang="uk-UA" sz="2400" b="1" dirty="0" smtClean="0">
              <a:solidFill>
                <a:srgbClr val="002060"/>
              </a:solidFill>
              <a:latin typeface="Monotype Corsiva" pitchFamily="66" charset="0"/>
            </a:endParaRPr>
          </a:p>
          <a:p>
            <a:r>
              <a:rPr lang="uk-UA" b="1" i="1" dirty="0" smtClean="0">
                <a:latin typeface="Times New Roman" pitchFamily="18" charset="0"/>
                <a:cs typeface="Times New Roman" pitchFamily="18" charset="0"/>
              </a:rPr>
              <a:t>Мета уроку:</a:t>
            </a:r>
            <a:r>
              <a:rPr lang="uk-UA" b="1" dirty="0" smtClean="0">
                <a:latin typeface="Times New Roman" pitchFamily="18" charset="0"/>
                <a:cs typeface="Times New Roman" pitchFamily="18" charset="0"/>
              </a:rPr>
              <a:t> </a:t>
            </a:r>
            <a:r>
              <a:rPr lang="uk-UA" dirty="0" smtClean="0">
                <a:latin typeface="Times New Roman" pitchFamily="18" charset="0"/>
                <a:cs typeface="Times New Roman" pitchFamily="18" charset="0"/>
              </a:rPr>
              <a:t>розширити знання з інформатики, поглибити знання учнів про практичне застосування </a:t>
            </a:r>
            <a:r>
              <a:rPr lang="en-US" dirty="0" smtClean="0">
                <a:latin typeface="Times New Roman" pitchFamily="18" charset="0"/>
                <a:cs typeface="Times New Roman" pitchFamily="18" charset="0"/>
              </a:rPr>
              <a:t>publisher</a:t>
            </a:r>
            <a:r>
              <a:rPr lang="uk-UA" dirty="0" smtClean="0">
                <a:latin typeface="Times New Roman" pitchFamily="18" charset="0"/>
                <a:cs typeface="Times New Roman" pitchFamily="18" charset="0"/>
              </a:rPr>
              <a:t>, вчитися створювати  оголошення, </a:t>
            </a:r>
            <a:r>
              <a:rPr lang="uk-UA" dirty="0" err="1" smtClean="0">
                <a:latin typeface="Times New Roman" pitchFamily="18" charset="0"/>
                <a:cs typeface="Times New Roman" pitchFamily="18" charset="0"/>
              </a:rPr>
              <a:t>візитівки</a:t>
            </a:r>
            <a:r>
              <a:rPr lang="uk-UA" dirty="0" smtClean="0">
                <a:latin typeface="Times New Roman" pitchFamily="18" charset="0"/>
                <a:cs typeface="Times New Roman" pitchFamily="18" charset="0"/>
              </a:rPr>
              <a:t>, календарі.</a:t>
            </a:r>
          </a:p>
          <a:p>
            <a:r>
              <a:rPr lang="uk-UA" b="1" i="1" dirty="0" smtClean="0">
                <a:latin typeface="Times New Roman" pitchFamily="18" charset="0"/>
                <a:cs typeface="Times New Roman" pitchFamily="18" charset="0"/>
              </a:rPr>
              <a:t>Форма навчання: </a:t>
            </a:r>
            <a:r>
              <a:rPr lang="uk-UA" dirty="0" smtClean="0">
                <a:latin typeface="Times New Roman" pitchFamily="18" charset="0"/>
                <a:cs typeface="Times New Roman" pitchFamily="18" charset="0"/>
              </a:rPr>
              <a:t>індивідуально – групова.</a:t>
            </a:r>
          </a:p>
          <a:p>
            <a:endParaRPr lang="uk-UA" dirty="0" smtClean="0">
              <a:solidFill>
                <a:schemeClr val="tx2">
                  <a:lumMod val="10000"/>
                </a:schemeClr>
              </a:solidFill>
              <a:latin typeface="Monotype Corsiva" pitchFamily="66" charset="0"/>
            </a:endParaRPr>
          </a:p>
          <a:p>
            <a:pPr>
              <a:buFont typeface="Wingdings" pitchFamily="2" charset="2"/>
              <a:buChar char="ü"/>
            </a:pPr>
            <a:r>
              <a:rPr lang="uk-UA" sz="2800" b="1" dirty="0" smtClean="0">
                <a:solidFill>
                  <a:srgbClr val="002060"/>
                </a:solidFill>
                <a:latin typeface="Times New Roman" pitchFamily="18" charset="0"/>
                <a:cs typeface="Times New Roman" pitchFamily="18" charset="0"/>
              </a:rPr>
              <a:t> </a:t>
            </a:r>
            <a:r>
              <a:rPr lang="uk-UA" b="1" dirty="0" smtClean="0">
                <a:solidFill>
                  <a:srgbClr val="002060"/>
                </a:solidFill>
                <a:latin typeface="Times New Roman" pitchFamily="18" charset="0"/>
                <a:cs typeface="Times New Roman" pitchFamily="18" charset="0"/>
              </a:rPr>
              <a:t>Відкритий урок з інформаційних технологій: </a:t>
            </a:r>
            <a:r>
              <a:rPr lang="uk-UA" b="1" dirty="0" smtClean="0">
                <a:solidFill>
                  <a:srgbClr val="002060"/>
                </a:solidFill>
                <a:latin typeface="Monotype Corsiva" pitchFamily="66" charset="0"/>
              </a:rPr>
              <a:t>“ </a:t>
            </a:r>
            <a:r>
              <a:rPr lang="uk-UA" sz="2000" b="1" dirty="0" smtClean="0">
                <a:solidFill>
                  <a:srgbClr val="002060"/>
                </a:solidFill>
                <a:latin typeface="Monotype Corsiva" pitchFamily="66" charset="0"/>
              </a:rPr>
              <a:t>Комп'ютерні презентації. </a:t>
            </a:r>
            <a:r>
              <a:rPr lang="uk-UA" sz="2000" b="1" i="1" dirty="0" smtClean="0">
                <a:solidFill>
                  <a:srgbClr val="002060"/>
                </a:solidFill>
                <a:latin typeface="Monotype Corsiva" pitchFamily="66" charset="0"/>
              </a:rPr>
              <a:t>Знайомство з програмою Microsoft </a:t>
            </a:r>
            <a:r>
              <a:rPr lang="uk-UA" sz="2000" b="1" i="1" dirty="0" err="1" smtClean="0">
                <a:solidFill>
                  <a:srgbClr val="002060"/>
                </a:solidFill>
                <a:latin typeface="Monotype Corsiva" pitchFamily="66" charset="0"/>
              </a:rPr>
              <a:t>Power</a:t>
            </a:r>
            <a:r>
              <a:rPr lang="uk-UA" sz="2000" b="1" i="1" dirty="0" smtClean="0">
                <a:solidFill>
                  <a:srgbClr val="002060"/>
                </a:solidFill>
                <a:latin typeface="Monotype Corsiva" pitchFamily="66" charset="0"/>
              </a:rPr>
              <a:t> </a:t>
            </a:r>
            <a:r>
              <a:rPr lang="uk-UA" sz="2000" b="1" i="1" dirty="0" err="1" smtClean="0">
                <a:solidFill>
                  <a:srgbClr val="002060"/>
                </a:solidFill>
                <a:latin typeface="Monotype Corsiva" pitchFamily="66" charset="0"/>
              </a:rPr>
              <a:t>Point</a:t>
            </a:r>
            <a:r>
              <a:rPr lang="uk-UA" sz="2000" b="1" dirty="0" err="1" smtClean="0">
                <a:solidFill>
                  <a:srgbClr val="002060"/>
                </a:solidFill>
                <a:latin typeface="Monotype Corsiva" pitchFamily="66" charset="0"/>
              </a:rPr>
              <a:t>”</a:t>
            </a:r>
            <a:r>
              <a:rPr lang="uk-UA" sz="2000" b="1" dirty="0" smtClean="0">
                <a:solidFill>
                  <a:srgbClr val="002060"/>
                </a:solidFill>
                <a:latin typeface="Monotype Corsiva" pitchFamily="66" charset="0"/>
              </a:rPr>
              <a:t>.</a:t>
            </a:r>
            <a:endParaRPr lang="uk-UA" b="1" dirty="0" smtClean="0">
              <a:solidFill>
                <a:srgbClr val="002060"/>
              </a:solidFill>
              <a:latin typeface="Monotype Corsiva" pitchFamily="66" charset="0"/>
            </a:endParaRPr>
          </a:p>
          <a:p>
            <a:r>
              <a:rPr lang="uk-UA" b="1" i="1" dirty="0" smtClean="0">
                <a:latin typeface="Times New Roman" pitchFamily="18" charset="0"/>
                <a:cs typeface="Times New Roman" pitchFamily="18" charset="0"/>
              </a:rPr>
              <a:t>Мета уроку: </a:t>
            </a:r>
            <a:r>
              <a:rPr lang="uk-UA" dirty="0" smtClean="0">
                <a:latin typeface="Times New Roman" pitchFamily="18" charset="0"/>
                <a:cs typeface="Times New Roman" pitchFamily="18" charset="0"/>
              </a:rPr>
              <a:t>ознайомитись з можливостями програми для створення комп’ютерних</a:t>
            </a:r>
            <a:r>
              <a:rPr lang="uk-UA" i="1" dirty="0" smtClean="0">
                <a:latin typeface="Times New Roman" pitchFamily="18" charset="0"/>
                <a:cs typeface="Times New Roman" pitchFamily="18" charset="0"/>
              </a:rPr>
              <a:t> </a:t>
            </a:r>
            <a:r>
              <a:rPr lang="uk-UA" dirty="0" smtClean="0">
                <a:latin typeface="Times New Roman" pitchFamily="18" charset="0"/>
                <a:cs typeface="Times New Roman" pitchFamily="18" charset="0"/>
              </a:rPr>
              <a:t>презентацій MS PowerPoint.</a:t>
            </a:r>
          </a:p>
          <a:p>
            <a:r>
              <a:rPr lang="uk-UA" b="1" i="1" dirty="0" smtClean="0">
                <a:latin typeface="Times New Roman" pitchFamily="18" charset="0"/>
                <a:cs typeface="Times New Roman" pitchFamily="18" charset="0"/>
              </a:rPr>
              <a:t>Тип уроку:</a:t>
            </a:r>
            <a:r>
              <a:rPr lang="uk-UA" i="1" dirty="0" smtClean="0">
                <a:latin typeface="Times New Roman" pitchFamily="18" charset="0"/>
                <a:cs typeface="Times New Roman" pitchFamily="18" charset="0"/>
              </a:rPr>
              <a:t> </a:t>
            </a:r>
            <a:r>
              <a:rPr lang="uk-UA" dirty="0" smtClean="0">
                <a:latin typeface="Times New Roman" pitchFamily="18" charset="0"/>
                <a:cs typeface="Times New Roman" pitchFamily="18" charset="0"/>
              </a:rPr>
              <a:t>подання нового матеріалу.</a:t>
            </a:r>
          </a:p>
          <a:p>
            <a:endParaRPr lang="uk-UA" b="1" dirty="0" smtClean="0">
              <a:solidFill>
                <a:srgbClr val="002060"/>
              </a:solidFill>
              <a:latin typeface="Times New Roman" pitchFamily="18" charset="0"/>
              <a:cs typeface="Times New Roman" pitchFamily="18" charset="0"/>
            </a:endParaRPr>
          </a:p>
          <a:p>
            <a:pPr>
              <a:buFont typeface="Wingdings" pitchFamily="2" charset="2"/>
              <a:buChar char="ü"/>
            </a:pPr>
            <a:r>
              <a:rPr lang="uk-UA" sz="2800" b="1" dirty="0" smtClean="0">
                <a:solidFill>
                  <a:srgbClr val="002060"/>
                </a:solidFill>
              </a:rPr>
              <a:t> </a:t>
            </a:r>
            <a:r>
              <a:rPr lang="uk-UA" b="1" dirty="0" smtClean="0">
                <a:solidFill>
                  <a:srgbClr val="002060"/>
                </a:solidFill>
                <a:latin typeface="Times New Roman" pitchFamily="18" charset="0"/>
                <a:cs typeface="Times New Roman" pitchFamily="18" charset="0"/>
              </a:rPr>
              <a:t>Відкрите лабораторно-практичне заняття з інформаційних технологій: </a:t>
            </a:r>
            <a:r>
              <a:rPr lang="uk-UA" sz="2000" b="1" dirty="0" err="1" smtClean="0">
                <a:solidFill>
                  <a:srgbClr val="002060"/>
                </a:solidFill>
              </a:rPr>
              <a:t>“</a:t>
            </a:r>
            <a:r>
              <a:rPr lang="uk-UA" sz="2000" b="1" dirty="0" err="1" smtClean="0">
                <a:solidFill>
                  <a:srgbClr val="002060"/>
                </a:solidFill>
                <a:latin typeface="Monotype Corsiva" pitchFamily="66" charset="0"/>
              </a:rPr>
              <a:t>Створення</a:t>
            </a:r>
            <a:r>
              <a:rPr lang="uk-UA" sz="2000" b="1" dirty="0" smtClean="0">
                <a:solidFill>
                  <a:srgbClr val="002060"/>
                </a:solidFill>
                <a:latin typeface="Monotype Corsiva" pitchFamily="66" charset="0"/>
              </a:rPr>
              <a:t> презентації</a:t>
            </a:r>
            <a:r>
              <a:rPr lang="uk-UA" sz="2000" b="1" dirty="0" smtClean="0">
                <a:solidFill>
                  <a:srgbClr val="002060"/>
                </a:solidFill>
              </a:rPr>
              <a:t> </a:t>
            </a:r>
            <a:r>
              <a:rPr lang="uk-UA" sz="2000" b="1" dirty="0" err="1" smtClean="0">
                <a:solidFill>
                  <a:srgbClr val="002060"/>
                </a:solidFill>
              </a:rPr>
              <a:t>-</a:t>
            </a:r>
            <a:r>
              <a:rPr lang="uk-UA" sz="2000" b="1" dirty="0" err="1" smtClean="0">
                <a:solidFill>
                  <a:srgbClr val="002060"/>
                </a:solidFill>
                <a:latin typeface="Monotype Corsiva" pitchFamily="66" charset="0"/>
              </a:rPr>
              <a:t>Моя</a:t>
            </a:r>
            <a:r>
              <a:rPr lang="uk-UA" sz="2000" b="1" dirty="0" smtClean="0">
                <a:solidFill>
                  <a:srgbClr val="002060"/>
                </a:solidFill>
                <a:latin typeface="Monotype Corsiva" pitchFamily="66" charset="0"/>
              </a:rPr>
              <a:t> майбутня </a:t>
            </a:r>
            <a:r>
              <a:rPr lang="uk-UA" sz="2000" b="1" dirty="0" err="1" smtClean="0">
                <a:solidFill>
                  <a:srgbClr val="002060"/>
                </a:solidFill>
                <a:latin typeface="Monotype Corsiva" pitchFamily="66" charset="0"/>
              </a:rPr>
              <a:t>професія</a:t>
            </a:r>
            <a:r>
              <a:rPr lang="uk-UA" b="1" dirty="0" err="1" smtClean="0">
                <a:solidFill>
                  <a:srgbClr val="002060"/>
                </a:solidFill>
              </a:rPr>
              <a:t>”</a:t>
            </a:r>
            <a:endParaRPr lang="uk-UA" sz="2000" b="1" dirty="0" smtClean="0">
              <a:solidFill>
                <a:srgbClr val="002060"/>
              </a:solidFill>
            </a:endParaRPr>
          </a:p>
          <a:p>
            <a:r>
              <a:rPr lang="uk-UA" b="1" i="1" dirty="0" smtClean="0">
                <a:latin typeface="Times New Roman" pitchFamily="18" charset="0"/>
                <a:cs typeface="Times New Roman" pitchFamily="18" charset="0"/>
              </a:rPr>
              <a:t>Мета уроку:</a:t>
            </a:r>
            <a:r>
              <a:rPr lang="uk-UA" b="1" dirty="0" smtClean="0">
                <a:latin typeface="Times New Roman" pitchFamily="18" charset="0"/>
                <a:cs typeface="Times New Roman" pitchFamily="18" charset="0"/>
              </a:rPr>
              <a:t> </a:t>
            </a:r>
            <a:r>
              <a:rPr lang="uk-UA" dirty="0" smtClean="0">
                <a:latin typeface="Times New Roman" pitchFamily="18" charset="0"/>
                <a:cs typeface="Times New Roman" pitchFamily="18" charset="0"/>
              </a:rPr>
              <a:t>розширити знання з інформатики, поглибити знання учнів про практичне застосування </a:t>
            </a:r>
            <a:r>
              <a:rPr lang="ru-RU" i="1" dirty="0" err="1" smtClean="0">
                <a:latin typeface="Times New Roman" pitchFamily="18" charset="0"/>
                <a:cs typeface="Times New Roman" pitchFamily="18" charset="0"/>
              </a:rPr>
              <a:t>Ро</a:t>
            </a:r>
            <a:r>
              <a:rPr lang="en-US" i="1" dirty="0" err="1" smtClean="0">
                <a:latin typeface="Times New Roman" pitchFamily="18" charset="0"/>
                <a:cs typeface="Times New Roman" pitchFamily="18" charset="0"/>
              </a:rPr>
              <a:t>wer</a:t>
            </a:r>
            <a:r>
              <a:rPr lang="ru-RU" i="1" dirty="0" err="1" smtClean="0">
                <a:latin typeface="Times New Roman" pitchFamily="18" charset="0"/>
                <a:cs typeface="Times New Roman" pitchFamily="18" charset="0"/>
              </a:rPr>
              <a:t>Роі</a:t>
            </a:r>
            <a:r>
              <a:rPr lang="en-US" i="1" dirty="0" err="1" smtClean="0">
                <a:latin typeface="Times New Roman" pitchFamily="18" charset="0"/>
                <a:cs typeface="Times New Roman" pitchFamily="18" charset="0"/>
              </a:rPr>
              <a:t>nt</a:t>
            </a:r>
            <a:r>
              <a:rPr lang="uk-UA" dirty="0" smtClean="0">
                <a:latin typeface="Times New Roman" pitchFamily="18" charset="0"/>
                <a:cs typeface="Times New Roman" pitchFamily="18" charset="0"/>
              </a:rPr>
              <a:t>, вчитися створювати презентацію своєї професії.</a:t>
            </a:r>
          </a:p>
          <a:p>
            <a:r>
              <a:rPr lang="uk-UA" sz="2000" b="1" i="1" dirty="0" smtClean="0">
                <a:latin typeface="Times New Roman" pitchFamily="18" charset="0"/>
                <a:cs typeface="Times New Roman" pitchFamily="18" charset="0"/>
              </a:rPr>
              <a:t>Форма навчання: </a:t>
            </a:r>
            <a:r>
              <a:rPr lang="uk-UA" sz="2000" dirty="0" smtClean="0">
                <a:latin typeface="Times New Roman" pitchFamily="18" charset="0"/>
                <a:cs typeface="Times New Roman" pitchFamily="18" charset="0"/>
              </a:rPr>
              <a:t>індивідуально – групова.</a:t>
            </a:r>
          </a:p>
        </p:txBody>
      </p:sp>
      <p:pic>
        <p:nvPicPr>
          <p:cNvPr id="8193" name="Picture 1" descr="C:\Users\компютер\Pictures\фотографії\CIMG1164.JPG"/>
          <p:cNvPicPr>
            <a:picLocks noChangeAspect="1" noChangeArrowheads="1"/>
          </p:cNvPicPr>
          <p:nvPr/>
        </p:nvPicPr>
        <p:blipFill>
          <a:blip r:embed="rId2" cstate="print"/>
          <a:srcRect/>
          <a:stretch>
            <a:fillRect/>
          </a:stretch>
        </p:blipFill>
        <p:spPr bwMode="auto">
          <a:xfrm>
            <a:off x="6878423" y="4786322"/>
            <a:ext cx="2265577" cy="1714512"/>
          </a:xfrm>
          <a:prstGeom prst="rect">
            <a:avLst/>
          </a:prstGeom>
          <a:noFill/>
        </p:spPr>
      </p:pic>
      <p:pic>
        <p:nvPicPr>
          <p:cNvPr id="1026" name="Picture 2"/>
          <p:cNvPicPr>
            <a:picLocks noChangeAspect="1" noChangeArrowheads="1"/>
          </p:cNvPicPr>
          <p:nvPr/>
        </p:nvPicPr>
        <p:blipFill>
          <a:blip r:embed="rId3"/>
          <a:srcRect/>
          <a:stretch>
            <a:fillRect/>
          </a:stretch>
        </p:blipFill>
        <p:spPr bwMode="auto">
          <a:xfrm>
            <a:off x="6857983" y="428604"/>
            <a:ext cx="2286017" cy="1714512"/>
          </a:xfrm>
          <a:prstGeom prst="rect">
            <a:avLst/>
          </a:prstGeom>
          <a:noFill/>
          <a:ln w="9525">
            <a:noFill/>
            <a:miter lim="800000"/>
            <a:headEnd/>
            <a:tailEnd/>
          </a:ln>
          <a:effectLst/>
        </p:spPr>
      </p:pic>
      <p:pic>
        <p:nvPicPr>
          <p:cNvPr id="1027" name="Picture 3" descr="C:\Users\компютер\Pictures\фотографії\CIMG1161.JPG"/>
          <p:cNvPicPr>
            <a:picLocks noChangeAspect="1" noChangeArrowheads="1"/>
          </p:cNvPicPr>
          <p:nvPr/>
        </p:nvPicPr>
        <p:blipFill>
          <a:blip r:embed="rId4" cstate="print"/>
          <a:srcRect/>
          <a:stretch>
            <a:fillRect/>
          </a:stretch>
        </p:blipFill>
        <p:spPr bwMode="auto">
          <a:xfrm>
            <a:off x="6953235" y="2571744"/>
            <a:ext cx="2190765" cy="1643074"/>
          </a:xfrm>
          <a:prstGeom prst="rect">
            <a:avLst/>
          </a:prstGeom>
          <a:noFill/>
        </p:spPr>
      </p:pic>
    </p:spTree>
  </p:cSld>
  <p:clrMapOvr>
    <a:masterClrMapping/>
  </p:clrMapOvr>
  <p:transition spd="med">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Прямоугольник 4"/>
          <p:cNvSpPr/>
          <p:nvPr/>
        </p:nvSpPr>
        <p:spPr>
          <a:xfrm>
            <a:off x="785786" y="214290"/>
            <a:ext cx="6429420" cy="400110"/>
          </a:xfrm>
          <a:prstGeom prst="rect">
            <a:avLst/>
          </a:prstGeom>
        </p:spPr>
        <p:txBody>
          <a:bodyPr wrap="square">
            <a:spAutoFit/>
          </a:bodyPr>
          <a:lstStyle/>
          <a:p>
            <a:pPr algn="ctr"/>
            <a:r>
              <a:rPr lang="uk-UA" sz="2000" b="1" dirty="0" smtClean="0">
                <a:solidFill>
                  <a:schemeClr val="accent6">
                    <a:lumMod val="50000"/>
                  </a:schemeClr>
                </a:solidFill>
                <a:latin typeface="Times New Roman" pitchFamily="18" charset="0"/>
                <a:cs typeface="Times New Roman" pitchFamily="18" charset="0"/>
              </a:rPr>
              <a:t>14. Інформація про участь в  училищних заходах .</a:t>
            </a:r>
            <a:endParaRPr lang="uk-UA" sz="2000" b="1" dirty="0">
              <a:solidFill>
                <a:schemeClr val="accent6">
                  <a:lumMod val="50000"/>
                </a:schemeClr>
              </a:solidFill>
            </a:endParaRPr>
          </a:p>
        </p:txBody>
      </p:sp>
      <p:sp>
        <p:nvSpPr>
          <p:cNvPr id="7" name="TextBox 6"/>
          <p:cNvSpPr txBox="1"/>
          <p:nvPr/>
        </p:nvSpPr>
        <p:spPr>
          <a:xfrm>
            <a:off x="0" y="571480"/>
            <a:ext cx="6715140" cy="5940088"/>
          </a:xfrm>
          <a:prstGeom prst="rect">
            <a:avLst/>
          </a:prstGeom>
          <a:noFill/>
        </p:spPr>
        <p:txBody>
          <a:bodyPr wrap="square" rtlCol="0">
            <a:spAutoFit/>
          </a:bodyPr>
          <a:lstStyle/>
          <a:p>
            <a:r>
              <a:rPr lang="uk-UA" dirty="0" smtClean="0"/>
              <a:t>	</a:t>
            </a:r>
            <a:r>
              <a:rPr lang="uk-UA" sz="2000" dirty="0" smtClean="0">
                <a:solidFill>
                  <a:srgbClr val="002060"/>
                </a:solidFill>
                <a:latin typeface="Comic Sans MS" pitchFamily="66" charset="0"/>
              </a:rPr>
              <a:t>Як вчитель інформатики, я  надаю допомогу  викладачам  у підготовці  різного виду матеріалу: набір планів і програм, конспектів  уроку, </a:t>
            </a:r>
            <a:r>
              <a:rPr lang="uk-UA" sz="2000" dirty="0" err="1" smtClean="0">
                <a:solidFill>
                  <a:srgbClr val="002060"/>
                </a:solidFill>
                <a:latin typeface="Comic Sans MS" pitchFamily="66" charset="0"/>
              </a:rPr>
              <a:t>роздаткового</a:t>
            </a:r>
            <a:r>
              <a:rPr lang="uk-UA" sz="2000" dirty="0" smtClean="0">
                <a:solidFill>
                  <a:srgbClr val="002060"/>
                </a:solidFill>
                <a:latin typeface="Comic Sans MS" pitchFamily="66" charset="0"/>
              </a:rPr>
              <a:t> матеріалу (кросворди, тести, схеми…). Особливо  популярним стало використання презентацій , тому тут я також  реалізую себе. Було створено чимало презентацій , серед яких і презентація </a:t>
            </a:r>
            <a:r>
              <a:rPr lang="uk-UA" sz="2000" dirty="0" err="1" smtClean="0">
                <a:solidFill>
                  <a:srgbClr val="002060"/>
                </a:solidFill>
                <a:latin typeface="Comic Sans MS" pitchFamily="66" charset="0"/>
              </a:rPr>
              <a:t>методсекції</a:t>
            </a:r>
            <a:r>
              <a:rPr lang="uk-UA" sz="2000" dirty="0" smtClean="0">
                <a:solidFill>
                  <a:srgbClr val="002060"/>
                </a:solidFill>
                <a:latin typeface="Comic Sans MS" pitchFamily="66" charset="0"/>
              </a:rPr>
              <a:t> швейного профілю, профорієнтаційна презентація.</a:t>
            </a:r>
          </a:p>
          <a:p>
            <a:r>
              <a:rPr lang="uk-UA" sz="2000" dirty="0" smtClean="0">
                <a:solidFill>
                  <a:srgbClr val="002060"/>
                </a:solidFill>
                <a:latin typeface="Comic Sans MS" pitchFamily="66" charset="0"/>
              </a:rPr>
              <a:t>	У 2009р. нагороджена грамотою училища за активну участь у підготовці матеріалів до ліцензування нових професій.</a:t>
            </a:r>
          </a:p>
          <a:p>
            <a:r>
              <a:rPr lang="uk-UA" sz="2000" dirty="0" smtClean="0">
                <a:solidFill>
                  <a:srgbClr val="002060"/>
                </a:solidFill>
                <a:latin typeface="Comic Sans MS" pitchFamily="66" charset="0"/>
              </a:rPr>
              <a:t>	Для сайту училища мною були розроблені такі </a:t>
            </a:r>
            <a:r>
              <a:rPr lang="uk-UA" sz="2000" dirty="0" err="1" smtClean="0">
                <a:solidFill>
                  <a:srgbClr val="002060"/>
                </a:solidFill>
                <a:latin typeface="Comic Sans MS" pitchFamily="66" charset="0"/>
              </a:rPr>
              <a:t>веб-сторінки</a:t>
            </a:r>
            <a:r>
              <a:rPr lang="uk-UA" sz="2000" dirty="0" smtClean="0">
                <a:solidFill>
                  <a:srgbClr val="002060"/>
                </a:solidFill>
                <a:latin typeface="Comic Sans MS" pitchFamily="66" charset="0"/>
              </a:rPr>
              <a:t>: </a:t>
            </a:r>
            <a:r>
              <a:rPr lang="uk-UA" sz="2000" dirty="0" err="1" smtClean="0">
                <a:solidFill>
                  <a:srgbClr val="002060"/>
                </a:solidFill>
                <a:latin typeface="Comic Sans MS" pitchFamily="66" charset="0"/>
              </a:rPr>
              <a:t>“Шляхами</a:t>
            </a:r>
            <a:r>
              <a:rPr lang="uk-UA" sz="2000" dirty="0" smtClean="0">
                <a:solidFill>
                  <a:srgbClr val="002060"/>
                </a:solidFill>
                <a:latin typeface="Comic Sans MS" pitchFamily="66" charset="0"/>
              </a:rPr>
              <a:t> подвигу і </a:t>
            </a:r>
            <a:r>
              <a:rPr lang="uk-UA" sz="2000" dirty="0" err="1" smtClean="0">
                <a:solidFill>
                  <a:srgbClr val="002060"/>
                </a:solidFill>
                <a:latin typeface="Comic Sans MS" pitchFamily="66" charset="0"/>
              </a:rPr>
              <a:t>слави”</a:t>
            </a:r>
            <a:r>
              <a:rPr lang="uk-UA" sz="2000" dirty="0" smtClean="0">
                <a:solidFill>
                  <a:srgbClr val="002060"/>
                </a:solidFill>
                <a:latin typeface="Comic Sans MS" pitchFamily="66" charset="0"/>
              </a:rPr>
              <a:t>, </a:t>
            </a:r>
            <a:r>
              <a:rPr lang="uk-UA" sz="2000" dirty="0" err="1" smtClean="0">
                <a:solidFill>
                  <a:srgbClr val="002060"/>
                </a:solidFill>
                <a:latin typeface="Comic Sans MS" pitchFamily="66" charset="0"/>
              </a:rPr>
              <a:t>“Учнівське</a:t>
            </a:r>
            <a:r>
              <a:rPr lang="uk-UA" sz="2000" dirty="0" smtClean="0">
                <a:solidFill>
                  <a:srgbClr val="002060"/>
                </a:solidFill>
                <a:latin typeface="Comic Sans MS" pitchFamily="66" charset="0"/>
              </a:rPr>
              <a:t> </a:t>
            </a:r>
            <a:r>
              <a:rPr lang="uk-UA" sz="2000" dirty="0" err="1" smtClean="0">
                <a:solidFill>
                  <a:srgbClr val="002060"/>
                </a:solidFill>
                <a:latin typeface="Comic Sans MS" pitchFamily="66" charset="0"/>
              </a:rPr>
              <a:t>врядування”</a:t>
            </a:r>
            <a:r>
              <a:rPr lang="uk-UA" sz="2000" dirty="0" smtClean="0">
                <a:solidFill>
                  <a:srgbClr val="002060"/>
                </a:solidFill>
                <a:latin typeface="Comic Sans MS" pitchFamily="66" charset="0"/>
              </a:rPr>
              <a:t>, </a:t>
            </a:r>
            <a:r>
              <a:rPr lang="uk-UA" sz="2000" dirty="0" err="1" smtClean="0">
                <a:solidFill>
                  <a:srgbClr val="002060"/>
                </a:solidFill>
                <a:latin typeface="Comic Sans MS" pitchFamily="66" charset="0"/>
              </a:rPr>
              <a:t>“Години</a:t>
            </a:r>
            <a:r>
              <a:rPr lang="uk-UA" sz="2000" dirty="0" smtClean="0">
                <a:solidFill>
                  <a:srgbClr val="002060"/>
                </a:solidFill>
                <a:latin typeface="Comic Sans MS" pitchFamily="66" charset="0"/>
              </a:rPr>
              <a:t> </a:t>
            </a:r>
            <a:r>
              <a:rPr lang="uk-UA" sz="2000" dirty="0" err="1" smtClean="0">
                <a:solidFill>
                  <a:srgbClr val="002060"/>
                </a:solidFill>
                <a:latin typeface="Comic Sans MS" pitchFamily="66" charset="0"/>
              </a:rPr>
              <a:t>спілкування”</a:t>
            </a:r>
            <a:r>
              <a:rPr lang="uk-UA" sz="2000" dirty="0" smtClean="0">
                <a:solidFill>
                  <a:srgbClr val="002060"/>
                </a:solidFill>
                <a:latin typeface="Comic Sans MS" pitchFamily="66" charset="0"/>
              </a:rPr>
              <a:t>, </a:t>
            </a:r>
            <a:r>
              <a:rPr lang="uk-UA" sz="2000" dirty="0" err="1" smtClean="0">
                <a:solidFill>
                  <a:srgbClr val="002060"/>
                </a:solidFill>
                <a:latin typeface="Comic Sans MS" pitchFamily="66" charset="0"/>
              </a:rPr>
              <a:t>“Позакласна</a:t>
            </a:r>
            <a:r>
              <a:rPr lang="uk-UA" sz="2000" dirty="0" smtClean="0">
                <a:solidFill>
                  <a:srgbClr val="002060"/>
                </a:solidFill>
                <a:latin typeface="Comic Sans MS" pitchFamily="66" charset="0"/>
              </a:rPr>
              <a:t> </a:t>
            </a:r>
            <a:r>
              <a:rPr lang="uk-UA" sz="2000" dirty="0" err="1" smtClean="0">
                <a:solidFill>
                  <a:srgbClr val="002060"/>
                </a:solidFill>
                <a:latin typeface="Comic Sans MS" pitchFamily="66" charset="0"/>
              </a:rPr>
              <a:t>робота”</a:t>
            </a:r>
            <a:r>
              <a:rPr lang="uk-UA" sz="2000" dirty="0" smtClean="0">
                <a:solidFill>
                  <a:srgbClr val="002060"/>
                </a:solidFill>
                <a:latin typeface="Comic Sans MS" pitchFamily="66" charset="0"/>
              </a:rPr>
              <a:t>, </a:t>
            </a:r>
            <a:r>
              <a:rPr lang="uk-UA" sz="2000" dirty="0" err="1" smtClean="0">
                <a:solidFill>
                  <a:srgbClr val="002060"/>
                </a:solidFill>
                <a:latin typeface="Comic Sans MS" pitchFamily="66" charset="0"/>
              </a:rPr>
              <a:t>“Спортивно-масова</a:t>
            </a:r>
            <a:r>
              <a:rPr lang="uk-UA" sz="2000" dirty="0" smtClean="0">
                <a:solidFill>
                  <a:srgbClr val="002060"/>
                </a:solidFill>
                <a:latin typeface="Comic Sans MS" pitchFamily="66" charset="0"/>
              </a:rPr>
              <a:t> </a:t>
            </a:r>
            <a:r>
              <a:rPr lang="uk-UA" sz="2000" dirty="0" err="1" smtClean="0">
                <a:solidFill>
                  <a:srgbClr val="002060"/>
                </a:solidFill>
                <a:latin typeface="Comic Sans MS" pitchFamily="66" charset="0"/>
              </a:rPr>
              <a:t>робота”</a:t>
            </a:r>
            <a:r>
              <a:rPr lang="uk-UA" sz="2000" dirty="0" smtClean="0">
                <a:solidFill>
                  <a:srgbClr val="002060"/>
                </a:solidFill>
                <a:latin typeface="Comic Sans MS" pitchFamily="66" charset="0"/>
              </a:rPr>
              <a:t>… За що була відзначена грамотою училища в 2010р.</a:t>
            </a:r>
          </a:p>
          <a:p>
            <a:r>
              <a:rPr lang="uk-UA" sz="2000" dirty="0" smtClean="0">
                <a:solidFill>
                  <a:srgbClr val="002060"/>
                </a:solidFill>
                <a:latin typeface="Comic Sans MS" pitchFamily="66" charset="0"/>
              </a:rPr>
              <a:t>	Допомагаю у підготовці святкових концертів і урочистих подій, які  відбуваються в училищі.</a:t>
            </a:r>
            <a:endParaRPr lang="uk-UA" dirty="0" smtClean="0">
              <a:solidFill>
                <a:srgbClr val="002060"/>
              </a:solidFill>
              <a:latin typeface="Comic Sans MS" pitchFamily="66" charset="0"/>
            </a:endParaRPr>
          </a:p>
        </p:txBody>
      </p:sp>
      <p:pic>
        <p:nvPicPr>
          <p:cNvPr id="4098" name="Picture 2" descr="C:\Users\компютер\Pictures\ГРАМОТИ\img003.jpg"/>
          <p:cNvPicPr>
            <a:picLocks noChangeAspect="1" noChangeArrowheads="1"/>
          </p:cNvPicPr>
          <p:nvPr/>
        </p:nvPicPr>
        <p:blipFill>
          <a:blip r:embed="rId2" cstate="print"/>
          <a:srcRect/>
          <a:stretch>
            <a:fillRect/>
          </a:stretch>
        </p:blipFill>
        <p:spPr bwMode="auto">
          <a:xfrm>
            <a:off x="6858016" y="1785926"/>
            <a:ext cx="2061278" cy="2947974"/>
          </a:xfrm>
          <a:prstGeom prst="rect">
            <a:avLst/>
          </a:prstGeom>
          <a:noFill/>
        </p:spPr>
      </p:pic>
    </p:spTree>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785786" y="214290"/>
            <a:ext cx="6643734" cy="400110"/>
          </a:xfrm>
          <a:prstGeom prst="rect">
            <a:avLst/>
          </a:prstGeom>
        </p:spPr>
        <p:txBody>
          <a:bodyPr wrap="square">
            <a:spAutoFit/>
          </a:bodyPr>
          <a:lstStyle/>
          <a:p>
            <a:pPr algn="ctr"/>
            <a:r>
              <a:rPr lang="uk-UA" sz="2000" b="1" dirty="0" smtClean="0">
                <a:solidFill>
                  <a:schemeClr val="accent6">
                    <a:lumMod val="50000"/>
                  </a:schemeClr>
                </a:solidFill>
                <a:latin typeface="Times New Roman" pitchFamily="18" charset="0"/>
                <a:cs typeface="Times New Roman" pitchFamily="18" charset="0"/>
              </a:rPr>
              <a:t>15. Інформація про участь в  </a:t>
            </a:r>
            <a:r>
              <a:rPr lang="uk-UA" sz="2000" b="1" dirty="0" err="1" smtClean="0">
                <a:solidFill>
                  <a:schemeClr val="accent6">
                    <a:lumMod val="50000"/>
                  </a:schemeClr>
                </a:solidFill>
                <a:latin typeface="Times New Roman" pitchFamily="18" charset="0"/>
                <a:cs typeface="Times New Roman" pitchFamily="18" charset="0"/>
              </a:rPr>
              <a:t>позаучилищних</a:t>
            </a:r>
            <a:r>
              <a:rPr lang="uk-UA" sz="2000" b="1" dirty="0" smtClean="0">
                <a:solidFill>
                  <a:schemeClr val="accent6">
                    <a:lumMod val="50000"/>
                  </a:schemeClr>
                </a:solidFill>
                <a:latin typeface="Times New Roman" pitchFamily="18" charset="0"/>
                <a:cs typeface="Times New Roman" pitchFamily="18" charset="0"/>
              </a:rPr>
              <a:t> заходах .</a:t>
            </a:r>
            <a:endParaRPr lang="uk-UA" sz="2000" b="1" dirty="0">
              <a:solidFill>
                <a:schemeClr val="accent6">
                  <a:lumMod val="50000"/>
                </a:schemeClr>
              </a:solidFill>
            </a:endParaRPr>
          </a:p>
        </p:txBody>
      </p:sp>
      <p:sp>
        <p:nvSpPr>
          <p:cNvPr id="7" name="Прямоугольник 6"/>
          <p:cNvSpPr/>
          <p:nvPr/>
        </p:nvSpPr>
        <p:spPr>
          <a:xfrm>
            <a:off x="3286116" y="1643050"/>
            <a:ext cx="4572032" cy="4062651"/>
          </a:xfrm>
          <a:prstGeom prst="rect">
            <a:avLst/>
          </a:prstGeom>
        </p:spPr>
        <p:txBody>
          <a:bodyPr wrap="square">
            <a:spAutoFit/>
          </a:bodyPr>
          <a:lstStyle/>
          <a:p>
            <a:r>
              <a:rPr lang="uk-UA" dirty="0" smtClean="0"/>
              <a:t>	</a:t>
            </a:r>
            <a:r>
              <a:rPr lang="uk-UA" sz="2400" b="1" dirty="0" smtClean="0">
                <a:solidFill>
                  <a:srgbClr val="002060"/>
                </a:solidFill>
                <a:latin typeface="Monotype Corsiva" pitchFamily="66" charset="0"/>
              </a:rPr>
              <a:t>Із великим задоволенням беру активну  участь у підготовці до різних конкурсів і фестивалів в яких залучено училище. Так, я зробила свій внесок у  розробці </a:t>
            </a:r>
            <a:r>
              <a:rPr lang="uk-UA" sz="2400" b="1" dirty="0" err="1" smtClean="0">
                <a:solidFill>
                  <a:srgbClr val="002060"/>
                </a:solidFill>
                <a:latin typeface="Monotype Corsiva" pitchFamily="66" charset="0"/>
              </a:rPr>
              <a:t>веб-сторінок</a:t>
            </a:r>
            <a:r>
              <a:rPr lang="uk-UA" sz="2400" b="1" dirty="0" smtClean="0">
                <a:solidFill>
                  <a:srgbClr val="002060"/>
                </a:solidFill>
                <a:latin typeface="Monotype Corsiva" pitchFamily="66" charset="0"/>
              </a:rPr>
              <a:t> професій для  конкурсу на кращий профорієнтаційний матеріал  розміщений на </a:t>
            </a:r>
            <a:r>
              <a:rPr lang="uk-UA" sz="2400" b="1" dirty="0" err="1" smtClean="0">
                <a:solidFill>
                  <a:srgbClr val="002060"/>
                </a:solidFill>
                <a:latin typeface="Monotype Corsiva" pitchFamily="66" charset="0"/>
              </a:rPr>
              <a:t>веб-сайті</a:t>
            </a:r>
            <a:r>
              <a:rPr lang="uk-UA" sz="2400" b="1" dirty="0" smtClean="0">
                <a:solidFill>
                  <a:srgbClr val="002060"/>
                </a:solidFill>
                <a:latin typeface="Monotype Corsiva" pitchFamily="66" charset="0"/>
              </a:rPr>
              <a:t> ПТНЗ, де училище  вибороло друге місце, а я була нагороджена грамотою.</a:t>
            </a:r>
            <a:endParaRPr lang="uk-UA" b="1" dirty="0" smtClean="0">
              <a:solidFill>
                <a:srgbClr val="002060"/>
              </a:solidFill>
              <a:latin typeface="Monotype Corsiva" pitchFamily="66" charset="0"/>
            </a:endParaRPr>
          </a:p>
          <a:p>
            <a:r>
              <a:rPr lang="uk-UA" dirty="0" smtClean="0">
                <a:solidFill>
                  <a:srgbClr val="002060"/>
                </a:solidFill>
              </a:rPr>
              <a:t>	</a:t>
            </a:r>
            <a:endParaRPr lang="uk-UA" dirty="0">
              <a:solidFill>
                <a:srgbClr val="002060"/>
              </a:solidFill>
            </a:endParaRPr>
          </a:p>
        </p:txBody>
      </p:sp>
      <p:pic>
        <p:nvPicPr>
          <p:cNvPr id="2050" name="Picture 2" descr="C:\Users\компютер\Pictures\ГРАМОТИ\img006.jpg"/>
          <p:cNvPicPr>
            <a:picLocks noChangeAspect="1" noChangeArrowheads="1"/>
          </p:cNvPicPr>
          <p:nvPr/>
        </p:nvPicPr>
        <p:blipFill>
          <a:blip r:embed="rId2"/>
          <a:srcRect/>
          <a:stretch>
            <a:fillRect/>
          </a:stretch>
        </p:blipFill>
        <p:spPr bwMode="auto">
          <a:xfrm>
            <a:off x="214282" y="1285860"/>
            <a:ext cx="3160196" cy="4519610"/>
          </a:xfrm>
          <a:prstGeom prst="rect">
            <a:avLst/>
          </a:prstGeom>
          <a:noFill/>
        </p:spPr>
      </p:pic>
    </p:spTree>
  </p:cSld>
  <p:clrMapOvr>
    <a:masterClrMapping/>
  </p:clrMapOvr>
  <p:transition spd="med">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785786" y="214290"/>
            <a:ext cx="6643734" cy="400110"/>
          </a:xfrm>
          <a:prstGeom prst="rect">
            <a:avLst/>
          </a:prstGeom>
        </p:spPr>
        <p:txBody>
          <a:bodyPr wrap="square">
            <a:spAutoFit/>
          </a:bodyPr>
          <a:lstStyle/>
          <a:p>
            <a:pPr algn="ctr"/>
            <a:r>
              <a:rPr lang="uk-UA" sz="2000" b="1" dirty="0" smtClean="0">
                <a:solidFill>
                  <a:schemeClr val="accent6">
                    <a:lumMod val="50000"/>
                  </a:schemeClr>
                </a:solidFill>
                <a:latin typeface="Times New Roman" pitchFamily="18" charset="0"/>
                <a:cs typeface="Times New Roman" pitchFamily="18" charset="0"/>
              </a:rPr>
              <a:t>15. Інформація про участь в  </a:t>
            </a:r>
            <a:r>
              <a:rPr lang="uk-UA" sz="2000" b="1" dirty="0" err="1" smtClean="0">
                <a:solidFill>
                  <a:schemeClr val="accent6">
                    <a:lumMod val="50000"/>
                  </a:schemeClr>
                </a:solidFill>
                <a:latin typeface="Times New Roman" pitchFamily="18" charset="0"/>
                <a:cs typeface="Times New Roman" pitchFamily="18" charset="0"/>
              </a:rPr>
              <a:t>позаучилищних</a:t>
            </a:r>
            <a:r>
              <a:rPr lang="uk-UA" sz="2000" b="1" dirty="0" smtClean="0">
                <a:solidFill>
                  <a:schemeClr val="accent6">
                    <a:lumMod val="50000"/>
                  </a:schemeClr>
                </a:solidFill>
                <a:latin typeface="Times New Roman" pitchFamily="18" charset="0"/>
                <a:cs typeface="Times New Roman" pitchFamily="18" charset="0"/>
              </a:rPr>
              <a:t> заходах .</a:t>
            </a:r>
            <a:endParaRPr lang="uk-UA" sz="2000" b="1" dirty="0">
              <a:solidFill>
                <a:schemeClr val="accent6">
                  <a:lumMod val="50000"/>
                </a:schemeClr>
              </a:solidFill>
            </a:endParaRPr>
          </a:p>
        </p:txBody>
      </p:sp>
      <p:sp>
        <p:nvSpPr>
          <p:cNvPr id="7" name="Прямоугольник 6"/>
          <p:cNvSpPr/>
          <p:nvPr/>
        </p:nvSpPr>
        <p:spPr>
          <a:xfrm>
            <a:off x="3286116" y="1643050"/>
            <a:ext cx="4572032" cy="646331"/>
          </a:xfrm>
          <a:prstGeom prst="rect">
            <a:avLst/>
          </a:prstGeom>
        </p:spPr>
        <p:txBody>
          <a:bodyPr wrap="square">
            <a:spAutoFit/>
          </a:bodyPr>
          <a:lstStyle/>
          <a:p>
            <a:r>
              <a:rPr lang="uk-UA" dirty="0" smtClean="0"/>
              <a:t>	</a:t>
            </a:r>
            <a:endParaRPr lang="uk-UA" b="1" dirty="0" smtClean="0">
              <a:solidFill>
                <a:srgbClr val="002060"/>
              </a:solidFill>
              <a:latin typeface="Monotype Corsiva" pitchFamily="66" charset="0"/>
            </a:endParaRPr>
          </a:p>
          <a:p>
            <a:r>
              <a:rPr lang="uk-UA" dirty="0" smtClean="0">
                <a:solidFill>
                  <a:srgbClr val="002060"/>
                </a:solidFill>
              </a:rPr>
              <a:t>	</a:t>
            </a:r>
            <a:endParaRPr lang="uk-UA" dirty="0">
              <a:solidFill>
                <a:srgbClr val="002060"/>
              </a:solidFill>
            </a:endParaRPr>
          </a:p>
        </p:txBody>
      </p:sp>
      <p:sp>
        <p:nvSpPr>
          <p:cNvPr id="6" name="TextBox 5"/>
          <p:cNvSpPr txBox="1"/>
          <p:nvPr/>
        </p:nvSpPr>
        <p:spPr>
          <a:xfrm>
            <a:off x="3714744" y="1500174"/>
            <a:ext cx="4429156" cy="3785652"/>
          </a:xfrm>
          <a:prstGeom prst="rect">
            <a:avLst/>
          </a:prstGeom>
          <a:noFill/>
        </p:spPr>
        <p:txBody>
          <a:bodyPr wrap="square" rtlCol="0">
            <a:spAutoFit/>
          </a:bodyPr>
          <a:lstStyle/>
          <a:p>
            <a:r>
              <a:rPr lang="uk-UA" dirty="0" smtClean="0"/>
              <a:t>	</a:t>
            </a:r>
            <a:r>
              <a:rPr lang="uk-UA" sz="2400" b="1" dirty="0" smtClean="0">
                <a:solidFill>
                  <a:srgbClr val="002060"/>
                </a:solidFill>
                <a:latin typeface="Monotype Corsiva" pitchFamily="66" charset="0"/>
              </a:rPr>
              <a:t>Я з великим задоволенням взяла участь у обласному огляді-конкурсі на кращий навчальний проект, створений за програмою </a:t>
            </a:r>
            <a:r>
              <a:rPr lang="uk-UA" sz="2400" b="1" dirty="0" err="1" smtClean="0">
                <a:solidFill>
                  <a:srgbClr val="002060"/>
                </a:solidFill>
                <a:latin typeface="Monotype Corsiva" pitchFamily="66" charset="0"/>
              </a:rPr>
              <a:t>Інтел</a:t>
            </a:r>
            <a:r>
              <a:rPr lang="uk-UA" sz="2400" b="1" dirty="0" smtClean="0">
                <a:solidFill>
                  <a:srgbClr val="002060"/>
                </a:solidFill>
                <a:latin typeface="Monotype Corsiva" pitchFamily="66" charset="0"/>
              </a:rPr>
              <a:t> </a:t>
            </a:r>
            <a:r>
              <a:rPr lang="uk-UA" sz="2400" b="1" dirty="0" err="1" smtClean="0">
                <a:solidFill>
                  <a:srgbClr val="002060"/>
                </a:solidFill>
                <a:latin typeface="Monotype Corsiva" pitchFamily="66" charset="0"/>
              </a:rPr>
              <a:t>“Навчання</a:t>
            </a:r>
            <a:r>
              <a:rPr lang="uk-UA" sz="2400" b="1" dirty="0" smtClean="0">
                <a:solidFill>
                  <a:srgbClr val="002060"/>
                </a:solidFill>
                <a:latin typeface="Monotype Corsiva" pitchFamily="66" charset="0"/>
              </a:rPr>
              <a:t> для </a:t>
            </a:r>
            <a:r>
              <a:rPr lang="uk-UA" sz="2400" b="1" dirty="0" err="1" smtClean="0">
                <a:solidFill>
                  <a:srgbClr val="002060"/>
                </a:solidFill>
                <a:latin typeface="Monotype Corsiva" pitchFamily="66" charset="0"/>
              </a:rPr>
              <a:t>майбутнього”</a:t>
            </a:r>
            <a:r>
              <a:rPr lang="uk-UA" sz="2400" b="1" dirty="0" smtClean="0">
                <a:solidFill>
                  <a:srgbClr val="002060"/>
                </a:solidFill>
                <a:latin typeface="Monotype Corsiva" pitchFamily="66" charset="0"/>
              </a:rPr>
              <a:t>.  	Саме за створений мною  проект </a:t>
            </a:r>
            <a:r>
              <a:rPr lang="uk-UA" sz="2400" b="1" dirty="0" err="1" smtClean="0">
                <a:solidFill>
                  <a:srgbClr val="002060"/>
                </a:solidFill>
                <a:latin typeface="Monotype Corsiva" pitchFamily="66" charset="0"/>
              </a:rPr>
              <a:t>“Роль</a:t>
            </a:r>
            <a:r>
              <a:rPr lang="uk-UA" sz="2400" b="1" dirty="0" smtClean="0">
                <a:solidFill>
                  <a:srgbClr val="002060"/>
                </a:solidFill>
                <a:latin typeface="Monotype Corsiva" pitchFamily="66" charset="0"/>
              </a:rPr>
              <a:t> вчителя у формуванні </a:t>
            </a:r>
            <a:r>
              <a:rPr lang="uk-UA" sz="2400" b="1" dirty="0" err="1" smtClean="0">
                <a:solidFill>
                  <a:srgbClr val="002060"/>
                </a:solidFill>
                <a:latin typeface="Monotype Corsiva" pitchFamily="66" charset="0"/>
              </a:rPr>
              <a:t>Інтернет-світогляду</a:t>
            </a:r>
            <a:r>
              <a:rPr lang="uk-UA" sz="2400" b="1" dirty="0" smtClean="0">
                <a:solidFill>
                  <a:srgbClr val="002060"/>
                </a:solidFill>
                <a:latin typeface="Monotype Corsiva" pitchFamily="66" charset="0"/>
              </a:rPr>
              <a:t> </a:t>
            </a:r>
            <a:r>
              <a:rPr lang="uk-UA" sz="2400" b="1" dirty="0" err="1" smtClean="0">
                <a:solidFill>
                  <a:srgbClr val="002060"/>
                </a:solidFill>
                <a:latin typeface="Monotype Corsiva" pitchFamily="66" charset="0"/>
              </a:rPr>
              <a:t>дитини”</a:t>
            </a:r>
            <a:r>
              <a:rPr lang="uk-UA" sz="2400" b="1" dirty="0" smtClean="0">
                <a:solidFill>
                  <a:srgbClr val="002060"/>
                </a:solidFill>
                <a:latin typeface="Monotype Corsiva" pitchFamily="66" charset="0"/>
              </a:rPr>
              <a:t> була нагороджена дипломом  за перше місце.</a:t>
            </a:r>
            <a:endParaRPr lang="uk-UA" b="1" dirty="0">
              <a:solidFill>
                <a:srgbClr val="002060"/>
              </a:solidFill>
              <a:latin typeface="Monotype Corsiva" pitchFamily="66" charset="0"/>
            </a:endParaRPr>
          </a:p>
        </p:txBody>
      </p:sp>
      <p:pic>
        <p:nvPicPr>
          <p:cNvPr id="2050" name="Picture 2"/>
          <p:cNvPicPr>
            <a:picLocks noChangeAspect="1" noChangeArrowheads="1"/>
          </p:cNvPicPr>
          <p:nvPr/>
        </p:nvPicPr>
        <p:blipFill>
          <a:blip r:embed="rId2"/>
          <a:srcRect l="32227" t="24375" r="15625" b="12812"/>
          <a:stretch>
            <a:fillRect/>
          </a:stretch>
        </p:blipFill>
        <p:spPr bwMode="auto">
          <a:xfrm>
            <a:off x="5214942" y="4786322"/>
            <a:ext cx="2428892" cy="1828492"/>
          </a:xfrm>
          <a:prstGeom prst="rect">
            <a:avLst/>
          </a:prstGeom>
          <a:noFill/>
          <a:ln w="9525">
            <a:noFill/>
            <a:miter lim="800000"/>
            <a:headEnd/>
            <a:tailEnd/>
          </a:ln>
          <a:effectLst/>
        </p:spPr>
      </p:pic>
      <p:pic>
        <p:nvPicPr>
          <p:cNvPr id="3074" name="Picture 2" descr="C:\Users\компютер\Pictures\ГРАМОТИ\img007.jpg"/>
          <p:cNvPicPr>
            <a:picLocks noChangeAspect="1" noChangeArrowheads="1"/>
          </p:cNvPicPr>
          <p:nvPr/>
        </p:nvPicPr>
        <p:blipFill>
          <a:blip r:embed="rId3"/>
          <a:srcRect/>
          <a:stretch>
            <a:fillRect/>
          </a:stretch>
        </p:blipFill>
        <p:spPr bwMode="auto">
          <a:xfrm>
            <a:off x="214283" y="1000108"/>
            <a:ext cx="3470674" cy="4929222"/>
          </a:xfrm>
          <a:prstGeom prst="rect">
            <a:avLst/>
          </a:prstGeom>
          <a:noFill/>
        </p:spPr>
      </p:pic>
    </p:spTree>
  </p:cSld>
  <p:clrMapOvr>
    <a:masterClrMapping/>
  </p:clrMapOvr>
  <p:transition spd="med">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000232" y="214290"/>
            <a:ext cx="4783578" cy="400110"/>
          </a:xfrm>
          <a:prstGeom prst="rect">
            <a:avLst/>
          </a:prstGeom>
        </p:spPr>
        <p:txBody>
          <a:bodyPr wrap="square">
            <a:spAutoFit/>
          </a:bodyPr>
          <a:lstStyle/>
          <a:p>
            <a:pPr algn="ctr"/>
            <a:r>
              <a:rPr lang="uk-UA" sz="2000" b="1" dirty="0" smtClean="0">
                <a:solidFill>
                  <a:schemeClr val="accent6">
                    <a:lumMod val="50000"/>
                  </a:schemeClr>
                </a:solidFill>
                <a:latin typeface="Times New Roman" pitchFamily="18" charset="0"/>
                <a:cs typeface="Times New Roman" pitchFamily="18" charset="0"/>
              </a:rPr>
              <a:t>16. </a:t>
            </a:r>
            <a:r>
              <a:rPr lang="uk-UA" sz="2000" b="1" dirty="0" err="1" smtClean="0">
                <a:solidFill>
                  <a:schemeClr val="accent6">
                    <a:lumMod val="50000"/>
                  </a:schemeClr>
                </a:solidFill>
                <a:latin typeface="Times New Roman" pitchFamily="18" charset="0"/>
                <a:cs typeface="Times New Roman" pitchFamily="18" charset="0"/>
              </a:rPr>
              <a:t>Резельтативність</a:t>
            </a:r>
            <a:r>
              <a:rPr lang="uk-UA" sz="2000" b="1" dirty="0" smtClean="0">
                <a:solidFill>
                  <a:schemeClr val="accent6">
                    <a:lumMod val="50000"/>
                  </a:schemeClr>
                </a:solidFill>
                <a:latin typeface="Times New Roman" pitchFamily="18" charset="0"/>
                <a:cs typeface="Times New Roman" pitchFamily="18" charset="0"/>
              </a:rPr>
              <a:t> роботи педагога.</a:t>
            </a:r>
            <a:endParaRPr lang="uk-UA" sz="2000" b="1" dirty="0">
              <a:solidFill>
                <a:schemeClr val="accent6">
                  <a:lumMod val="50000"/>
                </a:schemeClr>
              </a:solidFill>
            </a:endParaRPr>
          </a:p>
        </p:txBody>
      </p:sp>
      <p:sp>
        <p:nvSpPr>
          <p:cNvPr id="5" name="Прямоугольник 4"/>
          <p:cNvSpPr/>
          <p:nvPr/>
        </p:nvSpPr>
        <p:spPr>
          <a:xfrm>
            <a:off x="285720" y="500042"/>
            <a:ext cx="7858180" cy="507831"/>
          </a:xfrm>
          <a:prstGeom prst="rect">
            <a:avLst/>
          </a:prstGeom>
        </p:spPr>
        <p:txBody>
          <a:bodyPr wrap="square">
            <a:spAutoFit/>
          </a:bodyPr>
          <a:lstStyle/>
          <a:p>
            <a:pPr algn="ctr" fontAlgn="auto">
              <a:lnSpc>
                <a:spcPct val="150000"/>
              </a:lnSpc>
              <a:spcBef>
                <a:spcPts val="0"/>
              </a:spcBef>
              <a:spcAft>
                <a:spcPts val="0"/>
              </a:spcAft>
              <a:defRPr/>
            </a:pPr>
            <a:r>
              <a:rPr lang="uk-UA" dirty="0" smtClean="0">
                <a:latin typeface="Times New Roman" pitchFamily="18" charset="0"/>
                <a:cs typeface="Times New Roman" pitchFamily="18" charset="0"/>
              </a:rPr>
              <a:t>Порівняльний аналіз результатів навчальних досягнень за 2007-2010 рр.</a:t>
            </a:r>
            <a:endParaRPr lang="uk-UA" dirty="0">
              <a:latin typeface="Times New Roman" pitchFamily="18" charset="0"/>
              <a:cs typeface="Times New Roman" pitchFamily="18" charset="0"/>
            </a:endParaRPr>
          </a:p>
        </p:txBody>
      </p:sp>
      <p:graphicFrame>
        <p:nvGraphicFramePr>
          <p:cNvPr id="6" name="Таблица 5"/>
          <p:cNvGraphicFramePr>
            <a:graphicFrameLocks noGrp="1"/>
          </p:cNvGraphicFramePr>
          <p:nvPr/>
        </p:nvGraphicFramePr>
        <p:xfrm>
          <a:off x="357158" y="1071547"/>
          <a:ext cx="7286676" cy="2571767"/>
        </p:xfrm>
        <a:graphic>
          <a:graphicData uri="http://schemas.openxmlformats.org/drawingml/2006/table">
            <a:tbl>
              <a:tblPr firstRow="1" bandRow="1">
                <a:tableStyleId>{5940675A-B579-460E-94D1-54222C63F5DA}</a:tableStyleId>
              </a:tblPr>
              <a:tblGrid>
                <a:gridCol w="1821669"/>
                <a:gridCol w="1821669"/>
                <a:gridCol w="1821669"/>
                <a:gridCol w="1821669"/>
              </a:tblGrid>
              <a:tr h="565888">
                <a:tc>
                  <a:txBody>
                    <a:bodyPr/>
                    <a:lstStyle/>
                    <a:p>
                      <a:pPr algn="ctr"/>
                      <a:r>
                        <a:rPr lang="uk-UA" b="1" dirty="0" smtClean="0">
                          <a:latin typeface="Times New Roman" pitchFamily="18" charset="0"/>
                          <a:cs typeface="Times New Roman" pitchFamily="18" charset="0"/>
                        </a:rPr>
                        <a:t>Рівень</a:t>
                      </a:r>
                      <a:endParaRPr lang="uk-UA" b="1" dirty="0">
                        <a:latin typeface="Times New Roman" pitchFamily="18" charset="0"/>
                        <a:cs typeface="Times New Roman" pitchFamily="18" charset="0"/>
                      </a:endParaRPr>
                    </a:p>
                  </a:txBody>
                  <a:tcPr>
                    <a:solidFill>
                      <a:schemeClr val="bg2">
                        <a:lumMod val="90000"/>
                      </a:schemeClr>
                    </a:solidFill>
                  </a:tcPr>
                </a:tc>
                <a:tc>
                  <a:txBody>
                    <a:bodyPr/>
                    <a:lstStyle/>
                    <a:p>
                      <a:pPr algn="ctr"/>
                      <a:r>
                        <a:rPr lang="uk-UA" b="1" dirty="0" smtClean="0">
                          <a:solidFill>
                            <a:schemeClr val="accent2">
                              <a:lumMod val="50000"/>
                            </a:schemeClr>
                          </a:solidFill>
                          <a:latin typeface="Times New Roman" pitchFamily="18" charset="0"/>
                          <a:cs typeface="Times New Roman" pitchFamily="18" charset="0"/>
                        </a:rPr>
                        <a:t>2007-2008</a:t>
                      </a:r>
                      <a:endParaRPr lang="uk-UA" b="1" dirty="0">
                        <a:solidFill>
                          <a:schemeClr val="accent2">
                            <a:lumMod val="50000"/>
                          </a:schemeClr>
                        </a:solidFill>
                        <a:latin typeface="Times New Roman" pitchFamily="18" charset="0"/>
                        <a:cs typeface="Times New Roman" pitchFamily="18" charset="0"/>
                      </a:endParaRPr>
                    </a:p>
                  </a:txBody>
                  <a:tcPr>
                    <a:solidFill>
                      <a:schemeClr val="accent6">
                        <a:lumMod val="20000"/>
                        <a:lumOff val="80000"/>
                      </a:schemeClr>
                    </a:solidFill>
                  </a:tcPr>
                </a:tc>
                <a:tc>
                  <a:txBody>
                    <a:bodyPr/>
                    <a:lstStyle/>
                    <a:p>
                      <a:pPr algn="ctr"/>
                      <a:r>
                        <a:rPr lang="uk-UA" b="1" dirty="0" smtClean="0">
                          <a:solidFill>
                            <a:schemeClr val="accent2">
                              <a:lumMod val="50000"/>
                            </a:schemeClr>
                          </a:solidFill>
                          <a:latin typeface="Times New Roman" pitchFamily="18" charset="0"/>
                          <a:cs typeface="Times New Roman" pitchFamily="18" charset="0"/>
                        </a:rPr>
                        <a:t>2008-2009</a:t>
                      </a:r>
                      <a:endParaRPr lang="uk-UA" b="1" dirty="0">
                        <a:solidFill>
                          <a:schemeClr val="accent2">
                            <a:lumMod val="50000"/>
                          </a:schemeClr>
                        </a:solidFill>
                        <a:latin typeface="Times New Roman" pitchFamily="18" charset="0"/>
                        <a:cs typeface="Times New Roman" pitchFamily="18" charset="0"/>
                      </a:endParaRPr>
                    </a:p>
                  </a:txBody>
                  <a:tcPr>
                    <a:solidFill>
                      <a:schemeClr val="accent6">
                        <a:lumMod val="20000"/>
                        <a:lumOff val="80000"/>
                      </a:schemeClr>
                    </a:solidFill>
                  </a:tcPr>
                </a:tc>
                <a:tc>
                  <a:txBody>
                    <a:bodyPr/>
                    <a:lstStyle/>
                    <a:p>
                      <a:pPr algn="ctr"/>
                      <a:r>
                        <a:rPr lang="uk-UA" b="1" dirty="0" smtClean="0">
                          <a:solidFill>
                            <a:schemeClr val="accent2">
                              <a:lumMod val="50000"/>
                            </a:schemeClr>
                          </a:solidFill>
                          <a:latin typeface="Times New Roman" pitchFamily="18" charset="0"/>
                          <a:cs typeface="Times New Roman" pitchFamily="18" charset="0"/>
                        </a:rPr>
                        <a:t>2009-2010</a:t>
                      </a:r>
                      <a:endParaRPr lang="uk-UA" b="1" dirty="0">
                        <a:solidFill>
                          <a:schemeClr val="accent2">
                            <a:lumMod val="50000"/>
                          </a:schemeClr>
                        </a:solidFill>
                        <a:latin typeface="Times New Roman" pitchFamily="18" charset="0"/>
                        <a:cs typeface="Times New Roman" pitchFamily="18" charset="0"/>
                      </a:endParaRPr>
                    </a:p>
                  </a:txBody>
                  <a:tcPr>
                    <a:solidFill>
                      <a:schemeClr val="accent6">
                        <a:lumMod val="20000"/>
                        <a:lumOff val="80000"/>
                      </a:schemeClr>
                    </a:solidFill>
                  </a:tcPr>
                </a:tc>
              </a:tr>
              <a:tr h="479997">
                <a:tc>
                  <a:txBody>
                    <a:bodyPr/>
                    <a:lstStyle/>
                    <a:p>
                      <a:pPr algn="ctr"/>
                      <a:r>
                        <a:rPr lang="uk-UA" b="1" dirty="0" smtClean="0">
                          <a:solidFill>
                            <a:schemeClr val="accent2">
                              <a:lumMod val="50000"/>
                            </a:schemeClr>
                          </a:solidFill>
                          <a:latin typeface="Times New Roman" pitchFamily="18" charset="0"/>
                          <a:cs typeface="Times New Roman" pitchFamily="18" charset="0"/>
                        </a:rPr>
                        <a:t>Високий</a:t>
                      </a:r>
                      <a:endParaRPr lang="uk-UA" b="1" dirty="0">
                        <a:solidFill>
                          <a:schemeClr val="accent2">
                            <a:lumMod val="50000"/>
                          </a:schemeClr>
                        </a:solidFill>
                        <a:latin typeface="Times New Roman" pitchFamily="18" charset="0"/>
                        <a:cs typeface="Times New Roman" pitchFamily="18" charset="0"/>
                      </a:endParaRPr>
                    </a:p>
                  </a:txBody>
                  <a:tcPr>
                    <a:solidFill>
                      <a:schemeClr val="accent6">
                        <a:lumMod val="20000"/>
                        <a:lumOff val="80000"/>
                      </a:schemeClr>
                    </a:solidFill>
                  </a:tcPr>
                </a:tc>
                <a:tc>
                  <a:txBody>
                    <a:bodyPr/>
                    <a:lstStyle/>
                    <a:p>
                      <a:pPr algn="ctr"/>
                      <a:r>
                        <a:rPr lang="uk-UA" b="1" dirty="0" smtClean="0">
                          <a:solidFill>
                            <a:schemeClr val="bg2">
                              <a:lumMod val="50000"/>
                            </a:schemeClr>
                          </a:solidFill>
                          <a:latin typeface="Times New Roman" pitchFamily="18" charset="0"/>
                          <a:cs typeface="Times New Roman" pitchFamily="18" charset="0"/>
                        </a:rPr>
                        <a:t>24%</a:t>
                      </a:r>
                      <a:endParaRPr lang="uk-UA" b="1" dirty="0">
                        <a:solidFill>
                          <a:schemeClr val="bg2">
                            <a:lumMod val="50000"/>
                          </a:schemeClr>
                        </a:solidFill>
                        <a:latin typeface="Times New Roman" pitchFamily="18" charset="0"/>
                        <a:cs typeface="Times New Roman" pitchFamily="18" charset="0"/>
                      </a:endParaRPr>
                    </a:p>
                  </a:txBody>
                  <a:tcPr>
                    <a:solidFill>
                      <a:schemeClr val="accent6">
                        <a:lumMod val="60000"/>
                        <a:lumOff val="40000"/>
                      </a:schemeClr>
                    </a:solidFill>
                  </a:tcPr>
                </a:tc>
                <a:tc>
                  <a:txBody>
                    <a:bodyPr/>
                    <a:lstStyle/>
                    <a:p>
                      <a:pPr algn="ctr"/>
                      <a:r>
                        <a:rPr lang="uk-UA" b="1" dirty="0" smtClean="0">
                          <a:solidFill>
                            <a:schemeClr val="bg2">
                              <a:lumMod val="50000"/>
                            </a:schemeClr>
                          </a:solidFill>
                          <a:latin typeface="Times New Roman" pitchFamily="18" charset="0"/>
                          <a:cs typeface="Times New Roman" pitchFamily="18" charset="0"/>
                        </a:rPr>
                        <a:t>22%</a:t>
                      </a:r>
                      <a:endParaRPr lang="uk-UA" b="1" dirty="0">
                        <a:solidFill>
                          <a:schemeClr val="bg2">
                            <a:lumMod val="50000"/>
                          </a:schemeClr>
                        </a:solidFill>
                        <a:latin typeface="Times New Roman" pitchFamily="18" charset="0"/>
                        <a:cs typeface="Times New Roman" pitchFamily="18" charset="0"/>
                      </a:endParaRPr>
                    </a:p>
                  </a:txBody>
                  <a:tcPr>
                    <a:solidFill>
                      <a:schemeClr val="accent6">
                        <a:lumMod val="60000"/>
                        <a:lumOff val="40000"/>
                      </a:schemeClr>
                    </a:solidFill>
                  </a:tcPr>
                </a:tc>
                <a:tc>
                  <a:txBody>
                    <a:bodyPr/>
                    <a:lstStyle/>
                    <a:p>
                      <a:pPr algn="ctr"/>
                      <a:r>
                        <a:rPr lang="uk-UA" b="1" dirty="0" smtClean="0">
                          <a:solidFill>
                            <a:schemeClr val="bg2">
                              <a:lumMod val="50000"/>
                            </a:schemeClr>
                          </a:solidFill>
                          <a:latin typeface="Times New Roman" pitchFamily="18" charset="0"/>
                          <a:cs typeface="Times New Roman" pitchFamily="18" charset="0"/>
                        </a:rPr>
                        <a:t>22%</a:t>
                      </a:r>
                      <a:endParaRPr lang="uk-UA" b="1" dirty="0">
                        <a:solidFill>
                          <a:schemeClr val="bg2">
                            <a:lumMod val="50000"/>
                          </a:schemeClr>
                        </a:solidFill>
                        <a:latin typeface="Times New Roman" pitchFamily="18" charset="0"/>
                        <a:cs typeface="Times New Roman" pitchFamily="18" charset="0"/>
                      </a:endParaRPr>
                    </a:p>
                  </a:txBody>
                  <a:tcPr>
                    <a:solidFill>
                      <a:schemeClr val="accent6">
                        <a:lumMod val="60000"/>
                        <a:lumOff val="40000"/>
                      </a:schemeClr>
                    </a:solidFill>
                  </a:tcPr>
                </a:tc>
              </a:tr>
              <a:tr h="565888">
                <a:tc>
                  <a:txBody>
                    <a:bodyPr/>
                    <a:lstStyle/>
                    <a:p>
                      <a:pPr algn="ctr"/>
                      <a:r>
                        <a:rPr lang="uk-UA" b="1" dirty="0" smtClean="0">
                          <a:solidFill>
                            <a:schemeClr val="accent2">
                              <a:lumMod val="50000"/>
                            </a:schemeClr>
                          </a:solidFill>
                          <a:latin typeface="Times New Roman" pitchFamily="18" charset="0"/>
                          <a:cs typeface="Times New Roman" pitchFamily="18" charset="0"/>
                        </a:rPr>
                        <a:t>Достатній</a:t>
                      </a:r>
                      <a:endParaRPr lang="uk-UA" b="1" dirty="0">
                        <a:solidFill>
                          <a:schemeClr val="accent2">
                            <a:lumMod val="50000"/>
                          </a:schemeClr>
                        </a:solidFill>
                        <a:latin typeface="Times New Roman" pitchFamily="18" charset="0"/>
                        <a:cs typeface="Times New Roman" pitchFamily="18" charset="0"/>
                      </a:endParaRPr>
                    </a:p>
                  </a:txBody>
                  <a:tcPr>
                    <a:solidFill>
                      <a:schemeClr val="accent6">
                        <a:lumMod val="20000"/>
                        <a:lumOff val="80000"/>
                      </a:schemeClr>
                    </a:solidFill>
                  </a:tcPr>
                </a:tc>
                <a:tc>
                  <a:txBody>
                    <a:bodyPr/>
                    <a:lstStyle/>
                    <a:p>
                      <a:pPr algn="ctr"/>
                      <a:r>
                        <a:rPr lang="uk-UA" b="1" dirty="0" smtClean="0">
                          <a:solidFill>
                            <a:schemeClr val="bg2">
                              <a:lumMod val="50000"/>
                            </a:schemeClr>
                          </a:solidFill>
                          <a:latin typeface="Times New Roman" pitchFamily="18" charset="0"/>
                          <a:cs typeface="Times New Roman" pitchFamily="18" charset="0"/>
                        </a:rPr>
                        <a:t>40%</a:t>
                      </a:r>
                      <a:endParaRPr lang="uk-UA" b="1" dirty="0">
                        <a:solidFill>
                          <a:schemeClr val="bg2">
                            <a:lumMod val="50000"/>
                          </a:schemeClr>
                        </a:solidFill>
                        <a:latin typeface="Times New Roman" pitchFamily="18" charset="0"/>
                        <a:cs typeface="Times New Roman" pitchFamily="18" charset="0"/>
                      </a:endParaRPr>
                    </a:p>
                  </a:txBody>
                  <a:tcPr>
                    <a:solidFill>
                      <a:schemeClr val="accent6">
                        <a:lumMod val="60000"/>
                        <a:lumOff val="40000"/>
                      </a:schemeClr>
                    </a:solidFill>
                  </a:tcPr>
                </a:tc>
                <a:tc>
                  <a:txBody>
                    <a:bodyPr/>
                    <a:lstStyle/>
                    <a:p>
                      <a:pPr algn="ctr"/>
                      <a:r>
                        <a:rPr lang="uk-UA" b="1" dirty="0" smtClean="0">
                          <a:solidFill>
                            <a:schemeClr val="bg2">
                              <a:lumMod val="50000"/>
                            </a:schemeClr>
                          </a:solidFill>
                          <a:latin typeface="Times New Roman" pitchFamily="18" charset="0"/>
                          <a:cs typeface="Times New Roman" pitchFamily="18" charset="0"/>
                        </a:rPr>
                        <a:t>39%</a:t>
                      </a:r>
                      <a:endParaRPr lang="uk-UA" b="1" dirty="0">
                        <a:solidFill>
                          <a:schemeClr val="bg2">
                            <a:lumMod val="50000"/>
                          </a:schemeClr>
                        </a:solidFill>
                        <a:latin typeface="Times New Roman" pitchFamily="18" charset="0"/>
                        <a:cs typeface="Times New Roman" pitchFamily="18" charset="0"/>
                      </a:endParaRPr>
                    </a:p>
                  </a:txBody>
                  <a:tcPr>
                    <a:solidFill>
                      <a:schemeClr val="accent6">
                        <a:lumMod val="60000"/>
                        <a:lumOff val="40000"/>
                      </a:schemeClr>
                    </a:solidFill>
                  </a:tcPr>
                </a:tc>
                <a:tc>
                  <a:txBody>
                    <a:bodyPr/>
                    <a:lstStyle/>
                    <a:p>
                      <a:pPr algn="ctr"/>
                      <a:r>
                        <a:rPr lang="uk-UA" b="1" dirty="0" smtClean="0">
                          <a:solidFill>
                            <a:schemeClr val="bg2">
                              <a:lumMod val="50000"/>
                            </a:schemeClr>
                          </a:solidFill>
                          <a:latin typeface="Times New Roman" pitchFamily="18" charset="0"/>
                          <a:cs typeface="Times New Roman" pitchFamily="18" charset="0"/>
                        </a:rPr>
                        <a:t>41%</a:t>
                      </a:r>
                      <a:endParaRPr lang="uk-UA" b="1" dirty="0">
                        <a:solidFill>
                          <a:schemeClr val="bg2">
                            <a:lumMod val="50000"/>
                          </a:schemeClr>
                        </a:solidFill>
                        <a:latin typeface="Times New Roman" pitchFamily="18" charset="0"/>
                        <a:cs typeface="Times New Roman" pitchFamily="18" charset="0"/>
                      </a:endParaRPr>
                    </a:p>
                  </a:txBody>
                  <a:tcPr>
                    <a:solidFill>
                      <a:schemeClr val="accent6">
                        <a:lumMod val="60000"/>
                        <a:lumOff val="40000"/>
                      </a:schemeClr>
                    </a:solidFill>
                  </a:tcPr>
                </a:tc>
              </a:tr>
              <a:tr h="479997">
                <a:tc>
                  <a:txBody>
                    <a:bodyPr/>
                    <a:lstStyle/>
                    <a:p>
                      <a:pPr algn="ctr"/>
                      <a:r>
                        <a:rPr lang="uk-UA" b="1" dirty="0" smtClean="0">
                          <a:solidFill>
                            <a:schemeClr val="accent2">
                              <a:lumMod val="50000"/>
                            </a:schemeClr>
                          </a:solidFill>
                          <a:latin typeface="Times New Roman" pitchFamily="18" charset="0"/>
                          <a:cs typeface="Times New Roman" pitchFamily="18" charset="0"/>
                        </a:rPr>
                        <a:t>Середній</a:t>
                      </a:r>
                      <a:endParaRPr lang="uk-UA" b="1" dirty="0">
                        <a:solidFill>
                          <a:schemeClr val="accent2">
                            <a:lumMod val="50000"/>
                          </a:schemeClr>
                        </a:solidFill>
                        <a:latin typeface="Times New Roman" pitchFamily="18" charset="0"/>
                        <a:cs typeface="Times New Roman" pitchFamily="18" charset="0"/>
                      </a:endParaRPr>
                    </a:p>
                  </a:txBody>
                  <a:tcPr>
                    <a:solidFill>
                      <a:schemeClr val="accent6">
                        <a:lumMod val="20000"/>
                        <a:lumOff val="80000"/>
                      </a:schemeClr>
                    </a:solidFill>
                  </a:tcPr>
                </a:tc>
                <a:tc>
                  <a:txBody>
                    <a:bodyPr/>
                    <a:lstStyle/>
                    <a:p>
                      <a:pPr algn="ctr"/>
                      <a:r>
                        <a:rPr lang="uk-UA" b="1" dirty="0" smtClean="0">
                          <a:solidFill>
                            <a:schemeClr val="bg2">
                              <a:lumMod val="50000"/>
                            </a:schemeClr>
                          </a:solidFill>
                          <a:latin typeface="Times New Roman" pitchFamily="18" charset="0"/>
                          <a:cs typeface="Times New Roman" pitchFamily="18" charset="0"/>
                        </a:rPr>
                        <a:t>35%</a:t>
                      </a:r>
                      <a:endParaRPr lang="uk-UA" b="1" dirty="0">
                        <a:solidFill>
                          <a:schemeClr val="bg2">
                            <a:lumMod val="50000"/>
                          </a:schemeClr>
                        </a:solidFill>
                        <a:latin typeface="Times New Roman" pitchFamily="18" charset="0"/>
                        <a:cs typeface="Times New Roman" pitchFamily="18" charset="0"/>
                      </a:endParaRPr>
                    </a:p>
                  </a:txBody>
                  <a:tcPr>
                    <a:solidFill>
                      <a:schemeClr val="accent6">
                        <a:lumMod val="60000"/>
                        <a:lumOff val="40000"/>
                      </a:schemeClr>
                    </a:solidFill>
                  </a:tcPr>
                </a:tc>
                <a:tc>
                  <a:txBody>
                    <a:bodyPr/>
                    <a:lstStyle/>
                    <a:p>
                      <a:pPr algn="ctr"/>
                      <a:r>
                        <a:rPr lang="uk-UA" b="1" dirty="0" smtClean="0">
                          <a:solidFill>
                            <a:schemeClr val="bg2">
                              <a:lumMod val="50000"/>
                            </a:schemeClr>
                          </a:solidFill>
                          <a:latin typeface="Times New Roman" pitchFamily="18" charset="0"/>
                          <a:cs typeface="Times New Roman" pitchFamily="18" charset="0"/>
                        </a:rPr>
                        <a:t>38%</a:t>
                      </a:r>
                      <a:endParaRPr lang="uk-UA" b="1" dirty="0">
                        <a:solidFill>
                          <a:schemeClr val="bg2">
                            <a:lumMod val="50000"/>
                          </a:schemeClr>
                        </a:solidFill>
                        <a:latin typeface="Times New Roman" pitchFamily="18" charset="0"/>
                        <a:cs typeface="Times New Roman" pitchFamily="18" charset="0"/>
                      </a:endParaRPr>
                    </a:p>
                  </a:txBody>
                  <a:tcPr>
                    <a:solidFill>
                      <a:schemeClr val="accent6">
                        <a:lumMod val="60000"/>
                        <a:lumOff val="40000"/>
                      </a:schemeClr>
                    </a:solidFill>
                  </a:tcPr>
                </a:tc>
                <a:tc>
                  <a:txBody>
                    <a:bodyPr/>
                    <a:lstStyle/>
                    <a:p>
                      <a:pPr algn="ctr"/>
                      <a:r>
                        <a:rPr lang="uk-UA" b="1" dirty="0" smtClean="0">
                          <a:solidFill>
                            <a:schemeClr val="bg2">
                              <a:lumMod val="50000"/>
                            </a:schemeClr>
                          </a:solidFill>
                          <a:latin typeface="Times New Roman" pitchFamily="18" charset="0"/>
                          <a:cs typeface="Times New Roman" pitchFamily="18" charset="0"/>
                        </a:rPr>
                        <a:t>36%</a:t>
                      </a:r>
                      <a:endParaRPr lang="uk-UA" b="1" dirty="0">
                        <a:solidFill>
                          <a:schemeClr val="bg2">
                            <a:lumMod val="50000"/>
                          </a:schemeClr>
                        </a:solidFill>
                        <a:latin typeface="Times New Roman" pitchFamily="18" charset="0"/>
                        <a:cs typeface="Times New Roman" pitchFamily="18" charset="0"/>
                      </a:endParaRPr>
                    </a:p>
                  </a:txBody>
                  <a:tcPr>
                    <a:solidFill>
                      <a:schemeClr val="accent6">
                        <a:lumMod val="60000"/>
                        <a:lumOff val="40000"/>
                      </a:schemeClr>
                    </a:solidFill>
                  </a:tcPr>
                </a:tc>
              </a:tr>
              <a:tr h="479997">
                <a:tc>
                  <a:txBody>
                    <a:bodyPr/>
                    <a:lstStyle/>
                    <a:p>
                      <a:pPr algn="ctr"/>
                      <a:r>
                        <a:rPr lang="uk-UA" b="1" dirty="0" smtClean="0">
                          <a:solidFill>
                            <a:schemeClr val="accent2">
                              <a:lumMod val="50000"/>
                            </a:schemeClr>
                          </a:solidFill>
                          <a:latin typeface="Times New Roman" pitchFamily="18" charset="0"/>
                          <a:cs typeface="Times New Roman" pitchFamily="18" charset="0"/>
                        </a:rPr>
                        <a:t>Низький</a:t>
                      </a:r>
                      <a:endParaRPr lang="uk-UA" b="1" dirty="0">
                        <a:solidFill>
                          <a:schemeClr val="accent2">
                            <a:lumMod val="50000"/>
                          </a:schemeClr>
                        </a:solidFill>
                        <a:latin typeface="Times New Roman" pitchFamily="18" charset="0"/>
                        <a:cs typeface="Times New Roman" pitchFamily="18" charset="0"/>
                      </a:endParaRPr>
                    </a:p>
                  </a:txBody>
                  <a:tcPr>
                    <a:solidFill>
                      <a:schemeClr val="accent6">
                        <a:lumMod val="20000"/>
                        <a:lumOff val="80000"/>
                      </a:schemeClr>
                    </a:solidFill>
                  </a:tcPr>
                </a:tc>
                <a:tc>
                  <a:txBody>
                    <a:bodyPr/>
                    <a:lstStyle/>
                    <a:p>
                      <a:pPr algn="ctr"/>
                      <a:r>
                        <a:rPr lang="uk-UA" b="1" dirty="0" smtClean="0">
                          <a:solidFill>
                            <a:schemeClr val="bg2">
                              <a:lumMod val="50000"/>
                            </a:schemeClr>
                          </a:solidFill>
                          <a:latin typeface="Times New Roman" pitchFamily="18" charset="0"/>
                          <a:cs typeface="Times New Roman" pitchFamily="18" charset="0"/>
                        </a:rPr>
                        <a:t>1%</a:t>
                      </a:r>
                      <a:endParaRPr lang="uk-UA" b="1" dirty="0">
                        <a:solidFill>
                          <a:schemeClr val="bg2">
                            <a:lumMod val="50000"/>
                          </a:schemeClr>
                        </a:solidFill>
                        <a:latin typeface="Times New Roman" pitchFamily="18" charset="0"/>
                        <a:cs typeface="Times New Roman" pitchFamily="18" charset="0"/>
                      </a:endParaRPr>
                    </a:p>
                  </a:txBody>
                  <a:tcPr>
                    <a:solidFill>
                      <a:schemeClr val="accent6">
                        <a:lumMod val="60000"/>
                        <a:lumOff val="40000"/>
                      </a:schemeClr>
                    </a:solidFill>
                  </a:tcPr>
                </a:tc>
                <a:tc>
                  <a:txBody>
                    <a:bodyPr/>
                    <a:lstStyle/>
                    <a:p>
                      <a:pPr algn="ctr"/>
                      <a:r>
                        <a:rPr lang="uk-UA" b="1" dirty="0" smtClean="0">
                          <a:solidFill>
                            <a:schemeClr val="bg2">
                              <a:lumMod val="50000"/>
                            </a:schemeClr>
                          </a:solidFill>
                          <a:latin typeface="Times New Roman" pitchFamily="18" charset="0"/>
                          <a:cs typeface="Times New Roman" pitchFamily="18" charset="0"/>
                        </a:rPr>
                        <a:t>1%</a:t>
                      </a:r>
                      <a:endParaRPr lang="uk-UA" b="1" dirty="0">
                        <a:solidFill>
                          <a:schemeClr val="bg2">
                            <a:lumMod val="50000"/>
                          </a:schemeClr>
                        </a:solidFill>
                        <a:latin typeface="Times New Roman" pitchFamily="18" charset="0"/>
                        <a:cs typeface="Times New Roman" pitchFamily="18" charset="0"/>
                      </a:endParaRPr>
                    </a:p>
                  </a:txBody>
                  <a:tcPr>
                    <a:solidFill>
                      <a:schemeClr val="accent6">
                        <a:lumMod val="60000"/>
                        <a:lumOff val="40000"/>
                      </a:schemeClr>
                    </a:solidFill>
                  </a:tcPr>
                </a:tc>
                <a:tc>
                  <a:txBody>
                    <a:bodyPr/>
                    <a:lstStyle/>
                    <a:p>
                      <a:pPr algn="ctr"/>
                      <a:r>
                        <a:rPr lang="uk-UA" b="1" dirty="0" smtClean="0">
                          <a:solidFill>
                            <a:schemeClr val="bg2">
                              <a:lumMod val="50000"/>
                            </a:schemeClr>
                          </a:solidFill>
                          <a:latin typeface="Times New Roman" pitchFamily="18" charset="0"/>
                          <a:cs typeface="Times New Roman" pitchFamily="18" charset="0"/>
                        </a:rPr>
                        <a:t>1%</a:t>
                      </a:r>
                      <a:endParaRPr lang="uk-UA" b="1" dirty="0">
                        <a:solidFill>
                          <a:schemeClr val="bg2">
                            <a:lumMod val="50000"/>
                          </a:schemeClr>
                        </a:solidFill>
                        <a:latin typeface="Times New Roman" pitchFamily="18" charset="0"/>
                        <a:cs typeface="Times New Roman" pitchFamily="18" charset="0"/>
                      </a:endParaRPr>
                    </a:p>
                  </a:txBody>
                  <a:tcPr>
                    <a:solidFill>
                      <a:schemeClr val="accent6">
                        <a:lumMod val="60000"/>
                        <a:lumOff val="40000"/>
                      </a:schemeClr>
                    </a:solidFill>
                  </a:tcPr>
                </a:tc>
              </a:tr>
            </a:tbl>
          </a:graphicData>
        </a:graphic>
      </p:graphicFrame>
      <p:graphicFrame>
        <p:nvGraphicFramePr>
          <p:cNvPr id="7" name="Диаграмма 6"/>
          <p:cNvGraphicFramePr/>
          <p:nvPr/>
        </p:nvGraphicFramePr>
        <p:xfrm>
          <a:off x="2285984" y="4000504"/>
          <a:ext cx="5286412" cy="2314572"/>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spd="med">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857488" y="1785926"/>
            <a:ext cx="6072230" cy="4801314"/>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uk-UA" dirty="0" smtClean="0"/>
              <a:t>	</a:t>
            </a:r>
            <a:r>
              <a:rPr lang="uk-UA" dirty="0" smtClean="0">
                <a:solidFill>
                  <a:srgbClr val="002060"/>
                </a:solidFill>
              </a:rPr>
              <a:t>Класний керівник виконує дуже важливі й відповідальні завдання. Він організатор виховної роботи в групі і наставник учнів, організовує і виховує учнівський колектив, об'єднує виховні зусилля вчителів, батьків і громадськості. 	</a:t>
            </a:r>
          </a:p>
          <a:p>
            <a:endParaRPr lang="uk-UA" i="1" u="sng" dirty="0" smtClean="0">
              <a:solidFill>
                <a:srgbClr val="002060"/>
              </a:solidFill>
            </a:endParaRPr>
          </a:p>
          <a:p>
            <a:r>
              <a:rPr lang="uk-UA" i="1" dirty="0" smtClean="0">
                <a:solidFill>
                  <a:srgbClr val="002060"/>
                </a:solidFill>
              </a:rPr>
              <a:t>	</a:t>
            </a:r>
            <a:r>
              <a:rPr lang="uk-UA" i="1" u="sng" dirty="0" smtClean="0">
                <a:solidFill>
                  <a:srgbClr val="002060"/>
                </a:solidFill>
              </a:rPr>
              <a:t>Перспектива</a:t>
            </a:r>
            <a:r>
              <a:rPr lang="uk-UA" dirty="0" smtClean="0">
                <a:solidFill>
                  <a:srgbClr val="002060"/>
                </a:solidFill>
              </a:rPr>
              <a:t> - це яскрава, цікава і радісна подія, до досягнення якої прагнуть усі члени колективу, за здійснення якої вони ведуть боротьбу. Колективні перспективи породжують в учнів загальне піднесення, роблять їхню діяльність змістовнішою. Коли ж у групі немає яскравих і захоплюючих перспектив, одноманітність і нудьга негативно позначаються на житті й діяльності учнівського колективу. Перспектива, що стоїть перед учнівським колективом робить його згуртованим та активнішим.</a:t>
            </a:r>
          </a:p>
          <a:p>
            <a:r>
              <a:rPr lang="uk-UA" dirty="0" smtClean="0">
                <a:solidFill>
                  <a:srgbClr val="002060"/>
                </a:solidFill>
              </a:rPr>
              <a:t>	</a:t>
            </a:r>
            <a:endParaRPr lang="uk-UA" dirty="0">
              <a:solidFill>
                <a:srgbClr val="002060"/>
              </a:solidFill>
            </a:endParaRPr>
          </a:p>
        </p:txBody>
      </p:sp>
      <p:sp>
        <p:nvSpPr>
          <p:cNvPr id="6" name="Прямоугольник 5"/>
          <p:cNvSpPr/>
          <p:nvPr/>
        </p:nvSpPr>
        <p:spPr>
          <a:xfrm>
            <a:off x="4572000" y="285728"/>
            <a:ext cx="3214710" cy="400110"/>
          </a:xfrm>
          <a:prstGeom prst="rect">
            <a:avLst/>
          </a:prstGeom>
        </p:spPr>
        <p:txBody>
          <a:bodyPr wrap="square">
            <a:spAutoFit/>
          </a:bodyPr>
          <a:lstStyle/>
          <a:p>
            <a:pPr algn="ctr"/>
            <a:r>
              <a:rPr lang="uk-UA" sz="2000" b="1" dirty="0" smtClean="0">
                <a:solidFill>
                  <a:schemeClr val="accent6">
                    <a:lumMod val="75000"/>
                  </a:schemeClr>
                </a:solidFill>
                <a:latin typeface="Times New Roman" pitchFamily="18" charset="0"/>
                <a:cs typeface="Times New Roman" pitchFamily="18" charset="0"/>
              </a:rPr>
              <a:t>17. Класне керівництво.</a:t>
            </a:r>
            <a:endParaRPr lang="uk-UA" sz="2000" b="1" dirty="0">
              <a:solidFill>
                <a:schemeClr val="accent6">
                  <a:lumMod val="75000"/>
                </a:schemeClr>
              </a:solidFill>
            </a:endParaRPr>
          </a:p>
        </p:txBody>
      </p:sp>
      <p:sp>
        <p:nvSpPr>
          <p:cNvPr id="4" name="Прямоугольник 3"/>
          <p:cNvSpPr/>
          <p:nvPr/>
        </p:nvSpPr>
        <p:spPr>
          <a:xfrm>
            <a:off x="4214810" y="1285860"/>
            <a:ext cx="3631700" cy="369332"/>
          </a:xfrm>
          <a:prstGeom prst="rect">
            <a:avLst/>
          </a:prstGeom>
        </p:spPr>
        <p:txBody>
          <a:bodyPr wrap="none">
            <a:spAutoFit/>
          </a:bodyPr>
          <a:lstStyle/>
          <a:p>
            <a:r>
              <a:rPr lang="uk-UA" b="1" dirty="0" smtClean="0">
                <a:solidFill>
                  <a:schemeClr val="bg2">
                    <a:lumMod val="40000"/>
                    <a:lumOff val="60000"/>
                  </a:schemeClr>
                </a:solidFill>
                <a:latin typeface="Times New Roman" pitchFamily="18" charset="0"/>
                <a:cs typeface="Times New Roman" pitchFamily="18" charset="0"/>
              </a:rPr>
              <a:t>З 2007 року я- класний керівник.</a:t>
            </a:r>
            <a:endParaRPr lang="uk-UA" b="1" dirty="0">
              <a:solidFill>
                <a:schemeClr val="bg2">
                  <a:lumMod val="40000"/>
                  <a:lumOff val="60000"/>
                </a:schemeClr>
              </a:solidFill>
            </a:endParaRPr>
          </a:p>
        </p:txBody>
      </p:sp>
      <p:pic>
        <p:nvPicPr>
          <p:cNvPr id="1026" name="Picture 2" descr="C:\Users\компютер\Pictures\група\PIC_0838.JPG"/>
          <p:cNvPicPr>
            <a:picLocks noChangeAspect="1" noChangeArrowheads="1"/>
          </p:cNvPicPr>
          <p:nvPr/>
        </p:nvPicPr>
        <p:blipFill>
          <a:blip r:embed="rId2" cstate="print">
            <a:lum bright="10000"/>
          </a:blip>
          <a:srcRect/>
          <a:stretch>
            <a:fillRect/>
          </a:stretch>
        </p:blipFill>
        <p:spPr bwMode="auto">
          <a:xfrm>
            <a:off x="285720" y="1571612"/>
            <a:ext cx="2285984" cy="1714488"/>
          </a:xfrm>
          <a:prstGeom prst="rect">
            <a:avLst/>
          </a:prstGeom>
          <a:noFill/>
        </p:spPr>
      </p:pic>
      <p:pic>
        <p:nvPicPr>
          <p:cNvPr id="1027" name="Picture 3" descr="C:\Users\компютер\Pictures\група\PIC_1410.JPG"/>
          <p:cNvPicPr>
            <a:picLocks noChangeAspect="1" noChangeArrowheads="1"/>
          </p:cNvPicPr>
          <p:nvPr/>
        </p:nvPicPr>
        <p:blipFill>
          <a:blip r:embed="rId3" cstate="print"/>
          <a:srcRect/>
          <a:stretch>
            <a:fillRect/>
          </a:stretch>
        </p:blipFill>
        <p:spPr bwMode="auto">
          <a:xfrm>
            <a:off x="285720" y="5143488"/>
            <a:ext cx="2286016" cy="1714512"/>
          </a:xfrm>
          <a:prstGeom prst="rect">
            <a:avLst/>
          </a:prstGeom>
          <a:noFill/>
        </p:spPr>
      </p:pic>
      <p:pic>
        <p:nvPicPr>
          <p:cNvPr id="1028" name="Picture 4" descr="C:\Users\компютер\Pictures\група\PIC_1514.JPG"/>
          <p:cNvPicPr>
            <a:picLocks noChangeAspect="1" noChangeArrowheads="1"/>
          </p:cNvPicPr>
          <p:nvPr/>
        </p:nvPicPr>
        <p:blipFill>
          <a:blip r:embed="rId4" cstate="print"/>
          <a:srcRect/>
          <a:stretch>
            <a:fillRect/>
          </a:stretch>
        </p:blipFill>
        <p:spPr bwMode="auto">
          <a:xfrm>
            <a:off x="285720" y="3286124"/>
            <a:ext cx="2286016" cy="1893706"/>
          </a:xfrm>
          <a:prstGeom prst="rect">
            <a:avLst/>
          </a:prstGeom>
          <a:noFill/>
        </p:spPr>
      </p:pic>
      <p:pic>
        <p:nvPicPr>
          <p:cNvPr id="1029" name="Picture 5" descr="C:\Users\компютер\Pictures\група\PIC_1856.JPG"/>
          <p:cNvPicPr>
            <a:picLocks noChangeAspect="1" noChangeArrowheads="1"/>
          </p:cNvPicPr>
          <p:nvPr/>
        </p:nvPicPr>
        <p:blipFill>
          <a:blip r:embed="rId5" cstate="print"/>
          <a:srcRect/>
          <a:stretch>
            <a:fillRect/>
          </a:stretch>
        </p:blipFill>
        <p:spPr bwMode="auto">
          <a:xfrm>
            <a:off x="285720" y="-1"/>
            <a:ext cx="2257406" cy="1582397"/>
          </a:xfrm>
          <a:prstGeom prst="rect">
            <a:avLst/>
          </a:prstGeom>
          <a:noFill/>
        </p:spPr>
      </p:pic>
    </p:spTree>
  </p:cSld>
  <p:clrMapOvr>
    <a:masterClrMapping/>
  </p:clrMapOvr>
  <p:transition spd="med">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357290" y="0"/>
            <a:ext cx="2970558" cy="400110"/>
          </a:xfrm>
          <a:prstGeom prst="rect">
            <a:avLst/>
          </a:prstGeom>
        </p:spPr>
        <p:txBody>
          <a:bodyPr wrap="none">
            <a:spAutoFit/>
          </a:bodyPr>
          <a:lstStyle/>
          <a:p>
            <a:pPr algn="ctr"/>
            <a:r>
              <a:rPr lang="uk-UA" sz="2000" b="1" dirty="0" smtClean="0">
                <a:solidFill>
                  <a:schemeClr val="accent6">
                    <a:lumMod val="50000"/>
                  </a:schemeClr>
                </a:solidFill>
                <a:latin typeface="Times New Roman" pitchFamily="18" charset="0"/>
                <a:cs typeface="Times New Roman" pitchFamily="18" charset="0"/>
              </a:rPr>
              <a:t>17. Класне керівництво.</a:t>
            </a:r>
            <a:endParaRPr lang="uk-UA" sz="2000" b="1" dirty="0">
              <a:solidFill>
                <a:schemeClr val="accent6">
                  <a:lumMod val="50000"/>
                </a:schemeClr>
              </a:solidFill>
            </a:endParaRPr>
          </a:p>
        </p:txBody>
      </p:sp>
      <p:sp>
        <p:nvSpPr>
          <p:cNvPr id="3" name="TextBox 2"/>
          <p:cNvSpPr txBox="1"/>
          <p:nvPr/>
        </p:nvSpPr>
        <p:spPr>
          <a:xfrm>
            <a:off x="0" y="285728"/>
            <a:ext cx="5500694" cy="6463308"/>
          </a:xfrm>
          <a:prstGeom prst="rect">
            <a:avLst/>
          </a:prstGeom>
          <a:noFill/>
        </p:spPr>
        <p:txBody>
          <a:bodyPr wrap="square" rtlCol="0">
            <a:spAutoFit/>
          </a:bodyPr>
          <a:lstStyle/>
          <a:p>
            <a:r>
              <a:rPr lang="uk-UA" dirty="0" smtClean="0"/>
              <a:t>	</a:t>
            </a:r>
            <a:r>
              <a:rPr lang="uk-UA" dirty="0" smtClean="0">
                <a:solidFill>
                  <a:srgbClr val="002060"/>
                </a:solidFill>
                <a:latin typeface="Times New Roman" pitchFamily="18" charset="0"/>
                <a:cs typeface="Times New Roman" pitchFamily="18" charset="0"/>
              </a:rPr>
              <a:t>З учнями я регулярно проводжу виховні години, серед яких відкрита – “</a:t>
            </a:r>
            <a:r>
              <a:rPr lang="ru-RU" b="1" i="1" dirty="0" smtClean="0">
                <a:solidFill>
                  <a:srgbClr val="002060"/>
                </a:solidFill>
                <a:latin typeface="Times New Roman" pitchFamily="18" charset="0"/>
                <a:cs typeface="Times New Roman" pitchFamily="18" charset="0"/>
              </a:rPr>
              <a:t>Друг – </a:t>
            </a:r>
            <a:r>
              <a:rPr lang="ru-RU" b="1" i="1" dirty="0" err="1" smtClean="0">
                <a:solidFill>
                  <a:srgbClr val="002060"/>
                </a:solidFill>
                <a:latin typeface="Times New Roman" pitchFamily="18" charset="0"/>
                <a:cs typeface="Times New Roman" pitchFamily="18" charset="0"/>
              </a:rPr>
              <a:t>це</a:t>
            </a:r>
            <a:r>
              <a:rPr lang="ru-RU" b="1" i="1" dirty="0" smtClean="0">
                <a:solidFill>
                  <a:srgbClr val="002060"/>
                </a:solidFill>
                <a:latin typeface="Times New Roman" pitchFamily="18" charset="0"/>
                <a:cs typeface="Times New Roman" pitchFamily="18" charset="0"/>
              </a:rPr>
              <a:t> </a:t>
            </a:r>
            <a:r>
              <a:rPr lang="ru-RU" b="1" i="1" dirty="0" err="1" smtClean="0">
                <a:solidFill>
                  <a:srgbClr val="002060"/>
                </a:solidFill>
                <a:latin typeface="Times New Roman" pitchFamily="18" charset="0"/>
                <a:cs typeface="Times New Roman" pitchFamily="18" charset="0"/>
              </a:rPr>
              <a:t>означає</a:t>
            </a:r>
            <a:r>
              <a:rPr lang="ru-RU" b="1" i="1" dirty="0" smtClean="0">
                <a:solidFill>
                  <a:srgbClr val="002060"/>
                </a:solidFill>
                <a:latin typeface="Times New Roman" pitchFamily="18" charset="0"/>
                <a:cs typeface="Times New Roman" pitchFamily="18" charset="0"/>
              </a:rPr>
              <a:t> </a:t>
            </a:r>
            <a:r>
              <a:rPr lang="ru-RU" b="1" i="1" dirty="0" err="1" smtClean="0">
                <a:solidFill>
                  <a:srgbClr val="002060"/>
                </a:solidFill>
                <a:latin typeface="Times New Roman" pitchFamily="18" charset="0"/>
                <a:cs typeface="Times New Roman" pitchFamily="18" charset="0"/>
              </a:rPr>
              <a:t>другий</a:t>
            </a:r>
            <a:r>
              <a:rPr lang="ru-RU" b="1" i="1" dirty="0" smtClean="0">
                <a:solidFill>
                  <a:srgbClr val="002060"/>
                </a:solidFill>
                <a:latin typeface="Times New Roman" pitchFamily="18" charset="0"/>
                <a:cs typeface="Times New Roman" pitchFamily="18" charset="0"/>
              </a:rPr>
              <a:t> я!»(</a:t>
            </a:r>
            <a:r>
              <a:rPr lang="ru-RU" i="1" dirty="0" smtClean="0">
                <a:solidFill>
                  <a:srgbClr val="002060"/>
                </a:solidFill>
                <a:latin typeface="Times New Roman" pitchFamily="18" charset="0"/>
                <a:cs typeface="Times New Roman" pitchFamily="18" charset="0"/>
              </a:rPr>
              <a:t>Мета:</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вчити</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дітей</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сприймати</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різні</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життєві</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ситуації</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аналізувати</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їх</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і</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знаходити</a:t>
            </a:r>
            <a:r>
              <a:rPr lang="ru-RU" dirty="0" smtClean="0">
                <a:solidFill>
                  <a:srgbClr val="002060"/>
                </a:solidFill>
                <a:latin typeface="Times New Roman" pitchFamily="18" charset="0"/>
                <a:cs typeface="Times New Roman" pitchFamily="18" charset="0"/>
              </a:rPr>
              <a:t> шляхи </a:t>
            </a:r>
            <a:r>
              <a:rPr lang="ru-RU" dirty="0" err="1" smtClean="0">
                <a:solidFill>
                  <a:srgbClr val="002060"/>
                </a:solidFill>
                <a:latin typeface="Times New Roman" pitchFamily="18" charset="0"/>
                <a:cs typeface="Times New Roman" pitchFamily="18" charset="0"/>
              </a:rPr>
              <a:t>виходу</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з</a:t>
            </a:r>
            <a:r>
              <a:rPr lang="ru-RU" dirty="0" smtClean="0">
                <a:solidFill>
                  <a:srgbClr val="002060"/>
                </a:solidFill>
                <a:latin typeface="Times New Roman" pitchFamily="18" charset="0"/>
                <a:cs typeface="Times New Roman" pitchFamily="18" charset="0"/>
              </a:rPr>
              <a:t> них; </a:t>
            </a:r>
            <a:r>
              <a:rPr lang="ru-RU" dirty="0" err="1" smtClean="0">
                <a:solidFill>
                  <a:srgbClr val="002060"/>
                </a:solidFill>
                <a:latin typeface="Times New Roman" pitchFamily="18" charset="0"/>
                <a:cs typeface="Times New Roman" pitchFamily="18" charset="0"/>
              </a:rPr>
              <a:t>виховувати</a:t>
            </a:r>
            <a:r>
              <a:rPr lang="ru-RU" dirty="0" smtClean="0">
                <a:solidFill>
                  <a:srgbClr val="002060"/>
                </a:solidFill>
                <a:latin typeface="Times New Roman" pitchFamily="18" charset="0"/>
                <a:cs typeface="Times New Roman" pitchFamily="18" charset="0"/>
              </a:rPr>
              <a:t> у </a:t>
            </a:r>
            <a:r>
              <a:rPr lang="ru-RU" dirty="0" err="1" smtClean="0">
                <a:solidFill>
                  <a:srgbClr val="002060"/>
                </a:solidFill>
                <a:latin typeface="Times New Roman" pitchFamily="18" charset="0"/>
                <a:cs typeface="Times New Roman" pitchFamily="18" charset="0"/>
              </a:rPr>
              <a:t>дітей</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правильне</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ставлення</a:t>
            </a:r>
            <a:r>
              <a:rPr lang="ru-RU" dirty="0" smtClean="0">
                <a:solidFill>
                  <a:srgbClr val="002060"/>
                </a:solidFill>
                <a:latin typeface="Times New Roman" pitchFamily="18" charset="0"/>
                <a:cs typeface="Times New Roman" pitchFamily="18" charset="0"/>
              </a:rPr>
              <a:t> до таких понять, як «друг», «дружба»; </a:t>
            </a:r>
            <a:r>
              <a:rPr lang="ru-RU" dirty="0" err="1" smtClean="0">
                <a:solidFill>
                  <a:srgbClr val="002060"/>
                </a:solidFill>
                <a:latin typeface="Times New Roman" pitchFamily="18" charset="0"/>
                <a:cs typeface="Times New Roman" pitchFamily="18" charset="0"/>
              </a:rPr>
              <a:t>розвивати</a:t>
            </a:r>
            <a:r>
              <a:rPr lang="ru-RU" dirty="0" smtClean="0">
                <a:solidFill>
                  <a:srgbClr val="002060"/>
                </a:solidFill>
                <a:latin typeface="Times New Roman" pitchFamily="18" charset="0"/>
                <a:cs typeface="Times New Roman" pitchFamily="18" charset="0"/>
              </a:rPr>
              <a:t> в </a:t>
            </a:r>
            <a:r>
              <a:rPr lang="ru-RU" dirty="0" err="1" smtClean="0">
                <a:solidFill>
                  <a:srgbClr val="002060"/>
                </a:solidFill>
                <a:latin typeface="Times New Roman" pitchFamily="18" charset="0"/>
                <a:cs typeface="Times New Roman" pitchFamily="18" charset="0"/>
              </a:rPr>
              <a:t>учнів</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загальнолюдські</a:t>
            </a:r>
            <a:r>
              <a:rPr lang="ru-RU" dirty="0" smtClean="0">
                <a:solidFill>
                  <a:srgbClr val="002060"/>
                </a:solidFill>
                <a:latin typeface="Times New Roman" pitchFamily="18" charset="0"/>
                <a:cs typeface="Times New Roman" pitchFamily="18" charset="0"/>
              </a:rPr>
              <a:t> </a:t>
            </a:r>
            <a:r>
              <a:rPr lang="ru-RU" dirty="0" err="1" smtClean="0">
                <a:solidFill>
                  <a:srgbClr val="002060"/>
                </a:solidFill>
                <a:latin typeface="Times New Roman" pitchFamily="18" charset="0"/>
                <a:cs typeface="Times New Roman" pitchFamily="18" charset="0"/>
              </a:rPr>
              <a:t>чесноти</a:t>
            </a:r>
            <a:r>
              <a:rPr lang="ru-RU" dirty="0" smtClean="0">
                <a:solidFill>
                  <a:srgbClr val="002060"/>
                </a:solidFill>
                <a:latin typeface="Times New Roman" pitchFamily="18" charset="0"/>
                <a:cs typeface="Times New Roman" pitchFamily="18" charset="0"/>
              </a:rPr>
              <a:t>. </a:t>
            </a:r>
            <a:r>
              <a:rPr lang="uk-UA" i="1" dirty="0" smtClean="0">
                <a:solidFill>
                  <a:srgbClr val="002060"/>
                </a:solidFill>
                <a:latin typeface="Times New Roman" pitchFamily="18" charset="0"/>
                <a:cs typeface="Times New Roman" pitchFamily="18" charset="0"/>
              </a:rPr>
              <a:t>Форма проведення</a:t>
            </a:r>
            <a:r>
              <a:rPr lang="uk-UA" b="1" i="1" dirty="0" smtClean="0">
                <a:solidFill>
                  <a:srgbClr val="002060"/>
                </a:solidFill>
                <a:latin typeface="Times New Roman" pitchFamily="18" charset="0"/>
                <a:cs typeface="Times New Roman" pitchFamily="18" charset="0"/>
              </a:rPr>
              <a:t>:</a:t>
            </a:r>
            <a:r>
              <a:rPr lang="uk-UA" dirty="0" smtClean="0">
                <a:solidFill>
                  <a:srgbClr val="002060"/>
                </a:solidFill>
                <a:latin typeface="Times New Roman" pitchFamily="18" charset="0"/>
                <a:cs typeface="Times New Roman" pitchFamily="18" charset="0"/>
              </a:rPr>
              <a:t> бесіда.</a:t>
            </a:r>
          </a:p>
          <a:p>
            <a:r>
              <a:rPr lang="uk-UA" dirty="0" smtClean="0">
                <a:solidFill>
                  <a:srgbClr val="002060"/>
                </a:solidFill>
                <a:latin typeface="Times New Roman" pitchFamily="18" charset="0"/>
                <a:cs typeface="Times New Roman" pitchFamily="18" charset="0"/>
              </a:rPr>
              <a:t>	Для загального розвитку учнів з ними проводяться різноманітні екскурсії. Особливо незабутньою була екскурсія в Мукачівський замок, про яку підготовлено </a:t>
            </a:r>
            <a:r>
              <a:rPr lang="uk-UA" b="1" i="1" dirty="0" smtClean="0">
                <a:solidFill>
                  <a:srgbClr val="002060"/>
                </a:solidFill>
                <a:latin typeface="Times New Roman" pitchFamily="18" charset="0"/>
                <a:cs typeface="Times New Roman" pitchFamily="18" charset="0"/>
              </a:rPr>
              <a:t>відеофільм.</a:t>
            </a:r>
          </a:p>
          <a:p>
            <a:r>
              <a:rPr lang="uk-UA" dirty="0" smtClean="0">
                <a:solidFill>
                  <a:srgbClr val="002060"/>
                </a:solidFill>
                <a:latin typeface="Times New Roman" pitchFamily="18" charset="0"/>
                <a:cs typeface="Times New Roman" pitchFamily="18" charset="0"/>
              </a:rPr>
              <a:t>	Учні групи беруть активну участь у позакласній роботі.  У рамках засідання обласної методичної секції заступників директорів з ВР було проводився  позакласний виховний захід на тему: </a:t>
            </a:r>
            <a:r>
              <a:rPr lang="uk-UA" b="1" i="1" dirty="0" smtClean="0">
                <a:solidFill>
                  <a:srgbClr val="002060"/>
                </a:solidFill>
                <a:latin typeface="Times New Roman" pitchFamily="18" charset="0"/>
                <a:cs typeface="Times New Roman" pitchFamily="18" charset="0"/>
              </a:rPr>
              <a:t>“ГМО - це спосіб нагодувати людство, чи зброя масового знищення?”</a:t>
            </a:r>
          </a:p>
          <a:p>
            <a:r>
              <a:rPr lang="uk-UA" dirty="0" smtClean="0">
                <a:solidFill>
                  <a:srgbClr val="002060"/>
                </a:solidFill>
                <a:latin typeface="Times New Roman" pitchFamily="18" charset="0"/>
                <a:cs typeface="Times New Roman" pitchFamily="18" charset="0"/>
              </a:rPr>
              <a:t>	Учні групи постійно залучені при підготовці і проведенні святкових концертів і урочистих заходів.</a:t>
            </a:r>
          </a:p>
          <a:p>
            <a:r>
              <a:rPr lang="uk-UA" dirty="0" smtClean="0">
                <a:solidFill>
                  <a:srgbClr val="002060"/>
                </a:solidFill>
                <a:latin typeface="Times New Roman" pitchFamily="18" charset="0"/>
                <a:cs typeface="Times New Roman" pitchFamily="18" charset="0"/>
              </a:rPr>
              <a:t>	Учні моєї групи визнавалися два роки поспіль переможцями огляду-конкурсу </a:t>
            </a:r>
            <a:r>
              <a:rPr lang="uk-UA" b="1" i="1" dirty="0" err="1" smtClean="0">
                <a:solidFill>
                  <a:srgbClr val="002060"/>
                </a:solidFill>
                <a:latin typeface="Times New Roman" pitchFamily="18" charset="0"/>
                <a:cs typeface="Times New Roman" pitchFamily="18" charset="0"/>
              </a:rPr>
              <a:t>“Краща</a:t>
            </a:r>
            <a:r>
              <a:rPr lang="uk-UA" b="1" i="1" dirty="0" smtClean="0">
                <a:solidFill>
                  <a:srgbClr val="002060"/>
                </a:solidFill>
                <a:latin typeface="Times New Roman" pitchFamily="18" charset="0"/>
                <a:cs typeface="Times New Roman" pitchFamily="18" charset="0"/>
              </a:rPr>
              <a:t> група </a:t>
            </a:r>
            <a:r>
              <a:rPr lang="uk-UA" b="1" i="1" dirty="0" err="1" smtClean="0">
                <a:solidFill>
                  <a:srgbClr val="002060"/>
                </a:solidFill>
                <a:latin typeface="Times New Roman" pitchFamily="18" charset="0"/>
                <a:cs typeface="Times New Roman" pitchFamily="18" charset="0"/>
              </a:rPr>
              <a:t>року”</a:t>
            </a:r>
            <a:r>
              <a:rPr lang="uk-UA" b="1" i="1" dirty="0" smtClean="0">
                <a:solidFill>
                  <a:srgbClr val="002060"/>
                </a:solidFill>
                <a:latin typeface="Times New Roman" pitchFamily="18" charset="0"/>
                <a:cs typeface="Times New Roman" pitchFamily="18" charset="0"/>
              </a:rPr>
              <a:t>.</a:t>
            </a:r>
          </a:p>
        </p:txBody>
      </p:sp>
      <p:pic>
        <p:nvPicPr>
          <p:cNvPr id="4" name="Picture 5" descr="C:\Users\компютер\Pictures\група\PIC_2049.JPG"/>
          <p:cNvPicPr>
            <a:picLocks noChangeAspect="1" noChangeArrowheads="1"/>
          </p:cNvPicPr>
          <p:nvPr/>
        </p:nvPicPr>
        <p:blipFill>
          <a:blip r:embed="rId2" cstate="print"/>
          <a:srcRect/>
          <a:stretch>
            <a:fillRect/>
          </a:stretch>
        </p:blipFill>
        <p:spPr bwMode="auto">
          <a:xfrm>
            <a:off x="7381891" y="2357430"/>
            <a:ext cx="1762109" cy="132158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Picture 2"/>
          <p:cNvPicPr>
            <a:picLocks noChangeAspect="1" noChangeArrowheads="1"/>
          </p:cNvPicPr>
          <p:nvPr/>
        </p:nvPicPr>
        <p:blipFill>
          <a:blip r:embed="rId3"/>
          <a:srcRect/>
          <a:stretch>
            <a:fillRect/>
          </a:stretch>
        </p:blipFill>
        <p:spPr bwMode="auto">
          <a:xfrm>
            <a:off x="7429520" y="5643578"/>
            <a:ext cx="1714480" cy="121442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Picture 1" descr="C:\Users\компютер\Pictures\група\111.png"/>
          <p:cNvPicPr>
            <a:picLocks noChangeAspect="1" noChangeArrowheads="1"/>
          </p:cNvPicPr>
          <p:nvPr/>
        </p:nvPicPr>
        <p:blipFill>
          <a:blip r:embed="rId4" cstate="print">
            <a:clrChange>
              <a:clrFrom>
                <a:srgbClr val="000000">
                  <a:alpha val="0"/>
                </a:srgbClr>
              </a:clrFrom>
              <a:clrTo>
                <a:srgbClr val="000000">
                  <a:alpha val="0"/>
                </a:srgbClr>
              </a:clrTo>
            </a:clrChange>
          </a:blip>
          <a:srcRect/>
          <a:stretch>
            <a:fillRect/>
          </a:stretch>
        </p:blipFill>
        <p:spPr bwMode="auto">
          <a:xfrm>
            <a:off x="5572132" y="214290"/>
            <a:ext cx="2582686" cy="192880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26" name="Picture 2" descr="C:\Users\компютер\Pictures\група\PIC_1218.JPG"/>
          <p:cNvPicPr>
            <a:picLocks noChangeAspect="1" noChangeArrowheads="1"/>
          </p:cNvPicPr>
          <p:nvPr/>
        </p:nvPicPr>
        <p:blipFill>
          <a:blip r:embed="rId5" cstate="print"/>
          <a:srcRect l="28027" t="195" r="33154" b="-782"/>
          <a:stretch>
            <a:fillRect/>
          </a:stretch>
        </p:blipFill>
        <p:spPr bwMode="auto">
          <a:xfrm>
            <a:off x="8151510" y="214290"/>
            <a:ext cx="992490" cy="192880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27" name="Picture 3" descr="C:\Users\компютер\Pictures\група\PIC_1515.JPG"/>
          <p:cNvPicPr>
            <a:picLocks noChangeAspect="1" noChangeArrowheads="1"/>
          </p:cNvPicPr>
          <p:nvPr/>
        </p:nvPicPr>
        <p:blipFill>
          <a:blip r:embed="rId6" cstate="print"/>
          <a:srcRect l="8984" t="13867" r="8252" b="8008"/>
          <a:stretch>
            <a:fillRect/>
          </a:stretch>
        </p:blipFill>
        <p:spPr bwMode="auto">
          <a:xfrm>
            <a:off x="5572132" y="2857496"/>
            <a:ext cx="1816312" cy="128588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28" name="Picture 4" descr="C:\Users\компютер\Pictures\група\PIC_0923.JPG"/>
          <p:cNvPicPr>
            <a:picLocks noChangeAspect="1" noChangeArrowheads="1"/>
          </p:cNvPicPr>
          <p:nvPr/>
        </p:nvPicPr>
        <p:blipFill>
          <a:blip r:embed="rId7" cstate="print"/>
          <a:srcRect l="1836" t="16797" r="14463" b="12890"/>
          <a:stretch>
            <a:fillRect/>
          </a:stretch>
        </p:blipFill>
        <p:spPr bwMode="auto">
          <a:xfrm>
            <a:off x="5572132" y="5000636"/>
            <a:ext cx="1814173" cy="128588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29" name="Picture 5" descr="C:\Users\компютер\Pictures\група\PIC_1432.JPG"/>
          <p:cNvPicPr>
            <a:picLocks noChangeAspect="1" noChangeArrowheads="1"/>
          </p:cNvPicPr>
          <p:nvPr/>
        </p:nvPicPr>
        <p:blipFill>
          <a:blip r:embed="rId8" cstate="print"/>
          <a:srcRect l="3125" t="10937" r="11914" b="3125"/>
          <a:stretch>
            <a:fillRect/>
          </a:stretch>
        </p:blipFill>
        <p:spPr bwMode="auto">
          <a:xfrm>
            <a:off x="7354803" y="4000504"/>
            <a:ext cx="1789197" cy="135732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ransition spd="med">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одзаголовок 4"/>
          <p:cNvSpPr>
            <a:spLocks noGrp="1"/>
          </p:cNvSpPr>
          <p:nvPr>
            <p:ph type="subTitle" idx="1"/>
          </p:nvPr>
        </p:nvSpPr>
        <p:spPr>
          <a:xfrm>
            <a:off x="2786050" y="714356"/>
            <a:ext cx="6072230" cy="4714908"/>
          </a:xfrm>
        </p:spPr>
        <p:txBody>
          <a:bodyPr>
            <a:noAutofit/>
          </a:bodyPr>
          <a:lstStyle/>
          <a:p>
            <a:pPr algn="ctr">
              <a:lnSpc>
                <a:spcPct val="170000"/>
              </a:lnSpc>
            </a:pPr>
            <a:r>
              <a:rPr lang="uk-UA" sz="1800" dirty="0" smtClean="0">
                <a:solidFill>
                  <a:srgbClr val="002060"/>
                </a:solidFill>
              </a:rPr>
              <a:t>Класне керівництво - справа складна. </a:t>
            </a:r>
          </a:p>
          <a:p>
            <a:pPr algn="l">
              <a:lnSpc>
                <a:spcPct val="170000"/>
              </a:lnSpc>
            </a:pPr>
            <a:r>
              <a:rPr lang="uk-UA" sz="1200" dirty="0" smtClean="0">
                <a:solidFill>
                  <a:srgbClr val="002060"/>
                </a:solidFill>
              </a:rPr>
              <a:t>	</a:t>
            </a:r>
            <a:r>
              <a:rPr lang="uk-UA" sz="1800" dirty="0" smtClean="0">
                <a:solidFill>
                  <a:srgbClr val="002060"/>
                </a:solidFill>
              </a:rPr>
              <a:t>З одного боку, не слід ставати на шлях надмірної регламентації кожного кроку учня. Слід уникати непотрібної опіки, командування, придушення ініціативи та самостійності. З другого боку, не можна залишати учнів без будь-якого нагляду, без належної уваги та керівництва. Слід допомагати їм знаходити потрібні й корисні заняття до душі, організовувати пізнавальний час, сприяти самовихованню, що я і втілюю в життя в своїй педагогічній практиці.</a:t>
            </a:r>
            <a:endParaRPr lang="uk-UA" sz="1600" dirty="0">
              <a:solidFill>
                <a:srgbClr val="002060"/>
              </a:solidFill>
            </a:endParaRPr>
          </a:p>
        </p:txBody>
      </p:sp>
      <p:sp>
        <p:nvSpPr>
          <p:cNvPr id="3" name="Прямоугольник 2"/>
          <p:cNvSpPr/>
          <p:nvPr/>
        </p:nvSpPr>
        <p:spPr>
          <a:xfrm>
            <a:off x="4143372" y="214290"/>
            <a:ext cx="2970558" cy="400110"/>
          </a:xfrm>
          <a:prstGeom prst="rect">
            <a:avLst/>
          </a:prstGeom>
        </p:spPr>
        <p:txBody>
          <a:bodyPr wrap="none">
            <a:spAutoFit/>
          </a:bodyPr>
          <a:lstStyle/>
          <a:p>
            <a:pPr algn="ctr"/>
            <a:r>
              <a:rPr lang="uk-UA" sz="2000" b="1" dirty="0" smtClean="0">
                <a:solidFill>
                  <a:schemeClr val="accent6">
                    <a:lumMod val="75000"/>
                  </a:schemeClr>
                </a:solidFill>
                <a:latin typeface="Times New Roman" pitchFamily="18" charset="0"/>
                <a:cs typeface="Times New Roman" pitchFamily="18" charset="0"/>
              </a:rPr>
              <a:t>17. Класне керівництво.</a:t>
            </a:r>
            <a:endParaRPr lang="uk-UA" sz="2000" b="1" dirty="0">
              <a:solidFill>
                <a:schemeClr val="accent6">
                  <a:lumMod val="75000"/>
                </a:schemeClr>
              </a:solidFill>
            </a:endParaRPr>
          </a:p>
        </p:txBody>
      </p:sp>
      <p:sp>
        <p:nvSpPr>
          <p:cNvPr id="4" name="TextBox 3"/>
          <p:cNvSpPr txBox="1"/>
          <p:nvPr/>
        </p:nvSpPr>
        <p:spPr>
          <a:xfrm>
            <a:off x="0" y="2357430"/>
            <a:ext cx="2643174" cy="1977464"/>
          </a:xfrm>
          <a:prstGeom prst="rect">
            <a:avLst/>
          </a:prstGeom>
          <a:noFill/>
        </p:spPr>
        <p:txBody>
          <a:bodyPr wrap="square" rtlCol="0">
            <a:spAutoFit/>
          </a:bodyPr>
          <a:lstStyle/>
          <a:p>
            <a:pPr algn="ctr">
              <a:lnSpc>
                <a:spcPct val="150000"/>
              </a:lnSpc>
            </a:pPr>
            <a:r>
              <a:rPr lang="uk-UA" sz="2800" b="1" dirty="0" smtClean="0">
                <a:latin typeface="Comic Sans MS" pitchFamily="66" charset="0"/>
              </a:rPr>
              <a:t>Мені дуже подобається моя робота!</a:t>
            </a:r>
            <a:endParaRPr lang="uk-UA" sz="2800" b="1" dirty="0">
              <a:latin typeface="Comic Sans MS" pitchFamily="66" charset="0"/>
            </a:endParaRPr>
          </a:p>
        </p:txBody>
      </p:sp>
    </p:spTree>
  </p:cSld>
  <p:clrMapOvr>
    <a:masterClrMapping/>
  </p:clrMapOvr>
  <p:transition spd="med">
    <p:fad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зящная">
  <a:themeElements>
    <a:clrScheme name="Изящная">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Изящная">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Метро">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672</TotalTime>
  <Words>867</Words>
  <PresentationFormat>Экран (4:3)</PresentationFormat>
  <Paragraphs>123</Paragraphs>
  <Slides>19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19</vt:i4>
      </vt:variant>
    </vt:vector>
  </HeadingPairs>
  <TitlesOfParts>
    <vt:vector size="20" baseType="lpstr">
      <vt:lpstr>Изящная</vt:lpstr>
      <vt:lpstr>Слайд 1</vt:lpstr>
      <vt:lpstr>Слайд 2</vt:lpstr>
      <vt:lpstr>Слайд 3</vt:lpstr>
      <vt:lpstr>Слайд 4</vt:lpstr>
      <vt:lpstr>Слайд 5</vt:lpstr>
      <vt:lpstr>Слайд 6</vt:lpstr>
      <vt:lpstr>Слайд 7</vt:lpstr>
      <vt:lpstr>Слайд 8</vt:lpstr>
      <vt:lpstr>Слайд 9</vt:lpstr>
      <vt:lpstr>Участь у педрадах </vt:lpstr>
      <vt:lpstr>Слайд 11</vt:lpstr>
      <vt:lpstr>Слайд 12</vt:lpstr>
      <vt:lpstr>Слайд 13</vt:lpstr>
      <vt:lpstr>Слайд 14</vt:lpstr>
      <vt:lpstr>Слайд 15</vt:lpstr>
      <vt:lpstr>Слайд 16</vt:lpstr>
      <vt:lpstr>Слайд 17</vt:lpstr>
      <vt:lpstr>Слайд 18</vt:lpstr>
      <vt:lpstr>Слайд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компютер</dc:creator>
  <cp:lastModifiedBy>Irina</cp:lastModifiedBy>
  <cp:revision>96</cp:revision>
  <dcterms:created xsi:type="dcterms:W3CDTF">2010-12-21T08:40:20Z</dcterms:created>
  <dcterms:modified xsi:type="dcterms:W3CDTF">2011-01-15T07:21:51Z</dcterms:modified>
</cp:coreProperties>
</file>