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0" r:id="rId5"/>
    <p:sldId id="258" r:id="rId6"/>
    <p:sldId id="267" r:id="rId7"/>
    <p:sldId id="266" r:id="rId8"/>
    <p:sldId id="265" r:id="rId9"/>
    <p:sldId id="264" r:id="rId10"/>
    <p:sldId id="263" r:id="rId11"/>
    <p:sldId id="262" r:id="rId12"/>
    <p:sldId id="261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01.12.2012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11.xml"/><Relationship Id="rId18" Type="http://schemas.openxmlformats.org/officeDocument/2006/relationships/image" Target="../media/image14.jpeg"/><Relationship Id="rId3" Type="http://schemas.openxmlformats.org/officeDocument/2006/relationships/slide" Target="slide10.xml"/><Relationship Id="rId7" Type="http://schemas.openxmlformats.org/officeDocument/2006/relationships/slide" Target="slide12.xml"/><Relationship Id="rId12" Type="http://schemas.openxmlformats.org/officeDocument/2006/relationships/image" Target="../media/image11.png"/><Relationship Id="rId17" Type="http://schemas.openxmlformats.org/officeDocument/2006/relationships/slide" Target="slide13.xml"/><Relationship Id="rId2" Type="http://schemas.openxmlformats.org/officeDocument/2006/relationships/image" Target="../media/image6.jpe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slide" Target="slide7.xml"/><Relationship Id="rId5" Type="http://schemas.openxmlformats.org/officeDocument/2006/relationships/slide" Target="slide8.xml"/><Relationship Id="rId15" Type="http://schemas.openxmlformats.org/officeDocument/2006/relationships/slide" Target="slide9.xml"/><Relationship Id="rId10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slide" Target="slide6.xml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400" b="1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mbria" pitchFamily="18" charset="0"/>
              </a:rPr>
              <a:t>Обов</a:t>
            </a:r>
            <a:r>
              <a:rPr lang="en-US" sz="4400" b="1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mbria" pitchFamily="18" charset="0"/>
              </a:rPr>
              <a:t>’</a:t>
            </a:r>
            <a:r>
              <a:rPr lang="uk-UA" sz="4400" b="1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mbria" pitchFamily="18" charset="0"/>
              </a:rPr>
              <a:t>язки</a:t>
            </a:r>
            <a:r>
              <a:rPr lang="uk-UA" sz="4400" b="1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mbria" pitchFamily="18" charset="0"/>
              </a:rPr>
              <a:t> і права пішоходів</a:t>
            </a:r>
            <a:endParaRPr lang="ru-RU" sz="4400" b="1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ambr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 algn="ctr"/>
            <a:r>
              <a:rPr lang="uk-UA" dirty="0" smtClean="0"/>
              <a:t>Гра «Пішохідний бій» .</a:t>
            </a:r>
          </a:p>
          <a:p>
            <a:pPr algn="ctr"/>
            <a:r>
              <a:rPr lang="uk-UA" dirty="0" smtClean="0"/>
              <a:t>Розробила викладач правил дорожнього руху ДНЗ «ОПЛСП ПНПУ </a:t>
            </a:r>
            <a:r>
              <a:rPr lang="uk-UA" dirty="0" err="1" smtClean="0"/>
              <a:t>ім.К.Д.Ушинського</a:t>
            </a:r>
            <a:r>
              <a:rPr lang="uk-UA" dirty="0" smtClean="0"/>
              <a:t>» - </a:t>
            </a:r>
          </a:p>
          <a:p>
            <a:pPr algn="ctr"/>
            <a:r>
              <a:rPr lang="uk-UA" dirty="0" smtClean="0"/>
              <a:t>Горбачова Тетяна Вікторівна</a:t>
            </a:r>
            <a:endParaRPr lang="ru-RU" dirty="0"/>
          </a:p>
        </p:txBody>
      </p:sp>
      <p:pic>
        <p:nvPicPr>
          <p:cNvPr id="1026" name="Picture 2" descr="C:\Users\Владимир\Desktop\10054863 - копия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91487"/>
            <a:ext cx="4839850" cy="613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ладимир\Desktop\811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094" y="91487"/>
            <a:ext cx="2309242" cy="20413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5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76056" y="-99392"/>
            <a:ext cx="250902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/>
                <a:solidFill>
                  <a:schemeClr val="accent3"/>
                </a:solidFill>
              </a:rPr>
              <a:t>1 конкурс</a:t>
            </a:r>
            <a:endParaRPr lang="ru-RU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1154" y="705470"/>
            <a:ext cx="71417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mbria" pitchFamily="18" charset="0"/>
              </a:rPr>
              <a:t>Конкурс </a:t>
            </a:r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mbria" pitchFamily="18" charset="0"/>
              </a:rPr>
              <a:t>капітанів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mbr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1916832"/>
            <a:ext cx="7560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Blip>
                <a:blip r:embed="rId2"/>
              </a:buBlip>
            </a:pPr>
            <a:r>
              <a:rPr lang="uk-UA" dirty="0" smtClean="0">
                <a:latin typeface="Cambria" pitchFamily="18" charset="0"/>
              </a:rPr>
              <a:t>Капітани по черзі мають правильно назвати, що означають дорожні знаки, які будуть з</a:t>
            </a:r>
            <a:r>
              <a:rPr lang="en-US" dirty="0" smtClean="0">
                <a:latin typeface="Cambria" pitchFamily="18" charset="0"/>
              </a:rPr>
              <a:t>’</a:t>
            </a:r>
            <a:r>
              <a:rPr lang="uk-UA" dirty="0" smtClean="0">
                <a:latin typeface="Cambria" pitchFamily="18" charset="0"/>
              </a:rPr>
              <a:t>являтися  на екрані.   Якщо якийсь капітан не зможе дати правильну відповідь, то її може дати наступний капітан.   </a:t>
            </a:r>
            <a:r>
              <a:rPr lang="uk-UA" dirty="0" smtClean="0">
                <a:solidFill>
                  <a:srgbClr val="7030A0"/>
                </a:solidFill>
                <a:latin typeface="Cambria" pitchFamily="18" charset="0"/>
              </a:rPr>
              <a:t>Кожна правильна відповідь оцінюється в 1 бал.</a:t>
            </a:r>
          </a:p>
          <a:p>
            <a:pPr algn="just"/>
            <a:endParaRPr lang="uk-UA" dirty="0" smtClean="0">
              <a:solidFill>
                <a:srgbClr val="7030A0"/>
              </a:solidFill>
              <a:latin typeface="Cambria" pitchFamily="18" charset="0"/>
            </a:endParaRPr>
          </a:p>
          <a:p>
            <a:pPr marL="285750" indent="-285750" algn="just">
              <a:buBlip>
                <a:blip r:embed="rId2"/>
              </a:buBlip>
            </a:pPr>
            <a:r>
              <a:rPr lang="uk-UA" dirty="0" smtClean="0">
                <a:latin typeface="Cambria" pitchFamily="18" charset="0"/>
              </a:rPr>
              <a:t>Команда того капітана, який набере більшу кількість балів і розпочинає гру.</a:t>
            </a:r>
          </a:p>
          <a:p>
            <a:pPr marL="285750" indent="-285750" algn="just">
              <a:buBlip>
                <a:blip r:embed="rId2"/>
              </a:buBlip>
            </a:pPr>
            <a:endParaRPr lang="uk-UA" dirty="0" smtClean="0">
              <a:solidFill>
                <a:srgbClr val="7030A0"/>
              </a:solidFill>
              <a:latin typeface="Cambria" pitchFamily="18" charset="0"/>
            </a:endParaRPr>
          </a:p>
          <a:p>
            <a:pPr algn="just"/>
            <a:r>
              <a:rPr lang="uk-UA" dirty="0">
                <a:latin typeface="Cambria" pitchFamily="18" charset="0"/>
              </a:rPr>
              <a:t> </a:t>
            </a:r>
            <a:r>
              <a:rPr lang="uk-UA" dirty="0" smtClean="0">
                <a:latin typeface="Cambria" pitchFamily="18" charset="0"/>
              </a:rPr>
              <a:t>    </a:t>
            </a:r>
            <a:endParaRPr lang="ru-RU" dirty="0">
              <a:latin typeface="Cambri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897" y="4005064"/>
            <a:ext cx="2088232" cy="20882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331640" y="3830776"/>
            <a:ext cx="366318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/>
                <a:solidFill>
                  <a:schemeClr val="accent3"/>
                </a:solidFill>
                <a:effectLst/>
              </a:rPr>
              <a:t>Бажаємо</a:t>
            </a:r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ВАМ </a:t>
            </a:r>
          </a:p>
          <a:p>
            <a:pPr algn="ctr"/>
            <a:r>
              <a:rPr lang="ru-RU" sz="5400" b="1" cap="none" spc="0" dirty="0" err="1" smtClean="0">
                <a:ln/>
                <a:solidFill>
                  <a:schemeClr val="accent3"/>
                </a:solidFill>
                <a:effectLst/>
              </a:rPr>
              <a:t>успіхів</a:t>
            </a:r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!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2176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84367" y="-138301"/>
            <a:ext cx="366856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Дорожні знаки для</a:t>
            </a:r>
          </a:p>
          <a:p>
            <a:pPr algn="ctr"/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пішоходів</a:t>
            </a:r>
            <a:endParaRPr lang="ru-RU" sz="9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ambria" pitchFamily="18" charset="0"/>
            </a:endParaRPr>
          </a:p>
        </p:txBody>
      </p:sp>
      <p:pic>
        <p:nvPicPr>
          <p:cNvPr id="2050" name="Picture 2" descr="C:\Users\Владимир\Desktop\01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51126"/>
            <a:ext cx="285750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39" y="476672"/>
            <a:ext cx="973623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54" y="1676236"/>
            <a:ext cx="975255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42003" y="548680"/>
            <a:ext cx="302999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ru-RU" sz="2000" b="1" spc="50" dirty="0" err="1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</a:t>
            </a:r>
            <a:r>
              <a:rPr lang="ru-RU" sz="2000" b="1" cap="none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ішохідний</a:t>
            </a:r>
            <a:r>
              <a:rPr lang="ru-RU" sz="20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cap="none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перехід</a:t>
            </a:r>
            <a:endParaRPr lang="ru-RU" sz="20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47665" y="2236802"/>
            <a:ext cx="448872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cap="none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ru-RU" sz="2000" b="1" spc="50" dirty="0" err="1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</a:t>
            </a:r>
            <a:r>
              <a:rPr lang="ru-RU" sz="2000" b="1" cap="none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ідземний</a:t>
            </a:r>
            <a:r>
              <a:rPr lang="ru-RU" sz="2000" b="1" cap="none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</a:t>
            </a:r>
            <a:r>
              <a:rPr lang="ru-RU" sz="2000" b="1" cap="none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ішохідний</a:t>
            </a:r>
            <a:r>
              <a:rPr lang="ru-RU" sz="2000" b="1" cap="none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cap="none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перехід</a:t>
            </a:r>
            <a:endParaRPr lang="ru-RU" sz="2000" b="1" cap="none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08" y="2924944"/>
            <a:ext cx="975254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493163" y="3460938"/>
            <a:ext cx="459773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cap="none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ru-RU" sz="2000" b="1" cap="none" spc="5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надземний</a:t>
            </a:r>
            <a:r>
              <a:rPr lang="ru-RU" sz="2000" b="1" cap="none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</a:t>
            </a:r>
            <a:r>
              <a:rPr lang="ru-RU" sz="2000" b="1" cap="none" spc="5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ішохідний</a:t>
            </a:r>
            <a:r>
              <a:rPr lang="ru-RU" sz="2000" b="1" cap="none" spc="5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cap="none" spc="5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перехід</a:t>
            </a:r>
            <a:endParaRPr lang="ru-RU" sz="2000" b="1" cap="none" spc="5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362" y="1122325"/>
            <a:ext cx="972000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553466" y="1340768"/>
            <a:ext cx="397897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рух </a:t>
            </a:r>
            <a:r>
              <a:rPr lang="ru-RU" sz="2000" b="1" cap="none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пішоходів</a:t>
            </a:r>
            <a:r>
              <a:rPr lang="ru-RU" sz="2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заборонено</a:t>
            </a:r>
            <a:endParaRPr lang="ru-RU" sz="2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601016"/>
            <a:ext cx="972000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575195" y="2852936"/>
            <a:ext cx="345318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cap="none" spc="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ru-RU" sz="2000" b="1" spc="50" dirty="0" err="1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</a:t>
            </a:r>
            <a:r>
              <a:rPr lang="ru-RU" sz="2000" b="1" cap="none" spc="50" dirty="0" err="1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оріжка</a:t>
            </a:r>
            <a:r>
              <a:rPr lang="ru-RU" sz="2000" b="1" cap="none" spc="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для </a:t>
            </a:r>
            <a:r>
              <a:rPr lang="ru-RU" sz="2000" b="1" cap="none" spc="50" dirty="0" err="1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пішоходів</a:t>
            </a:r>
            <a:endParaRPr lang="ru-RU" sz="2000" b="1" cap="none" spc="50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108" y="3935724"/>
            <a:ext cx="975254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4573768" y="4221088"/>
            <a:ext cx="244650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cap="none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ru-RU" sz="2000" b="1" spc="50" dirty="0" err="1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</a:t>
            </a:r>
            <a:r>
              <a:rPr lang="ru-RU" sz="2000" b="1" cap="none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ішохідна</a:t>
            </a:r>
            <a:r>
              <a:rPr lang="ru-RU" sz="2000" b="1" cap="none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зона</a:t>
            </a:r>
            <a:endParaRPr lang="ru-RU" sz="20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945" y="5157192"/>
            <a:ext cx="975254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541543" y="5405154"/>
            <a:ext cx="344517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ru-RU" sz="2000" b="1" cap="none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кінець</a:t>
            </a:r>
            <a:r>
              <a:rPr lang="ru-RU" sz="20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</a:t>
            </a:r>
            <a:r>
              <a:rPr lang="ru-RU" sz="2000" b="1" cap="none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ішохідної</a:t>
            </a:r>
            <a:r>
              <a:rPr lang="ru-RU" sz="20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cap="none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зони</a:t>
            </a:r>
            <a:endParaRPr lang="ru-RU" sz="20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278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  <p:bldP spid="13" grpId="0"/>
      <p:bldP spid="15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76057" y="-99392"/>
            <a:ext cx="250902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3600" b="1" dirty="0">
                <a:ln/>
                <a:solidFill>
                  <a:schemeClr val="accent3"/>
                </a:solidFill>
              </a:rPr>
              <a:t>2</a:t>
            </a:r>
            <a:r>
              <a:rPr lang="uk-UA" sz="3600" b="1" dirty="0" smtClean="0">
                <a:ln/>
                <a:solidFill>
                  <a:schemeClr val="accent3"/>
                </a:solidFill>
              </a:rPr>
              <a:t> конкурс</a:t>
            </a:r>
            <a:endParaRPr lang="ru-RU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61509" y="705470"/>
            <a:ext cx="64209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mbria" pitchFamily="18" charset="0"/>
              </a:rPr>
              <a:t>Конкурс команд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mbr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1916832"/>
            <a:ext cx="75608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Blip>
                <a:blip r:embed="rId2"/>
              </a:buBlip>
            </a:pPr>
            <a:r>
              <a:rPr lang="uk-UA" dirty="0" smtClean="0">
                <a:latin typeface="Cambria" pitchFamily="18" charset="0"/>
              </a:rPr>
              <a:t>Команда того капітана, який набрав більшу кількість балів і розпочинає гру.</a:t>
            </a:r>
            <a:r>
              <a:rPr lang="uk-UA" dirty="0">
                <a:solidFill>
                  <a:srgbClr val="7030A0"/>
                </a:solidFill>
                <a:latin typeface="Cambria" pitchFamily="18" charset="0"/>
              </a:rPr>
              <a:t> </a:t>
            </a:r>
            <a:endParaRPr lang="uk-UA" dirty="0" smtClean="0">
              <a:solidFill>
                <a:srgbClr val="7030A0"/>
              </a:solidFill>
              <a:latin typeface="Cambria" pitchFamily="18" charset="0"/>
            </a:endParaRPr>
          </a:p>
          <a:p>
            <a:pPr algn="just"/>
            <a:endParaRPr lang="uk-UA" dirty="0" smtClean="0">
              <a:solidFill>
                <a:srgbClr val="7030A0"/>
              </a:solidFill>
              <a:latin typeface="Cambria" pitchFamily="18" charset="0"/>
            </a:endParaRPr>
          </a:p>
          <a:p>
            <a:pPr marL="285750" indent="-285750" algn="just">
              <a:buBlip>
                <a:blip r:embed="rId2"/>
              </a:buBlip>
            </a:pPr>
            <a:r>
              <a:rPr lang="uk-UA" dirty="0" smtClean="0">
                <a:latin typeface="Cambria" pitchFamily="18" charset="0"/>
              </a:rPr>
              <a:t>Капітану необхідно правильно вказати на назву дорожнього знаку для того, щоб відкрилося питання.</a:t>
            </a:r>
            <a:r>
              <a:rPr lang="uk-UA" dirty="0">
                <a:solidFill>
                  <a:srgbClr val="7030A0"/>
                </a:solidFill>
                <a:latin typeface="Cambria" pitchFamily="18" charset="0"/>
              </a:rPr>
              <a:t> </a:t>
            </a:r>
            <a:r>
              <a:rPr lang="uk-UA" dirty="0" smtClean="0">
                <a:latin typeface="Cambria" pitchFamily="18" charset="0"/>
              </a:rPr>
              <a:t>Команда має відповісти на запитання, яке приховане під цим знаком. </a:t>
            </a:r>
            <a:r>
              <a:rPr lang="uk-UA" dirty="0" smtClean="0">
                <a:solidFill>
                  <a:srgbClr val="7030A0"/>
                </a:solidFill>
                <a:latin typeface="Cambria" pitchFamily="18" charset="0"/>
              </a:rPr>
              <a:t>Кожна </a:t>
            </a:r>
            <a:r>
              <a:rPr lang="uk-UA" dirty="0">
                <a:solidFill>
                  <a:srgbClr val="7030A0"/>
                </a:solidFill>
                <a:latin typeface="Cambria" pitchFamily="18" charset="0"/>
              </a:rPr>
              <a:t>правильна відповідь оцінюється в 1 бал.</a:t>
            </a:r>
          </a:p>
          <a:p>
            <a:pPr marL="285750" indent="-285750" algn="just">
              <a:buBlip>
                <a:blip r:embed="rId2"/>
              </a:buBlip>
            </a:pPr>
            <a:endParaRPr lang="uk-UA" dirty="0" smtClean="0">
              <a:latin typeface="Cambria" pitchFamily="18" charset="0"/>
            </a:endParaRPr>
          </a:p>
          <a:p>
            <a:pPr marL="285750" indent="-285750" algn="just">
              <a:buBlip>
                <a:blip r:embed="rId2"/>
              </a:buBlip>
            </a:pPr>
            <a:endParaRPr lang="uk-UA" dirty="0" smtClean="0">
              <a:solidFill>
                <a:srgbClr val="7030A0"/>
              </a:solidFill>
              <a:latin typeface="Cambria" pitchFamily="18" charset="0"/>
            </a:endParaRPr>
          </a:p>
          <a:p>
            <a:pPr algn="just"/>
            <a:r>
              <a:rPr lang="uk-UA" dirty="0">
                <a:latin typeface="Cambria" pitchFamily="18" charset="0"/>
              </a:rPr>
              <a:t> </a:t>
            </a:r>
            <a:r>
              <a:rPr lang="uk-UA" dirty="0" smtClean="0">
                <a:latin typeface="Cambria" pitchFamily="18" charset="0"/>
              </a:rPr>
              <a:t>    </a:t>
            </a:r>
            <a:endParaRPr lang="ru-RU" dirty="0">
              <a:latin typeface="Cambri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897" y="4005064"/>
            <a:ext cx="2088232" cy="20882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331640" y="3830776"/>
            <a:ext cx="366318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/>
                <a:solidFill>
                  <a:schemeClr val="accent3"/>
                </a:solidFill>
                <a:effectLst/>
              </a:rPr>
              <a:t>Бажаємо</a:t>
            </a:r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ВАМ </a:t>
            </a:r>
          </a:p>
          <a:p>
            <a:pPr algn="ctr"/>
            <a:r>
              <a:rPr lang="ru-RU" sz="5400" b="1" cap="none" spc="0" dirty="0" err="1" smtClean="0">
                <a:ln/>
                <a:solidFill>
                  <a:schemeClr val="accent3"/>
                </a:solidFill>
                <a:effectLst/>
              </a:rPr>
              <a:t>успіхів</a:t>
            </a:r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!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828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50117" y="44624"/>
            <a:ext cx="313707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Конкурс команд</a:t>
            </a:r>
            <a:endParaRPr lang="ru-RU" sz="9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ambria" pitchFamily="18" charset="0"/>
            </a:endParaRPr>
          </a:p>
        </p:txBody>
      </p:sp>
      <p:pic>
        <p:nvPicPr>
          <p:cNvPr id="2050" name="Picture 2" descr="C:\Users\Владимир\Desktop\01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51126"/>
            <a:ext cx="285750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01890"/>
            <a:ext cx="973623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24744"/>
            <a:ext cx="975255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36712"/>
            <a:ext cx="972000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635" y="2569398"/>
            <a:ext cx="975254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513" y="1597179"/>
            <a:ext cx="972000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607" y="5013176"/>
            <a:ext cx="975254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9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430" y="3212976"/>
            <a:ext cx="975254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C:\Users\Владимир\Desktop\10054863 - копия.jp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11764" y="756088"/>
            <a:ext cx="1150860" cy="1503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50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50117" y="44624"/>
            <a:ext cx="313707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Конкурс команд</a:t>
            </a:r>
            <a:endParaRPr lang="ru-RU" sz="9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ambria" pitchFamily="18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92" y="506289"/>
            <a:ext cx="2167247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Users\Владимир\Desktop\10054863 - копия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272" y="4339959"/>
            <a:ext cx="1728192" cy="22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2076" y="1510913"/>
            <a:ext cx="57203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/>
              <a:t>Якого боку повинні триматися  пішоходи, рухаючись по тротуарах і пішохідних доріжках?</a:t>
            </a:r>
            <a:endParaRPr lang="ru-RU" sz="32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5589240"/>
            <a:ext cx="4320480" cy="79208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1803" y="5692896"/>
            <a:ext cx="19143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/>
                <a:solidFill>
                  <a:schemeClr val="accent3"/>
                </a:solidFill>
                <a:effectLst/>
              </a:rPr>
              <a:t>Правого</a:t>
            </a:r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4567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94462" y="-138301"/>
            <a:ext cx="34483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Обов</a:t>
            </a:r>
            <a:r>
              <a:rPr lang="en-US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’</a:t>
            </a:r>
            <a:r>
              <a:rPr lang="uk-UA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язки</a:t>
            </a:r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і права</a:t>
            </a:r>
          </a:p>
          <a:p>
            <a:pPr algn="ctr"/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пішоходів</a:t>
            </a:r>
            <a:endParaRPr lang="ru-RU" sz="9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ambria" pitchFamily="18" charset="0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33" y="501572"/>
            <a:ext cx="2160000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Владимир\Desktop\10054863 - копия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272" y="4339959"/>
            <a:ext cx="1728192" cy="22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619672" y="5589240"/>
            <a:ext cx="4320480" cy="79208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42944" y="5550331"/>
            <a:ext cx="36920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2400" b="1" dirty="0" smtClean="0">
                <a:ln/>
                <a:solidFill>
                  <a:schemeClr val="accent3"/>
                </a:solidFill>
              </a:rPr>
              <a:t>Назустріч руху </a:t>
            </a:r>
          </a:p>
          <a:p>
            <a:pPr algn="ctr"/>
            <a:r>
              <a:rPr lang="uk-UA" sz="2400" b="1" dirty="0" smtClean="0">
                <a:ln/>
                <a:solidFill>
                  <a:schemeClr val="accent3"/>
                </a:solidFill>
              </a:rPr>
              <a:t>транспортних засобів</a:t>
            </a:r>
            <a:endParaRPr lang="ru-RU" sz="2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15816" y="1196752"/>
            <a:ext cx="5720363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Як </a:t>
            </a:r>
            <a:r>
              <a:rPr lang="ru-RU" sz="3200" dirty="0" err="1"/>
              <a:t>повинні</a:t>
            </a:r>
            <a:r>
              <a:rPr lang="ru-RU" sz="3200" dirty="0"/>
              <a:t> </a:t>
            </a:r>
            <a:r>
              <a:rPr lang="ru-RU" sz="3200" dirty="0" err="1"/>
              <a:t>йти</a:t>
            </a:r>
            <a:r>
              <a:rPr lang="ru-RU" sz="3200" dirty="0"/>
              <a:t> </a:t>
            </a:r>
            <a:r>
              <a:rPr lang="ru-RU" sz="3200" dirty="0" err="1"/>
              <a:t>пішоходи</a:t>
            </a:r>
            <a:r>
              <a:rPr lang="ru-RU" sz="3200" dirty="0"/>
              <a:t>, </a:t>
            </a:r>
            <a:r>
              <a:rPr lang="ru-RU" sz="3200" dirty="0" err="1"/>
              <a:t>які</a:t>
            </a:r>
            <a:r>
              <a:rPr lang="ru-RU" sz="3200" dirty="0"/>
              <a:t> </a:t>
            </a:r>
            <a:r>
              <a:rPr lang="ru-RU" sz="3200" dirty="0" err="1"/>
              <a:t>рухаються</a:t>
            </a:r>
            <a:r>
              <a:rPr lang="ru-RU" sz="3200" dirty="0"/>
              <a:t> </a:t>
            </a:r>
            <a:r>
              <a:rPr lang="ru-RU" sz="3200" dirty="0" err="1"/>
              <a:t>узбіччям</a:t>
            </a:r>
            <a:r>
              <a:rPr lang="ru-RU" sz="3200" dirty="0"/>
              <a:t> </a:t>
            </a:r>
            <a:r>
              <a:rPr lang="ru-RU" sz="3200" dirty="0" err="1"/>
              <a:t>чи</a:t>
            </a:r>
            <a:r>
              <a:rPr lang="ru-RU" sz="3200" dirty="0"/>
              <a:t> </a:t>
            </a:r>
            <a:r>
              <a:rPr lang="ru-RU" sz="3200" dirty="0" err="1"/>
              <a:t>краєм</a:t>
            </a:r>
            <a:r>
              <a:rPr lang="ru-RU" sz="3200" dirty="0"/>
              <a:t> </a:t>
            </a:r>
            <a:r>
              <a:rPr lang="ru-RU" sz="3200" dirty="0" err="1"/>
              <a:t>проїзної</a:t>
            </a:r>
            <a:r>
              <a:rPr lang="ru-RU" sz="3200" dirty="0"/>
              <a:t> </a:t>
            </a:r>
            <a:r>
              <a:rPr lang="ru-RU" sz="3200" dirty="0" err="1" smtClean="0"/>
              <a:t>частини</a:t>
            </a:r>
            <a:r>
              <a:rPr lang="ru-RU" sz="3200" dirty="0" smtClean="0"/>
              <a:t> за </a:t>
            </a:r>
            <a:r>
              <a:rPr lang="ru-RU" sz="3200" dirty="0"/>
              <a:t>межами </a:t>
            </a:r>
            <a:r>
              <a:rPr lang="ru-RU" sz="3200" dirty="0" err="1"/>
              <a:t>населених</a:t>
            </a:r>
            <a:r>
              <a:rPr lang="ru-RU" sz="3200" dirty="0"/>
              <a:t> </a:t>
            </a:r>
            <a:r>
              <a:rPr lang="ru-RU" sz="3200" dirty="0" err="1" smtClean="0"/>
              <a:t>пунктів</a:t>
            </a:r>
            <a:r>
              <a:rPr lang="ru-RU" sz="3200" dirty="0" smtClean="0"/>
              <a:t>, </a:t>
            </a:r>
            <a:r>
              <a:rPr lang="ru-RU" sz="3200" dirty="0" err="1" smtClean="0"/>
              <a:t>назустріч</a:t>
            </a:r>
            <a:r>
              <a:rPr lang="ru-RU" sz="3200" dirty="0" smtClean="0"/>
              <a:t> </a:t>
            </a:r>
            <a:r>
              <a:rPr lang="ru-RU" sz="3200" dirty="0"/>
              <a:t>руху </a:t>
            </a:r>
            <a:r>
              <a:rPr lang="ru-RU" sz="3200" dirty="0" err="1"/>
              <a:t>транспортних</a:t>
            </a:r>
            <a:r>
              <a:rPr lang="ru-RU" sz="3200" dirty="0"/>
              <a:t> </a:t>
            </a:r>
            <a:r>
              <a:rPr lang="ru-RU" sz="3200" dirty="0" err="1" smtClean="0"/>
              <a:t>засобів</a:t>
            </a:r>
            <a:r>
              <a:rPr lang="ru-RU" sz="3200" dirty="0" smtClean="0"/>
              <a:t>?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2738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94462" y="-138301"/>
            <a:ext cx="34483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Обов</a:t>
            </a:r>
            <a:r>
              <a:rPr lang="en-US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’</a:t>
            </a:r>
            <a:r>
              <a:rPr lang="uk-UA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язки</a:t>
            </a:r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і права</a:t>
            </a:r>
          </a:p>
          <a:p>
            <a:pPr algn="ctr"/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пішоходів</a:t>
            </a:r>
            <a:endParaRPr lang="ru-RU" sz="9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ambria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1560" y="527180"/>
            <a:ext cx="2313251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Владимир\Desktop\10054863 - копия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272" y="4339959"/>
            <a:ext cx="1728192" cy="22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619672" y="5589240"/>
            <a:ext cx="4320480" cy="79208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97529" y="5517232"/>
            <a:ext cx="465864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/>
                <a:solidFill>
                  <a:schemeClr val="accent3"/>
                </a:solidFill>
                <a:effectLst/>
              </a:rPr>
              <a:t>Сигналами </a:t>
            </a:r>
            <a:r>
              <a:rPr lang="ru-RU" sz="2400" b="1" cap="none" spc="0" dirty="0" err="1" smtClean="0">
                <a:ln/>
                <a:solidFill>
                  <a:schemeClr val="accent3"/>
                </a:solidFill>
                <a:effectLst/>
              </a:rPr>
              <a:t>регулювальника</a:t>
            </a:r>
            <a:r>
              <a:rPr lang="ru-RU" sz="2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</a:p>
          <a:p>
            <a:pPr algn="ctr"/>
            <a:r>
              <a:rPr lang="ru-RU" sz="2400" b="1" cap="none" spc="0" dirty="0" err="1" smtClean="0">
                <a:ln/>
                <a:solidFill>
                  <a:schemeClr val="accent3"/>
                </a:solidFill>
                <a:effectLst/>
              </a:rPr>
              <a:t>або</a:t>
            </a:r>
            <a:r>
              <a:rPr lang="ru-RU" sz="2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2400" b="1" cap="none" spc="0" dirty="0" err="1" smtClean="0">
                <a:ln/>
                <a:solidFill>
                  <a:schemeClr val="accent3"/>
                </a:solidFill>
                <a:effectLst/>
              </a:rPr>
              <a:t>світлофора</a:t>
            </a:r>
            <a:endParaRPr lang="ru-RU" sz="2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15816" y="1931348"/>
            <a:ext cx="5720363" cy="20621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/>
              <a:t>Якимим</a:t>
            </a:r>
            <a:r>
              <a:rPr lang="ru-RU" sz="3200" dirty="0" smtClean="0"/>
              <a:t> сигналами </a:t>
            </a:r>
            <a:r>
              <a:rPr lang="ru-RU" sz="3200" dirty="0" err="1"/>
              <a:t>повинні</a:t>
            </a:r>
            <a:r>
              <a:rPr lang="ru-RU" sz="3200" dirty="0"/>
              <a:t> </a:t>
            </a:r>
            <a:r>
              <a:rPr lang="ru-RU" sz="3200" dirty="0" err="1" smtClean="0"/>
              <a:t>керуватися</a:t>
            </a:r>
            <a:r>
              <a:rPr lang="ru-RU" sz="3200" dirty="0" smtClean="0"/>
              <a:t> </a:t>
            </a:r>
            <a:r>
              <a:rPr lang="ru-RU" sz="3200" dirty="0" err="1"/>
              <a:t>пішоходи</a:t>
            </a:r>
            <a:r>
              <a:rPr lang="ru-RU" sz="3200" dirty="0"/>
              <a:t> </a:t>
            </a:r>
            <a:r>
              <a:rPr lang="ru-RU" sz="3200" dirty="0" smtClean="0"/>
              <a:t>у </a:t>
            </a:r>
            <a:r>
              <a:rPr lang="ru-RU" sz="3200" dirty="0" err="1"/>
              <a:t>місцях</a:t>
            </a:r>
            <a:r>
              <a:rPr lang="ru-RU" sz="3200" dirty="0"/>
              <a:t>, де рух </a:t>
            </a:r>
            <a:r>
              <a:rPr lang="ru-RU" sz="3200" dirty="0" err="1" smtClean="0"/>
              <a:t>регулюється</a:t>
            </a:r>
            <a:r>
              <a:rPr lang="ru-RU" sz="3200" dirty="0"/>
              <a:t>?</a:t>
            </a:r>
            <a:r>
              <a:rPr lang="ru-RU" sz="3200" dirty="0" smtClean="0"/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718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94462" y="-138301"/>
            <a:ext cx="34483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Обов</a:t>
            </a:r>
            <a:r>
              <a:rPr lang="en-US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’</a:t>
            </a:r>
            <a:r>
              <a:rPr lang="uk-UA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язки</a:t>
            </a:r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і права</a:t>
            </a:r>
          </a:p>
          <a:p>
            <a:pPr algn="ctr"/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пішоходів</a:t>
            </a:r>
            <a:endParaRPr lang="ru-RU" sz="9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ambria" pitchFamily="18" charset="0"/>
            </a:endParaRP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8" y="476670"/>
            <a:ext cx="2167233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Владимир\Desktop\10054863 - копия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272" y="4339959"/>
            <a:ext cx="1728192" cy="22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619672" y="5589240"/>
            <a:ext cx="4320480" cy="79208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61433" y="5517232"/>
            <a:ext cx="445506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err="1" smtClean="0">
                <a:ln/>
                <a:solidFill>
                  <a:schemeClr val="accent3"/>
                </a:solidFill>
                <a:effectLst/>
              </a:rPr>
              <a:t>Відсутності</a:t>
            </a:r>
            <a:r>
              <a:rPr lang="ru-RU" sz="2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2400" b="1" cap="none" spc="0" dirty="0" err="1" smtClean="0">
                <a:ln/>
                <a:solidFill>
                  <a:schemeClr val="accent3"/>
                </a:solidFill>
                <a:effectLst/>
              </a:rPr>
              <a:t>транспортних</a:t>
            </a:r>
            <a:r>
              <a:rPr lang="ru-RU" sz="2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</a:p>
          <a:p>
            <a:pPr algn="ctr"/>
            <a:r>
              <a:rPr lang="ru-RU" sz="2400" b="1" cap="none" spc="0" dirty="0" err="1" smtClean="0">
                <a:ln/>
                <a:solidFill>
                  <a:schemeClr val="accent3"/>
                </a:solidFill>
                <a:effectLst/>
              </a:rPr>
              <a:t>засобів</a:t>
            </a:r>
            <a:r>
              <a:rPr lang="ru-RU" sz="2400" b="1" cap="none" spc="0" dirty="0" smtClean="0">
                <a:ln/>
                <a:solidFill>
                  <a:schemeClr val="accent3"/>
                </a:solidFill>
                <a:effectLst/>
              </a:rPr>
              <a:t>, </a:t>
            </a:r>
            <a:r>
              <a:rPr lang="ru-RU" sz="2400" b="1" cap="none" spc="0" dirty="0" err="1" smtClean="0">
                <a:ln/>
                <a:solidFill>
                  <a:schemeClr val="accent3"/>
                </a:solidFill>
                <a:effectLst/>
              </a:rPr>
              <a:t>що</a:t>
            </a:r>
            <a:r>
              <a:rPr lang="ru-RU" sz="2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2400" b="1" cap="none" spc="0" dirty="0" err="1" smtClean="0">
                <a:ln/>
                <a:solidFill>
                  <a:schemeClr val="accent3"/>
                </a:solidFill>
                <a:effectLst/>
              </a:rPr>
              <a:t>наближаються</a:t>
            </a:r>
            <a:endParaRPr lang="ru-RU" sz="2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45907" y="119675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err="1" smtClean="0"/>
              <a:t>Закінчіть</a:t>
            </a:r>
            <a:r>
              <a:rPr lang="ru-RU" sz="2400" dirty="0" smtClean="0"/>
              <a:t> </a:t>
            </a:r>
            <a:r>
              <a:rPr lang="ru-RU" sz="2400" dirty="0" err="1" smtClean="0"/>
              <a:t>речення</a:t>
            </a:r>
            <a:r>
              <a:rPr lang="ru-RU" sz="2400" dirty="0" smtClean="0"/>
              <a:t>: «Перед </a:t>
            </a:r>
            <a:r>
              <a:rPr lang="ru-RU" sz="2400" dirty="0" err="1"/>
              <a:t>виходом</a:t>
            </a:r>
            <a:r>
              <a:rPr lang="ru-RU" sz="2400" dirty="0"/>
              <a:t> на </a:t>
            </a:r>
            <a:r>
              <a:rPr lang="ru-RU" sz="2400" dirty="0" err="1"/>
              <a:t>проїзну</a:t>
            </a:r>
            <a:r>
              <a:rPr lang="ru-RU" sz="2400" dirty="0"/>
              <a:t> </a:t>
            </a:r>
            <a:r>
              <a:rPr lang="ru-RU" sz="2400" dirty="0" err="1"/>
              <a:t>частину</a:t>
            </a:r>
            <a:r>
              <a:rPr lang="ru-RU" sz="2400" dirty="0"/>
              <a:t> </a:t>
            </a:r>
            <a:r>
              <a:rPr lang="ru-RU" sz="2400" dirty="0" err="1"/>
              <a:t>з-за</a:t>
            </a:r>
            <a:r>
              <a:rPr lang="ru-RU" sz="2400" dirty="0"/>
              <a:t> </a:t>
            </a:r>
            <a:r>
              <a:rPr lang="ru-RU" sz="2400" dirty="0" err="1"/>
              <a:t>транспортних</a:t>
            </a:r>
            <a:r>
              <a:rPr lang="ru-RU" sz="2400" dirty="0"/>
              <a:t> </a:t>
            </a:r>
            <a:r>
              <a:rPr lang="ru-RU" sz="2400" dirty="0" err="1"/>
              <a:t>засобів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стоять, та </a:t>
            </a:r>
            <a:r>
              <a:rPr lang="ru-RU" sz="2400" dirty="0" err="1"/>
              <a:t>будь-яких</a:t>
            </a:r>
            <a:r>
              <a:rPr lang="ru-RU" sz="2400" dirty="0"/>
              <a:t> </a:t>
            </a:r>
            <a:r>
              <a:rPr lang="ru-RU" sz="2400" dirty="0" err="1"/>
              <a:t>об’єктів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обмежують</a:t>
            </a:r>
            <a:r>
              <a:rPr lang="ru-RU" sz="2400" dirty="0"/>
              <a:t> </a:t>
            </a:r>
            <a:r>
              <a:rPr lang="ru-RU" sz="2400" dirty="0" err="1"/>
              <a:t>оглядовість</a:t>
            </a:r>
            <a:r>
              <a:rPr lang="ru-RU" sz="2400" dirty="0"/>
              <a:t>, </a:t>
            </a:r>
            <a:r>
              <a:rPr lang="ru-RU" sz="2400" dirty="0" err="1"/>
              <a:t>пішоходи</a:t>
            </a:r>
            <a:r>
              <a:rPr lang="ru-RU" sz="2400" dirty="0"/>
              <a:t> </a:t>
            </a:r>
            <a:r>
              <a:rPr lang="ru-RU" sz="2400" dirty="0" err="1"/>
              <a:t>повинні</a:t>
            </a:r>
            <a:r>
              <a:rPr lang="ru-RU" sz="2400" dirty="0"/>
              <a:t> </a:t>
            </a:r>
            <a:r>
              <a:rPr lang="ru-RU" sz="2400" dirty="0" err="1"/>
              <a:t>впевнитись</a:t>
            </a:r>
            <a:r>
              <a:rPr lang="ru-RU" sz="2400" dirty="0"/>
              <a:t> </a:t>
            </a:r>
            <a:r>
              <a:rPr lang="ru-RU" sz="2400" dirty="0" smtClean="0"/>
              <a:t>у …»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1149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94462" y="-138301"/>
            <a:ext cx="34483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Обов</a:t>
            </a:r>
            <a:r>
              <a:rPr lang="en-US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’</a:t>
            </a:r>
            <a:r>
              <a:rPr lang="uk-UA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язки</a:t>
            </a:r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і права</a:t>
            </a:r>
          </a:p>
          <a:p>
            <a:pPr algn="ctr"/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пішоходів</a:t>
            </a:r>
            <a:endParaRPr lang="ru-RU" sz="9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ambria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576" y="548680"/>
            <a:ext cx="2156393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Владимир\Desktop\10054863 - копия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272" y="4339959"/>
            <a:ext cx="1728192" cy="22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619672" y="5589240"/>
            <a:ext cx="4320480" cy="79208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24750" y="5589240"/>
            <a:ext cx="43284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2200" b="1" dirty="0" smtClean="0">
                <a:ln/>
                <a:solidFill>
                  <a:schemeClr val="accent3"/>
                </a:solidFill>
              </a:rPr>
              <a:t>Лише з боку дверей і </a:t>
            </a:r>
          </a:p>
          <a:p>
            <a:pPr algn="ctr"/>
            <a:r>
              <a:rPr lang="uk-UA" sz="2200" b="1" dirty="0" smtClean="0">
                <a:ln/>
                <a:solidFill>
                  <a:schemeClr val="accent3"/>
                </a:solidFill>
              </a:rPr>
              <a:t>тільки після зупинки трамвая</a:t>
            </a:r>
            <a:endParaRPr lang="ru-RU" sz="2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19872" y="820331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 smtClean="0"/>
              <a:t>З </a:t>
            </a:r>
            <a:r>
              <a:rPr lang="ru-RU" sz="2800" dirty="0" err="1" smtClean="0"/>
              <a:t>якого</a:t>
            </a:r>
            <a:r>
              <a:rPr lang="ru-RU" sz="2800" dirty="0" smtClean="0"/>
              <a:t> боку та коли </a:t>
            </a:r>
            <a:r>
              <a:rPr lang="ru-RU" sz="2800" dirty="0" err="1" smtClean="0"/>
              <a:t>дозволяється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пішоходам</a:t>
            </a:r>
            <a:r>
              <a:rPr lang="ru-RU" sz="2800" dirty="0" smtClean="0"/>
              <a:t> </a:t>
            </a:r>
            <a:r>
              <a:rPr lang="ru-RU" sz="2800" dirty="0" err="1" smtClean="0"/>
              <a:t>виходити</a:t>
            </a:r>
            <a:r>
              <a:rPr lang="ru-RU" sz="2800" dirty="0" smtClean="0"/>
              <a:t> </a:t>
            </a:r>
            <a:r>
              <a:rPr lang="ru-RU" sz="2800" dirty="0"/>
              <a:t>на </a:t>
            </a:r>
            <a:r>
              <a:rPr lang="ru-RU" sz="2800" dirty="0" err="1"/>
              <a:t>проїзну</a:t>
            </a:r>
            <a:r>
              <a:rPr lang="ru-RU" sz="2800" dirty="0"/>
              <a:t> </a:t>
            </a:r>
            <a:r>
              <a:rPr lang="ru-RU" sz="2800" dirty="0" err="1" smtClean="0"/>
              <a:t>частину</a:t>
            </a:r>
            <a:r>
              <a:rPr lang="ru-RU" sz="2800" dirty="0" smtClean="0"/>
              <a:t> на </a:t>
            </a:r>
            <a:r>
              <a:rPr lang="ru-RU" sz="2800" dirty="0" err="1"/>
              <a:t>трамвайних</a:t>
            </a:r>
            <a:r>
              <a:rPr lang="ru-RU" sz="2800" dirty="0"/>
              <a:t> </a:t>
            </a:r>
            <a:r>
              <a:rPr lang="ru-RU" sz="2800" dirty="0" err="1"/>
              <a:t>зупинках</a:t>
            </a:r>
            <a:r>
              <a:rPr lang="ru-RU" sz="2800" dirty="0"/>
              <a:t>, не </a:t>
            </a:r>
            <a:r>
              <a:rPr lang="ru-RU" sz="2800" dirty="0" err="1"/>
              <a:t>обладнаних</a:t>
            </a:r>
            <a:r>
              <a:rPr lang="ru-RU" sz="2800" dirty="0"/>
              <a:t> </a:t>
            </a:r>
            <a:r>
              <a:rPr lang="ru-RU" sz="2800" dirty="0" err="1"/>
              <a:t>посадковими</a:t>
            </a:r>
            <a:r>
              <a:rPr lang="ru-RU" sz="2800" dirty="0"/>
              <a:t> </a:t>
            </a:r>
            <a:r>
              <a:rPr lang="ru-RU" sz="2800" dirty="0" err="1" smtClean="0"/>
              <a:t>майданчиками</a:t>
            </a:r>
            <a:r>
              <a:rPr lang="ru-RU" sz="2800" dirty="0" smtClean="0"/>
              <a:t>?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1068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94462" y="-138301"/>
            <a:ext cx="34483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Обов</a:t>
            </a:r>
            <a:r>
              <a:rPr lang="en-US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’</a:t>
            </a:r>
            <a:r>
              <a:rPr lang="uk-UA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язки</a:t>
            </a:r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і права</a:t>
            </a:r>
          </a:p>
          <a:p>
            <a:pPr algn="ctr"/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пішоходів</a:t>
            </a:r>
            <a:endParaRPr lang="ru-RU" sz="9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ambria" pitchFamily="18" charset="0"/>
            </a:endParaRP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79"/>
            <a:ext cx="2167231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Владимир\Desktop\10054863 - копия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272" y="4339959"/>
            <a:ext cx="1728192" cy="22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619672" y="5589240"/>
            <a:ext cx="4320480" cy="79208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63998" y="5692896"/>
            <a:ext cx="8499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3200" b="1" dirty="0" smtClean="0">
                <a:ln/>
                <a:solidFill>
                  <a:schemeClr val="accent3"/>
                </a:solidFill>
              </a:rPr>
              <a:t>Так</a:t>
            </a:r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03848" y="843677"/>
            <a:ext cx="51125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 smtClean="0">
                <a:solidFill>
                  <a:srgbClr val="FF0000"/>
                </a:solidFill>
              </a:rPr>
              <a:t>Дайте </a:t>
            </a:r>
            <a:r>
              <a:rPr lang="ru-RU" sz="2400" u="sng" dirty="0" err="1" smtClean="0">
                <a:solidFill>
                  <a:srgbClr val="FF0000"/>
                </a:solidFill>
              </a:rPr>
              <a:t>відповідь</a:t>
            </a:r>
            <a:r>
              <a:rPr lang="ru-RU" sz="2400" u="sng" dirty="0" smtClean="0">
                <a:solidFill>
                  <a:srgbClr val="FF0000"/>
                </a:solidFill>
              </a:rPr>
              <a:t> «так» </a:t>
            </a:r>
            <a:r>
              <a:rPr lang="ru-RU" sz="2400" u="sng" dirty="0" err="1" smtClean="0">
                <a:solidFill>
                  <a:srgbClr val="FF0000"/>
                </a:solidFill>
              </a:rPr>
              <a:t>або</a:t>
            </a:r>
            <a:r>
              <a:rPr lang="ru-RU" sz="2400" u="sng" dirty="0" smtClean="0">
                <a:solidFill>
                  <a:srgbClr val="FF0000"/>
                </a:solidFill>
              </a:rPr>
              <a:t> «</a:t>
            </a:r>
            <a:r>
              <a:rPr lang="ru-RU" sz="2400" u="sng" dirty="0" err="1" smtClean="0">
                <a:solidFill>
                  <a:srgbClr val="FF0000"/>
                </a:solidFill>
              </a:rPr>
              <a:t>ні</a:t>
            </a:r>
            <a:r>
              <a:rPr lang="ru-RU" sz="2400" u="sng" dirty="0" smtClean="0">
                <a:solidFill>
                  <a:srgbClr val="FF0000"/>
                </a:solidFill>
              </a:rPr>
              <a:t>»:</a:t>
            </a:r>
          </a:p>
          <a:p>
            <a:pPr algn="ctr"/>
            <a:r>
              <a:rPr lang="ru-RU" sz="2400" dirty="0" err="1" smtClean="0"/>
              <a:t>Пішохід</a:t>
            </a:r>
            <a:r>
              <a:rPr lang="ru-RU" sz="2400" dirty="0" smtClean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smtClean="0"/>
              <a:t>право на </a:t>
            </a:r>
            <a:r>
              <a:rPr lang="ru-RU" sz="2400" dirty="0" err="1"/>
              <a:t>перевагу</a:t>
            </a:r>
            <a:r>
              <a:rPr lang="ru-RU" sz="2400" dirty="0"/>
              <a:t> </a:t>
            </a:r>
            <a:r>
              <a:rPr lang="ru-RU" sz="2400" dirty="0" err="1"/>
              <a:t>під</a:t>
            </a:r>
            <a:r>
              <a:rPr lang="ru-RU" sz="2400" dirty="0"/>
              <a:t> час переходу </a:t>
            </a:r>
            <a:r>
              <a:rPr lang="ru-RU" sz="2400" dirty="0" err="1"/>
              <a:t>проїзної</a:t>
            </a:r>
            <a:r>
              <a:rPr lang="ru-RU" sz="2400" dirty="0"/>
              <a:t> </a:t>
            </a:r>
            <a:r>
              <a:rPr lang="ru-RU" sz="2400" dirty="0" err="1"/>
              <a:t>частини</a:t>
            </a:r>
            <a:r>
              <a:rPr lang="ru-RU" sz="2400" dirty="0"/>
              <a:t> </a:t>
            </a:r>
            <a:r>
              <a:rPr lang="ru-RU" sz="2400" dirty="0" err="1"/>
              <a:t>позначеними</a:t>
            </a:r>
            <a:r>
              <a:rPr lang="ru-RU" sz="2400" dirty="0"/>
              <a:t> </a:t>
            </a:r>
            <a:r>
              <a:rPr lang="ru-RU" sz="2400" dirty="0" err="1"/>
              <a:t>нерегульованими</a:t>
            </a:r>
            <a:r>
              <a:rPr lang="ru-RU" sz="2400" dirty="0"/>
              <a:t> </a:t>
            </a:r>
            <a:r>
              <a:rPr lang="ru-RU" sz="2400" dirty="0" err="1"/>
              <a:t>пішохідними</a:t>
            </a:r>
            <a:r>
              <a:rPr lang="ru-RU" sz="2400" dirty="0"/>
              <a:t> переходами, а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регульованими</a:t>
            </a:r>
            <a:r>
              <a:rPr lang="ru-RU" sz="2400" dirty="0"/>
              <a:t> переходами за </a:t>
            </a:r>
            <a:r>
              <a:rPr lang="ru-RU" sz="2400" dirty="0" err="1"/>
              <a:t>наявності</a:t>
            </a:r>
            <a:r>
              <a:rPr lang="ru-RU" sz="2400" dirty="0"/>
              <a:t> на те </a:t>
            </a:r>
            <a:r>
              <a:rPr lang="ru-RU" sz="2400" dirty="0" err="1"/>
              <a:t>відповідного</a:t>
            </a:r>
            <a:r>
              <a:rPr lang="ru-RU" sz="2400" dirty="0"/>
              <a:t> сигналу </a:t>
            </a:r>
            <a:r>
              <a:rPr lang="ru-RU" sz="2400" dirty="0" err="1"/>
              <a:t>регулювальника</a:t>
            </a:r>
            <a:r>
              <a:rPr lang="ru-RU" sz="2400" dirty="0"/>
              <a:t> </a:t>
            </a:r>
            <a:r>
              <a:rPr lang="ru-RU" sz="2400" dirty="0" err="1"/>
              <a:t>чи</a:t>
            </a:r>
            <a:r>
              <a:rPr lang="ru-RU" sz="2400" dirty="0"/>
              <a:t> </a:t>
            </a:r>
            <a:r>
              <a:rPr lang="ru-RU" sz="2400" dirty="0" err="1" smtClean="0"/>
              <a:t>світлофора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7570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94462" y="-138301"/>
            <a:ext cx="34483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Обов</a:t>
            </a:r>
            <a:r>
              <a:rPr lang="en-US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’</a:t>
            </a:r>
            <a:r>
              <a:rPr lang="uk-UA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язки</a:t>
            </a:r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і права</a:t>
            </a:r>
          </a:p>
          <a:p>
            <a:pPr algn="ctr"/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пішоходів</a:t>
            </a:r>
            <a:endParaRPr lang="ru-RU" sz="9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38656"/>
            <a:ext cx="2160000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Владимир\Desktop\10054863 - копия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272" y="4339959"/>
            <a:ext cx="1728192" cy="22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619672" y="5589240"/>
            <a:ext cx="4320480" cy="79208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08268" y="5692896"/>
            <a:ext cx="5613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3200" b="1" dirty="0" smtClean="0">
                <a:ln/>
                <a:solidFill>
                  <a:schemeClr val="accent3"/>
                </a:solidFill>
              </a:rPr>
              <a:t>Ні</a:t>
            </a:r>
            <a:endParaRPr lang="ru-RU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19872" y="1052736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 err="1" smtClean="0"/>
              <a:t>Чи</a:t>
            </a:r>
            <a:r>
              <a:rPr lang="ru-RU" sz="2800" dirty="0" smtClean="0"/>
              <a:t> </a:t>
            </a:r>
            <a:r>
              <a:rPr lang="ru-RU" sz="2800" dirty="0" err="1" smtClean="0"/>
              <a:t>дозволяється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пішоходам</a:t>
            </a:r>
            <a:r>
              <a:rPr lang="ru-RU" sz="2800" dirty="0" smtClean="0"/>
              <a:t>  </a:t>
            </a:r>
            <a:r>
              <a:rPr lang="ru-RU" sz="2800" dirty="0" err="1" smtClean="0"/>
              <a:t>раптово</a:t>
            </a:r>
            <a:r>
              <a:rPr lang="ru-RU" sz="2800" dirty="0" smtClean="0"/>
              <a:t> </a:t>
            </a:r>
            <a:r>
              <a:rPr lang="ru-RU" sz="2800" dirty="0" err="1"/>
              <a:t>виходити</a:t>
            </a:r>
            <a:r>
              <a:rPr lang="ru-RU" sz="2800" dirty="0"/>
              <a:t>, </a:t>
            </a:r>
            <a:r>
              <a:rPr lang="ru-RU" sz="2800" dirty="0" err="1"/>
              <a:t>вибігати</a:t>
            </a:r>
            <a:r>
              <a:rPr lang="ru-RU" sz="2800" dirty="0"/>
              <a:t> на </a:t>
            </a:r>
            <a:r>
              <a:rPr lang="ru-RU" sz="2800" dirty="0" err="1"/>
              <a:t>проїзну</a:t>
            </a:r>
            <a:r>
              <a:rPr lang="ru-RU" sz="2800" dirty="0"/>
              <a:t> </a:t>
            </a:r>
            <a:r>
              <a:rPr lang="ru-RU" sz="2800" dirty="0" err="1"/>
              <a:t>частину</a:t>
            </a:r>
            <a:r>
              <a:rPr lang="ru-RU" sz="2800" dirty="0"/>
              <a:t>, в тому </a:t>
            </a:r>
            <a:r>
              <a:rPr lang="ru-RU" sz="2800" dirty="0" err="1"/>
              <a:t>числі</a:t>
            </a:r>
            <a:r>
              <a:rPr lang="ru-RU" sz="2800" dirty="0"/>
              <a:t> на </a:t>
            </a:r>
            <a:r>
              <a:rPr lang="ru-RU" sz="2800" dirty="0" err="1"/>
              <a:t>пішохідний</a:t>
            </a:r>
            <a:r>
              <a:rPr lang="ru-RU" sz="2800" dirty="0"/>
              <a:t> </a:t>
            </a:r>
            <a:r>
              <a:rPr lang="ru-RU" sz="2800" dirty="0" err="1" smtClean="0"/>
              <a:t>перехід</a:t>
            </a:r>
            <a:r>
              <a:rPr lang="ru-RU" sz="2800" dirty="0" smtClean="0"/>
              <a:t>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0534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94462" y="-138301"/>
            <a:ext cx="34483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Обов</a:t>
            </a:r>
            <a:r>
              <a:rPr lang="en-US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’</a:t>
            </a:r>
            <a:r>
              <a:rPr lang="uk-UA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язки</a:t>
            </a:r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і права</a:t>
            </a:r>
          </a:p>
          <a:p>
            <a:pPr algn="ctr"/>
            <a:r>
              <a:rPr lang="uk-UA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mbria" pitchFamily="18" charset="0"/>
              </a:rPr>
              <a:t> пішоходів</a:t>
            </a:r>
            <a:endParaRPr lang="ru-RU" sz="9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ambria" pitchFamily="18" charset="0"/>
            </a:endParaRPr>
          </a:p>
        </p:txBody>
      </p:sp>
      <p:pic>
        <p:nvPicPr>
          <p:cNvPr id="12" name="Picture 2" descr="C:\Users\Владимир\Desktop\10054863 - копия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90859" y="1196752"/>
            <a:ext cx="4244791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67544" y="1628800"/>
            <a:ext cx="468589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uk-UA" sz="5400" b="1" dirty="0" smtClean="0">
                <a:ln/>
                <a:solidFill>
                  <a:schemeClr val="accent3"/>
                </a:solidFill>
              </a:rPr>
              <a:t>Вітаємо </a:t>
            </a:r>
          </a:p>
          <a:p>
            <a:pPr algn="ctr"/>
            <a:r>
              <a:rPr lang="uk-UA" sz="5400" b="1" dirty="0" smtClean="0">
                <a:ln/>
                <a:solidFill>
                  <a:schemeClr val="accent3"/>
                </a:solidFill>
              </a:rPr>
              <a:t>переможців </a:t>
            </a:r>
          </a:p>
          <a:p>
            <a:pPr algn="ctr"/>
            <a:r>
              <a:rPr lang="uk-UA" sz="5400" b="1" dirty="0" smtClean="0">
                <a:ln/>
                <a:solidFill>
                  <a:schemeClr val="accent3"/>
                </a:solidFill>
              </a:rPr>
              <a:t>гри!!!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3099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179</TotalTime>
  <Words>416</Words>
  <Application>Microsoft Office PowerPoint</Application>
  <PresentationFormat>Экран (4:3)</PresentationFormat>
  <Paragraphs>72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Остин</vt:lpstr>
      <vt:lpstr>Обов’язки і права пішоходів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Обов’язки і права пішоходів</dc:title>
  <dc:creator>Владимир</dc:creator>
  <cp:lastModifiedBy>Владимир</cp:lastModifiedBy>
  <cp:revision>50</cp:revision>
  <dcterms:created xsi:type="dcterms:W3CDTF">2012-12-01T16:40:51Z</dcterms:created>
  <dcterms:modified xsi:type="dcterms:W3CDTF">2012-12-01T20:23:30Z</dcterms:modified>
</cp:coreProperties>
</file>